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66"/>
    <a:srgbClr val="FF00FF"/>
    <a:srgbClr val="B1B5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4" d="100"/>
          <a:sy n="74" d="100"/>
        </p:scale>
        <p:origin x="-20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A6CEF-BD27-224A-9368-34B41476F09A}" type="datetimeFigureOut">
              <a:rPr lang="en-US" smtClean="0"/>
              <a:t>21/10/16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53ABC-84AC-CB42-83CC-9D2FA87CD9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6205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A6CEF-BD27-224A-9368-34B41476F09A}" type="datetimeFigureOut">
              <a:rPr lang="en-US" smtClean="0"/>
              <a:t>21/10/16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53ABC-84AC-CB42-83CC-9D2FA87CD9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3278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A6CEF-BD27-224A-9368-34B41476F09A}" type="datetimeFigureOut">
              <a:rPr lang="en-US" smtClean="0"/>
              <a:t>21/10/16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53ABC-84AC-CB42-83CC-9D2FA87CD9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3666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A6CEF-BD27-224A-9368-34B41476F09A}" type="datetimeFigureOut">
              <a:rPr lang="en-US" smtClean="0"/>
              <a:t>21/10/16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53ABC-84AC-CB42-83CC-9D2FA87CD9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4842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A6CEF-BD27-224A-9368-34B41476F09A}" type="datetimeFigureOut">
              <a:rPr lang="en-US" smtClean="0"/>
              <a:t>21/10/16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53ABC-84AC-CB42-83CC-9D2FA87CD9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5562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A6CEF-BD27-224A-9368-34B41476F09A}" type="datetimeFigureOut">
              <a:rPr lang="en-US" smtClean="0"/>
              <a:t>21/10/16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53ABC-84AC-CB42-83CC-9D2FA87CD9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58974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A6CEF-BD27-224A-9368-34B41476F09A}" type="datetimeFigureOut">
              <a:rPr lang="en-US" smtClean="0"/>
              <a:t>21/10/16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53ABC-84AC-CB42-83CC-9D2FA87CD9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7737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A6CEF-BD27-224A-9368-34B41476F09A}" type="datetimeFigureOut">
              <a:rPr lang="en-US" smtClean="0"/>
              <a:t>21/10/16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53ABC-84AC-CB42-83CC-9D2FA87CD9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7382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A6CEF-BD27-224A-9368-34B41476F09A}" type="datetimeFigureOut">
              <a:rPr lang="en-US" smtClean="0"/>
              <a:t>21/10/16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53ABC-84AC-CB42-83CC-9D2FA87CD9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83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A6CEF-BD27-224A-9368-34B41476F09A}" type="datetimeFigureOut">
              <a:rPr lang="en-US" smtClean="0"/>
              <a:t>21/10/16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53ABC-84AC-CB42-83CC-9D2FA87CD9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266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A6CEF-BD27-224A-9368-34B41476F09A}" type="datetimeFigureOut">
              <a:rPr lang="en-US" smtClean="0"/>
              <a:t>21/10/16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53ABC-84AC-CB42-83CC-9D2FA87CD9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0499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1B5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EA6CEF-BD27-224A-9368-34B41476F09A}" type="datetimeFigureOut">
              <a:rPr lang="en-US" smtClean="0"/>
              <a:t>21/10/16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F53ABC-84AC-CB42-83CC-9D2FA87CD9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089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American Typewriter"/>
                <a:cs typeface="American Typewriter"/>
              </a:rPr>
              <a:t>Vulnerable Body 3 </a:t>
            </a:r>
            <a:endParaRPr lang="en-US" dirty="0">
              <a:latin typeface="American Typewriter"/>
              <a:cs typeface="American Typewriter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r>
              <a:rPr lang="en-US" i="1" dirty="0" err="1" smtClean="0">
                <a:solidFill>
                  <a:schemeClr val="accent3">
                    <a:lumMod val="50000"/>
                  </a:schemeClr>
                </a:solidFill>
                <a:latin typeface="American Typewriter"/>
                <a:cs typeface="American Typewriter"/>
              </a:rPr>
              <a:t>Amores</a:t>
            </a:r>
            <a:r>
              <a:rPr lang="en-US" i="1" dirty="0" smtClean="0">
                <a:solidFill>
                  <a:schemeClr val="accent3">
                    <a:lumMod val="50000"/>
                  </a:schemeClr>
                </a:solidFill>
                <a:latin typeface="American Typewriter"/>
                <a:cs typeface="American Typewriter"/>
              </a:rPr>
              <a:t>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American Typewriter"/>
                <a:cs typeface="American Typewriter"/>
              </a:rPr>
              <a:t>3.7 and the creative-erotic potential of impotence</a:t>
            </a:r>
            <a:endParaRPr lang="en-US" dirty="0">
              <a:solidFill>
                <a:schemeClr val="accent3">
                  <a:lumMod val="50000"/>
                </a:schemeClr>
              </a:solidFill>
              <a:latin typeface="American Typewriter"/>
              <a:cs typeface="American Typewriter"/>
            </a:endParaRPr>
          </a:p>
        </p:txBody>
      </p:sp>
    </p:spTree>
    <p:extLst>
      <p:ext uri="{BB962C8B-B14F-4D97-AF65-F5344CB8AC3E}">
        <p14:creationId xmlns:p14="http://schemas.microsoft.com/office/powerpoint/2010/main" val="7595334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800000"/>
                </a:solidFill>
                <a:latin typeface="American Typewriter"/>
                <a:cs typeface="American Typewriter"/>
              </a:rPr>
              <a:t>Size matters?</a:t>
            </a:r>
            <a:endParaRPr lang="en-US" dirty="0">
              <a:solidFill>
                <a:srgbClr val="800000"/>
              </a:solidFill>
              <a:latin typeface="American Typewriter"/>
              <a:cs typeface="American Typewriter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2">
            <a:normAutofit/>
          </a:bodyPr>
          <a:lstStyle/>
          <a:p>
            <a:r>
              <a:rPr lang="en-GB" sz="2200" dirty="0"/>
              <a:t>3.1: 70 lines</a:t>
            </a:r>
            <a:endParaRPr lang="it-IT" sz="2200" dirty="0"/>
          </a:p>
          <a:p>
            <a:r>
              <a:rPr lang="en-GB" sz="2200" dirty="0"/>
              <a:t>3.2: </a:t>
            </a:r>
            <a:r>
              <a:rPr lang="en-GB" sz="2200" b="1" dirty="0"/>
              <a:t>84 </a:t>
            </a:r>
            <a:r>
              <a:rPr lang="en-GB" sz="2200" dirty="0"/>
              <a:t>lines</a:t>
            </a:r>
            <a:endParaRPr lang="it-IT" sz="2200" dirty="0"/>
          </a:p>
          <a:p>
            <a:r>
              <a:rPr lang="en-GB" sz="2200" dirty="0"/>
              <a:t>3.3; </a:t>
            </a:r>
            <a:r>
              <a:rPr lang="en-GB" sz="2200" u="sng" dirty="0"/>
              <a:t>48</a:t>
            </a:r>
            <a:r>
              <a:rPr lang="en-GB" sz="2200" dirty="0"/>
              <a:t> lines</a:t>
            </a:r>
            <a:endParaRPr lang="it-IT" sz="2200" dirty="0"/>
          </a:p>
          <a:p>
            <a:r>
              <a:rPr lang="en-GB" sz="2200" dirty="0"/>
              <a:t>3.4: </a:t>
            </a:r>
            <a:r>
              <a:rPr lang="en-GB" sz="2200" u="sng" dirty="0"/>
              <a:t>48 </a:t>
            </a:r>
            <a:r>
              <a:rPr lang="en-GB" sz="2200" dirty="0"/>
              <a:t>lines</a:t>
            </a:r>
            <a:endParaRPr lang="it-IT" sz="2200" dirty="0"/>
          </a:p>
          <a:p>
            <a:r>
              <a:rPr lang="en-GB" sz="2200" dirty="0"/>
              <a:t>3.5: 46 lines</a:t>
            </a:r>
            <a:endParaRPr lang="it-IT" sz="2200" dirty="0"/>
          </a:p>
          <a:p>
            <a:r>
              <a:rPr lang="en-GB" sz="2200" dirty="0"/>
              <a:t>3.6: </a:t>
            </a:r>
            <a:r>
              <a:rPr lang="en-GB" sz="2200" b="1" dirty="0"/>
              <a:t>106</a:t>
            </a:r>
            <a:r>
              <a:rPr lang="en-GB" sz="2200" dirty="0"/>
              <a:t> lines   (central </a:t>
            </a:r>
            <a:r>
              <a:rPr lang="en-GB" sz="2200" dirty="0" smtClean="0"/>
              <a:t>swell</a:t>
            </a:r>
            <a:r>
              <a:rPr lang="en-GB" sz="2200" dirty="0"/>
              <a:t>)</a:t>
            </a:r>
            <a:endParaRPr lang="it-IT" sz="2200" dirty="0"/>
          </a:p>
          <a:p>
            <a:r>
              <a:rPr lang="en-GB" sz="2200" dirty="0"/>
              <a:t>3.7: </a:t>
            </a:r>
            <a:r>
              <a:rPr lang="en-GB" sz="2200" b="1" dirty="0"/>
              <a:t>84</a:t>
            </a:r>
            <a:r>
              <a:rPr lang="en-GB" sz="2200" dirty="0"/>
              <a:t> lines (still big!)</a:t>
            </a:r>
            <a:endParaRPr lang="it-IT" sz="2200" dirty="0"/>
          </a:p>
          <a:p>
            <a:r>
              <a:rPr lang="en-GB" sz="2200" dirty="0"/>
              <a:t>3.8: 66 lines</a:t>
            </a:r>
            <a:endParaRPr lang="it-IT" sz="2200" dirty="0"/>
          </a:p>
          <a:p>
            <a:r>
              <a:rPr lang="en-GB" sz="2200" dirty="0"/>
              <a:t>3.9: 68 lines</a:t>
            </a:r>
            <a:endParaRPr lang="it-IT" sz="2200" dirty="0"/>
          </a:p>
          <a:p>
            <a:r>
              <a:rPr lang="en-GB" sz="2200" dirty="0"/>
              <a:t>3.10: </a:t>
            </a:r>
            <a:r>
              <a:rPr lang="en-GB" sz="2200" u="sng" dirty="0"/>
              <a:t>48 </a:t>
            </a:r>
            <a:r>
              <a:rPr lang="en-GB" sz="2200" dirty="0"/>
              <a:t>lines</a:t>
            </a:r>
            <a:endParaRPr lang="it-IT" sz="2200" dirty="0"/>
          </a:p>
          <a:p>
            <a:r>
              <a:rPr lang="en-GB" sz="2200" dirty="0"/>
              <a:t>3.11a: 32 lines</a:t>
            </a:r>
            <a:endParaRPr lang="it-IT" sz="2200" dirty="0"/>
          </a:p>
          <a:p>
            <a:r>
              <a:rPr lang="en-GB" sz="2200" dirty="0"/>
              <a:t>3.11b: 52 lines (</a:t>
            </a:r>
            <a:r>
              <a:rPr lang="en-GB" sz="2200" b="1" dirty="0"/>
              <a:t>84</a:t>
            </a:r>
            <a:r>
              <a:rPr lang="en-GB" sz="2200" dirty="0"/>
              <a:t> in all)</a:t>
            </a:r>
            <a:endParaRPr lang="it-IT" sz="2200" dirty="0"/>
          </a:p>
          <a:p>
            <a:r>
              <a:rPr lang="en-GB" sz="2200" dirty="0"/>
              <a:t>3.12: </a:t>
            </a:r>
            <a:r>
              <a:rPr lang="en-GB" sz="2200" u="sng" dirty="0"/>
              <a:t>44</a:t>
            </a:r>
            <a:r>
              <a:rPr lang="en-GB" sz="2200" dirty="0"/>
              <a:t> lines</a:t>
            </a:r>
            <a:endParaRPr lang="it-IT" sz="2200" dirty="0"/>
          </a:p>
          <a:p>
            <a:r>
              <a:rPr lang="en-GB" sz="2200" dirty="0"/>
              <a:t>3.13: 36 lines (flagging now)</a:t>
            </a:r>
            <a:endParaRPr lang="it-IT" sz="2200" dirty="0"/>
          </a:p>
          <a:p>
            <a:r>
              <a:rPr lang="en-GB" sz="2200" dirty="0"/>
              <a:t>3.14: 50 lines</a:t>
            </a:r>
            <a:endParaRPr lang="it-IT" sz="2200" dirty="0"/>
          </a:p>
          <a:p>
            <a:r>
              <a:rPr lang="en-GB" sz="2200" dirty="0"/>
              <a:t>3.15: 20 lines (burnt out)</a:t>
            </a:r>
            <a:endParaRPr lang="it-IT" sz="2200" dirty="0"/>
          </a:p>
          <a:p>
            <a:pPr marL="0" indent="0">
              <a:buNone/>
            </a:pPr>
            <a:endParaRPr lang="en-US" i="1" dirty="0" smtClean="0">
              <a:latin typeface="American Typewriter"/>
              <a:cs typeface="American Typewriter"/>
            </a:endParaRPr>
          </a:p>
          <a:p>
            <a:pPr marL="0" indent="0">
              <a:buNone/>
            </a:pPr>
            <a:r>
              <a:rPr lang="en-US" i="1" dirty="0" err="1" smtClean="0">
                <a:latin typeface="American Typewriter"/>
                <a:cs typeface="American Typewriter"/>
              </a:rPr>
              <a:t>Amores</a:t>
            </a:r>
            <a:r>
              <a:rPr lang="en-US" i="1" dirty="0" smtClean="0">
                <a:latin typeface="American Typewriter"/>
                <a:cs typeface="American Typewriter"/>
              </a:rPr>
              <a:t> </a:t>
            </a:r>
            <a:r>
              <a:rPr lang="en-US" dirty="0" smtClean="0">
                <a:latin typeface="American Typewriter"/>
                <a:cs typeface="American Typewriter"/>
              </a:rPr>
              <a:t>book 1: </a:t>
            </a:r>
            <a:r>
              <a:rPr lang="en-US" dirty="0" smtClean="0">
                <a:solidFill>
                  <a:srgbClr val="FF0000"/>
                </a:solidFill>
                <a:latin typeface="American Typewriter"/>
                <a:cs typeface="American Typewriter"/>
              </a:rPr>
              <a:t>15</a:t>
            </a:r>
            <a:r>
              <a:rPr lang="en-US" dirty="0" smtClean="0">
                <a:latin typeface="American Typewriter"/>
                <a:cs typeface="American Typewriter"/>
              </a:rPr>
              <a:t> </a:t>
            </a:r>
            <a:r>
              <a:rPr lang="en-US" i="1" dirty="0" err="1" smtClean="0">
                <a:latin typeface="American Typewriter"/>
                <a:cs typeface="American Typewriter"/>
              </a:rPr>
              <a:t>Amores</a:t>
            </a:r>
            <a:r>
              <a:rPr lang="en-US" dirty="0" smtClean="0">
                <a:latin typeface="American Typewriter"/>
                <a:cs typeface="American Typewriter"/>
              </a:rPr>
              <a:t> book 2: </a:t>
            </a:r>
            <a:r>
              <a:rPr lang="en-US" sz="4000" dirty="0" smtClean="0">
                <a:latin typeface="American Typewriter"/>
                <a:cs typeface="American Typewriter"/>
              </a:rPr>
              <a:t>19 </a:t>
            </a:r>
            <a:r>
              <a:rPr lang="en-US" i="1" dirty="0" err="1" smtClean="0">
                <a:latin typeface="American Typewriter"/>
                <a:cs typeface="American Typewriter"/>
              </a:rPr>
              <a:t>Amores</a:t>
            </a:r>
            <a:r>
              <a:rPr lang="en-US" dirty="0" smtClean="0">
                <a:latin typeface="American Typewriter"/>
                <a:cs typeface="American Typewriter"/>
              </a:rPr>
              <a:t> book 3:  </a:t>
            </a:r>
            <a:r>
              <a:rPr lang="en-US" dirty="0" smtClean="0">
                <a:solidFill>
                  <a:srgbClr val="FF0000"/>
                </a:solidFill>
                <a:latin typeface="American Typewriter"/>
                <a:cs typeface="American Typewriter"/>
              </a:rPr>
              <a:t>15</a:t>
            </a:r>
            <a:endParaRPr lang="en-US" i="1" dirty="0" smtClean="0">
              <a:latin typeface="American Typewriter"/>
              <a:cs typeface="American Typewriter"/>
            </a:endParaRPr>
          </a:p>
          <a:p>
            <a:pPr marL="0" indent="0">
              <a:buNone/>
            </a:pPr>
            <a:endParaRPr lang="en-US" i="1" dirty="0">
              <a:latin typeface="American Typewriter"/>
              <a:cs typeface="American Typewriter"/>
            </a:endParaRPr>
          </a:p>
        </p:txBody>
      </p:sp>
    </p:spTree>
    <p:extLst>
      <p:ext uri="{BB962C8B-B14F-4D97-AF65-F5344CB8AC3E}">
        <p14:creationId xmlns:p14="http://schemas.microsoft.com/office/powerpoint/2010/main" val="16182927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GB" dirty="0" smtClean="0">
                <a:latin typeface="American Typewriter"/>
                <a:cs typeface="American Typewriter"/>
              </a:rPr>
              <a:t/>
            </a:r>
            <a:br>
              <a:rPr lang="en-GB" dirty="0" smtClean="0">
                <a:latin typeface="American Typewriter"/>
                <a:cs typeface="American Typewriter"/>
              </a:rPr>
            </a:br>
            <a:r>
              <a:rPr lang="en-GB" dirty="0" smtClean="0">
                <a:latin typeface="American Typewriter"/>
                <a:cs typeface="American Typewriter"/>
              </a:rPr>
              <a:t>Circuits, detours and ‘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latin typeface="American Typewriter"/>
                <a:cs typeface="American Typewriter"/>
              </a:rPr>
              <a:t>other places</a:t>
            </a:r>
            <a:r>
              <a:rPr lang="en-GB" dirty="0" smtClean="0">
                <a:latin typeface="American Typewriter"/>
                <a:cs typeface="American Typewriter"/>
              </a:rPr>
              <a:t>’ at the races</a:t>
            </a:r>
            <a:r>
              <a:rPr lang="it-IT" dirty="0" smtClean="0">
                <a:latin typeface="American Typewriter"/>
                <a:cs typeface="American Typewriter"/>
              </a:rPr>
              <a:t/>
            </a:r>
            <a:br>
              <a:rPr lang="it-IT" dirty="0" smtClean="0">
                <a:latin typeface="American Typewriter"/>
                <a:cs typeface="American Typewriter"/>
              </a:rPr>
            </a:br>
            <a:endParaRPr lang="en-US" dirty="0">
              <a:latin typeface="American Typewriter"/>
              <a:cs typeface="American Typewriter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514350" indent="-514350">
              <a:buFont typeface="+mj-lt"/>
              <a:buAutoNum type="alphaLcPeriod"/>
            </a:pPr>
            <a:endParaRPr lang="it-IT" dirty="0" smtClean="0"/>
          </a:p>
          <a:p>
            <a:pPr marL="514350" lvl="0" indent="-514350">
              <a:spcAft>
                <a:spcPts val="1200"/>
              </a:spcAft>
              <a:buFont typeface="+mj-lt"/>
              <a:buAutoNum type="alphaLcPeriod"/>
            </a:pPr>
            <a:r>
              <a:rPr lang="en-GB" i="1" dirty="0" smtClean="0">
                <a:latin typeface="American Typewriter"/>
                <a:cs typeface="American Typewriter"/>
              </a:rPr>
              <a:t> Am.</a:t>
            </a:r>
            <a:r>
              <a:rPr lang="en-GB" dirty="0" smtClean="0">
                <a:latin typeface="American Typewriter"/>
                <a:cs typeface="American Typewriter"/>
              </a:rPr>
              <a:t>3.2.69: ‘Tragic me, her guy has circled the post (</a:t>
            </a:r>
            <a:r>
              <a:rPr lang="en-GB" i="1" dirty="0" smtClean="0">
                <a:latin typeface="American Typewriter"/>
                <a:cs typeface="American Typewriter"/>
              </a:rPr>
              <a:t>meta</a:t>
            </a:r>
            <a:r>
              <a:rPr lang="en-GB" dirty="0" smtClean="0">
                <a:latin typeface="American Typewriter"/>
                <a:cs typeface="American Typewriter"/>
              </a:rPr>
              <a:t>) in a wide curve!’ Compare </a:t>
            </a:r>
            <a:r>
              <a:rPr lang="en-GB" i="1" dirty="0" smtClean="0">
                <a:latin typeface="American Typewriter"/>
                <a:cs typeface="American Typewriter"/>
              </a:rPr>
              <a:t>Am.</a:t>
            </a:r>
            <a:r>
              <a:rPr lang="en-GB" dirty="0" smtClean="0">
                <a:latin typeface="American Typewriter"/>
                <a:cs typeface="American Typewriter"/>
              </a:rPr>
              <a:t>3.15.2: ‘The last turning post (</a:t>
            </a:r>
            <a:r>
              <a:rPr lang="en-GB" i="1" dirty="0" smtClean="0">
                <a:latin typeface="American Typewriter"/>
                <a:cs typeface="American Typewriter"/>
              </a:rPr>
              <a:t>meta</a:t>
            </a:r>
            <a:r>
              <a:rPr lang="en-GB" dirty="0" smtClean="0">
                <a:latin typeface="American Typewriter"/>
                <a:cs typeface="American Typewriter"/>
              </a:rPr>
              <a:t>) will be grazed by my elegies.’ </a:t>
            </a:r>
            <a:endParaRPr lang="it-IT" dirty="0" smtClean="0">
              <a:latin typeface="American Typewriter"/>
              <a:cs typeface="American Typewriter"/>
            </a:endParaRPr>
          </a:p>
          <a:p>
            <a:pPr marL="514350" indent="-514350">
              <a:spcAft>
                <a:spcPts val="1200"/>
              </a:spcAft>
              <a:buFont typeface="+mj-lt"/>
              <a:buAutoNum type="alphaLcPeriod"/>
            </a:pPr>
            <a:r>
              <a:rPr lang="en-GB" i="1" dirty="0" smtClean="0">
                <a:latin typeface="American Typewriter"/>
                <a:cs typeface="American Typewriter"/>
              </a:rPr>
              <a:t>Am</a:t>
            </a:r>
            <a:r>
              <a:rPr lang="en-GB" dirty="0" smtClean="0">
                <a:latin typeface="American Typewriter"/>
                <a:cs typeface="American Typewriter"/>
              </a:rPr>
              <a:t>.3.2.3-4: </a:t>
            </a:r>
            <a:r>
              <a:rPr lang="en-GB" i="1" dirty="0" err="1" smtClean="0">
                <a:latin typeface="American Typewriter"/>
                <a:cs typeface="American Typewriter"/>
              </a:rPr>
              <a:t>risit</a:t>
            </a:r>
            <a:r>
              <a:rPr lang="en-GB" i="1" dirty="0" smtClean="0">
                <a:latin typeface="American Typewriter"/>
                <a:cs typeface="American Typewriter"/>
              </a:rPr>
              <a:t>, et </a:t>
            </a:r>
            <a:r>
              <a:rPr lang="en-GB" i="1" dirty="0" err="1" smtClean="0">
                <a:latin typeface="American Typewriter"/>
                <a:cs typeface="American Typewriter"/>
              </a:rPr>
              <a:t>argutis</a:t>
            </a:r>
            <a:r>
              <a:rPr lang="en-GB" i="1" dirty="0" smtClean="0">
                <a:latin typeface="American Typewriter"/>
                <a:cs typeface="American Typewriter"/>
              </a:rPr>
              <a:t> </a:t>
            </a:r>
            <a:r>
              <a:rPr lang="en-GB" i="1" dirty="0" err="1" smtClean="0">
                <a:latin typeface="American Typewriter"/>
                <a:cs typeface="American Typewriter"/>
              </a:rPr>
              <a:t>quiddam</a:t>
            </a:r>
            <a:r>
              <a:rPr lang="en-GB" i="1" dirty="0" smtClean="0">
                <a:latin typeface="American Typewriter"/>
                <a:cs typeface="American Typewriter"/>
              </a:rPr>
              <a:t> </a:t>
            </a:r>
            <a:r>
              <a:rPr lang="en-GB" i="1" dirty="0" err="1" smtClean="0">
                <a:latin typeface="American Typewriter"/>
                <a:cs typeface="American Typewriter"/>
              </a:rPr>
              <a:t>promisit</a:t>
            </a:r>
            <a:r>
              <a:rPr lang="en-GB" i="1" dirty="0" smtClean="0">
                <a:latin typeface="American Typewriter"/>
                <a:cs typeface="American Typewriter"/>
              </a:rPr>
              <a:t> </a:t>
            </a:r>
            <a:r>
              <a:rPr lang="en-GB" i="1" dirty="0" err="1" smtClean="0">
                <a:latin typeface="American Typewriter"/>
                <a:cs typeface="American Typewriter"/>
              </a:rPr>
              <a:t>ocellis</a:t>
            </a:r>
            <a:r>
              <a:rPr lang="en-GB" i="1" dirty="0" smtClean="0">
                <a:latin typeface="American Typewriter"/>
                <a:cs typeface="American Typewriter"/>
              </a:rPr>
              <a:t>./ hoc </a:t>
            </a:r>
            <a:r>
              <a:rPr lang="en-GB" i="1" dirty="0" err="1" smtClean="0">
                <a:latin typeface="American Typewriter"/>
                <a:cs typeface="American Typewriter"/>
              </a:rPr>
              <a:t>satis</a:t>
            </a:r>
            <a:r>
              <a:rPr lang="en-GB" i="1" dirty="0" smtClean="0">
                <a:latin typeface="American Typewriter"/>
                <a:cs typeface="American Typewriter"/>
              </a:rPr>
              <a:t> </a:t>
            </a:r>
            <a:r>
              <a:rPr lang="en-GB" i="1" dirty="0" err="1" smtClean="0">
                <a:latin typeface="American Typewriter"/>
                <a:cs typeface="American Typewriter"/>
              </a:rPr>
              <a:t>est</a:t>
            </a:r>
            <a:r>
              <a:rPr lang="en-GB" i="1" dirty="0" smtClean="0">
                <a:latin typeface="American Typewriter"/>
                <a:cs typeface="American Typewriter"/>
              </a:rPr>
              <a:t>, </a:t>
            </a:r>
            <a:r>
              <a:rPr lang="en-GB" b="1" i="1" dirty="0" err="1" smtClean="0">
                <a:latin typeface="American Typewriter"/>
                <a:cs typeface="American Typewriter"/>
              </a:rPr>
              <a:t>alio</a:t>
            </a:r>
            <a:r>
              <a:rPr lang="en-GB" b="1" i="1" dirty="0" smtClean="0">
                <a:latin typeface="American Typewriter"/>
                <a:cs typeface="American Typewriter"/>
              </a:rPr>
              <a:t> </a:t>
            </a:r>
            <a:r>
              <a:rPr lang="en-GB" i="1" u="sng" dirty="0" smtClean="0">
                <a:latin typeface="American Typewriter"/>
                <a:cs typeface="American Typewriter"/>
              </a:rPr>
              <a:t>cetera</a:t>
            </a:r>
            <a:r>
              <a:rPr lang="en-GB" i="1" dirty="0" smtClean="0">
                <a:latin typeface="American Typewriter"/>
                <a:cs typeface="American Typewriter"/>
              </a:rPr>
              <a:t> </a:t>
            </a:r>
            <a:r>
              <a:rPr lang="en-GB" i="1" dirty="0" err="1" smtClean="0">
                <a:latin typeface="American Typewriter"/>
                <a:cs typeface="American Typewriter"/>
              </a:rPr>
              <a:t>rede</a:t>
            </a:r>
            <a:r>
              <a:rPr lang="en-GB" i="1" dirty="0" smtClean="0">
                <a:latin typeface="American Typewriter"/>
                <a:cs typeface="American Typewriter"/>
              </a:rPr>
              <a:t> </a:t>
            </a:r>
            <a:r>
              <a:rPr lang="en-GB" b="1" i="1" dirty="0" smtClean="0">
                <a:latin typeface="American Typewriter"/>
                <a:cs typeface="American Typewriter"/>
              </a:rPr>
              <a:t>loco</a:t>
            </a:r>
            <a:r>
              <a:rPr lang="en-GB" i="1" dirty="0" smtClean="0">
                <a:latin typeface="American Typewriter"/>
                <a:cs typeface="American Typewriter"/>
              </a:rPr>
              <a:t>!</a:t>
            </a:r>
            <a:r>
              <a:rPr lang="en-GB" dirty="0" smtClean="0">
                <a:latin typeface="American Typewriter"/>
                <a:cs typeface="American Typewriter"/>
              </a:rPr>
              <a:t>   (‘She smiled, and with speaking eyes she promised I know not what. / That’s enough, give me the rest in </a:t>
            </a:r>
            <a:r>
              <a:rPr lang="en-GB" b="1" dirty="0" smtClean="0">
                <a:latin typeface="American Typewriter"/>
                <a:cs typeface="American Typewriter"/>
              </a:rPr>
              <a:t>another place</a:t>
            </a:r>
            <a:r>
              <a:rPr lang="en-GB" dirty="0" smtClean="0">
                <a:latin typeface="American Typewriter"/>
                <a:cs typeface="American Typewriter"/>
              </a:rPr>
              <a:t>!’).</a:t>
            </a:r>
            <a:endParaRPr lang="it-IT" dirty="0" smtClean="0">
              <a:latin typeface="American Typewriter"/>
              <a:cs typeface="American Typewriter"/>
            </a:endParaRPr>
          </a:p>
          <a:p>
            <a:pPr marL="514350" lvl="0" indent="-514350">
              <a:spcAft>
                <a:spcPts val="1200"/>
              </a:spcAft>
              <a:buFont typeface="+mj-lt"/>
              <a:buAutoNum type="alphaLcPeriod"/>
            </a:pPr>
            <a:r>
              <a:rPr lang="en-GB" dirty="0" smtClean="0">
                <a:latin typeface="American Typewriter"/>
                <a:cs typeface="American Typewriter"/>
              </a:rPr>
              <a:t>Cf.</a:t>
            </a:r>
            <a:r>
              <a:rPr lang="en-GB" i="1" dirty="0" smtClean="0">
                <a:latin typeface="American Typewriter"/>
                <a:cs typeface="American Typewriter"/>
              </a:rPr>
              <a:t> Am</a:t>
            </a:r>
            <a:r>
              <a:rPr lang="en-GB" dirty="0" smtClean="0">
                <a:latin typeface="American Typewriter"/>
                <a:cs typeface="American Typewriter"/>
              </a:rPr>
              <a:t>.1.5.25:</a:t>
            </a:r>
            <a:r>
              <a:rPr lang="en-GB" u="sng" dirty="0" smtClean="0">
                <a:latin typeface="American Typewriter"/>
                <a:cs typeface="American Typewriter"/>
              </a:rPr>
              <a:t> </a:t>
            </a:r>
            <a:r>
              <a:rPr lang="en-GB" i="1" u="sng" dirty="0" smtClean="0">
                <a:latin typeface="American Typewriter"/>
                <a:cs typeface="American Typewriter"/>
              </a:rPr>
              <a:t>cetera</a:t>
            </a:r>
            <a:r>
              <a:rPr lang="en-GB" i="1" dirty="0" smtClean="0">
                <a:latin typeface="American Typewriter"/>
                <a:cs typeface="American Typewriter"/>
              </a:rPr>
              <a:t> </a:t>
            </a:r>
            <a:r>
              <a:rPr lang="en-GB" i="1" dirty="0" err="1" smtClean="0">
                <a:latin typeface="American Typewriter"/>
                <a:cs typeface="American Typewriter"/>
              </a:rPr>
              <a:t>quis</a:t>
            </a:r>
            <a:r>
              <a:rPr lang="en-GB" i="1" dirty="0" smtClean="0">
                <a:latin typeface="American Typewriter"/>
                <a:cs typeface="American Typewriter"/>
              </a:rPr>
              <a:t> </a:t>
            </a:r>
            <a:r>
              <a:rPr lang="en-GB" i="1" dirty="0" err="1" smtClean="0">
                <a:latin typeface="American Typewriter"/>
                <a:cs typeface="American Typewriter"/>
              </a:rPr>
              <a:t>nescit</a:t>
            </a:r>
            <a:r>
              <a:rPr lang="en-GB" dirty="0" smtClean="0">
                <a:latin typeface="American Typewriter"/>
                <a:cs typeface="American Typewriter"/>
              </a:rPr>
              <a:t>? (‘who doesn’t know the rest?’) </a:t>
            </a:r>
            <a:endParaRPr lang="it-IT" dirty="0" smtClean="0">
              <a:latin typeface="American Typewriter"/>
              <a:cs typeface="American Typewriter"/>
            </a:endParaRPr>
          </a:p>
          <a:p>
            <a:pPr marL="514350" lvl="0" indent="-514350">
              <a:spcAft>
                <a:spcPts val="1200"/>
              </a:spcAft>
              <a:buFont typeface="+mj-lt"/>
              <a:buAutoNum type="alphaLcPeriod"/>
            </a:pPr>
            <a:r>
              <a:rPr lang="en-GB" dirty="0" smtClean="0">
                <a:latin typeface="American Typewriter"/>
                <a:cs typeface="American Typewriter"/>
              </a:rPr>
              <a:t> And </a:t>
            </a:r>
            <a:r>
              <a:rPr lang="en-GB" i="1" dirty="0" smtClean="0">
                <a:latin typeface="American Typewriter"/>
                <a:cs typeface="American Typewriter"/>
              </a:rPr>
              <a:t>Am</a:t>
            </a:r>
            <a:r>
              <a:rPr lang="en-GB" dirty="0" smtClean="0">
                <a:latin typeface="American Typewriter"/>
                <a:cs typeface="American Typewriter"/>
              </a:rPr>
              <a:t>.3.14.17: </a:t>
            </a:r>
            <a:r>
              <a:rPr lang="en-GB" i="1" dirty="0" err="1" smtClean="0">
                <a:latin typeface="American Typewriter"/>
                <a:cs typeface="American Typewriter"/>
              </a:rPr>
              <a:t>est</a:t>
            </a:r>
            <a:r>
              <a:rPr lang="en-GB" i="1" dirty="0" smtClean="0">
                <a:latin typeface="American Typewriter"/>
                <a:cs typeface="American Typewriter"/>
              </a:rPr>
              <a:t> qui </a:t>
            </a:r>
            <a:r>
              <a:rPr lang="en-GB" i="1" dirty="0" err="1" smtClean="0">
                <a:latin typeface="American Typewriter"/>
                <a:cs typeface="American Typewriter"/>
              </a:rPr>
              <a:t>nequitiam</a:t>
            </a:r>
            <a:r>
              <a:rPr lang="en-GB" i="1" dirty="0" smtClean="0">
                <a:latin typeface="American Typewriter"/>
                <a:cs typeface="American Typewriter"/>
              </a:rPr>
              <a:t> </a:t>
            </a:r>
            <a:r>
              <a:rPr lang="en-GB" b="1" i="1" dirty="0" smtClean="0">
                <a:latin typeface="American Typewriter"/>
                <a:cs typeface="American Typewriter"/>
              </a:rPr>
              <a:t>locus</a:t>
            </a:r>
            <a:r>
              <a:rPr lang="en-GB" i="1" dirty="0" smtClean="0">
                <a:latin typeface="American Typewriter"/>
                <a:cs typeface="American Typewriter"/>
              </a:rPr>
              <a:t> </a:t>
            </a:r>
            <a:r>
              <a:rPr lang="en-GB" i="1" dirty="0" err="1" smtClean="0">
                <a:latin typeface="American Typewriter"/>
                <a:cs typeface="American Typewriter"/>
              </a:rPr>
              <a:t>exigat</a:t>
            </a:r>
            <a:r>
              <a:rPr lang="en-GB" dirty="0" smtClean="0">
                <a:latin typeface="American Typewriter"/>
                <a:cs typeface="American Typewriter"/>
              </a:rPr>
              <a:t> (‘there is a place that demands wantonness.’)</a:t>
            </a:r>
            <a:endParaRPr lang="it-IT" dirty="0" smtClean="0">
              <a:latin typeface="American Typewriter"/>
              <a:cs typeface="American Typewriter"/>
            </a:endParaRPr>
          </a:p>
          <a:p>
            <a:pPr marL="0" indent="0">
              <a:spcAft>
                <a:spcPts val="1200"/>
              </a:spcAft>
              <a:buNone/>
            </a:pPr>
            <a:endParaRPr lang="en-US" dirty="0">
              <a:latin typeface="American Typewriter"/>
              <a:cs typeface="American Typewriter"/>
            </a:endParaRPr>
          </a:p>
        </p:txBody>
      </p:sp>
    </p:spTree>
    <p:extLst>
      <p:ext uri="{BB962C8B-B14F-4D97-AF65-F5344CB8AC3E}">
        <p14:creationId xmlns:p14="http://schemas.microsoft.com/office/powerpoint/2010/main" val="15652069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FF"/>
                </a:solidFill>
                <a:latin typeface="American Typewriter"/>
                <a:cs typeface="American Typewriter"/>
              </a:rPr>
              <a:t>Being the other (kind of) man</a:t>
            </a:r>
            <a:endParaRPr lang="en-US" dirty="0">
              <a:solidFill>
                <a:srgbClr val="FF00FF"/>
              </a:solidFill>
              <a:latin typeface="American Typewriter"/>
              <a:cs typeface="American Typewriter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GB" i="1" dirty="0">
                <a:latin typeface="American Typewriter"/>
                <a:cs typeface="American Typewriter"/>
              </a:rPr>
              <a:t>Am</a:t>
            </a:r>
            <a:r>
              <a:rPr lang="en-GB" dirty="0">
                <a:latin typeface="American Typewriter"/>
                <a:cs typeface="American Typewriter"/>
              </a:rPr>
              <a:t>.3.2.76: </a:t>
            </a:r>
            <a:r>
              <a:rPr lang="en-GB" i="1" dirty="0">
                <a:latin typeface="American Typewriter"/>
                <a:cs typeface="American Typewriter"/>
              </a:rPr>
              <a:t>in </a:t>
            </a:r>
            <a:r>
              <a:rPr lang="en-GB" i="1" dirty="0" err="1">
                <a:latin typeface="American Typewriter"/>
                <a:cs typeface="American Typewriter"/>
              </a:rPr>
              <a:t>nostras</a:t>
            </a:r>
            <a:r>
              <a:rPr lang="en-GB" i="1" dirty="0">
                <a:latin typeface="American Typewriter"/>
                <a:cs typeface="American Typewriter"/>
              </a:rPr>
              <a:t> </a:t>
            </a:r>
            <a:r>
              <a:rPr lang="en-GB" i="1" dirty="0" err="1">
                <a:latin typeface="American Typewriter"/>
                <a:cs typeface="American Typewriter"/>
              </a:rPr>
              <a:t>abdas</a:t>
            </a:r>
            <a:r>
              <a:rPr lang="en-GB" i="1" dirty="0">
                <a:latin typeface="American Typewriter"/>
                <a:cs typeface="American Typewriter"/>
              </a:rPr>
              <a:t> </a:t>
            </a:r>
            <a:r>
              <a:rPr lang="en-GB" i="1" dirty="0" err="1">
                <a:latin typeface="American Typewriter"/>
                <a:cs typeface="American Typewriter"/>
              </a:rPr>
              <a:t>te</a:t>
            </a:r>
            <a:r>
              <a:rPr lang="en-GB" i="1" dirty="0">
                <a:latin typeface="American Typewriter"/>
                <a:cs typeface="American Typewriter"/>
              </a:rPr>
              <a:t> licet </a:t>
            </a:r>
            <a:r>
              <a:rPr lang="en-GB" i="1" dirty="0" err="1">
                <a:latin typeface="American Typewriter"/>
                <a:cs typeface="American Typewriter"/>
              </a:rPr>
              <a:t>usque</a:t>
            </a:r>
            <a:r>
              <a:rPr lang="en-GB" i="1" dirty="0">
                <a:latin typeface="American Typewriter"/>
                <a:cs typeface="American Typewriter"/>
              </a:rPr>
              <a:t> </a:t>
            </a:r>
            <a:r>
              <a:rPr lang="en-GB" i="1" dirty="0" smtClean="0">
                <a:latin typeface="American Typewriter"/>
                <a:cs typeface="American Typewriter"/>
              </a:rPr>
              <a:t>sinus</a:t>
            </a:r>
          </a:p>
          <a:p>
            <a:pPr marL="0" indent="0">
              <a:buNone/>
            </a:pPr>
            <a:r>
              <a:rPr lang="en-GB" dirty="0" smtClean="0">
                <a:latin typeface="American Typewriter"/>
                <a:cs typeface="American Typewriter"/>
              </a:rPr>
              <a:t> </a:t>
            </a:r>
            <a:r>
              <a:rPr lang="en-GB" dirty="0">
                <a:latin typeface="American Typewriter"/>
                <a:cs typeface="American Typewriter"/>
              </a:rPr>
              <a:t>(‘you may hide your head in the folds of my cloak/lap/womb’).</a:t>
            </a:r>
            <a:endParaRPr lang="it-IT" dirty="0">
              <a:latin typeface="American Typewriter"/>
              <a:cs typeface="American Typewriter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09840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  <a:latin typeface="American Typewriter"/>
                <a:cs typeface="American Typewriter"/>
              </a:rPr>
              <a:t>Desire </a:t>
            </a:r>
            <a:r>
              <a:rPr lang="en-US" dirty="0" smtClean="0">
                <a:latin typeface="American Typewriter"/>
                <a:cs typeface="American Typewriter"/>
              </a:rPr>
              <a:t>is always perverse</a:t>
            </a:r>
            <a:endParaRPr lang="en-US" dirty="0">
              <a:latin typeface="American Typewriter"/>
              <a:cs typeface="American Typewriter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514350" indent="-514350">
              <a:spcAft>
                <a:spcPts val="1200"/>
              </a:spcAft>
              <a:buAutoNum type="alphaLcParenR"/>
            </a:pPr>
            <a:r>
              <a:rPr lang="en-GB" i="1" dirty="0" smtClean="0">
                <a:latin typeface="American Typewriter"/>
                <a:cs typeface="American Typewriter"/>
              </a:rPr>
              <a:t>Am</a:t>
            </a:r>
            <a:r>
              <a:rPr lang="en-GB" dirty="0">
                <a:latin typeface="American Typewriter"/>
                <a:cs typeface="American Typewriter"/>
              </a:rPr>
              <a:t>.3.4.17: </a:t>
            </a:r>
            <a:r>
              <a:rPr lang="en-GB" i="1" dirty="0" err="1">
                <a:latin typeface="American Typewriter"/>
                <a:cs typeface="American Typewriter"/>
              </a:rPr>
              <a:t>nitimur</a:t>
            </a:r>
            <a:r>
              <a:rPr lang="en-GB" i="1" dirty="0">
                <a:latin typeface="American Typewriter"/>
                <a:cs typeface="American Typewriter"/>
              </a:rPr>
              <a:t> in </a:t>
            </a:r>
            <a:r>
              <a:rPr lang="en-GB" i="1" dirty="0" err="1">
                <a:latin typeface="American Typewriter"/>
                <a:cs typeface="American Typewriter"/>
              </a:rPr>
              <a:t>vetitum</a:t>
            </a:r>
            <a:r>
              <a:rPr lang="en-GB" i="1" dirty="0">
                <a:latin typeface="American Typewriter"/>
                <a:cs typeface="American Typewriter"/>
              </a:rPr>
              <a:t> semper </a:t>
            </a:r>
            <a:r>
              <a:rPr lang="en-GB" i="1" dirty="0" err="1">
                <a:latin typeface="American Typewriter"/>
                <a:cs typeface="American Typewriter"/>
              </a:rPr>
              <a:t>cupimusque</a:t>
            </a:r>
            <a:r>
              <a:rPr lang="en-GB" i="1" dirty="0">
                <a:latin typeface="American Typewriter"/>
                <a:cs typeface="American Typewriter"/>
              </a:rPr>
              <a:t> </a:t>
            </a:r>
            <a:r>
              <a:rPr lang="en-GB" i="1" dirty="0" err="1">
                <a:latin typeface="American Typewriter"/>
                <a:cs typeface="American Typewriter"/>
              </a:rPr>
              <a:t>negata</a:t>
            </a:r>
            <a:r>
              <a:rPr lang="en-GB" dirty="0">
                <a:latin typeface="American Typewriter"/>
                <a:cs typeface="American Typewriter"/>
              </a:rPr>
              <a:t> (‘we always strive for what is forbidden and covet what is denied us.’</a:t>
            </a:r>
            <a:r>
              <a:rPr lang="en-GB" dirty="0" smtClean="0">
                <a:latin typeface="American Typewriter"/>
                <a:cs typeface="American Typewriter"/>
              </a:rPr>
              <a:t>)</a:t>
            </a:r>
            <a:endParaRPr lang="it-IT" dirty="0" smtClean="0">
              <a:latin typeface="American Typewriter"/>
              <a:cs typeface="American Typewriter"/>
            </a:endParaRPr>
          </a:p>
          <a:p>
            <a:pPr marL="514350" indent="-514350">
              <a:spcAft>
                <a:spcPts val="1200"/>
              </a:spcAft>
              <a:buAutoNum type="alphaLcParenR"/>
            </a:pPr>
            <a:r>
              <a:rPr lang="en-GB" i="1" dirty="0" smtClean="0">
                <a:latin typeface="American Typewriter"/>
                <a:cs typeface="American Typewriter"/>
              </a:rPr>
              <a:t>Am</a:t>
            </a:r>
            <a:r>
              <a:rPr lang="en-GB" dirty="0">
                <a:latin typeface="American Typewriter"/>
                <a:cs typeface="American Typewriter"/>
              </a:rPr>
              <a:t>.3.4.25-6: </a:t>
            </a:r>
            <a:r>
              <a:rPr lang="en-GB" i="1" dirty="0" err="1">
                <a:latin typeface="American Typewriter"/>
                <a:cs typeface="American Typewriter"/>
              </a:rPr>
              <a:t>quiduid</a:t>
            </a:r>
            <a:r>
              <a:rPr lang="en-GB" i="1" dirty="0">
                <a:latin typeface="American Typewriter"/>
                <a:cs typeface="American Typewriter"/>
              </a:rPr>
              <a:t> </a:t>
            </a:r>
            <a:r>
              <a:rPr lang="en-GB" i="1" dirty="0" err="1">
                <a:latin typeface="American Typewriter"/>
                <a:cs typeface="American Typewriter"/>
              </a:rPr>
              <a:t>servatur</a:t>
            </a:r>
            <a:r>
              <a:rPr lang="en-GB" i="1" dirty="0">
                <a:latin typeface="American Typewriter"/>
                <a:cs typeface="American Typewriter"/>
              </a:rPr>
              <a:t> </a:t>
            </a:r>
            <a:r>
              <a:rPr lang="en-GB" i="1" dirty="0" err="1">
                <a:latin typeface="American Typewriter"/>
                <a:cs typeface="American Typewriter"/>
              </a:rPr>
              <a:t>cupimus</a:t>
            </a:r>
            <a:r>
              <a:rPr lang="en-GB" i="1" dirty="0">
                <a:latin typeface="American Typewriter"/>
                <a:cs typeface="American Typewriter"/>
              </a:rPr>
              <a:t> </a:t>
            </a:r>
            <a:r>
              <a:rPr lang="en-GB" i="1" dirty="0" err="1">
                <a:latin typeface="American Typewriter"/>
                <a:cs typeface="American Typewriter"/>
              </a:rPr>
              <a:t>magis</a:t>
            </a:r>
            <a:r>
              <a:rPr lang="en-GB" i="1" dirty="0">
                <a:latin typeface="American Typewriter"/>
                <a:cs typeface="American Typewriter"/>
              </a:rPr>
              <a:t>, </a:t>
            </a:r>
            <a:r>
              <a:rPr lang="en-GB" i="1" dirty="0" err="1">
                <a:latin typeface="American Typewriter"/>
                <a:cs typeface="American Typewriter"/>
              </a:rPr>
              <a:t>ipsaque</a:t>
            </a:r>
            <a:r>
              <a:rPr lang="en-GB" i="1" dirty="0">
                <a:latin typeface="American Typewriter"/>
                <a:cs typeface="American Typewriter"/>
              </a:rPr>
              <a:t> </a:t>
            </a:r>
            <a:r>
              <a:rPr lang="en-GB" i="1" dirty="0" err="1">
                <a:latin typeface="American Typewriter"/>
                <a:cs typeface="American Typewriter"/>
              </a:rPr>
              <a:t>furem</a:t>
            </a:r>
            <a:r>
              <a:rPr lang="en-GB" i="1" dirty="0">
                <a:latin typeface="American Typewriter"/>
                <a:cs typeface="American Typewriter"/>
              </a:rPr>
              <a:t> / </a:t>
            </a:r>
            <a:r>
              <a:rPr lang="en-GB" i="1" dirty="0" err="1">
                <a:latin typeface="American Typewriter"/>
                <a:cs typeface="American Typewriter"/>
              </a:rPr>
              <a:t>cura</a:t>
            </a:r>
            <a:r>
              <a:rPr lang="en-GB" i="1" dirty="0">
                <a:latin typeface="American Typewriter"/>
                <a:cs typeface="American Typewriter"/>
              </a:rPr>
              <a:t> </a:t>
            </a:r>
            <a:r>
              <a:rPr lang="en-GB" i="1" dirty="0" err="1">
                <a:latin typeface="American Typewriter"/>
                <a:cs typeface="American Typewriter"/>
              </a:rPr>
              <a:t>vocat</a:t>
            </a:r>
            <a:r>
              <a:rPr lang="en-GB" i="1" dirty="0">
                <a:latin typeface="American Typewriter"/>
                <a:cs typeface="American Typewriter"/>
              </a:rPr>
              <a:t>. </a:t>
            </a:r>
            <a:r>
              <a:rPr lang="en-GB" i="1" dirty="0" err="1">
                <a:latin typeface="American Typewriter"/>
                <a:cs typeface="American Typewriter"/>
              </a:rPr>
              <a:t>pauci</a:t>
            </a:r>
            <a:r>
              <a:rPr lang="en-GB" i="1" dirty="0">
                <a:latin typeface="American Typewriter"/>
                <a:cs typeface="American Typewriter"/>
              </a:rPr>
              <a:t> quod </a:t>
            </a:r>
            <a:r>
              <a:rPr lang="en-GB" i="1" dirty="0" err="1">
                <a:latin typeface="American Typewriter"/>
                <a:cs typeface="American Typewriter"/>
              </a:rPr>
              <a:t>sinit</a:t>
            </a:r>
            <a:r>
              <a:rPr lang="en-GB" i="1" dirty="0">
                <a:latin typeface="American Typewriter"/>
                <a:cs typeface="American Typewriter"/>
              </a:rPr>
              <a:t> alter </a:t>
            </a:r>
            <a:r>
              <a:rPr lang="en-GB" i="1" dirty="0" err="1">
                <a:latin typeface="American Typewriter"/>
                <a:cs typeface="American Typewriter"/>
              </a:rPr>
              <a:t>amat</a:t>
            </a:r>
            <a:r>
              <a:rPr lang="en-GB" dirty="0">
                <a:latin typeface="American Typewriter"/>
                <a:cs typeface="American Typewriter"/>
              </a:rPr>
              <a:t> (‘Whatever is guarded we desire all the more, and care itself invites the thief.’</a:t>
            </a:r>
            <a:r>
              <a:rPr lang="en-GB" dirty="0" smtClean="0">
                <a:latin typeface="American Typewriter"/>
                <a:cs typeface="American Typewriter"/>
              </a:rPr>
              <a:t>)</a:t>
            </a:r>
            <a:endParaRPr lang="it-IT" dirty="0" smtClean="0">
              <a:latin typeface="American Typewriter"/>
              <a:cs typeface="American Typewriter"/>
            </a:endParaRPr>
          </a:p>
          <a:p>
            <a:pPr marL="514350" indent="-514350">
              <a:spcAft>
                <a:spcPts val="1200"/>
              </a:spcAft>
              <a:buAutoNum type="alphaLcParenR"/>
            </a:pPr>
            <a:r>
              <a:rPr lang="en-GB" dirty="0" smtClean="0">
                <a:latin typeface="American Typewriter"/>
                <a:cs typeface="American Typewriter"/>
              </a:rPr>
              <a:t> </a:t>
            </a:r>
            <a:r>
              <a:rPr lang="en-GB" dirty="0">
                <a:latin typeface="American Typewriter"/>
                <a:cs typeface="American Typewriter"/>
              </a:rPr>
              <a:t>3.4.31: </a:t>
            </a:r>
            <a:r>
              <a:rPr lang="en-GB" i="1" dirty="0" err="1">
                <a:latin typeface="American Typewriter"/>
                <a:cs typeface="American Typewriter"/>
              </a:rPr>
              <a:t>iuvat</a:t>
            </a:r>
            <a:r>
              <a:rPr lang="en-GB" i="1" dirty="0">
                <a:latin typeface="American Typewriter"/>
                <a:cs typeface="American Typewriter"/>
              </a:rPr>
              <a:t> </a:t>
            </a:r>
            <a:r>
              <a:rPr lang="en-GB" i="1" dirty="0" err="1">
                <a:latin typeface="American Typewriter"/>
                <a:cs typeface="American Typewriter"/>
              </a:rPr>
              <a:t>inconcessa</a:t>
            </a:r>
            <a:r>
              <a:rPr lang="en-GB" i="1" dirty="0">
                <a:latin typeface="American Typewriter"/>
                <a:cs typeface="American Typewriter"/>
              </a:rPr>
              <a:t> </a:t>
            </a:r>
            <a:r>
              <a:rPr lang="en-GB" i="1" dirty="0" err="1">
                <a:latin typeface="American Typewriter"/>
                <a:cs typeface="American Typewriter"/>
              </a:rPr>
              <a:t>voluptas</a:t>
            </a:r>
            <a:r>
              <a:rPr lang="en-GB" dirty="0">
                <a:latin typeface="American Typewriter"/>
                <a:cs typeface="American Typewriter"/>
              </a:rPr>
              <a:t> (‘Pleasure delights in the forbidden.’</a:t>
            </a:r>
            <a:r>
              <a:rPr lang="en-GB" dirty="0" smtClean="0">
                <a:latin typeface="American Typewriter"/>
                <a:cs typeface="American Typewriter"/>
              </a:rPr>
              <a:t>)</a:t>
            </a:r>
            <a:endParaRPr lang="it-IT" dirty="0" smtClean="0">
              <a:latin typeface="American Typewriter"/>
              <a:cs typeface="American Typewriter"/>
            </a:endParaRPr>
          </a:p>
          <a:p>
            <a:pPr marL="514350" indent="-514350">
              <a:spcAft>
                <a:spcPts val="1200"/>
              </a:spcAft>
              <a:buAutoNum type="alphaLcParenR"/>
            </a:pPr>
            <a:r>
              <a:rPr lang="en-GB" i="1" dirty="0" smtClean="0">
                <a:latin typeface="American Typewriter"/>
                <a:cs typeface="American Typewriter"/>
              </a:rPr>
              <a:t>Am</a:t>
            </a:r>
            <a:r>
              <a:rPr lang="en-GB" i="1" dirty="0">
                <a:latin typeface="American Typewriter"/>
                <a:cs typeface="American Typewriter"/>
              </a:rPr>
              <a:t>.</a:t>
            </a:r>
            <a:r>
              <a:rPr lang="en-GB" dirty="0">
                <a:latin typeface="American Typewriter"/>
                <a:cs typeface="American Typewriter"/>
              </a:rPr>
              <a:t>3.4.29: </a:t>
            </a:r>
            <a:r>
              <a:rPr lang="en-GB" i="1" dirty="0" err="1">
                <a:latin typeface="American Typewriter"/>
                <a:cs typeface="American Typewriter"/>
              </a:rPr>
              <a:t>nec</a:t>
            </a:r>
            <a:r>
              <a:rPr lang="en-GB" i="1" dirty="0">
                <a:latin typeface="American Typewriter"/>
                <a:cs typeface="American Typewriter"/>
              </a:rPr>
              <a:t> </a:t>
            </a:r>
            <a:r>
              <a:rPr lang="en-GB" i="1" dirty="0" err="1">
                <a:latin typeface="American Typewriter"/>
                <a:cs typeface="American Typewriter"/>
              </a:rPr>
              <a:t>proba</a:t>
            </a:r>
            <a:r>
              <a:rPr lang="en-GB" i="1" dirty="0">
                <a:latin typeface="American Typewriter"/>
                <a:cs typeface="American Typewriter"/>
              </a:rPr>
              <a:t> fit, quam </a:t>
            </a:r>
            <a:r>
              <a:rPr lang="en-GB" i="1" dirty="0" err="1">
                <a:latin typeface="American Typewriter"/>
                <a:cs typeface="American Typewriter"/>
              </a:rPr>
              <a:t>vir</a:t>
            </a:r>
            <a:r>
              <a:rPr lang="en-GB" i="1" dirty="0">
                <a:latin typeface="American Typewriter"/>
                <a:cs typeface="American Typewriter"/>
              </a:rPr>
              <a:t> </a:t>
            </a:r>
            <a:r>
              <a:rPr lang="en-GB" i="1" dirty="0" err="1">
                <a:latin typeface="American Typewriter"/>
                <a:cs typeface="American Typewriter"/>
              </a:rPr>
              <a:t>servat</a:t>
            </a:r>
            <a:r>
              <a:rPr lang="en-GB" i="1" dirty="0">
                <a:latin typeface="American Typewriter"/>
                <a:cs typeface="American Typewriter"/>
              </a:rPr>
              <a:t>, </a:t>
            </a:r>
            <a:r>
              <a:rPr lang="en-GB" i="1" dirty="0" err="1">
                <a:latin typeface="American Typewriter"/>
                <a:cs typeface="American Typewriter"/>
              </a:rPr>
              <a:t>sed</a:t>
            </a:r>
            <a:r>
              <a:rPr lang="en-GB" i="1" dirty="0">
                <a:latin typeface="American Typewriter"/>
                <a:cs typeface="American Typewriter"/>
              </a:rPr>
              <a:t> </a:t>
            </a:r>
            <a:r>
              <a:rPr lang="en-GB" i="1" dirty="0" err="1">
                <a:latin typeface="American Typewriter"/>
                <a:cs typeface="American Typewriter"/>
              </a:rPr>
              <a:t>adultera</a:t>
            </a:r>
            <a:r>
              <a:rPr lang="en-GB" i="1" dirty="0">
                <a:latin typeface="American Typewriter"/>
                <a:cs typeface="American Typewriter"/>
              </a:rPr>
              <a:t> </a:t>
            </a:r>
            <a:r>
              <a:rPr lang="en-GB" i="1" dirty="0" err="1">
                <a:latin typeface="American Typewriter"/>
                <a:cs typeface="American Typewriter"/>
              </a:rPr>
              <a:t>cara</a:t>
            </a:r>
            <a:r>
              <a:rPr lang="en-GB" dirty="0">
                <a:latin typeface="American Typewriter"/>
                <a:cs typeface="American Typewriter"/>
              </a:rPr>
              <a:t> (‘She whom her husband guards is not made honest, but becomes instead a mistress much desired.’)</a:t>
            </a:r>
            <a:endParaRPr lang="it-IT" dirty="0">
              <a:latin typeface="American Typewriter"/>
              <a:cs typeface="American Typewriter"/>
            </a:endParaRPr>
          </a:p>
          <a:p>
            <a:pPr marL="0" indent="0">
              <a:buNone/>
            </a:pPr>
            <a:r>
              <a:rPr lang="en-GB" dirty="0"/>
              <a:t> </a:t>
            </a:r>
            <a:endParaRPr lang="it-IT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20380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>
                <a:latin typeface="American Typewriter"/>
                <a:cs typeface="American Typewriter"/>
              </a:rPr>
              <a:t>The ‘</a:t>
            </a:r>
            <a:r>
              <a:rPr lang="en-US" sz="3200" dirty="0" smtClean="0">
                <a:solidFill>
                  <a:schemeClr val="accent6"/>
                </a:solidFill>
                <a:latin typeface="American Typewriter"/>
                <a:cs typeface="American Typewriter"/>
              </a:rPr>
              <a:t>other place</a:t>
            </a:r>
            <a:r>
              <a:rPr lang="en-US" sz="3200" dirty="0" smtClean="0">
                <a:latin typeface="American Typewriter"/>
                <a:cs typeface="American Typewriter"/>
              </a:rPr>
              <a:t>’ (</a:t>
            </a:r>
            <a:r>
              <a:rPr lang="en-US" sz="3200" i="1" dirty="0" err="1" smtClean="0">
                <a:latin typeface="American Typewriter"/>
                <a:cs typeface="American Typewriter"/>
              </a:rPr>
              <a:t>Amores</a:t>
            </a:r>
            <a:r>
              <a:rPr lang="en-US" sz="3200" i="1" dirty="0" smtClean="0">
                <a:latin typeface="American Typewriter"/>
                <a:cs typeface="American Typewriter"/>
              </a:rPr>
              <a:t> </a:t>
            </a:r>
            <a:r>
              <a:rPr lang="en-US" sz="3200" dirty="0" smtClean="0">
                <a:latin typeface="American Typewriter"/>
                <a:cs typeface="American Typewriter"/>
              </a:rPr>
              <a:t>3.14.17-26)</a:t>
            </a:r>
            <a:endParaRPr lang="en-US" sz="3200" dirty="0">
              <a:latin typeface="American Typewriter"/>
              <a:cs typeface="American Typewriter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en-US" dirty="0" smtClean="0">
              <a:latin typeface="American Typewriter"/>
              <a:cs typeface="American Typewriter"/>
            </a:endParaRPr>
          </a:p>
          <a:p>
            <a:pPr marL="0" indent="0">
              <a:buNone/>
            </a:pPr>
            <a:r>
              <a:rPr lang="en-US" dirty="0" smtClean="0">
                <a:latin typeface="American Typewriter"/>
                <a:cs typeface="American Typewriter"/>
              </a:rPr>
              <a:t>There’s </a:t>
            </a:r>
            <a:r>
              <a:rPr lang="en-US" dirty="0">
                <a:latin typeface="American Typewriter"/>
                <a:cs typeface="American Typewriter"/>
              </a:rPr>
              <a:t>a place (</a:t>
            </a:r>
            <a:r>
              <a:rPr lang="en-US" i="1" dirty="0">
                <a:latin typeface="American Typewriter"/>
                <a:cs typeface="American Typewriter"/>
              </a:rPr>
              <a:t>locus</a:t>
            </a:r>
            <a:r>
              <a:rPr lang="en-US" dirty="0">
                <a:latin typeface="American Typewriter"/>
                <a:cs typeface="American Typewriter"/>
              </a:rPr>
              <a:t>)that demands naughtiness: fill it </a:t>
            </a:r>
            <a:endParaRPr lang="en-US" dirty="0" smtClean="0">
              <a:latin typeface="American Typewriter"/>
              <a:cs typeface="American Typewriter"/>
            </a:endParaRPr>
          </a:p>
          <a:p>
            <a:pPr marL="0" indent="0">
              <a:buNone/>
            </a:pPr>
            <a:r>
              <a:rPr lang="en-US" dirty="0" smtClean="0">
                <a:latin typeface="American Typewriter"/>
                <a:cs typeface="American Typewriter"/>
              </a:rPr>
              <a:t>with </a:t>
            </a:r>
            <a:r>
              <a:rPr lang="en-US" dirty="0">
                <a:latin typeface="American Typewriter"/>
                <a:cs typeface="American Typewriter"/>
              </a:rPr>
              <a:t>all delights, let shame be far away!</a:t>
            </a:r>
            <a:endParaRPr lang="it-IT" dirty="0">
              <a:latin typeface="American Typewriter"/>
              <a:cs typeface="American Typewriter"/>
            </a:endParaRPr>
          </a:p>
          <a:p>
            <a:pPr marL="0" indent="0">
              <a:buNone/>
            </a:pPr>
            <a:r>
              <a:rPr lang="en-US" dirty="0">
                <a:latin typeface="American Typewriter"/>
                <a:cs typeface="American Typewriter"/>
              </a:rPr>
              <a:t>Likewise when you leave off, straightaway forget</a:t>
            </a:r>
            <a:endParaRPr lang="it-IT" dirty="0">
              <a:latin typeface="American Typewriter"/>
              <a:cs typeface="American Typewriter"/>
            </a:endParaRPr>
          </a:p>
          <a:p>
            <a:pPr marL="0" indent="0">
              <a:buNone/>
            </a:pPr>
            <a:r>
              <a:rPr lang="en-US" dirty="0">
                <a:latin typeface="American Typewriter"/>
                <a:cs typeface="American Typewriter"/>
              </a:rPr>
              <a:t>all lasciviousness: leave the sin there, in your bed.</a:t>
            </a:r>
            <a:endParaRPr lang="it-IT" dirty="0">
              <a:latin typeface="American Typewriter"/>
              <a:cs typeface="American Typewriter"/>
            </a:endParaRPr>
          </a:p>
          <a:p>
            <a:pPr marL="0" indent="0">
              <a:buNone/>
            </a:pPr>
            <a:r>
              <a:rPr lang="en-US" dirty="0">
                <a:latin typeface="American Typewriter"/>
                <a:cs typeface="American Typewriter"/>
              </a:rPr>
              <a:t>There, don’t let your slip (</a:t>
            </a:r>
            <a:r>
              <a:rPr lang="en-US" i="1" dirty="0">
                <a:latin typeface="American Typewriter"/>
                <a:cs typeface="American Typewriter"/>
              </a:rPr>
              <a:t>tunica</a:t>
            </a:r>
            <a:r>
              <a:rPr lang="en-US" dirty="0">
                <a:latin typeface="American Typewriter"/>
                <a:cs typeface="American Typewriter"/>
              </a:rPr>
              <a:t>) make you over-shy,</a:t>
            </a:r>
            <a:endParaRPr lang="it-IT" dirty="0">
              <a:latin typeface="American Typewriter"/>
              <a:cs typeface="American Typewriter"/>
            </a:endParaRPr>
          </a:p>
          <a:p>
            <a:pPr marL="0" indent="0">
              <a:buNone/>
            </a:pPr>
            <a:r>
              <a:rPr lang="en-US" dirty="0">
                <a:latin typeface="American Typewriter"/>
                <a:cs typeface="American Typewriter"/>
              </a:rPr>
              <a:t>or not allow your thigh to press against a thigh</a:t>
            </a:r>
            <a:r>
              <a:rPr lang="en-US" sz="2600" dirty="0">
                <a:latin typeface="American Typewriter"/>
                <a:cs typeface="American Typewriter"/>
              </a:rPr>
              <a:t>:  </a:t>
            </a:r>
            <a:r>
              <a:rPr lang="en-US" sz="2600" dirty="0" smtClean="0">
                <a:latin typeface="American Typewriter"/>
                <a:cs typeface="American Typewriter"/>
              </a:rPr>
              <a:t>     21</a:t>
            </a:r>
            <a:r>
              <a:rPr lang="en-US" sz="2600" dirty="0">
                <a:latin typeface="American Typewriter"/>
                <a:cs typeface="American Typewriter"/>
              </a:rPr>
              <a:t>, cf.3.7.10</a:t>
            </a:r>
            <a:endParaRPr lang="it-IT" sz="2600" dirty="0">
              <a:latin typeface="American Typewriter"/>
              <a:cs typeface="American Typewriter"/>
            </a:endParaRPr>
          </a:p>
          <a:p>
            <a:pPr marL="0" indent="0">
              <a:buNone/>
            </a:pPr>
            <a:r>
              <a:rPr lang="en-US" dirty="0">
                <a:latin typeface="American Typewriter"/>
                <a:cs typeface="American Typewriter"/>
              </a:rPr>
              <a:t>there, let tongue </a:t>
            </a:r>
            <a:r>
              <a:rPr lang="en-US" b="1" dirty="0">
                <a:latin typeface="American Typewriter"/>
                <a:cs typeface="American Typewriter"/>
              </a:rPr>
              <a:t>be buried</a:t>
            </a:r>
            <a:r>
              <a:rPr lang="en-US" dirty="0">
                <a:latin typeface="American Typewriter"/>
                <a:cs typeface="American Typewriter"/>
              </a:rPr>
              <a:t> between rosy lips,</a:t>
            </a:r>
            <a:endParaRPr lang="it-IT" dirty="0">
              <a:latin typeface="American Typewriter"/>
              <a:cs typeface="American Typewriter"/>
            </a:endParaRPr>
          </a:p>
          <a:p>
            <a:pPr marL="0" indent="0">
              <a:buNone/>
            </a:pPr>
            <a:r>
              <a:rPr lang="en-US" dirty="0">
                <a:latin typeface="American Typewriter"/>
                <a:cs typeface="American Typewriter"/>
              </a:rPr>
              <a:t>and let desire shape (</a:t>
            </a:r>
            <a:r>
              <a:rPr lang="en-US" i="1" dirty="0" err="1">
                <a:latin typeface="American Typewriter"/>
                <a:cs typeface="American Typewriter"/>
              </a:rPr>
              <a:t>figuret</a:t>
            </a:r>
            <a:r>
              <a:rPr lang="en-US" dirty="0">
                <a:latin typeface="American Typewriter"/>
                <a:cs typeface="American Typewriter"/>
              </a:rPr>
              <a:t>) a thousand ways to love:</a:t>
            </a:r>
            <a:endParaRPr lang="it-IT" dirty="0">
              <a:latin typeface="American Typewriter"/>
              <a:cs typeface="American Typewriter"/>
            </a:endParaRPr>
          </a:p>
          <a:p>
            <a:pPr marL="0" indent="0">
              <a:buNone/>
            </a:pPr>
            <a:r>
              <a:rPr lang="en-US" dirty="0">
                <a:latin typeface="American Typewriter"/>
                <a:cs typeface="American Typewriter"/>
              </a:rPr>
              <a:t>there, don’t let your words and </a:t>
            </a:r>
            <a:r>
              <a:rPr lang="en-US" dirty="0" smtClean="0">
                <a:latin typeface="American Typewriter"/>
                <a:cs typeface="American Typewriter"/>
              </a:rPr>
              <a:t>sounds </a:t>
            </a:r>
            <a:r>
              <a:rPr lang="en-US" dirty="0">
                <a:latin typeface="American Typewriter"/>
                <a:cs typeface="American Typewriter"/>
              </a:rPr>
              <a:t>of delight </a:t>
            </a:r>
            <a:r>
              <a:rPr lang="en-US" dirty="0" smtClean="0">
                <a:latin typeface="American Typewriter"/>
                <a:cs typeface="American Typewriter"/>
              </a:rPr>
              <a:t>cease,</a:t>
            </a:r>
          </a:p>
          <a:p>
            <a:pPr marL="0" indent="0">
              <a:buNone/>
            </a:pPr>
            <a:r>
              <a:rPr lang="en-US" dirty="0" smtClean="0">
                <a:latin typeface="American Typewriter"/>
                <a:cs typeface="American Typewriter"/>
              </a:rPr>
              <a:t>let </a:t>
            </a:r>
            <a:r>
              <a:rPr lang="en-US" dirty="0">
                <a:latin typeface="American Typewriter"/>
                <a:cs typeface="American Typewriter"/>
              </a:rPr>
              <a:t>the naughty bed tremble at your agility!</a:t>
            </a:r>
            <a:endParaRPr lang="it-IT" dirty="0">
              <a:latin typeface="American Typewriter"/>
              <a:cs typeface="American Typewriter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20631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cene3d>
            <a:camera prst="isometricOffAxis2Left">
              <a:rot lat="1075750" lon="1244647" rev="21502674"/>
            </a:camera>
            <a:lightRig rig="threePt" dir="t"/>
          </a:scene3d>
        </p:spPr>
        <p:txBody>
          <a:bodyPr/>
          <a:lstStyle/>
          <a:p>
            <a:r>
              <a:rPr lang="en-US" dirty="0" smtClean="0">
                <a:solidFill>
                  <a:srgbClr val="660066"/>
                </a:solidFill>
                <a:latin typeface="American Typewriter"/>
                <a:cs typeface="American Typewriter"/>
              </a:rPr>
              <a:t>∞Going </a:t>
            </a:r>
            <a:r>
              <a:rPr lang="en-US" dirty="0" smtClean="0">
                <a:solidFill>
                  <a:srgbClr val="660066"/>
                </a:solidFill>
                <a:latin typeface="American Typewriter"/>
                <a:cs typeface="American Typewriter"/>
              </a:rPr>
              <a:t>in </a:t>
            </a:r>
            <a:r>
              <a:rPr lang="en-US" dirty="0" smtClean="0">
                <a:solidFill>
                  <a:srgbClr val="660066"/>
                </a:solidFill>
                <a:latin typeface="American Typewriter"/>
                <a:cs typeface="American Typewriter"/>
              </a:rPr>
              <a:t>circles∞</a:t>
            </a:r>
            <a:endParaRPr lang="en-US" dirty="0">
              <a:solidFill>
                <a:srgbClr val="660066"/>
              </a:solidFill>
              <a:latin typeface="American Typewriter"/>
              <a:cs typeface="American Typewriter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endParaRPr lang="en-GB" dirty="0" smtClean="0">
              <a:latin typeface="American Typewriter"/>
              <a:cs typeface="American Typewriter"/>
            </a:endParaRPr>
          </a:p>
          <a:p>
            <a:pPr marL="0" lvl="0" indent="0">
              <a:buNone/>
            </a:pPr>
            <a:r>
              <a:rPr lang="en-GB" dirty="0" smtClean="0">
                <a:latin typeface="American Typewriter"/>
                <a:cs typeface="American Typewriter"/>
              </a:rPr>
              <a:t>‘</a:t>
            </a:r>
            <a:r>
              <a:rPr lang="en-GB" dirty="0">
                <a:latin typeface="American Typewriter"/>
                <a:cs typeface="American Typewriter"/>
              </a:rPr>
              <a:t>The edges of Ovid’s elegiac collections are marked by a method of structuring editorial meaning which emphasizes circularity, open-endedness, and renegotiating cultures of reading, …’ </a:t>
            </a:r>
            <a:endParaRPr lang="en-GB" dirty="0" smtClean="0">
              <a:latin typeface="American Typewriter"/>
              <a:cs typeface="American Typewriter"/>
            </a:endParaRPr>
          </a:p>
          <a:p>
            <a:pPr marL="0" lvl="0" indent="0">
              <a:buNone/>
            </a:pPr>
            <a:r>
              <a:rPr lang="en-GB" dirty="0" smtClean="0">
                <a:latin typeface="American Typewriter"/>
                <a:cs typeface="American Typewriter"/>
              </a:rPr>
              <a:t>(</a:t>
            </a:r>
            <a:r>
              <a:rPr lang="en-GB" dirty="0">
                <a:latin typeface="American Typewriter"/>
                <a:cs typeface="American Typewriter"/>
              </a:rPr>
              <a:t>Jansen 2014 </a:t>
            </a:r>
            <a:r>
              <a:rPr lang="en-GB" i="1" dirty="0">
                <a:latin typeface="American Typewriter"/>
                <a:cs typeface="American Typewriter"/>
              </a:rPr>
              <a:t>The Roman </a:t>
            </a:r>
            <a:r>
              <a:rPr lang="en-GB" i="1" dirty="0" err="1">
                <a:latin typeface="American Typewriter"/>
                <a:cs typeface="American Typewriter"/>
              </a:rPr>
              <a:t>Paratext</a:t>
            </a:r>
            <a:r>
              <a:rPr lang="en-GB" dirty="0">
                <a:latin typeface="American Typewriter"/>
                <a:cs typeface="American Typewriter"/>
              </a:rPr>
              <a:t>, p.280).</a:t>
            </a:r>
            <a:endParaRPr lang="it-IT" dirty="0">
              <a:latin typeface="American Typewriter"/>
              <a:cs typeface="American Typewriter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61562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merican Typewriter"/>
                <a:cs typeface="American Typewriter"/>
              </a:rPr>
              <a:t>More </a:t>
            </a:r>
            <a:r>
              <a:rPr lang="en-US" i="1" dirty="0" err="1" smtClean="0">
                <a:solidFill>
                  <a:srgbClr val="FF0000"/>
                </a:solidFill>
                <a:latin typeface="American Typewriter"/>
                <a:cs typeface="American Typewriter"/>
              </a:rPr>
              <a:t>amor</a:t>
            </a:r>
            <a:r>
              <a:rPr lang="en-US" dirty="0" smtClean="0">
                <a:latin typeface="American Typewriter"/>
                <a:cs typeface="American Typewriter"/>
              </a:rPr>
              <a:t>, more </a:t>
            </a:r>
            <a:r>
              <a:rPr lang="en-US" i="1" dirty="0" err="1" smtClean="0">
                <a:solidFill>
                  <a:srgbClr val="FF0000"/>
                </a:solidFill>
                <a:latin typeface="American Typewriter"/>
                <a:cs typeface="American Typewriter"/>
              </a:rPr>
              <a:t>mora</a:t>
            </a:r>
            <a:endParaRPr lang="en-US" i="1" dirty="0">
              <a:solidFill>
                <a:srgbClr val="FF0000"/>
              </a:solidFill>
              <a:latin typeface="American Typewriter"/>
              <a:cs typeface="American Typewriter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i="1" dirty="0" smtClean="0">
                <a:solidFill>
                  <a:srgbClr val="660066"/>
                </a:solidFill>
                <a:latin typeface="American Typewriter"/>
                <a:cs typeface="American Typewriter"/>
              </a:rPr>
              <a:t>Am</a:t>
            </a:r>
            <a:r>
              <a:rPr lang="en-US" dirty="0" smtClean="0">
                <a:solidFill>
                  <a:srgbClr val="660066"/>
                </a:solidFill>
                <a:latin typeface="American Typewriter"/>
                <a:cs typeface="American Typewriter"/>
              </a:rPr>
              <a:t>.3.7.80</a:t>
            </a:r>
            <a:r>
              <a:rPr lang="en-US" dirty="0" smtClean="0">
                <a:latin typeface="American Typewriter"/>
                <a:cs typeface="American Typewriter"/>
              </a:rPr>
              <a:t>: </a:t>
            </a:r>
            <a:r>
              <a:rPr lang="en-US" i="1" dirty="0" err="1" smtClean="0">
                <a:latin typeface="American Typewriter"/>
                <a:cs typeface="American Typewriter"/>
              </a:rPr>
              <a:t>nec</a:t>
            </a:r>
            <a:r>
              <a:rPr lang="en-US" i="1" dirty="0" smtClean="0">
                <a:latin typeface="American Typewriter"/>
                <a:cs typeface="American Typewriter"/>
              </a:rPr>
              <a:t> </a:t>
            </a:r>
            <a:r>
              <a:rPr lang="en-US" i="1" dirty="0" err="1" smtClean="0">
                <a:latin typeface="American Typewriter"/>
                <a:cs typeface="American Typewriter"/>
              </a:rPr>
              <a:t>mora</a:t>
            </a:r>
            <a:r>
              <a:rPr lang="en-US" i="1" dirty="0" smtClean="0">
                <a:latin typeface="American Typewriter"/>
                <a:cs typeface="American Typewriter"/>
              </a:rPr>
              <a:t> </a:t>
            </a:r>
            <a:r>
              <a:rPr lang="en-US" dirty="0" smtClean="0">
                <a:latin typeface="American Typewriter"/>
                <a:cs typeface="American Typewriter"/>
              </a:rPr>
              <a:t>(‘without delay’)</a:t>
            </a:r>
          </a:p>
          <a:p>
            <a:pPr marL="0" indent="0">
              <a:buNone/>
            </a:pPr>
            <a:endParaRPr lang="en-US" dirty="0">
              <a:latin typeface="American Typewriter"/>
              <a:cs typeface="American Typewriter"/>
            </a:endParaRPr>
          </a:p>
          <a:p>
            <a:pPr marL="0" indent="0">
              <a:buNone/>
            </a:pPr>
            <a:r>
              <a:rPr lang="it-IT" i="1" dirty="0" err="1">
                <a:solidFill>
                  <a:schemeClr val="accent4">
                    <a:lumMod val="75000"/>
                  </a:schemeClr>
                </a:solidFill>
                <a:latin typeface="American Typewriter"/>
                <a:cs typeface="American Typewriter"/>
              </a:rPr>
              <a:t>Remedia</a:t>
            </a:r>
            <a:r>
              <a:rPr lang="it-IT" i="1" dirty="0">
                <a:solidFill>
                  <a:schemeClr val="accent4">
                    <a:lumMod val="75000"/>
                  </a:schemeClr>
                </a:solidFill>
                <a:latin typeface="American Typewriter"/>
                <a:cs typeface="American Typewriter"/>
              </a:rPr>
              <a:t> </a:t>
            </a:r>
            <a:r>
              <a:rPr lang="it-IT" i="1" dirty="0" err="1">
                <a:solidFill>
                  <a:schemeClr val="accent4">
                    <a:lumMod val="75000"/>
                  </a:schemeClr>
                </a:solidFill>
                <a:latin typeface="American Typewriter"/>
                <a:cs typeface="American Typewriter"/>
              </a:rPr>
              <a:t>Amoris</a:t>
            </a:r>
            <a:r>
              <a:rPr lang="it-IT" i="1" dirty="0">
                <a:latin typeface="American Typewriter"/>
                <a:cs typeface="American Typewriter"/>
              </a:rPr>
              <a:t>, </a:t>
            </a:r>
            <a:r>
              <a:rPr lang="it-IT" dirty="0">
                <a:latin typeface="American Typewriter"/>
                <a:cs typeface="American Typewriter"/>
              </a:rPr>
              <a:t>83-4</a:t>
            </a:r>
          </a:p>
          <a:p>
            <a:pPr marL="0" indent="0">
              <a:buNone/>
            </a:pPr>
            <a:r>
              <a:rPr lang="it-IT" dirty="0" smtClean="0">
                <a:latin typeface="American Typewriter"/>
                <a:cs typeface="American Typewriter"/>
              </a:rPr>
              <a:t>‘For </a:t>
            </a:r>
            <a:r>
              <a:rPr lang="it-IT" dirty="0">
                <a:latin typeface="American Typewriter"/>
                <a:cs typeface="American Typewriter"/>
              </a:rPr>
              <a:t>delay </a:t>
            </a:r>
            <a:r>
              <a:rPr lang="it-IT" dirty="0" err="1">
                <a:latin typeface="American Typewriter"/>
                <a:cs typeface="American Typewriter"/>
              </a:rPr>
              <a:t>adds</a:t>
            </a:r>
            <a:r>
              <a:rPr lang="it-IT" dirty="0">
                <a:latin typeface="American Typewriter"/>
                <a:cs typeface="American Typewriter"/>
              </a:rPr>
              <a:t> </a:t>
            </a:r>
            <a:r>
              <a:rPr lang="it-IT" dirty="0" err="1">
                <a:latin typeface="American Typewriter"/>
                <a:cs typeface="American Typewriter"/>
              </a:rPr>
              <a:t>strength</a:t>
            </a:r>
            <a:r>
              <a:rPr lang="it-IT" dirty="0">
                <a:latin typeface="American Typewriter"/>
                <a:cs typeface="American Typewriter"/>
              </a:rPr>
              <a:t>: delay </a:t>
            </a:r>
            <a:r>
              <a:rPr lang="it-IT" dirty="0" err="1">
                <a:latin typeface="American Typewriter"/>
                <a:cs typeface="American Typewriter"/>
              </a:rPr>
              <a:t>ripens</a:t>
            </a:r>
            <a:r>
              <a:rPr lang="it-IT" dirty="0">
                <a:latin typeface="American Typewriter"/>
                <a:cs typeface="American Typewriter"/>
              </a:rPr>
              <a:t> the tender </a:t>
            </a:r>
            <a:r>
              <a:rPr lang="it-IT" dirty="0" err="1">
                <a:latin typeface="American Typewriter"/>
                <a:cs typeface="American Typewriter"/>
              </a:rPr>
              <a:t>grapes</a:t>
            </a:r>
            <a:r>
              <a:rPr lang="it-IT" dirty="0">
                <a:latin typeface="American Typewriter"/>
                <a:cs typeface="American Typewriter"/>
              </a:rPr>
              <a:t> and </a:t>
            </a:r>
            <a:r>
              <a:rPr lang="it-IT" dirty="0" err="1">
                <a:latin typeface="American Typewriter"/>
                <a:cs typeface="American Typewriter"/>
              </a:rPr>
              <a:t>makes</a:t>
            </a:r>
            <a:r>
              <a:rPr lang="it-IT" dirty="0">
                <a:latin typeface="American Typewriter"/>
                <a:cs typeface="American Typewriter"/>
              </a:rPr>
              <a:t> </a:t>
            </a:r>
            <a:r>
              <a:rPr lang="it-IT" dirty="0" err="1">
                <a:latin typeface="American Typewriter"/>
                <a:cs typeface="American Typewriter"/>
              </a:rPr>
              <a:t>what</a:t>
            </a:r>
            <a:r>
              <a:rPr lang="it-IT" dirty="0">
                <a:latin typeface="American Typewriter"/>
                <a:cs typeface="American Typewriter"/>
              </a:rPr>
              <a:t> </a:t>
            </a:r>
            <a:r>
              <a:rPr lang="it-IT" dirty="0" err="1">
                <a:latin typeface="American Typewriter"/>
                <a:cs typeface="American Typewriter"/>
              </a:rPr>
              <a:t>was</a:t>
            </a:r>
            <a:r>
              <a:rPr lang="it-IT" dirty="0">
                <a:latin typeface="American Typewriter"/>
                <a:cs typeface="American Typewriter"/>
              </a:rPr>
              <a:t> once </a:t>
            </a:r>
            <a:r>
              <a:rPr lang="it-IT" dirty="0" err="1">
                <a:latin typeface="American Typewriter"/>
                <a:cs typeface="American Typewriter"/>
              </a:rPr>
              <a:t>young</a:t>
            </a:r>
            <a:r>
              <a:rPr lang="it-IT" dirty="0">
                <a:latin typeface="American Typewriter"/>
                <a:cs typeface="American Typewriter"/>
              </a:rPr>
              <a:t> </a:t>
            </a:r>
            <a:r>
              <a:rPr lang="it-IT" dirty="0" err="1">
                <a:latin typeface="American Typewriter"/>
                <a:cs typeface="American Typewriter"/>
              </a:rPr>
              <a:t>shoots</a:t>
            </a:r>
            <a:r>
              <a:rPr lang="it-IT" dirty="0">
                <a:latin typeface="American Typewriter"/>
                <a:cs typeface="American Typewriter"/>
              </a:rPr>
              <a:t> strong </a:t>
            </a:r>
            <a:r>
              <a:rPr lang="it-IT" dirty="0" err="1" smtClean="0">
                <a:latin typeface="American Typewriter"/>
                <a:cs typeface="American Typewriter"/>
              </a:rPr>
              <a:t>crops</a:t>
            </a:r>
            <a:r>
              <a:rPr lang="it-IT" dirty="0" smtClean="0">
                <a:latin typeface="American Typewriter"/>
                <a:cs typeface="American Typewriter"/>
              </a:rPr>
              <a:t>’. </a:t>
            </a:r>
            <a:endParaRPr lang="it-IT" dirty="0">
              <a:latin typeface="American Typewriter"/>
              <a:cs typeface="American Typewriter"/>
            </a:endParaRPr>
          </a:p>
          <a:p>
            <a:pPr marL="0" indent="0">
              <a:buNone/>
            </a:pPr>
            <a:endParaRPr lang="it-IT" i="1" dirty="0" smtClean="0">
              <a:latin typeface="American Typewriter"/>
              <a:cs typeface="American Typewriter"/>
            </a:endParaRPr>
          </a:p>
          <a:p>
            <a:pPr marL="0" indent="0">
              <a:buNone/>
            </a:pPr>
            <a:r>
              <a:rPr lang="it-IT" i="1" dirty="0" err="1" smtClean="0">
                <a:solidFill>
                  <a:srgbClr val="604A7B"/>
                </a:solidFill>
                <a:latin typeface="American Typewriter"/>
                <a:cs typeface="American Typewriter"/>
              </a:rPr>
              <a:t>Remedia</a:t>
            </a:r>
            <a:r>
              <a:rPr lang="it-IT" i="1" dirty="0" smtClean="0">
                <a:latin typeface="American Typewriter"/>
                <a:cs typeface="American Typewriter"/>
              </a:rPr>
              <a:t> </a:t>
            </a:r>
            <a:r>
              <a:rPr lang="it-IT" dirty="0">
                <a:latin typeface="American Typewriter"/>
                <a:cs typeface="American Typewriter"/>
              </a:rPr>
              <a:t>91-2</a:t>
            </a:r>
          </a:p>
          <a:p>
            <a:pPr marL="0" indent="0">
              <a:buNone/>
            </a:pPr>
            <a:r>
              <a:rPr lang="it-IT" dirty="0" smtClean="0">
                <a:latin typeface="American Typewriter"/>
                <a:cs typeface="American Typewriter"/>
              </a:rPr>
              <a:t> ‘Oppose </a:t>
            </a:r>
            <a:r>
              <a:rPr lang="it-IT" dirty="0" err="1">
                <a:latin typeface="American Typewriter"/>
                <a:cs typeface="American Typewriter"/>
              </a:rPr>
              <a:t>beginnings</a:t>
            </a:r>
            <a:r>
              <a:rPr lang="it-IT" dirty="0">
                <a:latin typeface="American Typewriter"/>
                <a:cs typeface="American Typewriter"/>
              </a:rPr>
              <a:t>/</a:t>
            </a:r>
            <a:r>
              <a:rPr lang="it-IT" dirty="0" err="1">
                <a:latin typeface="American Typewriter"/>
                <a:cs typeface="American Typewriter"/>
              </a:rPr>
              <a:t>at</a:t>
            </a:r>
            <a:r>
              <a:rPr lang="it-IT" dirty="0">
                <a:latin typeface="American Typewriter"/>
                <a:cs typeface="American Typewriter"/>
              </a:rPr>
              <a:t> the </a:t>
            </a:r>
            <a:r>
              <a:rPr lang="it-IT" dirty="0" err="1">
                <a:latin typeface="American Typewriter"/>
                <a:cs typeface="American Typewriter"/>
              </a:rPr>
              <a:t>beginning</a:t>
            </a:r>
            <a:r>
              <a:rPr lang="it-IT" dirty="0">
                <a:latin typeface="American Typewriter"/>
                <a:cs typeface="American Typewriter"/>
              </a:rPr>
              <a:t>; treatment </a:t>
            </a:r>
            <a:r>
              <a:rPr lang="it-IT" dirty="0" err="1">
                <a:latin typeface="American Typewriter"/>
                <a:cs typeface="American Typewriter"/>
              </a:rPr>
              <a:t>is</a:t>
            </a:r>
            <a:r>
              <a:rPr lang="it-IT" dirty="0">
                <a:latin typeface="American Typewriter"/>
                <a:cs typeface="American Typewriter"/>
              </a:rPr>
              <a:t> </a:t>
            </a:r>
            <a:r>
              <a:rPr lang="it-IT" dirty="0" err="1">
                <a:latin typeface="American Typewriter"/>
                <a:cs typeface="American Typewriter"/>
              </a:rPr>
              <a:t>applied</a:t>
            </a:r>
            <a:r>
              <a:rPr lang="it-IT" dirty="0">
                <a:latin typeface="American Typewriter"/>
                <a:cs typeface="American Typewriter"/>
              </a:rPr>
              <a:t> </a:t>
            </a:r>
            <a:r>
              <a:rPr lang="it-IT" dirty="0" err="1">
                <a:latin typeface="American Typewriter"/>
                <a:cs typeface="American Typewriter"/>
              </a:rPr>
              <a:t>too</a:t>
            </a:r>
            <a:r>
              <a:rPr lang="it-IT" dirty="0">
                <a:latin typeface="American Typewriter"/>
                <a:cs typeface="American Typewriter"/>
              </a:rPr>
              <a:t> late </a:t>
            </a:r>
            <a:r>
              <a:rPr lang="it-IT" dirty="0" err="1">
                <a:latin typeface="American Typewriter"/>
                <a:cs typeface="American Typewriter"/>
              </a:rPr>
              <a:t>when</a:t>
            </a:r>
            <a:r>
              <a:rPr lang="it-IT" dirty="0">
                <a:latin typeface="American Typewriter"/>
                <a:cs typeface="American Typewriter"/>
              </a:rPr>
              <a:t> </a:t>
            </a:r>
            <a:r>
              <a:rPr lang="it-IT" dirty="0" err="1">
                <a:latin typeface="American Typewriter"/>
                <a:cs typeface="American Typewriter"/>
              </a:rPr>
              <a:t>troubles</a:t>
            </a:r>
            <a:r>
              <a:rPr lang="it-IT" dirty="0">
                <a:latin typeface="American Typewriter"/>
                <a:cs typeface="American Typewriter"/>
              </a:rPr>
              <a:t> </a:t>
            </a:r>
            <a:r>
              <a:rPr lang="it-IT" dirty="0" err="1">
                <a:latin typeface="American Typewriter"/>
                <a:cs typeface="American Typewriter"/>
              </a:rPr>
              <a:t>have</a:t>
            </a:r>
            <a:r>
              <a:rPr lang="it-IT" dirty="0">
                <a:latin typeface="American Typewriter"/>
                <a:cs typeface="American Typewriter"/>
              </a:rPr>
              <a:t> </a:t>
            </a:r>
            <a:r>
              <a:rPr lang="it-IT" dirty="0" err="1">
                <a:latin typeface="American Typewriter"/>
                <a:cs typeface="American Typewriter"/>
              </a:rPr>
              <a:t>grown</a:t>
            </a:r>
            <a:r>
              <a:rPr lang="it-IT" dirty="0">
                <a:latin typeface="American Typewriter"/>
                <a:cs typeface="American Typewriter"/>
              </a:rPr>
              <a:t> strong </a:t>
            </a:r>
            <a:r>
              <a:rPr lang="it-IT" dirty="0" err="1">
                <a:latin typeface="American Typewriter"/>
                <a:cs typeface="American Typewriter"/>
              </a:rPr>
              <a:t>through</a:t>
            </a:r>
            <a:r>
              <a:rPr lang="it-IT" dirty="0">
                <a:latin typeface="American Typewriter"/>
                <a:cs typeface="American Typewriter"/>
              </a:rPr>
              <a:t> long </a:t>
            </a:r>
            <a:r>
              <a:rPr lang="it-IT" dirty="0" err="1">
                <a:latin typeface="American Typewriter"/>
                <a:cs typeface="American Typewriter"/>
              </a:rPr>
              <a:t>delays</a:t>
            </a:r>
            <a:r>
              <a:rPr lang="it-IT" dirty="0" smtClean="0">
                <a:latin typeface="American Typewriter"/>
                <a:cs typeface="American Typewriter"/>
              </a:rPr>
              <a:t>.’</a:t>
            </a:r>
            <a:endParaRPr lang="it-IT" dirty="0">
              <a:latin typeface="American Typewriter"/>
              <a:cs typeface="American Typewriter"/>
            </a:endParaRPr>
          </a:p>
          <a:p>
            <a:pPr marL="0" indent="0">
              <a:buNone/>
            </a:pPr>
            <a:endParaRPr lang="en-US" dirty="0">
              <a:latin typeface="American Typewriter"/>
              <a:cs typeface="American Typewriter"/>
            </a:endParaRPr>
          </a:p>
        </p:txBody>
      </p:sp>
    </p:spTree>
    <p:extLst>
      <p:ext uri="{BB962C8B-B14F-4D97-AF65-F5344CB8AC3E}">
        <p14:creationId xmlns:p14="http://schemas.microsoft.com/office/powerpoint/2010/main" val="40927396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merican Typewriter"/>
                <a:cs typeface="American Typewriter"/>
              </a:rPr>
              <a:t>The toing and froing of </a:t>
            </a:r>
            <a:r>
              <a:rPr lang="en-US" dirty="0" smtClean="0">
                <a:solidFill>
                  <a:srgbClr val="FFFF00"/>
                </a:solidFill>
                <a:latin typeface="American Typewriter"/>
                <a:cs typeface="American Typewriter"/>
              </a:rPr>
              <a:t>desire</a:t>
            </a:r>
            <a:endParaRPr lang="en-US" dirty="0">
              <a:solidFill>
                <a:srgbClr val="FFFF00"/>
              </a:solidFill>
              <a:latin typeface="American Typewriter"/>
              <a:cs typeface="American Typewriter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GB" u="sng" dirty="0">
                <a:latin typeface="American Typewriter"/>
                <a:cs typeface="American Typewriter"/>
              </a:rPr>
              <a:t>Phyllis at </a:t>
            </a:r>
            <a:r>
              <a:rPr lang="en-GB" i="1" u="sng" dirty="0" err="1">
                <a:latin typeface="American Typewriter"/>
                <a:cs typeface="American Typewriter"/>
              </a:rPr>
              <a:t>Remedia</a:t>
            </a:r>
            <a:r>
              <a:rPr lang="en-GB" u="sng" dirty="0">
                <a:latin typeface="American Typewriter"/>
                <a:cs typeface="American Typewriter"/>
              </a:rPr>
              <a:t> 55-6, 591-608</a:t>
            </a:r>
            <a:endParaRPr lang="it-IT" dirty="0">
              <a:latin typeface="American Typewriter"/>
              <a:cs typeface="American Typewriter"/>
            </a:endParaRPr>
          </a:p>
          <a:p>
            <a:pPr marL="0" indent="0">
              <a:buNone/>
            </a:pPr>
            <a:r>
              <a:rPr lang="en-GB" dirty="0">
                <a:latin typeface="American Typewriter"/>
                <a:cs typeface="American Typewriter"/>
              </a:rPr>
              <a:t>55-6: Phyllis would have lived, had she used my counsels / and taken more often the path she took </a:t>
            </a:r>
            <a:r>
              <a:rPr lang="en-GB" dirty="0">
                <a:solidFill>
                  <a:srgbClr val="FFFF00"/>
                </a:solidFill>
                <a:latin typeface="American Typewriter"/>
                <a:cs typeface="American Typewriter"/>
              </a:rPr>
              <a:t>nine times.</a:t>
            </a:r>
            <a:endParaRPr lang="it-IT" dirty="0">
              <a:solidFill>
                <a:srgbClr val="FFFF00"/>
              </a:solidFill>
              <a:latin typeface="American Typewriter"/>
              <a:cs typeface="American Typewriter"/>
            </a:endParaRPr>
          </a:p>
          <a:p>
            <a:pPr marL="0" indent="0">
              <a:buNone/>
            </a:pPr>
            <a:r>
              <a:rPr lang="en-GB" dirty="0">
                <a:latin typeface="American Typewriter"/>
                <a:cs typeface="American Typewriter"/>
              </a:rPr>
              <a:t>599ff: There was  narrow path, overcast by the long shadows, by which she often went down to the sea. For the </a:t>
            </a:r>
            <a:r>
              <a:rPr lang="en-GB" dirty="0">
                <a:solidFill>
                  <a:srgbClr val="FFFF00"/>
                </a:solidFill>
                <a:latin typeface="American Typewriter"/>
                <a:cs typeface="American Typewriter"/>
              </a:rPr>
              <a:t>ninth time </a:t>
            </a:r>
            <a:r>
              <a:rPr lang="en-GB" dirty="0">
                <a:latin typeface="American Typewriter"/>
                <a:cs typeface="American Typewriter"/>
              </a:rPr>
              <a:t>she trod that unhappy path!</a:t>
            </a:r>
            <a:endParaRPr lang="it-IT" dirty="0">
              <a:latin typeface="American Typewriter"/>
              <a:cs typeface="American Typewriter"/>
            </a:endParaRPr>
          </a:p>
          <a:p>
            <a:pPr marL="0" indent="0">
              <a:buNone/>
            </a:pPr>
            <a:r>
              <a:rPr lang="en-GB" dirty="0">
                <a:latin typeface="American Typewriter"/>
                <a:cs typeface="American Typewriter"/>
              </a:rPr>
              <a:t> </a:t>
            </a:r>
            <a:endParaRPr lang="it-IT" dirty="0">
              <a:latin typeface="American Typewriter"/>
              <a:cs typeface="American Typewriter"/>
            </a:endParaRPr>
          </a:p>
          <a:p>
            <a:pPr marL="0" indent="0">
              <a:buNone/>
            </a:pPr>
            <a:r>
              <a:rPr lang="en-GB" dirty="0">
                <a:latin typeface="American Typewriter"/>
                <a:cs typeface="American Typewriter"/>
              </a:rPr>
              <a:t>Cf</a:t>
            </a:r>
            <a:r>
              <a:rPr lang="en-GB" i="1" dirty="0">
                <a:latin typeface="American Typewriter"/>
                <a:cs typeface="American Typewriter"/>
              </a:rPr>
              <a:t>. </a:t>
            </a:r>
            <a:r>
              <a:rPr lang="en-GB" i="1" u="sng" dirty="0">
                <a:latin typeface="American Typewriter"/>
                <a:cs typeface="American Typewriter"/>
              </a:rPr>
              <a:t>Am.</a:t>
            </a:r>
            <a:r>
              <a:rPr lang="en-GB" u="sng" dirty="0">
                <a:latin typeface="American Typewriter"/>
                <a:cs typeface="American Typewriter"/>
              </a:rPr>
              <a:t>3.7.25-6</a:t>
            </a:r>
            <a:r>
              <a:rPr lang="en-GB" dirty="0">
                <a:latin typeface="American Typewriter"/>
                <a:cs typeface="American Typewriter"/>
              </a:rPr>
              <a:t>: I remember </a:t>
            </a:r>
            <a:r>
              <a:rPr lang="en-GB" dirty="0" err="1">
                <a:latin typeface="American Typewriter"/>
                <a:cs typeface="American Typewriter"/>
              </a:rPr>
              <a:t>Corinna</a:t>
            </a:r>
            <a:r>
              <a:rPr lang="en-GB" dirty="0">
                <a:latin typeface="American Typewriter"/>
                <a:cs typeface="American Typewriter"/>
              </a:rPr>
              <a:t> requesting, and me supplying, </a:t>
            </a:r>
            <a:r>
              <a:rPr lang="en-GB" dirty="0">
                <a:solidFill>
                  <a:srgbClr val="FFFF00"/>
                </a:solidFill>
                <a:latin typeface="American Typewriter"/>
                <a:cs typeface="American Typewriter"/>
              </a:rPr>
              <a:t>nine times </a:t>
            </a:r>
            <a:r>
              <a:rPr lang="en-GB" dirty="0">
                <a:latin typeface="American Typewriter"/>
                <a:cs typeface="American Typewriter"/>
              </a:rPr>
              <a:t>in one short night!</a:t>
            </a:r>
            <a:endParaRPr lang="it-IT" dirty="0">
              <a:latin typeface="American Typewriter"/>
              <a:cs typeface="American Typewriter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63168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729</Words>
  <Application>Microsoft Macintosh PowerPoint</Application>
  <PresentationFormat>On-screen Show (4:3)</PresentationFormat>
  <Paragraphs>67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Vulnerable Body 3 </vt:lpstr>
      <vt:lpstr>Size matters?</vt:lpstr>
      <vt:lpstr> Circuits, detours and ‘other places’ at the races </vt:lpstr>
      <vt:lpstr>Being the other (kind of) man</vt:lpstr>
      <vt:lpstr>Desire is always perverse</vt:lpstr>
      <vt:lpstr>The ‘other place’ (Amores 3.14.17-26)</vt:lpstr>
      <vt:lpstr>∞Going in circles∞</vt:lpstr>
      <vt:lpstr>More amor, more mora</vt:lpstr>
      <vt:lpstr>The toing and froing of desire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emma victoria rimell</dc:creator>
  <cp:lastModifiedBy>emma victoria rimell</cp:lastModifiedBy>
  <cp:revision>9</cp:revision>
  <dcterms:created xsi:type="dcterms:W3CDTF">2016-10-17T12:23:09Z</dcterms:created>
  <dcterms:modified xsi:type="dcterms:W3CDTF">2016-10-21T08:43:21Z</dcterms:modified>
</cp:coreProperties>
</file>