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media/audio1.bin" ContentType="audio/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4" r:id="rId8"/>
    <p:sldId id="265" r:id="rId9"/>
    <p:sldId id="266" r:id="rId10"/>
    <p:sldId id="26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228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25/10/16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450634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25/10/16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772215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25/10/16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219531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8C39AAB-07D7-5748-9A99-C4F2A78E8BFF}" type="datetimeFigureOut">
              <a:rPr lang="en-US" smtClean="0"/>
              <a:t>25/10/16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297429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F8C39AAB-07D7-5748-9A99-C4F2A78E8BFF}" type="datetimeFigureOut">
              <a:rPr lang="en-US" smtClean="0"/>
              <a:t>25/10/16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56483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F8C39AAB-07D7-5748-9A99-C4F2A78E8BFF}" type="datetimeFigureOut">
              <a:rPr lang="en-US" smtClean="0"/>
              <a:t>25/10/16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127346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F8C39AAB-07D7-5748-9A99-C4F2A78E8BFF}" type="datetimeFigureOut">
              <a:rPr lang="en-US" smtClean="0"/>
              <a:t>25/10/16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49835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F8C39AAB-07D7-5748-9A99-C4F2A78E8BFF}" type="datetimeFigureOut">
              <a:rPr lang="en-US" smtClean="0"/>
              <a:t>25/10/16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703524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39AAB-07D7-5748-9A99-C4F2A78E8BFF}" type="datetimeFigureOut">
              <a:rPr lang="en-US" smtClean="0"/>
              <a:t>25/10/16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73491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8C39AAB-07D7-5748-9A99-C4F2A78E8BFF}" type="datetimeFigureOut">
              <a:rPr lang="en-US" smtClean="0"/>
              <a:t>25/10/16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189367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8C39AAB-07D7-5748-9A99-C4F2A78E8BFF}" type="datetimeFigureOut">
              <a:rPr lang="en-US" smtClean="0"/>
              <a:t>25/10/16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E6D015-37AF-C245-84D4-78423B499378}" type="slidenum">
              <a:rPr lang="en-US" smtClean="0"/>
              <a:t>‹#›</a:t>
            </a:fld>
            <a:endParaRPr lang="en-US"/>
          </a:p>
        </p:txBody>
      </p:sp>
    </p:spTree>
    <p:extLst>
      <p:ext uri="{BB962C8B-B14F-4D97-AF65-F5344CB8AC3E}">
        <p14:creationId xmlns:p14="http://schemas.microsoft.com/office/powerpoint/2010/main" val="31436380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39AAB-07D7-5748-9A99-C4F2A78E8BFF}" type="datetimeFigureOut">
              <a:rPr lang="en-US" smtClean="0"/>
              <a:t>25/10/16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E6D015-37AF-C245-84D4-78423B499378}" type="slidenum">
              <a:rPr lang="en-US" smtClean="0"/>
              <a:t>‹#›</a:t>
            </a:fld>
            <a:endParaRPr lang="en-US"/>
          </a:p>
        </p:txBody>
      </p:sp>
    </p:spTree>
    <p:extLst>
      <p:ext uri="{BB962C8B-B14F-4D97-AF65-F5344CB8AC3E}">
        <p14:creationId xmlns:p14="http://schemas.microsoft.com/office/powerpoint/2010/main" val="2541506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 Id="rId3" Type="http://schemas.openxmlformats.org/officeDocument/2006/relationships/audio" Target="../media/audio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Vulnerable Body </a:t>
            </a:r>
            <a:r>
              <a:rPr lang="en-US" dirty="0" smtClean="0">
                <a:latin typeface="American Typewriter"/>
                <a:cs typeface="American Typewriter"/>
              </a:rPr>
              <a:t>4 </a:t>
            </a:r>
            <a:endParaRPr lang="en-US" dirty="0">
              <a:latin typeface="American Typewriter"/>
              <a:cs typeface="American Typewriter"/>
            </a:endParaRPr>
          </a:p>
        </p:txBody>
      </p:sp>
      <p:sp>
        <p:nvSpPr>
          <p:cNvPr id="3" name="Subtitle 2"/>
          <p:cNvSpPr>
            <a:spLocks noGrp="1"/>
          </p:cNvSpPr>
          <p:nvPr>
            <p:ph type="subTitle" idx="1"/>
          </p:nvPr>
        </p:nvSpPr>
        <p:spPr/>
        <p:txBody>
          <a:bodyPr/>
          <a:lstStyle/>
          <a:p>
            <a:r>
              <a:rPr lang="en-GB" i="1" dirty="0">
                <a:solidFill>
                  <a:schemeClr val="tx1">
                    <a:lumMod val="65000"/>
                    <a:lumOff val="35000"/>
                  </a:schemeClr>
                </a:solidFill>
                <a:latin typeface="American Typewriter"/>
                <a:cs typeface="American Typewriter"/>
              </a:rPr>
              <a:t>Discordia</a:t>
            </a:r>
            <a:r>
              <a:rPr lang="en-GB" dirty="0">
                <a:solidFill>
                  <a:schemeClr val="tx1">
                    <a:lumMod val="65000"/>
                    <a:lumOff val="35000"/>
                  </a:schemeClr>
                </a:solidFill>
                <a:latin typeface="American Typewriter"/>
                <a:cs typeface="American Typewriter"/>
              </a:rPr>
              <a:t> and powerlessness: Horace’s penetrating </a:t>
            </a:r>
            <a:r>
              <a:rPr lang="en-GB" i="1" dirty="0">
                <a:solidFill>
                  <a:schemeClr val="tx1">
                    <a:lumMod val="65000"/>
                    <a:lumOff val="35000"/>
                  </a:schemeClr>
                </a:solidFill>
                <a:latin typeface="American Typewriter"/>
                <a:cs typeface="American Typewriter"/>
              </a:rPr>
              <a:t>Epodes</a:t>
            </a:r>
            <a:r>
              <a:rPr lang="en-GB" dirty="0">
                <a:solidFill>
                  <a:schemeClr val="tx1">
                    <a:lumMod val="65000"/>
                    <a:lumOff val="35000"/>
                  </a:schemeClr>
                </a:solidFill>
                <a:latin typeface="American Typewriter"/>
                <a:cs typeface="American Typewriter"/>
              </a:rPr>
              <a:t> </a:t>
            </a:r>
            <a:r>
              <a:rPr lang="en-GB" dirty="0">
                <a:latin typeface="American Typewriter"/>
                <a:cs typeface="American Typewriter"/>
              </a:rPr>
              <a:t>(I)</a:t>
            </a:r>
            <a:r>
              <a:rPr lang="it-IT" dirty="0" smtClean="0">
                <a:effectLst/>
                <a:latin typeface="American Typewriter"/>
                <a:cs typeface="American Typewriter"/>
              </a:rPr>
              <a:t> </a:t>
            </a:r>
            <a:endParaRPr lang="en-US" dirty="0">
              <a:solidFill>
                <a:schemeClr val="accent3">
                  <a:lumMod val="50000"/>
                </a:schemeClr>
              </a:solidFill>
              <a:latin typeface="American Typewriter"/>
              <a:cs typeface="American Typewriter"/>
            </a:endParaRPr>
          </a:p>
        </p:txBody>
      </p:sp>
    </p:spTree>
    <p:extLst>
      <p:ext uri="{BB962C8B-B14F-4D97-AF65-F5344CB8AC3E}">
        <p14:creationId xmlns:p14="http://schemas.microsoft.com/office/powerpoint/2010/main" val="868909070"/>
      </p:ext>
    </p:extLst>
  </p:cSld>
  <p:clrMapOvr>
    <a:overrideClrMapping bg1="lt1" tx1="dk1" bg2="lt2" tx2="dk2" accent1="accent1" accent2="accent2" accent3="accent3" accent4="accent4" accent5="accent5" accent6="accent6" hlink="hlink" folHlink="folHlink"/>
  </p:clrMapOvr>
  <p:transition xmlns:p14="http://schemas.microsoft.com/office/powerpoint/2010/main" spd="slow">
    <p:pull/>
    <p:sndAc>
      <p:stSnd>
        <p:snd r:embed="rId3" name="Whoosh"/>
      </p:stSnd>
    </p:sndAc>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238"/>
            <a:ext cx="8229600" cy="1143000"/>
          </a:xfrm>
        </p:spPr>
        <p:txBody>
          <a:bodyPr/>
          <a:lstStyle/>
          <a:p>
            <a:r>
              <a:rPr lang="en-US" i="1" dirty="0" smtClean="0">
                <a:latin typeface="American Typewriter"/>
                <a:cs typeface="American Typewriter"/>
              </a:rPr>
              <a:t>Epode</a:t>
            </a:r>
            <a:r>
              <a:rPr lang="en-US" dirty="0" smtClean="0">
                <a:latin typeface="American Typewriter"/>
                <a:cs typeface="American Typewriter"/>
              </a:rPr>
              <a:t> 3: </a:t>
            </a:r>
            <a:r>
              <a:rPr lang="en-US" dirty="0" smtClean="0">
                <a:solidFill>
                  <a:srgbClr val="808000"/>
                </a:solidFill>
                <a:latin typeface="American Typewriter"/>
                <a:cs typeface="American Typewriter"/>
              </a:rPr>
              <a:t>garlicky </a:t>
            </a:r>
            <a:r>
              <a:rPr lang="en-US" dirty="0" err="1" smtClean="0">
                <a:solidFill>
                  <a:srgbClr val="808000"/>
                </a:solidFill>
                <a:latin typeface="American Typewriter"/>
                <a:cs typeface="American Typewriter"/>
              </a:rPr>
              <a:t>powerplay</a:t>
            </a:r>
            <a:endParaRPr lang="en-US" dirty="0">
              <a:solidFill>
                <a:srgbClr val="808000"/>
              </a:solidFill>
              <a:latin typeface="American Typewriter"/>
              <a:cs typeface="American Typewriter"/>
            </a:endParaRPr>
          </a:p>
        </p:txBody>
      </p:sp>
      <p:pic>
        <p:nvPicPr>
          <p:cNvPr id="4" name="Content Placeholder 3" descr="Medea-Sandys.jpg"/>
          <p:cNvPicPr>
            <a:picLocks noGrp="1" noChangeAspect="1"/>
          </p:cNvPicPr>
          <p:nvPr>
            <p:ph idx="1"/>
          </p:nvPr>
        </p:nvPicPr>
        <p:blipFill>
          <a:blip r:embed="rId2">
            <a:extLst>
              <a:ext uri="{28A0092B-C50C-407E-A947-70E740481C1C}">
                <a14:useLocalDpi xmlns:a14="http://schemas.microsoft.com/office/drawing/2010/main" val="0"/>
              </a:ext>
            </a:extLst>
          </a:blip>
          <a:srcRect l="-58491" r="-58491"/>
          <a:stretch>
            <a:fillRect/>
          </a:stretch>
        </p:blipFill>
        <p:spPr>
          <a:xfrm>
            <a:off x="-844047" y="1339238"/>
            <a:ext cx="10408796" cy="5167924"/>
          </a:xfrm>
        </p:spPr>
      </p:pic>
    </p:spTree>
    <p:extLst>
      <p:ext uri="{BB962C8B-B14F-4D97-AF65-F5344CB8AC3E}">
        <p14:creationId xmlns:p14="http://schemas.microsoft.com/office/powerpoint/2010/main" val="1491106336"/>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800000"/>
                </a:solidFill>
                <a:latin typeface="American Typewriter"/>
                <a:cs typeface="American Typewriter"/>
              </a:rPr>
              <a:t>Flaccus</a:t>
            </a:r>
            <a:r>
              <a:rPr lang="en-US" dirty="0" smtClean="0">
                <a:solidFill>
                  <a:srgbClr val="800000"/>
                </a:solidFill>
                <a:latin typeface="American Typewriter"/>
                <a:cs typeface="American Typewriter"/>
              </a:rPr>
              <a:t>, son of a </a:t>
            </a:r>
            <a:r>
              <a:rPr lang="en-US" i="1" dirty="0" err="1" smtClean="0">
                <a:solidFill>
                  <a:srgbClr val="800000"/>
                </a:solidFill>
                <a:latin typeface="American Typewriter"/>
                <a:cs typeface="American Typewriter"/>
              </a:rPr>
              <a:t>libertus</a:t>
            </a:r>
            <a:endParaRPr lang="en-US" i="1" dirty="0">
              <a:solidFill>
                <a:srgbClr val="800000"/>
              </a:solidFill>
              <a:latin typeface="American Typewriter"/>
              <a:cs typeface="American Typewriter"/>
            </a:endParaRPr>
          </a:p>
        </p:txBody>
      </p:sp>
      <p:sp>
        <p:nvSpPr>
          <p:cNvPr id="3" name="Content Placeholder 2"/>
          <p:cNvSpPr>
            <a:spLocks noGrp="1"/>
          </p:cNvSpPr>
          <p:nvPr>
            <p:ph idx="1"/>
          </p:nvPr>
        </p:nvSpPr>
        <p:spPr/>
        <p:txBody>
          <a:bodyPr numCol="1">
            <a:normAutofit fontScale="92500"/>
          </a:bodyPr>
          <a:lstStyle/>
          <a:p>
            <a:pPr lvl="0"/>
            <a:r>
              <a:rPr lang="en-US" i="1" dirty="0" smtClean="0">
                <a:solidFill>
                  <a:srgbClr val="008000"/>
                </a:solidFill>
                <a:latin typeface="American Typewriter"/>
                <a:cs typeface="American Typewriter"/>
              </a:rPr>
              <a:t>Epode </a:t>
            </a:r>
            <a:r>
              <a:rPr lang="en-US" dirty="0">
                <a:solidFill>
                  <a:srgbClr val="008000"/>
                </a:solidFill>
                <a:latin typeface="American Typewriter"/>
                <a:cs typeface="American Typewriter"/>
              </a:rPr>
              <a:t>15.11-</a:t>
            </a:r>
            <a:r>
              <a:rPr lang="en-US" dirty="0" smtClean="0">
                <a:solidFill>
                  <a:srgbClr val="008000"/>
                </a:solidFill>
                <a:latin typeface="American Typewriter"/>
                <a:cs typeface="American Typewriter"/>
              </a:rPr>
              <a:t>15</a:t>
            </a:r>
          </a:p>
          <a:p>
            <a:pPr marL="0" lvl="0" indent="0">
              <a:buNone/>
            </a:pPr>
            <a:r>
              <a:rPr lang="en-US" dirty="0" smtClean="0">
                <a:latin typeface="American Typewriter"/>
                <a:cs typeface="American Typewriter"/>
              </a:rPr>
              <a:t>O</a:t>
            </a:r>
            <a:r>
              <a:rPr lang="en-US" dirty="0">
                <a:latin typeface="American Typewriter"/>
                <a:cs typeface="American Typewriter"/>
              </a:rPr>
              <a:t> </a:t>
            </a:r>
            <a:r>
              <a:rPr lang="en-US" dirty="0" err="1">
                <a:latin typeface="American Typewriter"/>
                <a:cs typeface="American Typewriter"/>
              </a:rPr>
              <a:t>Neaera</a:t>
            </a:r>
            <a:r>
              <a:rPr lang="en-US" dirty="0">
                <a:latin typeface="American Typewriter"/>
                <a:cs typeface="American Typewriter"/>
              </a:rPr>
              <a:t>, you’re destined to grieve long for my virtues</a:t>
            </a:r>
            <a:r>
              <a:rPr lang="en-US" dirty="0" smtClean="0">
                <a:latin typeface="American Typewriter"/>
                <a:cs typeface="American Typewriter"/>
              </a:rPr>
              <a:t>!</a:t>
            </a:r>
            <a:r>
              <a:rPr lang="it-IT" dirty="0" smtClean="0">
                <a:latin typeface="American Typewriter"/>
                <a:cs typeface="American Typewriter"/>
              </a:rPr>
              <a:t> </a:t>
            </a:r>
            <a:r>
              <a:rPr lang="en-US" dirty="0" smtClean="0">
                <a:latin typeface="American Typewriter"/>
                <a:cs typeface="American Typewriter"/>
              </a:rPr>
              <a:t>For </a:t>
            </a:r>
            <a:r>
              <a:rPr lang="en-US" dirty="0">
                <a:latin typeface="American Typewriter"/>
                <a:cs typeface="American Typewriter"/>
              </a:rPr>
              <a:t>if </a:t>
            </a:r>
            <a:r>
              <a:rPr lang="en-US" dirty="0" err="1">
                <a:latin typeface="American Typewriter"/>
                <a:cs typeface="American Typewriter"/>
              </a:rPr>
              <a:t>Flaccus</a:t>
            </a:r>
            <a:r>
              <a:rPr lang="en-US" dirty="0">
                <a:latin typeface="American Typewriter"/>
                <a:cs typeface="American Typewriter"/>
              </a:rPr>
              <a:t> is some sort of man (</a:t>
            </a:r>
            <a:r>
              <a:rPr lang="en-US" i="1" dirty="0" err="1">
                <a:latin typeface="American Typewriter"/>
                <a:cs typeface="American Typewriter"/>
              </a:rPr>
              <a:t>nam</a:t>
            </a:r>
            <a:r>
              <a:rPr lang="en-US" i="1" dirty="0">
                <a:latin typeface="American Typewriter"/>
                <a:cs typeface="American Typewriter"/>
              </a:rPr>
              <a:t> </a:t>
            </a:r>
            <a:r>
              <a:rPr lang="en-US" i="1" dirty="0" err="1">
                <a:latin typeface="American Typewriter"/>
                <a:cs typeface="American Typewriter"/>
              </a:rPr>
              <a:t>si</a:t>
            </a:r>
            <a:r>
              <a:rPr lang="en-US" i="1" dirty="0">
                <a:latin typeface="American Typewriter"/>
                <a:cs typeface="American Typewriter"/>
              </a:rPr>
              <a:t> quid in </a:t>
            </a:r>
            <a:r>
              <a:rPr lang="en-US" i="1" dirty="0" err="1">
                <a:latin typeface="American Typewriter"/>
                <a:cs typeface="American Typewriter"/>
              </a:rPr>
              <a:t>Flacco</a:t>
            </a:r>
            <a:r>
              <a:rPr lang="en-US" i="1" dirty="0">
                <a:latin typeface="American Typewriter"/>
                <a:cs typeface="American Typewriter"/>
              </a:rPr>
              <a:t> </a:t>
            </a:r>
            <a:r>
              <a:rPr lang="en-US" i="1" dirty="0" err="1">
                <a:latin typeface="American Typewriter"/>
                <a:cs typeface="American Typewriter"/>
              </a:rPr>
              <a:t>viri</a:t>
            </a:r>
            <a:r>
              <a:rPr lang="en-US" i="1" dirty="0">
                <a:latin typeface="American Typewriter"/>
                <a:cs typeface="American Typewriter"/>
              </a:rPr>
              <a:t> </a:t>
            </a:r>
            <a:r>
              <a:rPr lang="en-US" i="1" dirty="0" err="1">
                <a:latin typeface="American Typewriter"/>
                <a:cs typeface="American Typewriter"/>
              </a:rPr>
              <a:t>est</a:t>
            </a:r>
            <a:r>
              <a:rPr lang="en-US" dirty="0" smtClean="0">
                <a:latin typeface="American Typewriter"/>
                <a:cs typeface="American Typewriter"/>
              </a:rPr>
              <a:t>)</a:t>
            </a:r>
            <a:r>
              <a:rPr lang="it-IT" dirty="0" smtClean="0">
                <a:latin typeface="American Typewriter"/>
                <a:cs typeface="American Typewriter"/>
              </a:rPr>
              <a:t>. </a:t>
            </a:r>
            <a:r>
              <a:rPr lang="en-US" dirty="0" smtClean="0">
                <a:latin typeface="American Typewriter"/>
                <a:cs typeface="American Typewriter"/>
              </a:rPr>
              <a:t>He’ll </a:t>
            </a:r>
            <a:r>
              <a:rPr lang="en-US" dirty="0">
                <a:latin typeface="American Typewriter"/>
                <a:cs typeface="American Typewriter"/>
              </a:rPr>
              <a:t>not allow you to spend every night with </a:t>
            </a:r>
            <a:r>
              <a:rPr lang="en-US" dirty="0" smtClean="0">
                <a:latin typeface="American Typewriter"/>
                <a:cs typeface="American Typewriter"/>
              </a:rPr>
              <a:t>another</a:t>
            </a:r>
            <a:r>
              <a:rPr lang="en-US" dirty="0">
                <a:latin typeface="American Typewriter"/>
                <a:cs typeface="American Typewriter"/>
              </a:rPr>
              <a:t> </a:t>
            </a:r>
            <a:r>
              <a:rPr lang="en-US" dirty="0" smtClean="0">
                <a:latin typeface="American Typewriter"/>
                <a:cs typeface="American Typewriter"/>
              </a:rPr>
              <a:t>- angered </a:t>
            </a:r>
            <a:r>
              <a:rPr lang="en-US" dirty="0">
                <a:latin typeface="American Typewriter"/>
                <a:cs typeface="American Typewriter"/>
              </a:rPr>
              <a:t>he’ll seek a truer </a:t>
            </a:r>
            <a:r>
              <a:rPr lang="en-US" dirty="0" smtClean="0">
                <a:latin typeface="American Typewriter"/>
                <a:cs typeface="American Typewriter"/>
              </a:rPr>
              <a:t>mate. Nor </a:t>
            </a:r>
            <a:r>
              <a:rPr lang="en-US" dirty="0">
                <a:latin typeface="American Typewriter"/>
                <a:cs typeface="American Typewriter"/>
              </a:rPr>
              <a:t>will his lasting injury be assuaged by your sweet </a:t>
            </a:r>
            <a:r>
              <a:rPr lang="en-US" dirty="0" smtClean="0">
                <a:latin typeface="American Typewriter"/>
                <a:cs typeface="American Typewriter"/>
              </a:rPr>
              <a:t>charms</a:t>
            </a:r>
            <a:r>
              <a:rPr lang="it-IT" dirty="0" smtClean="0">
                <a:latin typeface="American Typewriter"/>
                <a:cs typeface="American Typewriter"/>
              </a:rPr>
              <a:t>, </a:t>
            </a:r>
            <a:r>
              <a:rPr lang="en-US" dirty="0" smtClean="0">
                <a:latin typeface="American Typewriter"/>
                <a:cs typeface="American Typewriter"/>
              </a:rPr>
              <a:t>Once </a:t>
            </a:r>
            <a:r>
              <a:rPr lang="en-US" dirty="0">
                <a:latin typeface="American Typewriter"/>
                <a:cs typeface="American Typewriter"/>
              </a:rPr>
              <a:t>true sorrow has entered him (</a:t>
            </a:r>
            <a:r>
              <a:rPr lang="en-US" i="1" dirty="0" err="1">
                <a:latin typeface="American Typewriter"/>
                <a:cs typeface="American Typewriter"/>
              </a:rPr>
              <a:t>si</a:t>
            </a:r>
            <a:r>
              <a:rPr lang="en-US" i="1" dirty="0">
                <a:latin typeface="American Typewriter"/>
                <a:cs typeface="American Typewriter"/>
              </a:rPr>
              <a:t> </a:t>
            </a:r>
            <a:r>
              <a:rPr lang="en-US" i="1" dirty="0" err="1">
                <a:latin typeface="American Typewriter"/>
                <a:cs typeface="American Typewriter"/>
              </a:rPr>
              <a:t>certus</a:t>
            </a:r>
            <a:r>
              <a:rPr lang="en-US" i="1" dirty="0">
                <a:latin typeface="American Typewriter"/>
                <a:cs typeface="American Typewriter"/>
              </a:rPr>
              <a:t> </a:t>
            </a:r>
            <a:r>
              <a:rPr lang="en-US" i="1" dirty="0" err="1">
                <a:latin typeface="American Typewriter"/>
                <a:cs typeface="American Typewriter"/>
              </a:rPr>
              <a:t>intrarit</a:t>
            </a:r>
            <a:r>
              <a:rPr lang="en-US" i="1" dirty="0">
                <a:latin typeface="American Typewriter"/>
                <a:cs typeface="American Typewriter"/>
              </a:rPr>
              <a:t> dolor</a:t>
            </a:r>
            <a:r>
              <a:rPr lang="en-US" dirty="0">
                <a:latin typeface="American Typewriter"/>
                <a:cs typeface="American Typewriter"/>
              </a:rPr>
              <a:t>).</a:t>
            </a:r>
            <a:endParaRPr lang="it-IT" dirty="0">
              <a:latin typeface="American Typewriter"/>
              <a:cs typeface="American Typewriter"/>
            </a:endParaRPr>
          </a:p>
          <a:p>
            <a:pPr marL="0" indent="0">
              <a:buNone/>
            </a:pPr>
            <a:endParaRPr lang="en-US" dirty="0">
              <a:latin typeface="American Typewriter"/>
              <a:cs typeface="American Typewriter"/>
            </a:endParaRPr>
          </a:p>
        </p:txBody>
      </p:sp>
    </p:spTree>
    <p:extLst>
      <p:ext uri="{BB962C8B-B14F-4D97-AF65-F5344CB8AC3E}">
        <p14:creationId xmlns:p14="http://schemas.microsoft.com/office/powerpoint/2010/main" val="130234632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884849"/>
          </a:xfrm>
        </p:spPr>
        <p:txBody>
          <a:bodyPr>
            <a:normAutofit fontScale="90000"/>
          </a:bodyPr>
          <a:lstStyle/>
          <a:p>
            <a:r>
              <a:rPr lang="en-GB" dirty="0" smtClean="0">
                <a:latin typeface="American Typewriter"/>
                <a:cs typeface="American Typewriter"/>
              </a:rPr>
              <a:t/>
            </a:r>
            <a:br>
              <a:rPr lang="en-GB" dirty="0" smtClean="0">
                <a:latin typeface="American Typewriter"/>
                <a:cs typeface="American Typewriter"/>
              </a:rPr>
            </a:br>
            <a:r>
              <a:rPr lang="en-US" i="1" dirty="0" smtClean="0">
                <a:solidFill>
                  <a:srgbClr val="0000FF"/>
                </a:solidFill>
                <a:latin typeface="American Typewriter"/>
                <a:cs typeface="American Typewriter"/>
              </a:rPr>
              <a:t>Satire </a:t>
            </a:r>
            <a:r>
              <a:rPr lang="en-US" dirty="0" smtClean="0">
                <a:solidFill>
                  <a:srgbClr val="0000FF"/>
                </a:solidFill>
                <a:latin typeface="American Typewriter"/>
                <a:cs typeface="American Typewriter"/>
              </a:rPr>
              <a:t>1.6.65-77</a:t>
            </a:r>
            <a:r>
              <a:rPr lang="it-IT" dirty="0" smtClean="0">
                <a:solidFill>
                  <a:srgbClr val="0000FF"/>
                </a:solidFill>
                <a:latin typeface="American Typewriter"/>
                <a:cs typeface="American Typewriter"/>
              </a:rPr>
              <a:t/>
            </a:r>
            <a:br>
              <a:rPr lang="it-IT" dirty="0" smtClean="0">
                <a:solidFill>
                  <a:srgbClr val="0000FF"/>
                </a:solidFill>
                <a:latin typeface="American Typewriter"/>
                <a:cs typeface="American Typewriter"/>
              </a:rPr>
            </a:br>
            <a:endParaRPr lang="en-US" dirty="0">
              <a:solidFill>
                <a:srgbClr val="0000FF"/>
              </a:solidFill>
              <a:latin typeface="American Typewriter"/>
              <a:cs typeface="American Typewriter"/>
            </a:endParaRPr>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lphaLcPeriod"/>
            </a:pPr>
            <a:endParaRPr lang="it-IT" dirty="0" smtClean="0"/>
          </a:p>
          <a:p>
            <a:pPr marL="0" indent="0">
              <a:buNone/>
            </a:pPr>
            <a:r>
              <a:rPr lang="en-US" dirty="0" smtClean="0">
                <a:latin typeface="American Typewriter"/>
                <a:cs typeface="American Typewriter"/>
              </a:rPr>
              <a:t>‘</a:t>
            </a:r>
            <a:r>
              <a:rPr lang="en-US" sz="3400" dirty="0">
                <a:latin typeface="American Typewriter"/>
                <a:cs typeface="American Typewriter"/>
              </a:rPr>
              <a:t>And yet, if the flaws that mar my otherwise sound nature are small and few in number, even as you might find fault with moles spotted over an otherwise attractive person; if no one will justly accuse me of greed or meanness or lewdness; if, to venture on self-praise, my life is free from stain and guilt and I am loved by my friends – I owe all this to my father, who, though poor with a tiny farm, would not send me to the school of Flavius, which great boys used to go to, the sons of great centurions, with slate and satchel slung over the left arm. No, he boldly took off his boy to Rome, to be taught those studies that any knight or senator would have his own offspring taught.</a:t>
            </a:r>
            <a:r>
              <a:rPr lang="en-US" sz="3400" dirty="0"/>
              <a:t>’</a:t>
            </a:r>
            <a:endParaRPr lang="it-IT" sz="3400" dirty="0"/>
          </a:p>
          <a:p>
            <a:pPr marL="0" indent="0">
              <a:spcAft>
                <a:spcPts val="1200"/>
              </a:spcAft>
              <a:buNone/>
            </a:pPr>
            <a:endParaRPr lang="en-US" dirty="0">
              <a:latin typeface="American Typewriter"/>
              <a:cs typeface="American Typewriter"/>
            </a:endParaRPr>
          </a:p>
        </p:txBody>
      </p:sp>
    </p:spTree>
    <p:extLst>
      <p:ext uri="{BB962C8B-B14F-4D97-AF65-F5344CB8AC3E}">
        <p14:creationId xmlns:p14="http://schemas.microsoft.com/office/powerpoint/2010/main" val="2412002158"/>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FF00FF"/>
                </a:solidFill>
                <a:latin typeface="American Typewriter"/>
                <a:cs typeface="American Typewriter"/>
              </a:rPr>
              <a:t>Epistles</a:t>
            </a:r>
            <a:r>
              <a:rPr lang="en-US" dirty="0" smtClean="0">
                <a:solidFill>
                  <a:srgbClr val="FF00FF"/>
                </a:solidFill>
                <a:latin typeface="American Typewriter"/>
                <a:cs typeface="American Typewriter"/>
              </a:rPr>
              <a:t> 1.20: the slave-like book</a:t>
            </a:r>
            <a:endParaRPr lang="en-US" dirty="0">
              <a:solidFill>
                <a:srgbClr val="FF00FF"/>
              </a:solidFill>
              <a:latin typeface="American Typewriter"/>
              <a:cs typeface="American Typewriter"/>
            </a:endParaRPr>
          </a:p>
        </p:txBody>
      </p:sp>
      <p:sp>
        <p:nvSpPr>
          <p:cNvPr id="3" name="Content Placeholder 2"/>
          <p:cNvSpPr>
            <a:spLocks noGrp="1"/>
          </p:cNvSpPr>
          <p:nvPr>
            <p:ph idx="1"/>
          </p:nvPr>
        </p:nvSpPr>
        <p:spPr/>
        <p:txBody>
          <a:bodyPr numCol="1">
            <a:normAutofit fontScale="32500" lnSpcReduction="20000"/>
          </a:bodyPr>
          <a:lstStyle/>
          <a:p>
            <a:pPr marL="0" indent="0">
              <a:buNone/>
            </a:pPr>
            <a:endParaRPr lang="en-US" dirty="0" smtClean="0"/>
          </a:p>
          <a:p>
            <a:pPr marL="0" indent="0">
              <a:buNone/>
            </a:pPr>
            <a:r>
              <a:rPr lang="en-US" sz="6000" dirty="0">
                <a:latin typeface="American Typewriter"/>
                <a:cs typeface="American Typewriter"/>
              </a:rPr>
              <a:t>You grieve at private viewings, praise public life,</a:t>
            </a:r>
            <a:endParaRPr lang="it-IT" sz="6000" dirty="0">
              <a:latin typeface="American Typewriter"/>
              <a:cs typeface="American Typewriter"/>
            </a:endParaRPr>
          </a:p>
          <a:p>
            <a:pPr marL="0" indent="0">
              <a:buNone/>
            </a:pPr>
            <a:r>
              <a:rPr lang="en-US" sz="6000" dirty="0">
                <a:latin typeface="American Typewriter"/>
                <a:cs typeface="American Typewriter"/>
              </a:rPr>
              <a:t>Though I didn’t rear you so. Off, where you itch to go!</a:t>
            </a:r>
            <a:endParaRPr lang="it-IT" sz="6000" dirty="0">
              <a:latin typeface="American Typewriter"/>
              <a:cs typeface="American Typewriter"/>
            </a:endParaRPr>
          </a:p>
          <a:p>
            <a:pPr marL="0" indent="0">
              <a:buNone/>
            </a:pPr>
            <a:r>
              <a:rPr lang="en-US" sz="6000" dirty="0">
                <a:latin typeface="American Typewriter"/>
                <a:cs typeface="American Typewriter"/>
              </a:rPr>
              <a:t>Once out, there’s no recall. ‘Ah, what have I done?</a:t>
            </a:r>
            <a:endParaRPr lang="it-IT" sz="6000" dirty="0">
              <a:latin typeface="American Typewriter"/>
              <a:cs typeface="American Typewriter"/>
            </a:endParaRPr>
          </a:p>
          <a:p>
            <a:pPr marL="0" indent="0">
              <a:buNone/>
            </a:pPr>
            <a:r>
              <a:rPr lang="en-US" sz="6000" dirty="0">
                <a:latin typeface="American Typewriter"/>
                <a:cs typeface="American Typewriter"/>
              </a:rPr>
              <a:t>What did I hope?’ you’ll say, when someone hurts you,</a:t>
            </a:r>
            <a:endParaRPr lang="it-IT" sz="6000" dirty="0">
              <a:latin typeface="American Typewriter"/>
              <a:cs typeface="American Typewriter"/>
            </a:endParaRPr>
          </a:p>
          <a:p>
            <a:pPr marL="0" indent="0">
              <a:buNone/>
            </a:pPr>
            <a:r>
              <a:rPr lang="en-US" sz="6000" dirty="0">
                <a:latin typeface="American Typewriter"/>
                <a:cs typeface="American Typewriter"/>
              </a:rPr>
              <a:t>When you’re rolled up small, your sated lover weary.</a:t>
            </a:r>
            <a:endParaRPr lang="it-IT" sz="6000" dirty="0">
              <a:latin typeface="American Typewriter"/>
              <a:cs typeface="American Typewriter"/>
            </a:endParaRPr>
          </a:p>
          <a:p>
            <a:pPr marL="0" indent="0">
              <a:buNone/>
            </a:pPr>
            <a:r>
              <a:rPr lang="en-US" sz="6000" dirty="0">
                <a:latin typeface="American Typewriter"/>
                <a:cs typeface="American Typewriter"/>
              </a:rPr>
              <a:t>But unless the augur, hating your errors, has lost all sense,</a:t>
            </a:r>
            <a:endParaRPr lang="it-IT" sz="6000" dirty="0">
              <a:latin typeface="American Typewriter"/>
              <a:cs typeface="American Typewriter"/>
            </a:endParaRPr>
          </a:p>
          <a:p>
            <a:pPr marL="0" indent="0">
              <a:buNone/>
            </a:pPr>
            <a:r>
              <a:rPr lang="en-US" sz="6000" dirty="0">
                <a:latin typeface="American Typewriter"/>
                <a:cs typeface="American Typewriter"/>
              </a:rPr>
              <a:t>You’ll be dear to Rome till your youth deserts you:</a:t>
            </a:r>
            <a:endParaRPr lang="it-IT" sz="6000" dirty="0">
              <a:latin typeface="American Typewriter"/>
              <a:cs typeface="American Typewriter"/>
            </a:endParaRPr>
          </a:p>
          <a:p>
            <a:pPr marL="0" indent="0">
              <a:buNone/>
            </a:pPr>
            <a:r>
              <a:rPr lang="en-US" sz="6000" dirty="0">
                <a:latin typeface="American Typewriter"/>
                <a:cs typeface="American Typewriter"/>
              </a:rPr>
              <a:t>Then when you’ve been well-thumbed by vulgar hands,</a:t>
            </a:r>
            <a:endParaRPr lang="it-IT" sz="6000" dirty="0">
              <a:latin typeface="American Typewriter"/>
              <a:cs typeface="American Typewriter"/>
            </a:endParaRPr>
          </a:p>
          <a:p>
            <a:pPr marL="0" indent="0">
              <a:buNone/>
            </a:pPr>
            <a:r>
              <a:rPr lang="en-US" sz="6000" dirty="0">
                <a:latin typeface="American Typewriter"/>
                <a:cs typeface="American Typewriter"/>
              </a:rPr>
              <a:t>And start to grow soiled, you’ll be silent food for worms….</a:t>
            </a:r>
            <a:endParaRPr lang="it-IT" sz="6000" dirty="0">
              <a:latin typeface="American Typewriter"/>
              <a:cs typeface="American Typewriter"/>
            </a:endParaRPr>
          </a:p>
          <a:p>
            <a:pPr marL="0" indent="0">
              <a:buNone/>
            </a:pPr>
            <a:r>
              <a:rPr lang="en-US" sz="6000" dirty="0">
                <a:latin typeface="American Typewriter"/>
                <a:cs typeface="American Typewriter"/>
              </a:rPr>
              <a:t>….</a:t>
            </a:r>
            <a:endParaRPr lang="it-IT" sz="6000" dirty="0">
              <a:latin typeface="American Typewriter"/>
              <a:cs typeface="American Typewriter"/>
            </a:endParaRPr>
          </a:p>
          <a:p>
            <a:pPr marL="0" indent="0">
              <a:buNone/>
            </a:pPr>
            <a:r>
              <a:rPr lang="en-US" sz="6000" dirty="0">
                <a:latin typeface="American Typewriter"/>
                <a:cs typeface="American Typewriter"/>
              </a:rPr>
              <a:t>This fate, too awaits you, that stammering age will come upon</a:t>
            </a:r>
            <a:endParaRPr lang="it-IT" sz="6000" dirty="0">
              <a:latin typeface="American Typewriter"/>
              <a:cs typeface="American Typewriter"/>
            </a:endParaRPr>
          </a:p>
          <a:p>
            <a:pPr marL="0" indent="0">
              <a:buNone/>
            </a:pPr>
            <a:r>
              <a:rPr lang="en-US" sz="6000" dirty="0">
                <a:latin typeface="American Typewriter"/>
                <a:cs typeface="American Typewriter"/>
              </a:rPr>
              <a:t>You as you teach boys their ABC in the city’s suburbs</a:t>
            </a:r>
            <a:r>
              <a:rPr lang="en-US" sz="6000" dirty="0" smtClean="0">
                <a:latin typeface="American Typewriter"/>
                <a:cs typeface="American Typewriter"/>
              </a:rPr>
              <a:t>…</a:t>
            </a:r>
            <a:endParaRPr lang="it-IT" sz="6000" dirty="0">
              <a:latin typeface="American Typewriter"/>
              <a:cs typeface="American Typewriter"/>
            </a:endParaRPr>
          </a:p>
        </p:txBody>
      </p:sp>
    </p:spTree>
    <p:extLst>
      <p:ext uri="{BB962C8B-B14F-4D97-AF65-F5344CB8AC3E}">
        <p14:creationId xmlns:p14="http://schemas.microsoft.com/office/powerpoint/2010/main" val="220859722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chemeClr val="accent4">
                    <a:lumMod val="75000"/>
                  </a:schemeClr>
                </a:solidFill>
                <a:latin typeface="American Typewriter"/>
                <a:cs typeface="American Typewriter"/>
              </a:rPr>
              <a:t>…(19-28)</a:t>
            </a:r>
            <a:r>
              <a:rPr lang="it-IT" dirty="0" smtClean="0">
                <a:solidFill>
                  <a:schemeClr val="accent4">
                    <a:lumMod val="75000"/>
                  </a:schemeClr>
                </a:solidFill>
                <a:latin typeface="American Typewriter"/>
                <a:cs typeface="American Typewriter"/>
              </a:rPr>
              <a:t/>
            </a:r>
            <a:br>
              <a:rPr lang="it-IT" dirty="0" smtClean="0">
                <a:solidFill>
                  <a:schemeClr val="accent4">
                    <a:lumMod val="75000"/>
                  </a:schemeClr>
                </a:solidFill>
                <a:latin typeface="American Typewriter"/>
                <a:cs typeface="American Typewriter"/>
              </a:rPr>
            </a:br>
            <a:endParaRPr lang="en-US" dirty="0">
              <a:solidFill>
                <a:schemeClr val="accent4">
                  <a:lumMod val="75000"/>
                </a:schemeClr>
              </a:solidFill>
              <a:latin typeface="American Typewriter"/>
              <a:cs typeface="American Typewriter"/>
            </a:endParaRPr>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latin typeface="American Typewriter"/>
                <a:cs typeface="American Typewriter"/>
              </a:rPr>
              <a:t>When </a:t>
            </a:r>
            <a:r>
              <a:rPr lang="en-US" dirty="0">
                <a:latin typeface="American Typewriter"/>
                <a:cs typeface="American Typewriter"/>
              </a:rPr>
              <a:t>a warmer sun attracts a few more listeners,</a:t>
            </a:r>
            <a:endParaRPr lang="it-IT" dirty="0">
              <a:latin typeface="American Typewriter"/>
              <a:cs typeface="American Typewriter"/>
            </a:endParaRPr>
          </a:p>
          <a:p>
            <a:pPr marL="0" indent="0">
              <a:buNone/>
            </a:pPr>
            <a:r>
              <a:rPr lang="en-US" dirty="0">
                <a:latin typeface="American Typewriter"/>
                <a:cs typeface="American Typewriter"/>
              </a:rPr>
              <a:t>You’ll tell them I was a freedman’s son, that, of slender</a:t>
            </a:r>
            <a:endParaRPr lang="it-IT" dirty="0">
              <a:latin typeface="American Typewriter"/>
              <a:cs typeface="American Typewriter"/>
            </a:endParaRPr>
          </a:p>
          <a:p>
            <a:pPr marL="0" indent="0">
              <a:buNone/>
            </a:pPr>
            <a:r>
              <a:rPr lang="en-US" dirty="0">
                <a:latin typeface="American Typewriter"/>
                <a:cs typeface="American Typewriter"/>
              </a:rPr>
              <a:t>Means, I spread wings that were too large for my nest,</a:t>
            </a:r>
            <a:endParaRPr lang="it-IT" dirty="0">
              <a:latin typeface="American Typewriter"/>
              <a:cs typeface="American Typewriter"/>
            </a:endParaRPr>
          </a:p>
          <a:p>
            <a:pPr marL="0" indent="0">
              <a:buNone/>
            </a:pPr>
            <a:r>
              <a:rPr lang="en-US" dirty="0">
                <a:latin typeface="American Typewriter"/>
                <a:cs typeface="American Typewriter"/>
              </a:rPr>
              <a:t>And though my birth lessens them, you’ll add to my merits:</a:t>
            </a:r>
            <a:endParaRPr lang="it-IT" dirty="0">
              <a:latin typeface="American Typewriter"/>
              <a:cs typeface="American Typewriter"/>
            </a:endParaRPr>
          </a:p>
          <a:p>
            <a:pPr marL="0" indent="0">
              <a:buNone/>
            </a:pPr>
            <a:r>
              <a:rPr lang="en-US" dirty="0" smtClean="0">
                <a:latin typeface="American Typewriter"/>
                <a:cs typeface="American Typewriter"/>
              </a:rPr>
              <a:t>Say</a:t>
            </a:r>
            <a:r>
              <a:rPr lang="en-US" dirty="0">
                <a:latin typeface="American Typewriter"/>
                <a:cs typeface="American Typewriter"/>
              </a:rPr>
              <a:t>, in war and peace, I found </a:t>
            </a:r>
            <a:r>
              <a:rPr lang="en-US" dirty="0" err="1">
                <a:latin typeface="American Typewriter"/>
                <a:cs typeface="American Typewriter"/>
              </a:rPr>
              <a:t>favour</a:t>
            </a:r>
            <a:r>
              <a:rPr lang="en-US" dirty="0">
                <a:latin typeface="American Typewriter"/>
                <a:cs typeface="American Typewriter"/>
              </a:rPr>
              <a:t> with our leaders,</a:t>
            </a:r>
            <a:endParaRPr lang="it-IT" dirty="0">
              <a:latin typeface="American Typewriter"/>
              <a:cs typeface="American Typewriter"/>
            </a:endParaRPr>
          </a:p>
          <a:p>
            <a:pPr marL="0" indent="0">
              <a:buNone/>
            </a:pPr>
            <a:r>
              <a:rPr lang="en-US" dirty="0">
                <a:latin typeface="American Typewriter"/>
                <a:cs typeface="American Typewriter"/>
              </a:rPr>
              <a:t>Was slight of frame, grey too early, fond of the sun,</a:t>
            </a:r>
            <a:endParaRPr lang="it-IT" dirty="0">
              <a:latin typeface="American Typewriter"/>
              <a:cs typeface="American Typewriter"/>
            </a:endParaRPr>
          </a:p>
          <a:p>
            <a:pPr marL="0" indent="0">
              <a:buNone/>
            </a:pPr>
            <a:r>
              <a:rPr lang="en-US" dirty="0">
                <a:latin typeface="American Typewriter"/>
                <a:cs typeface="American Typewriter"/>
              </a:rPr>
              <a:t>Quick-tempered, yet one who was easy to placate.</a:t>
            </a:r>
            <a:endParaRPr lang="it-IT" dirty="0">
              <a:latin typeface="American Typewriter"/>
              <a:cs typeface="American Typewriter"/>
            </a:endParaRPr>
          </a:p>
          <a:p>
            <a:pPr marL="0" indent="0">
              <a:buNone/>
            </a:pPr>
            <a:r>
              <a:rPr lang="en-US" dirty="0">
                <a:latin typeface="American Typewriter"/>
                <a:cs typeface="American Typewriter"/>
              </a:rPr>
              <a:t>If anyone happens to ask about my age,</a:t>
            </a:r>
            <a:endParaRPr lang="it-IT" dirty="0">
              <a:latin typeface="American Typewriter"/>
              <a:cs typeface="American Typewriter"/>
            </a:endParaRPr>
          </a:p>
          <a:p>
            <a:pPr marL="0" indent="0">
              <a:buNone/>
            </a:pPr>
            <a:r>
              <a:rPr lang="en-US" dirty="0">
                <a:latin typeface="American Typewriter"/>
                <a:cs typeface="American Typewriter"/>
              </a:rPr>
              <a:t>Tell him I completed my forty-fourth December,</a:t>
            </a:r>
            <a:endParaRPr lang="it-IT" dirty="0">
              <a:latin typeface="American Typewriter"/>
              <a:cs typeface="American Typewriter"/>
            </a:endParaRPr>
          </a:p>
          <a:p>
            <a:pPr marL="0" indent="0">
              <a:buNone/>
            </a:pPr>
            <a:r>
              <a:rPr lang="en-US" dirty="0" smtClean="0">
                <a:latin typeface="American Typewriter"/>
                <a:cs typeface="American Typewriter"/>
              </a:rPr>
              <a:t>When </a:t>
            </a:r>
            <a:r>
              <a:rPr lang="en-US" dirty="0" err="1" smtClean="0">
                <a:latin typeface="American Typewriter"/>
                <a:cs typeface="American Typewriter"/>
              </a:rPr>
              <a:t>Lollius</a:t>
            </a:r>
            <a:r>
              <a:rPr lang="en-US" dirty="0" smtClean="0">
                <a:latin typeface="American Typewriter"/>
                <a:cs typeface="American Typewriter"/>
              </a:rPr>
              <a:t>. as </a:t>
            </a:r>
            <a:r>
              <a:rPr lang="en-US" dirty="0">
                <a:latin typeface="American Typewriter"/>
                <a:cs typeface="American Typewriter"/>
              </a:rPr>
              <a:t>consul, was joined </a:t>
            </a:r>
            <a:r>
              <a:rPr lang="en-US" dirty="0" smtClean="0">
                <a:latin typeface="American Typewriter"/>
                <a:cs typeface="American Typewriter"/>
              </a:rPr>
              <a:t>by Lepidus.</a:t>
            </a:r>
            <a:endParaRPr lang="it-IT" dirty="0">
              <a:latin typeface="American Typewriter"/>
              <a:cs typeface="American Typewriter"/>
            </a:endParaRPr>
          </a:p>
          <a:p>
            <a:pPr marL="0" indent="0">
              <a:buNone/>
            </a:pPr>
            <a:r>
              <a:rPr lang="en-GB" dirty="0"/>
              <a:t> </a:t>
            </a:r>
            <a:endParaRPr lang="it-IT" dirty="0"/>
          </a:p>
          <a:p>
            <a:pPr marL="0" indent="0">
              <a:buNone/>
            </a:pPr>
            <a:endParaRPr lang="it-IT" dirty="0"/>
          </a:p>
        </p:txBody>
      </p:sp>
    </p:spTree>
    <p:extLst>
      <p:ext uri="{BB962C8B-B14F-4D97-AF65-F5344CB8AC3E}">
        <p14:creationId xmlns:p14="http://schemas.microsoft.com/office/powerpoint/2010/main" val="1410228528"/>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accent2">
                    <a:lumMod val="75000"/>
                  </a:schemeClr>
                </a:solidFill>
                <a:latin typeface="American Typewriter"/>
                <a:cs typeface="American Typewriter"/>
              </a:rPr>
              <a:t>The </a:t>
            </a:r>
            <a:r>
              <a:rPr lang="en-US" sz="4000" i="1" dirty="0" smtClean="0">
                <a:solidFill>
                  <a:schemeClr val="accent2">
                    <a:lumMod val="75000"/>
                  </a:schemeClr>
                </a:solidFill>
                <a:latin typeface="American Typewriter"/>
                <a:cs typeface="American Typewriter"/>
              </a:rPr>
              <a:t>Epodes</a:t>
            </a:r>
            <a:r>
              <a:rPr lang="en-US" sz="4000" dirty="0" smtClean="0">
                <a:solidFill>
                  <a:schemeClr val="accent2">
                    <a:lumMod val="75000"/>
                  </a:schemeClr>
                </a:solidFill>
                <a:latin typeface="American Typewriter"/>
                <a:cs typeface="American Typewriter"/>
              </a:rPr>
              <a:t>: bitter influences</a:t>
            </a:r>
            <a:endParaRPr lang="en-US" sz="4000" i="1" dirty="0">
              <a:solidFill>
                <a:schemeClr val="accent2">
                  <a:lumMod val="75000"/>
                </a:schemeClr>
              </a:solidFill>
              <a:latin typeface="American Typewriter"/>
              <a:cs typeface="American Typewriter"/>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i="1" dirty="0" smtClean="0">
                <a:solidFill>
                  <a:schemeClr val="accent4">
                    <a:lumMod val="50000"/>
                  </a:schemeClr>
                </a:solidFill>
                <a:latin typeface="American Typewriter"/>
                <a:cs typeface="American Typewriter"/>
              </a:rPr>
              <a:t> </a:t>
            </a:r>
            <a:r>
              <a:rPr lang="en-US" i="1" dirty="0">
                <a:solidFill>
                  <a:schemeClr val="accent4">
                    <a:lumMod val="50000"/>
                  </a:schemeClr>
                </a:solidFill>
                <a:latin typeface="American Typewriter"/>
                <a:cs typeface="American Typewriter"/>
              </a:rPr>
              <a:t>Epistles</a:t>
            </a:r>
            <a:r>
              <a:rPr lang="en-US" dirty="0">
                <a:solidFill>
                  <a:schemeClr val="accent4">
                    <a:lumMod val="50000"/>
                  </a:schemeClr>
                </a:solidFill>
                <a:latin typeface="American Typewriter"/>
                <a:cs typeface="American Typewriter"/>
              </a:rPr>
              <a:t> 1.19.23-</a:t>
            </a:r>
            <a:r>
              <a:rPr lang="en-US" dirty="0" smtClean="0">
                <a:solidFill>
                  <a:schemeClr val="accent4">
                    <a:lumMod val="50000"/>
                  </a:schemeClr>
                </a:solidFill>
                <a:latin typeface="American Typewriter"/>
                <a:cs typeface="American Typewriter"/>
              </a:rPr>
              <a:t>5:</a:t>
            </a:r>
          </a:p>
          <a:p>
            <a:pPr marL="0" indent="0">
              <a:buNone/>
            </a:pPr>
            <a:r>
              <a:rPr lang="en-US" dirty="0" smtClean="0">
                <a:latin typeface="American Typewriter"/>
                <a:cs typeface="American Typewriter"/>
              </a:rPr>
              <a:t>I </a:t>
            </a:r>
            <a:r>
              <a:rPr lang="en-US" dirty="0">
                <a:latin typeface="American Typewriter"/>
                <a:cs typeface="American Typewriter"/>
              </a:rPr>
              <a:t>was the first to introduce </a:t>
            </a:r>
            <a:r>
              <a:rPr lang="en-US" dirty="0" err="1">
                <a:latin typeface="American Typewriter"/>
                <a:cs typeface="American Typewriter"/>
              </a:rPr>
              <a:t>Parian</a:t>
            </a:r>
            <a:r>
              <a:rPr lang="en-US" dirty="0">
                <a:latin typeface="American Typewriter"/>
                <a:cs typeface="American Typewriter"/>
              </a:rPr>
              <a:t> iambics to Latium, adopting the </a:t>
            </a:r>
            <a:r>
              <a:rPr lang="en-US" dirty="0" smtClean="0">
                <a:latin typeface="American Typewriter"/>
                <a:cs typeface="American Typewriter"/>
              </a:rPr>
              <a:t>rhythms</a:t>
            </a:r>
            <a:r>
              <a:rPr lang="it-IT" dirty="0" smtClean="0">
                <a:latin typeface="American Typewriter"/>
                <a:cs typeface="American Typewriter"/>
              </a:rPr>
              <a:t> </a:t>
            </a:r>
            <a:r>
              <a:rPr lang="en-US" dirty="0" smtClean="0">
                <a:latin typeface="American Typewriter"/>
                <a:cs typeface="American Typewriter"/>
              </a:rPr>
              <a:t>and </a:t>
            </a:r>
            <a:r>
              <a:rPr lang="en-US" dirty="0">
                <a:latin typeface="American Typewriter"/>
                <a:cs typeface="American Typewriter"/>
              </a:rPr>
              <a:t>the spirit of </a:t>
            </a:r>
            <a:r>
              <a:rPr lang="en-US" dirty="0" err="1">
                <a:latin typeface="American Typewriter"/>
                <a:cs typeface="American Typewriter"/>
              </a:rPr>
              <a:t>Archilochus</a:t>
            </a:r>
            <a:r>
              <a:rPr lang="en-US" dirty="0">
                <a:latin typeface="American Typewriter"/>
                <a:cs typeface="American Typewriter"/>
              </a:rPr>
              <a:t>, but not his subject-matter and the words </a:t>
            </a:r>
            <a:r>
              <a:rPr lang="en-US" dirty="0" smtClean="0">
                <a:latin typeface="American Typewriter"/>
                <a:cs typeface="American Typewriter"/>
              </a:rPr>
              <a:t>that</a:t>
            </a:r>
            <a:r>
              <a:rPr lang="it-IT" dirty="0" smtClean="0">
                <a:latin typeface="American Typewriter"/>
                <a:cs typeface="American Typewriter"/>
              </a:rPr>
              <a:t> </a:t>
            </a:r>
            <a:r>
              <a:rPr lang="en-US" dirty="0" smtClean="0">
                <a:latin typeface="American Typewriter"/>
                <a:cs typeface="American Typewriter"/>
              </a:rPr>
              <a:t>hounded </a:t>
            </a:r>
            <a:r>
              <a:rPr lang="en-US" dirty="0" err="1">
                <a:latin typeface="American Typewriter"/>
                <a:cs typeface="American Typewriter"/>
              </a:rPr>
              <a:t>Lycambes</a:t>
            </a:r>
            <a:r>
              <a:rPr lang="en-US" dirty="0">
                <a:latin typeface="American Typewriter"/>
                <a:cs typeface="American Typewriter"/>
              </a:rPr>
              <a:t>. (23–5). </a:t>
            </a:r>
            <a:endParaRPr lang="it-IT" dirty="0">
              <a:latin typeface="American Typewriter"/>
              <a:cs typeface="American Typewriter"/>
            </a:endParaRPr>
          </a:p>
          <a:p>
            <a:pPr marL="0" indent="0">
              <a:buNone/>
            </a:pPr>
            <a:endParaRPr lang="en-US" b="1" dirty="0">
              <a:latin typeface="American Typewriter"/>
              <a:cs typeface="American Typewriter"/>
            </a:endParaRPr>
          </a:p>
          <a:p>
            <a:pPr marL="0" indent="0">
              <a:buNone/>
            </a:pPr>
            <a:r>
              <a:rPr lang="en-US" dirty="0" smtClean="0">
                <a:solidFill>
                  <a:schemeClr val="accent3">
                    <a:lumMod val="50000"/>
                  </a:schemeClr>
                </a:solidFill>
                <a:latin typeface="American Typewriter"/>
                <a:cs typeface="American Typewriter"/>
              </a:rPr>
              <a:t> </a:t>
            </a:r>
            <a:r>
              <a:rPr lang="en-US" dirty="0">
                <a:solidFill>
                  <a:schemeClr val="accent3">
                    <a:lumMod val="50000"/>
                  </a:schemeClr>
                </a:solidFill>
                <a:latin typeface="American Typewriter"/>
                <a:cs typeface="American Typewriter"/>
              </a:rPr>
              <a:t>Compare </a:t>
            </a:r>
            <a:r>
              <a:rPr lang="en-US" i="1" dirty="0">
                <a:solidFill>
                  <a:schemeClr val="accent3">
                    <a:lumMod val="50000"/>
                  </a:schemeClr>
                </a:solidFill>
                <a:latin typeface="American Typewriter"/>
                <a:cs typeface="American Typewriter"/>
              </a:rPr>
              <a:t>Odes</a:t>
            </a:r>
            <a:r>
              <a:rPr lang="en-US" dirty="0">
                <a:solidFill>
                  <a:schemeClr val="accent3">
                    <a:lumMod val="50000"/>
                  </a:schemeClr>
                </a:solidFill>
                <a:latin typeface="American Typewriter"/>
                <a:cs typeface="American Typewriter"/>
              </a:rPr>
              <a:t> 1.16.22-</a:t>
            </a:r>
            <a:r>
              <a:rPr lang="en-US" dirty="0" smtClean="0">
                <a:solidFill>
                  <a:schemeClr val="accent3">
                    <a:lumMod val="50000"/>
                  </a:schemeClr>
                </a:solidFill>
                <a:latin typeface="American Typewriter"/>
                <a:cs typeface="American Typewriter"/>
              </a:rPr>
              <a:t>6:</a:t>
            </a:r>
            <a:endParaRPr lang="it-IT" dirty="0">
              <a:solidFill>
                <a:schemeClr val="accent3">
                  <a:lumMod val="50000"/>
                </a:schemeClr>
              </a:solidFill>
              <a:latin typeface="American Typewriter"/>
              <a:cs typeface="American Typewriter"/>
            </a:endParaRPr>
          </a:p>
          <a:p>
            <a:pPr marL="0" indent="0">
              <a:buNone/>
            </a:pPr>
            <a:r>
              <a:rPr lang="en-US" dirty="0">
                <a:latin typeface="American Typewriter"/>
                <a:cs typeface="American Typewriter"/>
              </a:rPr>
              <a:t> </a:t>
            </a:r>
            <a:r>
              <a:rPr lang="en-US" dirty="0" smtClean="0">
                <a:latin typeface="American Typewriter"/>
                <a:cs typeface="American Typewriter"/>
              </a:rPr>
              <a:t>Restrain </a:t>
            </a:r>
            <a:r>
              <a:rPr lang="en-US" dirty="0">
                <a:latin typeface="American Typewriter"/>
                <a:cs typeface="American Typewriter"/>
              </a:rPr>
              <a:t>your spirit! Me too in youth’s sweet day eager passion tempted, and drove in madness to impetuous verse! Now I would change those bitter lines for sweet…</a:t>
            </a:r>
            <a:endParaRPr lang="it-IT" dirty="0">
              <a:latin typeface="American Typewriter"/>
              <a:cs typeface="American Typewriter"/>
            </a:endParaRPr>
          </a:p>
          <a:p>
            <a:pPr marL="0" indent="0">
              <a:buNone/>
            </a:pPr>
            <a:endParaRPr lang="en-US" dirty="0" smtClean="0">
              <a:latin typeface="American Typewriter"/>
              <a:cs typeface="American Typewriter"/>
            </a:endParaRPr>
          </a:p>
        </p:txBody>
      </p:sp>
    </p:spTree>
    <p:extLst>
      <p:ext uri="{BB962C8B-B14F-4D97-AF65-F5344CB8AC3E}">
        <p14:creationId xmlns:p14="http://schemas.microsoft.com/office/powerpoint/2010/main" val="2703139382"/>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FF0000"/>
                </a:solidFill>
                <a:latin typeface="American Typewriter"/>
                <a:cs typeface="American Typewriter"/>
              </a:rPr>
              <a:t>Epode </a:t>
            </a:r>
            <a:r>
              <a:rPr lang="en-US" dirty="0" smtClean="0">
                <a:solidFill>
                  <a:srgbClr val="FF0000"/>
                </a:solidFill>
                <a:latin typeface="American Typewriter"/>
                <a:cs typeface="American Typewriter"/>
              </a:rPr>
              <a:t>6.11-16</a:t>
            </a:r>
            <a:endParaRPr lang="en-US" i="1" dirty="0">
              <a:solidFill>
                <a:srgbClr val="FF0000"/>
              </a:solidFill>
              <a:latin typeface="American Typewriter"/>
              <a:cs typeface="American Typewriter"/>
            </a:endParaRPr>
          </a:p>
        </p:txBody>
      </p:sp>
      <p:sp>
        <p:nvSpPr>
          <p:cNvPr id="3" name="Content Placeholder 2"/>
          <p:cNvSpPr>
            <a:spLocks noGrp="1"/>
          </p:cNvSpPr>
          <p:nvPr>
            <p:ph idx="1"/>
          </p:nvPr>
        </p:nvSpPr>
        <p:spPr/>
        <p:txBody>
          <a:bodyPr>
            <a:normAutofit/>
          </a:bodyPr>
          <a:lstStyle/>
          <a:p>
            <a:pPr marL="0" indent="0">
              <a:buNone/>
            </a:pPr>
            <a:endParaRPr lang="en-US" sz="2400" dirty="0" smtClean="0">
              <a:latin typeface="American Typewriter"/>
              <a:cs typeface="American Typewriter"/>
            </a:endParaRPr>
          </a:p>
          <a:p>
            <a:pPr marL="0" indent="0">
              <a:buNone/>
            </a:pPr>
            <a:r>
              <a:rPr lang="en-US" sz="2400" dirty="0" smtClean="0">
                <a:latin typeface="American Typewriter"/>
                <a:cs typeface="American Typewriter"/>
              </a:rPr>
              <a:t>Take </a:t>
            </a:r>
            <a:r>
              <a:rPr lang="en-US" sz="2400" dirty="0">
                <a:latin typeface="American Typewriter"/>
                <a:cs typeface="American Typewriter"/>
              </a:rPr>
              <a:t>care, take care: I lower my fierce horns eagerly</a:t>
            </a:r>
            <a:endParaRPr lang="it-IT" sz="2400" dirty="0">
              <a:latin typeface="American Typewriter"/>
              <a:cs typeface="American Typewriter"/>
            </a:endParaRPr>
          </a:p>
          <a:p>
            <a:pPr marL="0" indent="0">
              <a:buNone/>
            </a:pPr>
            <a:r>
              <a:rPr lang="en-US" sz="2400" dirty="0">
                <a:latin typeface="American Typewriter"/>
                <a:cs typeface="American Typewriter"/>
              </a:rPr>
              <a:t>Against the doers of evil,</a:t>
            </a:r>
            <a:endParaRPr lang="it-IT" sz="2400" dirty="0">
              <a:latin typeface="American Typewriter"/>
              <a:cs typeface="American Typewriter"/>
            </a:endParaRPr>
          </a:p>
          <a:p>
            <a:pPr marL="0" indent="0">
              <a:buNone/>
            </a:pPr>
            <a:r>
              <a:rPr lang="en-US" sz="2400" dirty="0">
                <a:latin typeface="American Typewriter"/>
                <a:cs typeface="American Typewriter"/>
              </a:rPr>
              <a:t>Like false </a:t>
            </a:r>
            <a:r>
              <a:rPr lang="en-US" sz="2400" dirty="0" err="1">
                <a:latin typeface="American Typewriter"/>
                <a:cs typeface="American Typewriter"/>
              </a:rPr>
              <a:t>Lycambes</a:t>
            </a:r>
            <a:r>
              <a:rPr lang="en-US" sz="2400" dirty="0">
                <a:latin typeface="American Typewriter"/>
                <a:cs typeface="American Typewriter"/>
              </a:rPr>
              <a:t>’ slighted son-in-law, or</a:t>
            </a:r>
            <a:endParaRPr lang="it-IT" sz="2400" dirty="0">
              <a:latin typeface="American Typewriter"/>
              <a:cs typeface="American Typewriter"/>
            </a:endParaRPr>
          </a:p>
          <a:p>
            <a:pPr marL="0" indent="0">
              <a:buNone/>
            </a:pPr>
            <a:r>
              <a:rPr lang="en-US" sz="2400" dirty="0" err="1">
                <a:latin typeface="American Typewriter"/>
                <a:cs typeface="American Typewriter"/>
              </a:rPr>
              <a:t>Bupalus</a:t>
            </a:r>
            <a:r>
              <a:rPr lang="en-US" sz="2400" dirty="0">
                <a:latin typeface="American Typewriter"/>
                <a:cs typeface="American Typewriter"/>
              </a:rPr>
              <a:t>’ bitter enemy.</a:t>
            </a:r>
            <a:endParaRPr lang="it-IT" sz="2400" dirty="0">
              <a:latin typeface="American Typewriter"/>
              <a:cs typeface="American Typewriter"/>
            </a:endParaRPr>
          </a:p>
          <a:p>
            <a:pPr marL="0" indent="0">
              <a:buNone/>
            </a:pPr>
            <a:r>
              <a:rPr lang="en-US" sz="2400" dirty="0">
                <a:latin typeface="American Typewriter"/>
                <a:cs typeface="American Typewriter"/>
              </a:rPr>
              <a:t>Do you think if a venomous tooth attacks me</a:t>
            </a:r>
            <a:endParaRPr lang="it-IT" sz="2400" dirty="0">
              <a:latin typeface="American Typewriter"/>
              <a:cs typeface="American Typewriter"/>
            </a:endParaRPr>
          </a:p>
          <a:p>
            <a:pPr marL="0" indent="0">
              <a:buNone/>
            </a:pPr>
            <a:r>
              <a:rPr lang="en-US" sz="2400" dirty="0">
                <a:latin typeface="American Typewriter"/>
                <a:cs typeface="American Typewriter"/>
              </a:rPr>
              <a:t>I’ll cry, un-avenged, like a child?</a:t>
            </a:r>
            <a:endParaRPr lang="it-IT" sz="2400" dirty="0">
              <a:latin typeface="American Typewriter"/>
              <a:cs typeface="American Typewriter"/>
            </a:endParaRPr>
          </a:p>
          <a:p>
            <a:pPr marL="0" indent="0">
              <a:buNone/>
            </a:pPr>
            <a:endParaRPr lang="en-US" dirty="0">
              <a:latin typeface="American Typewriter"/>
              <a:cs typeface="American Typewriter"/>
            </a:endParaRPr>
          </a:p>
        </p:txBody>
      </p:sp>
    </p:spTree>
    <p:extLst>
      <p:ext uri="{BB962C8B-B14F-4D97-AF65-F5344CB8AC3E}">
        <p14:creationId xmlns:p14="http://schemas.microsoft.com/office/powerpoint/2010/main" val="1184576029"/>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merican Typewriter"/>
                <a:cs typeface="American Typewriter"/>
              </a:rPr>
              <a:t>T</a:t>
            </a:r>
            <a:r>
              <a:rPr lang="en-US" dirty="0" smtClean="0">
                <a:latin typeface="American Typewriter"/>
                <a:cs typeface="American Typewriter"/>
              </a:rPr>
              <a:t>he hard-soft iambic voice</a:t>
            </a:r>
            <a:endParaRPr lang="en-US" dirty="0">
              <a:latin typeface="American Typewriter"/>
              <a:cs typeface="American Typewriter"/>
            </a:endParaRPr>
          </a:p>
        </p:txBody>
      </p:sp>
      <p:sp>
        <p:nvSpPr>
          <p:cNvPr id="3" name="Content Placeholder 2"/>
          <p:cNvSpPr>
            <a:spLocks noGrp="1"/>
          </p:cNvSpPr>
          <p:nvPr>
            <p:ph idx="1"/>
          </p:nvPr>
        </p:nvSpPr>
        <p:spPr>
          <a:xfrm>
            <a:off x="457200" y="1417638"/>
            <a:ext cx="8229600" cy="4708525"/>
          </a:xfrm>
        </p:spPr>
        <p:txBody>
          <a:bodyPr>
            <a:normAutofit fontScale="32500" lnSpcReduction="20000"/>
          </a:bodyPr>
          <a:lstStyle/>
          <a:p>
            <a:pPr marL="0" lvl="0" indent="0">
              <a:lnSpc>
                <a:spcPct val="120000"/>
              </a:lnSpc>
              <a:buNone/>
            </a:pPr>
            <a:endParaRPr lang="en-US" dirty="0" smtClean="0">
              <a:latin typeface="American Typewriter"/>
              <a:cs typeface="American Typewriter"/>
            </a:endParaRPr>
          </a:p>
          <a:p>
            <a:pPr lvl="0">
              <a:lnSpc>
                <a:spcPct val="120000"/>
              </a:lnSpc>
            </a:pPr>
            <a:r>
              <a:rPr lang="en-US" sz="5500" dirty="0" smtClean="0">
                <a:latin typeface="American Typewriter"/>
                <a:cs typeface="American Typewriter"/>
              </a:rPr>
              <a:t>As </a:t>
            </a:r>
            <a:r>
              <a:rPr lang="en-US" sz="5500" dirty="0">
                <a:latin typeface="American Typewriter"/>
                <a:cs typeface="American Typewriter"/>
              </a:rPr>
              <a:t>befits ‘not soft men’ (</a:t>
            </a:r>
            <a:r>
              <a:rPr lang="en-US" sz="5500" i="1" dirty="0">
                <a:latin typeface="American Typewriter"/>
                <a:cs typeface="American Typewriter"/>
              </a:rPr>
              <a:t>non </a:t>
            </a:r>
            <a:r>
              <a:rPr lang="en-US" sz="5500" i="1" dirty="0" err="1">
                <a:latin typeface="American Typewriter"/>
                <a:cs typeface="American Typewriter"/>
              </a:rPr>
              <a:t>molles</a:t>
            </a:r>
            <a:r>
              <a:rPr lang="en-US" sz="5500" i="1" dirty="0">
                <a:latin typeface="American Typewriter"/>
                <a:cs typeface="American Typewriter"/>
              </a:rPr>
              <a:t> </a:t>
            </a:r>
            <a:r>
              <a:rPr lang="en-US" sz="5500" i="1" dirty="0" err="1">
                <a:latin typeface="American Typewriter"/>
                <a:cs typeface="American Typewriter"/>
              </a:rPr>
              <a:t>viros</a:t>
            </a:r>
            <a:r>
              <a:rPr lang="en-US" sz="5500" i="1" dirty="0">
                <a:latin typeface="American Typewriter"/>
                <a:cs typeface="American Typewriter"/>
              </a:rPr>
              <a:t>, </a:t>
            </a:r>
            <a:r>
              <a:rPr lang="en-US" sz="5500" i="1" dirty="0">
                <a:solidFill>
                  <a:srgbClr val="800000"/>
                </a:solidFill>
                <a:latin typeface="American Typewriter"/>
                <a:cs typeface="American Typewriter"/>
              </a:rPr>
              <a:t>Epod</a:t>
            </a:r>
            <a:r>
              <a:rPr lang="en-US" sz="5500" dirty="0">
                <a:solidFill>
                  <a:srgbClr val="800000"/>
                </a:solidFill>
                <a:latin typeface="American Typewriter"/>
                <a:cs typeface="American Typewriter"/>
              </a:rPr>
              <a:t>.1.10</a:t>
            </a:r>
            <a:r>
              <a:rPr lang="en-US" sz="5500" dirty="0">
                <a:latin typeface="American Typewriter"/>
                <a:cs typeface="American Typewriter"/>
              </a:rPr>
              <a:t>) </a:t>
            </a:r>
            <a:endParaRPr lang="it-IT" sz="5500" dirty="0">
              <a:latin typeface="American Typewriter"/>
              <a:cs typeface="American Typewriter"/>
            </a:endParaRPr>
          </a:p>
          <a:p>
            <a:pPr lvl="0">
              <a:lnSpc>
                <a:spcPct val="120000"/>
              </a:lnSpc>
            </a:pPr>
            <a:r>
              <a:rPr lang="en-US" sz="5500" i="1" dirty="0">
                <a:solidFill>
                  <a:srgbClr val="FF0000"/>
                </a:solidFill>
                <a:latin typeface="American Typewriter"/>
                <a:cs typeface="American Typewriter"/>
              </a:rPr>
              <a:t>Epod.</a:t>
            </a:r>
            <a:r>
              <a:rPr lang="en-US" sz="5500" dirty="0">
                <a:solidFill>
                  <a:srgbClr val="FF0000"/>
                </a:solidFill>
                <a:latin typeface="American Typewriter"/>
                <a:cs typeface="American Typewriter"/>
              </a:rPr>
              <a:t>6.15-16</a:t>
            </a:r>
            <a:r>
              <a:rPr lang="en-US" sz="5500" dirty="0">
                <a:latin typeface="American Typewriter"/>
                <a:cs typeface="American Typewriter"/>
              </a:rPr>
              <a:t>: ‘Or if any one with venomous tooth should attack me, shall I forgo revenge and whimper like a child (</a:t>
            </a:r>
            <a:r>
              <a:rPr lang="en-US" sz="5500" i="1" dirty="0" err="1">
                <a:latin typeface="American Typewriter"/>
                <a:cs typeface="American Typewriter"/>
              </a:rPr>
              <a:t>puer</a:t>
            </a:r>
            <a:r>
              <a:rPr lang="en-US" sz="5500" dirty="0">
                <a:latin typeface="American Typewriter"/>
                <a:cs typeface="American Typewriter"/>
              </a:rPr>
              <a:t>)?’  Watson 2003 ad loc.:</a:t>
            </a:r>
            <a:r>
              <a:rPr lang="en-US" sz="5500" i="1" dirty="0">
                <a:latin typeface="American Typewriter"/>
                <a:cs typeface="American Typewriter"/>
              </a:rPr>
              <a:t> ‘</a:t>
            </a:r>
            <a:r>
              <a:rPr lang="en-US" sz="5500" i="1" dirty="0" err="1">
                <a:latin typeface="American Typewriter"/>
                <a:cs typeface="American Typewriter"/>
              </a:rPr>
              <a:t>puer</a:t>
            </a:r>
            <a:r>
              <a:rPr lang="en-US" sz="5500" dirty="0">
                <a:latin typeface="American Typewriter"/>
                <a:cs typeface="American Typewriter"/>
              </a:rPr>
              <a:t> suffices on its own to convey the notion of helplessness in the face of aggression.’ </a:t>
            </a:r>
            <a:endParaRPr lang="it-IT" sz="5500" dirty="0">
              <a:latin typeface="American Typewriter"/>
              <a:cs typeface="American Typewriter"/>
            </a:endParaRPr>
          </a:p>
          <a:p>
            <a:pPr lvl="0">
              <a:lnSpc>
                <a:spcPct val="120000"/>
              </a:lnSpc>
            </a:pPr>
            <a:r>
              <a:rPr lang="en-US" sz="5500" i="1" dirty="0">
                <a:solidFill>
                  <a:srgbClr val="660066"/>
                </a:solidFill>
                <a:latin typeface="American Typewriter"/>
                <a:cs typeface="American Typewriter"/>
              </a:rPr>
              <a:t>Epod</a:t>
            </a:r>
            <a:r>
              <a:rPr lang="en-US" sz="5500" dirty="0">
                <a:solidFill>
                  <a:srgbClr val="660066"/>
                </a:solidFill>
                <a:latin typeface="American Typewriter"/>
                <a:cs typeface="American Typewriter"/>
              </a:rPr>
              <a:t>.8</a:t>
            </a:r>
            <a:r>
              <a:rPr lang="en-US" sz="5500" dirty="0">
                <a:latin typeface="American Typewriter"/>
                <a:cs typeface="American Typewriter"/>
              </a:rPr>
              <a:t>: an old woman he is sleeping with asks him why he has become impotent </a:t>
            </a:r>
            <a:r>
              <a:rPr lang="en-US" sz="5500" i="1" dirty="0">
                <a:latin typeface="American Typewriter"/>
                <a:cs typeface="American Typewriter"/>
              </a:rPr>
              <a:t>(vires quid </a:t>
            </a:r>
            <a:r>
              <a:rPr lang="en-US" sz="5500" i="1" dirty="0" err="1">
                <a:latin typeface="American Typewriter"/>
                <a:cs typeface="American Typewriter"/>
              </a:rPr>
              <a:t>enervet</a:t>
            </a:r>
            <a:r>
              <a:rPr lang="en-US" sz="5500" i="1" dirty="0">
                <a:latin typeface="American Typewriter"/>
                <a:cs typeface="American Typewriter"/>
              </a:rPr>
              <a:t> </a:t>
            </a:r>
            <a:r>
              <a:rPr lang="en-US" sz="5500" i="1" dirty="0" err="1">
                <a:latin typeface="American Typewriter"/>
                <a:cs typeface="American Typewriter"/>
              </a:rPr>
              <a:t>meas</a:t>
            </a:r>
            <a:r>
              <a:rPr lang="en-US" sz="5500" dirty="0">
                <a:latin typeface="American Typewriter"/>
                <a:cs typeface="American Typewriter"/>
              </a:rPr>
              <a:t>)</a:t>
            </a:r>
            <a:endParaRPr lang="it-IT" sz="5500" dirty="0">
              <a:latin typeface="American Typewriter"/>
              <a:cs typeface="American Typewriter"/>
            </a:endParaRPr>
          </a:p>
          <a:p>
            <a:pPr lvl="0">
              <a:lnSpc>
                <a:spcPct val="120000"/>
              </a:lnSpc>
            </a:pPr>
            <a:r>
              <a:rPr lang="en-US" sz="5500" i="1" dirty="0">
                <a:solidFill>
                  <a:srgbClr val="008000"/>
                </a:solidFill>
                <a:latin typeface="American Typewriter"/>
                <a:cs typeface="American Typewriter"/>
              </a:rPr>
              <a:t>Epod.</a:t>
            </a:r>
            <a:r>
              <a:rPr lang="en-US" sz="5500" dirty="0">
                <a:solidFill>
                  <a:srgbClr val="008000"/>
                </a:solidFill>
                <a:latin typeface="American Typewriter"/>
                <a:cs typeface="American Typewriter"/>
              </a:rPr>
              <a:t>11.4: </a:t>
            </a:r>
            <a:r>
              <a:rPr lang="en-US" sz="5500" dirty="0">
                <a:latin typeface="American Typewriter"/>
                <a:cs typeface="American Typewriter"/>
              </a:rPr>
              <a:t>burning with lust for ‘soft boys and girls’ (</a:t>
            </a:r>
            <a:r>
              <a:rPr lang="en-US" sz="5500" i="1" dirty="0" err="1">
                <a:latin typeface="American Typewriter"/>
                <a:cs typeface="American Typewriter"/>
              </a:rPr>
              <a:t>mollibus</a:t>
            </a:r>
            <a:r>
              <a:rPr lang="en-US" sz="5500" i="1" dirty="0">
                <a:latin typeface="American Typewriter"/>
                <a:cs typeface="American Typewriter"/>
              </a:rPr>
              <a:t> </a:t>
            </a:r>
            <a:r>
              <a:rPr lang="en-US" sz="5500" i="1" dirty="0" err="1">
                <a:latin typeface="American Typewriter"/>
                <a:cs typeface="American Typewriter"/>
              </a:rPr>
              <a:t>pueris</a:t>
            </a:r>
            <a:r>
              <a:rPr lang="en-US" sz="5500" i="1" dirty="0">
                <a:latin typeface="American Typewriter"/>
                <a:cs typeface="American Typewriter"/>
              </a:rPr>
              <a:t> </a:t>
            </a:r>
            <a:r>
              <a:rPr lang="en-US" sz="5500" i="1" dirty="0" err="1">
                <a:latin typeface="American Typewriter"/>
                <a:cs typeface="American Typewriter"/>
              </a:rPr>
              <a:t>aut</a:t>
            </a:r>
            <a:r>
              <a:rPr lang="en-US" sz="5500" i="1" dirty="0">
                <a:latin typeface="American Typewriter"/>
                <a:cs typeface="American Typewriter"/>
              </a:rPr>
              <a:t> </a:t>
            </a:r>
            <a:r>
              <a:rPr lang="en-US" sz="5500" i="1" dirty="0" err="1">
                <a:latin typeface="American Typewriter"/>
                <a:cs typeface="American Typewriter"/>
              </a:rPr>
              <a:t>puellis</a:t>
            </a:r>
            <a:r>
              <a:rPr lang="en-US" sz="5500" dirty="0">
                <a:latin typeface="American Typewriter"/>
                <a:cs typeface="American Typewriter"/>
              </a:rPr>
              <a:t>)</a:t>
            </a:r>
            <a:endParaRPr lang="it-IT" sz="5500" dirty="0">
              <a:latin typeface="American Typewriter"/>
              <a:cs typeface="American Typewriter"/>
            </a:endParaRPr>
          </a:p>
          <a:p>
            <a:pPr lvl="0">
              <a:lnSpc>
                <a:spcPct val="120000"/>
              </a:lnSpc>
            </a:pPr>
            <a:r>
              <a:rPr lang="en-US" sz="5500" dirty="0">
                <a:solidFill>
                  <a:schemeClr val="tx2">
                    <a:lumMod val="75000"/>
                  </a:schemeClr>
                </a:solidFill>
                <a:latin typeface="American Typewriter"/>
                <a:cs typeface="American Typewriter"/>
              </a:rPr>
              <a:t>12.15-16</a:t>
            </a:r>
            <a:r>
              <a:rPr lang="en-US" sz="5500" dirty="0">
                <a:latin typeface="American Typewriter"/>
                <a:cs typeface="American Typewriter"/>
              </a:rPr>
              <a:t>: your ‘soft performance’ (</a:t>
            </a:r>
            <a:r>
              <a:rPr lang="en-US" sz="5500" i="1" dirty="0" err="1">
                <a:latin typeface="American Typewriter"/>
                <a:cs typeface="American Typewriter"/>
              </a:rPr>
              <a:t>mollis</a:t>
            </a:r>
            <a:r>
              <a:rPr lang="en-US" sz="5500" i="1" dirty="0">
                <a:latin typeface="American Typewriter"/>
                <a:cs typeface="American Typewriter"/>
              </a:rPr>
              <a:t> opus</a:t>
            </a:r>
            <a:r>
              <a:rPr lang="en-US" sz="5500" dirty="0">
                <a:latin typeface="American Typewriter"/>
                <a:cs typeface="American Typewriter"/>
              </a:rPr>
              <a:t>)</a:t>
            </a:r>
            <a:endParaRPr lang="it-IT" sz="5500" dirty="0">
              <a:latin typeface="American Typewriter"/>
              <a:cs typeface="American Typewriter"/>
            </a:endParaRPr>
          </a:p>
          <a:p>
            <a:pPr lvl="0">
              <a:lnSpc>
                <a:spcPct val="120000"/>
              </a:lnSpc>
            </a:pPr>
            <a:r>
              <a:rPr lang="en-US" sz="5500" dirty="0">
                <a:solidFill>
                  <a:schemeClr val="bg2">
                    <a:lumMod val="25000"/>
                  </a:schemeClr>
                </a:solidFill>
                <a:latin typeface="American Typewriter"/>
                <a:cs typeface="American Typewriter"/>
              </a:rPr>
              <a:t>14.1</a:t>
            </a:r>
            <a:r>
              <a:rPr lang="en-US" sz="5500" dirty="0">
                <a:latin typeface="American Typewriter"/>
                <a:cs typeface="American Typewriter"/>
              </a:rPr>
              <a:t>: Why your ‘soft indolence’? (</a:t>
            </a:r>
            <a:r>
              <a:rPr lang="en-US" sz="5500" i="1" dirty="0" err="1">
                <a:latin typeface="American Typewriter"/>
                <a:cs typeface="American Typewriter"/>
              </a:rPr>
              <a:t>mollis</a:t>
            </a:r>
            <a:r>
              <a:rPr lang="en-US" sz="5500" i="1" dirty="0">
                <a:latin typeface="American Typewriter"/>
                <a:cs typeface="American Typewriter"/>
              </a:rPr>
              <a:t> inertia</a:t>
            </a:r>
            <a:r>
              <a:rPr lang="en-US" sz="5500" dirty="0">
                <a:latin typeface="American Typewriter"/>
                <a:cs typeface="American Typewriter"/>
              </a:rPr>
              <a:t>)</a:t>
            </a:r>
            <a:endParaRPr lang="it-IT" sz="5500" dirty="0">
              <a:latin typeface="American Typewriter"/>
              <a:cs typeface="American Typewriter"/>
            </a:endParaRPr>
          </a:p>
          <a:p>
            <a:pPr lvl="0">
              <a:lnSpc>
                <a:spcPct val="120000"/>
              </a:lnSpc>
            </a:pPr>
            <a:r>
              <a:rPr lang="en-US" sz="5500" dirty="0">
                <a:solidFill>
                  <a:schemeClr val="accent6">
                    <a:lumMod val="75000"/>
                  </a:schemeClr>
                </a:solidFill>
                <a:latin typeface="American Typewriter"/>
                <a:cs typeface="American Typewriter"/>
              </a:rPr>
              <a:t>16.37-8: </a:t>
            </a:r>
            <a:r>
              <a:rPr lang="en-US" sz="5500" dirty="0">
                <a:latin typeface="American Typewriter"/>
                <a:cs typeface="American Typewriter"/>
              </a:rPr>
              <a:t>Let the soft and hopeless lie down on doomed couches! (</a:t>
            </a:r>
            <a:r>
              <a:rPr lang="en-US" sz="5500" i="1" dirty="0" err="1">
                <a:latin typeface="American Typewriter"/>
                <a:cs typeface="American Typewriter"/>
              </a:rPr>
              <a:t>mollis</a:t>
            </a:r>
            <a:r>
              <a:rPr lang="en-US" sz="5500" i="1" dirty="0">
                <a:latin typeface="American Typewriter"/>
                <a:cs typeface="American Typewriter"/>
              </a:rPr>
              <a:t> et </a:t>
            </a:r>
            <a:r>
              <a:rPr lang="en-US" sz="5500" i="1" dirty="0" err="1">
                <a:latin typeface="American Typewriter"/>
                <a:cs typeface="American Typewriter"/>
              </a:rPr>
              <a:t>expes</a:t>
            </a:r>
            <a:r>
              <a:rPr lang="en-US" sz="5500" dirty="0">
                <a:latin typeface="American Typewriter"/>
                <a:cs typeface="American Typewriter"/>
              </a:rPr>
              <a:t> / </a:t>
            </a:r>
            <a:r>
              <a:rPr lang="en-US" sz="5500" i="1" dirty="0" err="1">
                <a:latin typeface="American Typewriter"/>
                <a:cs typeface="American Typewriter"/>
              </a:rPr>
              <a:t>inominata</a:t>
            </a:r>
            <a:r>
              <a:rPr lang="en-US" sz="5500" i="1" dirty="0">
                <a:latin typeface="American Typewriter"/>
                <a:cs typeface="American Typewriter"/>
              </a:rPr>
              <a:t> </a:t>
            </a:r>
            <a:r>
              <a:rPr lang="en-US" sz="5500" i="1" dirty="0" err="1">
                <a:latin typeface="American Typewriter"/>
                <a:cs typeface="American Typewriter"/>
              </a:rPr>
              <a:t>perprimat</a:t>
            </a:r>
            <a:r>
              <a:rPr lang="en-US" sz="5500" i="1" dirty="0">
                <a:latin typeface="American Typewriter"/>
                <a:cs typeface="American Typewriter"/>
              </a:rPr>
              <a:t> </a:t>
            </a:r>
            <a:r>
              <a:rPr lang="en-US" sz="5500" i="1" dirty="0" err="1">
                <a:latin typeface="American Typewriter"/>
                <a:cs typeface="American Typewriter"/>
              </a:rPr>
              <a:t>cubilia</a:t>
            </a:r>
            <a:r>
              <a:rPr lang="en-US" sz="5500" i="1" dirty="0">
                <a:latin typeface="American Typewriter"/>
                <a:cs typeface="American Typewriter"/>
              </a:rPr>
              <a:t>!)</a:t>
            </a:r>
            <a:r>
              <a:rPr lang="en-US" sz="5500" dirty="0">
                <a:latin typeface="American Typewriter"/>
                <a:cs typeface="American Typewriter"/>
              </a:rPr>
              <a:t> </a:t>
            </a:r>
            <a:endParaRPr lang="it-IT" sz="5500" dirty="0">
              <a:latin typeface="American Typewriter"/>
              <a:cs typeface="American Typewriter"/>
            </a:endParaRPr>
          </a:p>
          <a:p>
            <a:pPr lvl="0">
              <a:lnSpc>
                <a:spcPct val="120000"/>
              </a:lnSpc>
            </a:pPr>
            <a:r>
              <a:rPr lang="en-US" sz="5500" dirty="0">
                <a:latin typeface="American Typewriter"/>
                <a:cs typeface="American Typewriter"/>
              </a:rPr>
              <a:t>In </a:t>
            </a:r>
            <a:r>
              <a:rPr lang="en-US" sz="5500" dirty="0">
                <a:solidFill>
                  <a:srgbClr val="800000"/>
                </a:solidFill>
                <a:latin typeface="American Typewriter"/>
                <a:cs typeface="American Typewriter"/>
              </a:rPr>
              <a:t>17 </a:t>
            </a:r>
            <a:r>
              <a:rPr lang="en-US" sz="5500" dirty="0">
                <a:latin typeface="American Typewriter"/>
                <a:cs typeface="American Typewriter"/>
              </a:rPr>
              <a:t>he is under a woman’s power once more…(</a:t>
            </a:r>
            <a:r>
              <a:rPr lang="en-US" sz="5500" dirty="0" err="1">
                <a:latin typeface="American Typewriter"/>
                <a:cs typeface="American Typewriter"/>
              </a:rPr>
              <a:t>Canidia</a:t>
            </a:r>
            <a:r>
              <a:rPr lang="en-US" sz="5500" dirty="0" smtClean="0">
                <a:latin typeface="American Typewriter"/>
                <a:cs typeface="American Typewriter"/>
              </a:rPr>
              <a:t>)</a:t>
            </a:r>
            <a:r>
              <a:rPr lang="en-US" sz="5500" b="1" dirty="0"/>
              <a:t> </a:t>
            </a:r>
            <a:endParaRPr lang="it-IT" sz="5500" dirty="0"/>
          </a:p>
          <a:p>
            <a:pPr marL="0" indent="0">
              <a:buNone/>
            </a:pPr>
            <a:endParaRPr lang="en-US" sz="5500" dirty="0"/>
          </a:p>
        </p:txBody>
      </p:sp>
    </p:spTree>
    <p:extLst>
      <p:ext uri="{BB962C8B-B14F-4D97-AF65-F5344CB8AC3E}">
        <p14:creationId xmlns:p14="http://schemas.microsoft.com/office/powerpoint/2010/main" val="240050244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i="1" dirty="0" smtClean="0">
                <a:solidFill>
                  <a:schemeClr val="accent4">
                    <a:lumMod val="50000"/>
                  </a:schemeClr>
                </a:solidFill>
                <a:latin typeface="American Typewriter"/>
                <a:cs typeface="American Typewriter"/>
              </a:rPr>
              <a:t>Epode</a:t>
            </a:r>
            <a:r>
              <a:rPr lang="en-US" dirty="0" smtClean="0">
                <a:solidFill>
                  <a:schemeClr val="accent4">
                    <a:lumMod val="50000"/>
                  </a:schemeClr>
                </a:solidFill>
                <a:latin typeface="American Typewriter"/>
                <a:cs typeface="American Typewriter"/>
              </a:rPr>
              <a:t> 1: hearts and minds</a:t>
            </a:r>
            <a:br>
              <a:rPr lang="en-US" dirty="0" smtClean="0">
                <a:solidFill>
                  <a:schemeClr val="accent4">
                    <a:lumMod val="50000"/>
                  </a:schemeClr>
                </a:solidFill>
                <a:latin typeface="American Typewriter"/>
                <a:cs typeface="American Typewriter"/>
              </a:rPr>
            </a:br>
            <a:r>
              <a:rPr lang="en-US" sz="2000" dirty="0" smtClean="0">
                <a:solidFill>
                  <a:schemeClr val="accent4">
                    <a:lumMod val="50000"/>
                  </a:schemeClr>
                </a:solidFill>
                <a:latin typeface="American Typewriter"/>
                <a:cs typeface="American Typewriter"/>
              </a:rPr>
              <a:t>‘Battle of Actium’ Lorenzo A. Castro, 1672</a:t>
            </a:r>
            <a:endParaRPr lang="en-US" dirty="0">
              <a:solidFill>
                <a:schemeClr val="accent4">
                  <a:lumMod val="50000"/>
                </a:schemeClr>
              </a:solidFill>
              <a:latin typeface="American Typewriter"/>
              <a:cs typeface="American Typewriter"/>
            </a:endParaRPr>
          </a:p>
        </p:txBody>
      </p:sp>
      <p:pic>
        <p:nvPicPr>
          <p:cNvPr id="4" name="Content Placeholder 3" descr="300px-Castro,_Battle_of_Actium.jpg"/>
          <p:cNvPicPr>
            <a:picLocks noGrp="1" noChangeAspect="1"/>
          </p:cNvPicPr>
          <p:nvPr>
            <p:ph idx="1"/>
          </p:nvPr>
        </p:nvPicPr>
        <p:blipFill>
          <a:blip r:embed="rId2">
            <a:extLst>
              <a:ext uri="{28A0092B-C50C-407E-A947-70E740481C1C}">
                <a14:useLocalDpi xmlns:a14="http://schemas.microsoft.com/office/drawing/2010/main" val="0"/>
              </a:ext>
            </a:extLst>
          </a:blip>
          <a:srcRect t="11088" b="11088"/>
          <a:stretch>
            <a:fillRect/>
          </a:stretch>
        </p:blipFill>
        <p:spPr/>
      </p:pic>
    </p:spTree>
    <p:extLst>
      <p:ext uri="{BB962C8B-B14F-4D97-AF65-F5344CB8AC3E}">
        <p14:creationId xmlns:p14="http://schemas.microsoft.com/office/powerpoint/2010/main" val="692998771"/>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179</TotalTime>
  <Words>674</Words>
  <Application>Microsoft Macintosh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Vulnerable Body 4 </vt:lpstr>
      <vt:lpstr>Flaccus, son of a libertus</vt:lpstr>
      <vt:lpstr> Satire 1.6.65-77 </vt:lpstr>
      <vt:lpstr>Epistles 1.20: the slave-like book</vt:lpstr>
      <vt:lpstr>…(19-28) </vt:lpstr>
      <vt:lpstr>The Epodes: bitter influences</vt:lpstr>
      <vt:lpstr>Epode 6.11-16</vt:lpstr>
      <vt:lpstr>The hard-soft iambic voice</vt:lpstr>
      <vt:lpstr>Epode 1: hearts and minds ‘Battle of Actium’ Lorenzo A. Castro, 1672</vt:lpstr>
      <vt:lpstr>Epode 3: garlicky powerplay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Vulnerable Body 4 </dc:title>
  <dc:creator>emma victoria rimell</dc:creator>
  <cp:lastModifiedBy>emma victoria rimell</cp:lastModifiedBy>
  <cp:revision>12</cp:revision>
  <dcterms:created xsi:type="dcterms:W3CDTF">2016-10-25T16:57:51Z</dcterms:created>
  <dcterms:modified xsi:type="dcterms:W3CDTF">2016-10-25T19:57:16Z</dcterms:modified>
</cp:coreProperties>
</file>