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FFE2E0"/>
    <a:srgbClr val="FFB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94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6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5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37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3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4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9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5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2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6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2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DFFB9-E15C-724A-8884-1E5C284C18C6}" type="datetimeFigureOut">
              <a:rPr lang="en-US" smtClean="0"/>
              <a:t>03/11/16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1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Vulnerable Body 5</a:t>
            </a: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49246" cy="1752600"/>
          </a:xfrm>
        </p:spPr>
        <p:txBody>
          <a:bodyPr/>
          <a:lstStyle/>
          <a:p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  <a:latin typeface="American Typewriter"/>
                <a:cs typeface="American Typewriter"/>
              </a:rPr>
              <a:t>Discordia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merican Typewriter"/>
                <a:cs typeface="American Typewriter"/>
              </a:rPr>
              <a:t> and powerlessness: Horace’s penetrating </a:t>
            </a:r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  <a:latin typeface="American Typewriter"/>
                <a:cs typeface="American Typewriter"/>
              </a:rPr>
              <a:t>Epodes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GB" dirty="0" smtClean="0">
                <a:latin typeface="American Typewriter"/>
                <a:cs typeface="American Typewriter"/>
              </a:rPr>
              <a:t>(II)</a:t>
            </a:r>
            <a:r>
              <a:rPr lang="it-IT" dirty="0" smtClean="0">
                <a:effectLst/>
                <a:latin typeface="American Typewriter"/>
                <a:cs typeface="American Typewriter"/>
              </a:rPr>
              <a:t> 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latin typeface="American Typewriter"/>
              <a:cs typeface="American Typewriter"/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5724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The</a:t>
            </a:r>
            <a:r>
              <a:rPr lang="en-US" i="1" dirty="0" smtClean="0">
                <a:latin typeface="American Typewriter"/>
                <a:cs typeface="American Typewriter"/>
              </a:rPr>
              <a:t> Epodes</a:t>
            </a:r>
            <a:r>
              <a:rPr lang="en-US" dirty="0" smtClean="0">
                <a:latin typeface="American Typewriter"/>
                <a:cs typeface="American Typewriter"/>
              </a:rPr>
              <a:t>: 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Themes so far</a:t>
            </a:r>
            <a:endParaRPr lang="en-US" dirty="0">
              <a:solidFill>
                <a:srgbClr val="660066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American Typewriter"/>
                <a:cs typeface="American Typewriter"/>
              </a:rPr>
              <a:t>Horace </a:t>
            </a:r>
            <a:r>
              <a:rPr lang="en-US" dirty="0">
                <a:latin typeface="American Typewriter"/>
                <a:cs typeface="American Typewriter"/>
              </a:rPr>
              <a:t>not an objective, distanced commentator on current events, but a compromised, </a:t>
            </a:r>
            <a:r>
              <a:rPr lang="en-US" dirty="0" err="1">
                <a:latin typeface="American Typewriter"/>
                <a:cs typeface="American Typewriter"/>
              </a:rPr>
              <a:t>traumatised</a:t>
            </a:r>
            <a:r>
              <a:rPr lang="en-US" dirty="0">
                <a:latin typeface="American Typewriter"/>
                <a:cs typeface="American Typewriter"/>
              </a:rPr>
              <a:t> participant. </a:t>
            </a:r>
            <a:endParaRPr lang="it-IT" dirty="0">
              <a:latin typeface="American Typewriter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American Typewriter"/>
                <a:cs typeface="American Typewriter"/>
              </a:rPr>
              <a:t>The poet veers between male self-mastery/effeminate subjection.</a:t>
            </a:r>
            <a:endParaRPr lang="it-IT" dirty="0">
              <a:latin typeface="American Typewriter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American Typewriter"/>
                <a:cs typeface="American Typewriter"/>
              </a:rPr>
              <a:t>Abuse poetry seems to both respond to that ‘victim status’ and perpetuate it, while of course trying to make victims of others</a:t>
            </a:r>
            <a:endParaRPr lang="it-IT" dirty="0">
              <a:latin typeface="American Typewriter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American Typewriter"/>
                <a:cs typeface="American Typewriter"/>
              </a:rPr>
              <a:t>Horace makes the genre/form of iambic poetry inseparable from his own </a:t>
            </a:r>
            <a:r>
              <a:rPr lang="en-US" dirty="0" err="1">
                <a:latin typeface="American Typewriter"/>
                <a:cs typeface="American Typewriter"/>
              </a:rPr>
              <a:t>precarity</a:t>
            </a:r>
            <a:r>
              <a:rPr lang="en-US" dirty="0">
                <a:latin typeface="American Typewriter"/>
                <a:cs typeface="American Typewriter"/>
              </a:rPr>
              <a:t> as son of a freedman who was on the losing side in the civil wars. </a:t>
            </a:r>
            <a:endParaRPr lang="it-IT" dirty="0">
              <a:latin typeface="American Typewriter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American Typewriter"/>
                <a:cs typeface="American Typewriter"/>
              </a:rPr>
              <a:t>BODILY vulnerability is an ongoing theme: bodily weakness translates into and comes to stand for all kinds of other vulnerabilities. </a:t>
            </a:r>
            <a:endParaRPr lang="it-IT" dirty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00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merican Typewriter"/>
                <a:cs typeface="American Typewriter"/>
              </a:rPr>
              <a:t>Canidia</a:t>
            </a:r>
            <a:r>
              <a:rPr lang="en-US" dirty="0" smtClean="0">
                <a:latin typeface="American Typewriter"/>
                <a:cs typeface="American Typewriter"/>
              </a:rPr>
              <a:t>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merican Typewriter"/>
                <a:cs typeface="American Typewriter"/>
              </a:rPr>
              <a:t>witches and hags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GB" b="1" dirty="0"/>
              <a:t> </a:t>
            </a:r>
            <a:endParaRPr lang="it-IT" dirty="0"/>
          </a:p>
          <a:p>
            <a:pPr>
              <a:spcAft>
                <a:spcPts val="1200"/>
              </a:spcAft>
            </a:pPr>
            <a:r>
              <a:rPr lang="en-GB" dirty="0">
                <a:latin typeface="American Typewriter"/>
                <a:cs typeface="American Typewriter"/>
              </a:rPr>
              <a:t>Etymologies/connected words: </a:t>
            </a:r>
            <a:r>
              <a:rPr lang="en-GB" i="1" dirty="0" err="1">
                <a:solidFill>
                  <a:srgbClr val="3366FF"/>
                </a:solidFill>
                <a:latin typeface="American Typewriter"/>
                <a:cs typeface="American Typewriter"/>
              </a:rPr>
              <a:t>canities</a:t>
            </a:r>
            <a:r>
              <a:rPr lang="en-GB" dirty="0">
                <a:solidFill>
                  <a:srgbClr val="3366FF"/>
                </a:solidFill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(white or grey hair, old age),</a:t>
            </a:r>
            <a:r>
              <a:rPr lang="en-GB" i="1" dirty="0">
                <a:solidFill>
                  <a:srgbClr val="000090"/>
                </a:solidFill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solidFill>
                  <a:srgbClr val="000090"/>
                </a:solidFill>
                <a:latin typeface="American Typewriter"/>
                <a:cs typeface="American Typewriter"/>
              </a:rPr>
              <a:t>canere</a:t>
            </a:r>
            <a:r>
              <a:rPr lang="en-GB" dirty="0">
                <a:solidFill>
                  <a:srgbClr val="000090"/>
                </a:solidFill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(to sing),</a:t>
            </a:r>
            <a:r>
              <a:rPr lang="en-GB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solidFill>
                  <a:srgbClr val="FF0000"/>
                </a:solidFill>
                <a:latin typeface="American Typewriter"/>
                <a:cs typeface="American Typewriter"/>
              </a:rPr>
              <a:t>caninus</a:t>
            </a:r>
            <a:r>
              <a:rPr lang="en-GB" dirty="0">
                <a:solidFill>
                  <a:srgbClr val="FF0000"/>
                </a:solidFill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(dog-like, snarling, biting),</a:t>
            </a:r>
            <a:r>
              <a:rPr lang="en-GB" dirty="0">
                <a:solidFill>
                  <a:srgbClr val="800000"/>
                </a:solidFill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solidFill>
                  <a:srgbClr val="800000"/>
                </a:solidFill>
                <a:latin typeface="American Typewriter"/>
                <a:cs typeface="American Typewriter"/>
              </a:rPr>
              <a:t>canis</a:t>
            </a:r>
            <a:r>
              <a:rPr lang="en-GB" dirty="0">
                <a:solidFill>
                  <a:srgbClr val="800000"/>
                </a:solidFill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(dog).</a:t>
            </a:r>
            <a:endParaRPr lang="it-IT" dirty="0">
              <a:latin typeface="American Typewriter"/>
              <a:cs typeface="American Typewriter"/>
            </a:endParaRPr>
          </a:p>
          <a:p>
            <a:pPr>
              <a:spcAft>
                <a:spcPts val="1200"/>
              </a:spcAft>
            </a:pPr>
            <a:r>
              <a:rPr lang="en-GB" i="1" dirty="0">
                <a:latin typeface="American Typewriter"/>
                <a:cs typeface="American Typewriter"/>
              </a:rPr>
              <a:t>Epodes </a:t>
            </a:r>
            <a:r>
              <a:rPr lang="en-GB" dirty="0">
                <a:latin typeface="American Typewriter"/>
                <a:cs typeface="American Typewriter"/>
              </a:rPr>
              <a:t>5, 17; Satires 1.8 (plus </a:t>
            </a:r>
            <a:r>
              <a:rPr lang="en-GB" i="1" dirty="0">
                <a:latin typeface="American Typewriter"/>
                <a:cs typeface="American Typewriter"/>
              </a:rPr>
              <a:t>Epodes </a:t>
            </a:r>
            <a:r>
              <a:rPr lang="en-GB" dirty="0">
                <a:latin typeface="American Typewriter"/>
                <a:cs typeface="American Typewriter"/>
              </a:rPr>
              <a:t>3, 6, 8, 12, </a:t>
            </a:r>
            <a:r>
              <a:rPr lang="en-GB" i="1" dirty="0">
                <a:latin typeface="American Typewriter"/>
                <a:cs typeface="American Typewriter"/>
              </a:rPr>
              <a:t>Sat</a:t>
            </a:r>
            <a:r>
              <a:rPr lang="en-GB" dirty="0">
                <a:latin typeface="American Typewriter"/>
                <a:cs typeface="American Typewriter"/>
              </a:rPr>
              <a:t>.2.1, 2.8). Notice </a:t>
            </a:r>
            <a:r>
              <a:rPr lang="en-GB" dirty="0" err="1">
                <a:latin typeface="American Typewriter"/>
                <a:cs typeface="American Typewriter"/>
              </a:rPr>
              <a:t>Canidia’s</a:t>
            </a:r>
            <a:r>
              <a:rPr lang="en-GB" dirty="0">
                <a:latin typeface="American Typewriter"/>
                <a:cs typeface="American Typewriter"/>
              </a:rPr>
              <a:t> role at the end of the both the </a:t>
            </a:r>
            <a:r>
              <a:rPr lang="en-GB" i="1" dirty="0">
                <a:latin typeface="American Typewriter"/>
                <a:cs typeface="American Typewriter"/>
              </a:rPr>
              <a:t>Epodes</a:t>
            </a:r>
            <a:r>
              <a:rPr lang="en-GB" dirty="0">
                <a:latin typeface="American Typewriter"/>
                <a:cs typeface="American Typewriter"/>
              </a:rPr>
              <a:t> and the </a:t>
            </a:r>
            <a:r>
              <a:rPr lang="en-GB" i="1" dirty="0">
                <a:latin typeface="American Typewriter"/>
                <a:cs typeface="American Typewriter"/>
              </a:rPr>
              <a:t>Satires.</a:t>
            </a:r>
            <a:r>
              <a:rPr lang="en-GB" dirty="0">
                <a:latin typeface="American Typewriter"/>
                <a:cs typeface="American Typewriter"/>
              </a:rPr>
              <a:t> </a:t>
            </a:r>
            <a:endParaRPr lang="it-IT" dirty="0">
              <a:latin typeface="American Typewriter"/>
              <a:cs typeface="American Typewriter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American Typewriter"/>
                <a:cs typeface="American Typewriter"/>
              </a:rPr>
              <a:t>Compare the biting, vengeful iambic poet at </a:t>
            </a:r>
            <a:r>
              <a:rPr lang="en-GB" i="1" dirty="0">
                <a:latin typeface="American Typewriter"/>
                <a:cs typeface="American Typewriter"/>
              </a:rPr>
              <a:t>Epodes </a:t>
            </a:r>
            <a:r>
              <a:rPr lang="en-GB" dirty="0">
                <a:latin typeface="American Typewriter"/>
                <a:cs typeface="American Typewriter"/>
              </a:rPr>
              <a:t>6 (</a:t>
            </a:r>
            <a:r>
              <a:rPr lang="en-GB" i="1" dirty="0" err="1">
                <a:solidFill>
                  <a:schemeClr val="accent5">
                    <a:lumMod val="50000"/>
                  </a:schemeClr>
                </a:solidFill>
                <a:latin typeface="American Typewriter"/>
                <a:cs typeface="American Typewriter"/>
              </a:rPr>
              <a:t>atro</a:t>
            </a:r>
            <a:r>
              <a:rPr lang="en-GB" i="1" dirty="0">
                <a:solidFill>
                  <a:schemeClr val="accent5">
                    <a:lumMod val="50000"/>
                  </a:schemeClr>
                </a:solidFill>
                <a:latin typeface="American Typewriter"/>
                <a:cs typeface="American Typewriter"/>
              </a:rPr>
              <a:t> dente</a:t>
            </a:r>
            <a:r>
              <a:rPr lang="en-GB" i="1" dirty="0">
                <a:latin typeface="American Typewriter"/>
                <a:cs typeface="American Typewriter"/>
              </a:rPr>
              <a:t>,</a:t>
            </a:r>
            <a:r>
              <a:rPr lang="en-GB" dirty="0">
                <a:latin typeface="American Typewriter"/>
                <a:cs typeface="American Typewriter"/>
              </a:rPr>
              <a:t> 6.15; </a:t>
            </a:r>
            <a:r>
              <a:rPr lang="en-GB" i="1" dirty="0">
                <a:solidFill>
                  <a:srgbClr val="008000"/>
                </a:solidFill>
                <a:latin typeface="American Typewriter"/>
                <a:cs typeface="American Typewriter"/>
              </a:rPr>
              <a:t>dens </a:t>
            </a:r>
            <a:r>
              <a:rPr lang="en-GB" i="1" dirty="0" err="1">
                <a:solidFill>
                  <a:srgbClr val="008000"/>
                </a:solidFill>
                <a:latin typeface="American Typewriter"/>
                <a:cs typeface="American Typewriter"/>
              </a:rPr>
              <a:t>ater</a:t>
            </a:r>
            <a:r>
              <a:rPr lang="en-GB" i="1" dirty="0">
                <a:solidFill>
                  <a:srgbClr val="008000"/>
                </a:solidFill>
                <a:latin typeface="American Typewriter"/>
                <a:cs typeface="American Typewriter"/>
              </a:rPr>
              <a:t>,</a:t>
            </a:r>
            <a:r>
              <a:rPr lang="en-GB" dirty="0">
                <a:solidFill>
                  <a:srgbClr val="008000"/>
                </a:solidFill>
                <a:latin typeface="American Typewriter"/>
                <a:cs typeface="American Typewriter"/>
              </a:rPr>
              <a:t> </a:t>
            </a:r>
            <a:r>
              <a:rPr lang="en-GB" dirty="0">
                <a:latin typeface="American Typewriter"/>
                <a:cs typeface="American Typewriter"/>
              </a:rPr>
              <a:t>8.3)</a:t>
            </a:r>
            <a:endParaRPr lang="it-IT" dirty="0">
              <a:latin typeface="American Typewriter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30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81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8000"/>
                </a:solidFill>
                <a:latin typeface="American Typewriter"/>
                <a:cs typeface="American Typewriter"/>
              </a:rPr>
              <a:t>Villa del Cicerone, Pompeii</a:t>
            </a:r>
            <a:endParaRPr lang="en-US" dirty="0">
              <a:solidFill>
                <a:srgbClr val="808000"/>
              </a:solidFill>
              <a:latin typeface="American Typewriter"/>
              <a:cs typeface="American Typewriter"/>
            </a:endParaRPr>
          </a:p>
        </p:txBody>
      </p:sp>
      <p:pic>
        <p:nvPicPr>
          <p:cNvPr id="8" name="Content Placeholder 7" descr="canidi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65" r="-14265"/>
          <a:stretch>
            <a:fillRect/>
          </a:stretch>
        </p:blipFill>
        <p:spPr>
          <a:xfrm>
            <a:off x="457200" y="1002794"/>
            <a:ext cx="8229600" cy="5123369"/>
          </a:xfrm>
        </p:spPr>
      </p:pic>
    </p:spTree>
    <p:extLst>
      <p:ext uri="{BB962C8B-B14F-4D97-AF65-F5344CB8AC3E}">
        <p14:creationId xmlns:p14="http://schemas.microsoft.com/office/powerpoint/2010/main" val="997379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ld woma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411" r="-54411"/>
          <a:stretch>
            <a:fillRect/>
          </a:stretch>
        </p:blipFill>
        <p:spPr>
          <a:xfrm>
            <a:off x="457200" y="274638"/>
            <a:ext cx="8229600" cy="5851525"/>
          </a:xfrm>
        </p:spPr>
      </p:pic>
    </p:spTree>
    <p:extLst>
      <p:ext uri="{BB962C8B-B14F-4D97-AF65-F5344CB8AC3E}">
        <p14:creationId xmlns:p14="http://schemas.microsoft.com/office/powerpoint/2010/main" val="104455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Epode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merican Typewriter"/>
                <a:cs typeface="American Typewriter"/>
              </a:rPr>
              <a:t> 8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>
              <a:latin typeface="American Typewriter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 smtClean="0">
                <a:latin typeface="American Typewriter"/>
                <a:cs typeface="American Typewriter"/>
              </a:rPr>
              <a:t>How </a:t>
            </a:r>
            <a:r>
              <a:rPr lang="en-US" dirty="0">
                <a:latin typeface="American Typewriter"/>
                <a:cs typeface="American Typewriter"/>
              </a:rPr>
              <a:t>do lines 2-14 of</a:t>
            </a:r>
            <a:r>
              <a:rPr lang="en-US" i="1" dirty="0">
                <a:latin typeface="American Typewriter"/>
                <a:cs typeface="American Typewriter"/>
              </a:rPr>
              <a:t> Epode</a:t>
            </a:r>
            <a:r>
              <a:rPr lang="en-US" dirty="0">
                <a:latin typeface="American Typewriter"/>
                <a:cs typeface="American Typewriter"/>
              </a:rPr>
              <a:t> 8 shape and constitute the old woman’s body?</a:t>
            </a:r>
            <a:endParaRPr lang="it-IT" dirty="0">
              <a:latin typeface="American Typewriter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American Typewriter"/>
                <a:cs typeface="American Typewriter"/>
              </a:rPr>
              <a:t>In the battle for rhetorical/oral supremacy, who wins?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98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Epode </a:t>
            </a:r>
            <a:r>
              <a:rPr lang="en-US" dirty="0" smtClean="0">
                <a:solidFill>
                  <a:srgbClr val="FF0000"/>
                </a:solidFill>
                <a:latin typeface="American Typewriter"/>
                <a:cs typeface="American Typewriter"/>
              </a:rPr>
              <a:t>12</a:t>
            </a:r>
            <a:endParaRPr lang="en-US" dirty="0">
              <a:solidFill>
                <a:srgbClr val="FF0000"/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5349"/>
            <a:ext cx="8229600" cy="4370814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it-IT" dirty="0">
                <a:latin typeface="American Typewriter"/>
                <a:cs typeface="American Typewriter"/>
              </a:rPr>
              <a:t>Compare and </a:t>
            </a:r>
            <a:r>
              <a:rPr lang="it-IT" dirty="0" err="1">
                <a:latin typeface="American Typewriter"/>
                <a:cs typeface="American Typewriter"/>
              </a:rPr>
              <a:t>contrast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i="1" dirty="0" err="1">
                <a:latin typeface="American Typewriter"/>
                <a:cs typeface="American Typewriter"/>
              </a:rPr>
              <a:t>Epode</a:t>
            </a:r>
            <a:r>
              <a:rPr lang="it-IT" dirty="0">
                <a:latin typeface="American Typewriter"/>
                <a:cs typeface="American Typewriter"/>
              </a:rPr>
              <a:t> 12 with</a:t>
            </a:r>
            <a:r>
              <a:rPr lang="it-IT" i="1" dirty="0">
                <a:latin typeface="American Typewriter"/>
                <a:cs typeface="American Typewriter"/>
              </a:rPr>
              <a:t> </a:t>
            </a:r>
            <a:r>
              <a:rPr lang="it-IT" i="1" dirty="0" err="1">
                <a:latin typeface="American Typewriter"/>
                <a:cs typeface="American Typewriter"/>
              </a:rPr>
              <a:t>Epode</a:t>
            </a:r>
            <a:r>
              <a:rPr lang="it-IT" dirty="0">
                <a:latin typeface="American Typewriter"/>
                <a:cs typeface="American Typewriter"/>
              </a:rPr>
              <a:t> 8.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it-IT" u="sng" dirty="0">
                <a:latin typeface="American Typewriter"/>
                <a:cs typeface="American Typewriter"/>
              </a:rPr>
              <a:t>Watson p386: </a:t>
            </a:r>
            <a:r>
              <a:rPr lang="it-IT" dirty="0">
                <a:latin typeface="American Typewriter"/>
                <a:cs typeface="American Typewriter"/>
              </a:rPr>
              <a:t>‘</a:t>
            </a:r>
            <a:r>
              <a:rPr lang="it-IT" dirty="0" err="1">
                <a:latin typeface="American Typewriter"/>
                <a:cs typeface="American Typewriter"/>
              </a:rPr>
              <a:t>It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evident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that</a:t>
            </a:r>
            <a:r>
              <a:rPr lang="it-IT" dirty="0">
                <a:latin typeface="American Typewriter"/>
                <a:cs typeface="American Typewriter"/>
              </a:rPr>
              <a:t> the </a:t>
            </a:r>
            <a:r>
              <a:rPr lang="it-IT" dirty="0" err="1">
                <a:latin typeface="American Typewriter"/>
                <a:cs typeface="American Typewriter"/>
              </a:rPr>
              <a:t>primary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function</a:t>
            </a:r>
            <a:r>
              <a:rPr lang="it-IT" dirty="0">
                <a:latin typeface="American Typewriter"/>
                <a:cs typeface="American Typewriter"/>
              </a:rPr>
              <a:t> of </a:t>
            </a:r>
            <a:r>
              <a:rPr lang="it-IT" dirty="0" err="1">
                <a:latin typeface="American Typewriter"/>
                <a:cs typeface="American Typewriter"/>
              </a:rPr>
              <a:t>such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beast-analogies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when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applied</a:t>
            </a:r>
            <a:r>
              <a:rPr lang="it-IT" dirty="0">
                <a:latin typeface="American Typewriter"/>
                <a:cs typeface="American Typewriter"/>
              </a:rPr>
              <a:t> to </a:t>
            </a:r>
            <a:r>
              <a:rPr lang="it-IT" dirty="0" err="1">
                <a:latin typeface="American Typewriter"/>
                <a:cs typeface="American Typewriter"/>
              </a:rPr>
              <a:t>sexually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active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women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not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as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Richlin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has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claimed</a:t>
            </a:r>
            <a:r>
              <a:rPr lang="it-IT" dirty="0">
                <a:latin typeface="American Typewriter"/>
                <a:cs typeface="American Typewriter"/>
              </a:rPr>
              <a:t>, to </a:t>
            </a:r>
            <a:r>
              <a:rPr lang="it-IT" dirty="0" err="1">
                <a:latin typeface="American Typewriter"/>
                <a:cs typeface="American Typewriter"/>
              </a:rPr>
              <a:t>dehumanize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their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subject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but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rather</a:t>
            </a:r>
            <a:r>
              <a:rPr lang="it-IT" dirty="0">
                <a:latin typeface="American Typewriter"/>
                <a:cs typeface="American Typewriter"/>
              </a:rPr>
              <a:t> to intimate </a:t>
            </a:r>
            <a:r>
              <a:rPr lang="it-IT" dirty="0" err="1">
                <a:latin typeface="American Typewriter"/>
                <a:cs typeface="American Typewriter"/>
              </a:rPr>
              <a:t>that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female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lust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animal-like</a:t>
            </a:r>
            <a:r>
              <a:rPr lang="it-IT" dirty="0">
                <a:latin typeface="American Typewriter"/>
                <a:cs typeface="American Typewriter"/>
              </a:rPr>
              <a:t> in </a:t>
            </a:r>
            <a:r>
              <a:rPr lang="it-IT" dirty="0" err="1">
                <a:latin typeface="American Typewriter"/>
                <a:cs typeface="American Typewriter"/>
              </a:rPr>
              <a:t>character</a:t>
            </a:r>
            <a:r>
              <a:rPr lang="it-IT" dirty="0">
                <a:latin typeface="American Typewriter"/>
                <a:cs typeface="American Typewriter"/>
              </a:rPr>
              <a:t>: </a:t>
            </a:r>
            <a:r>
              <a:rPr lang="it-IT" dirty="0" err="1">
                <a:latin typeface="American Typewriter"/>
                <a:cs typeface="American Typewriter"/>
              </a:rPr>
              <a:t>that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to </a:t>
            </a:r>
            <a:r>
              <a:rPr lang="it-IT" dirty="0" err="1">
                <a:latin typeface="American Typewriter"/>
                <a:cs typeface="American Typewriter"/>
              </a:rPr>
              <a:t>say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dangerous</a:t>
            </a:r>
            <a:r>
              <a:rPr lang="it-IT" dirty="0">
                <a:latin typeface="American Typewriter"/>
                <a:cs typeface="American Typewriter"/>
              </a:rPr>
              <a:t>, intemperate and insensate…’ Do </a:t>
            </a:r>
            <a:r>
              <a:rPr lang="it-IT" dirty="0" err="1">
                <a:latin typeface="American Typewriter"/>
                <a:cs typeface="American Typewriter"/>
              </a:rPr>
              <a:t>you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agree</a:t>
            </a:r>
            <a:r>
              <a:rPr lang="it-IT" dirty="0">
                <a:latin typeface="American Typewriter"/>
                <a:cs typeface="American Typewriter"/>
              </a:rPr>
              <a:t>?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it-IT" dirty="0" err="1">
                <a:latin typeface="American Typewriter"/>
                <a:cs typeface="American Typewriter"/>
              </a:rPr>
              <a:t>What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is</a:t>
            </a:r>
            <a:r>
              <a:rPr lang="it-IT" dirty="0">
                <a:latin typeface="American Typewriter"/>
                <a:cs typeface="American Typewriter"/>
              </a:rPr>
              <a:t> the </a:t>
            </a:r>
            <a:r>
              <a:rPr lang="it-IT" dirty="0" err="1">
                <a:latin typeface="American Typewriter"/>
                <a:cs typeface="American Typewriter"/>
              </a:rPr>
              <a:t>effect</a:t>
            </a:r>
            <a:r>
              <a:rPr lang="it-IT" dirty="0">
                <a:latin typeface="American Typewriter"/>
                <a:cs typeface="American Typewriter"/>
              </a:rPr>
              <a:t> of the </a:t>
            </a:r>
            <a:r>
              <a:rPr lang="it-IT" dirty="0" err="1">
                <a:latin typeface="American Typewriter"/>
                <a:cs typeface="American Typewriter"/>
              </a:rPr>
              <a:t>poet</a:t>
            </a:r>
            <a:r>
              <a:rPr lang="it-IT" dirty="0">
                <a:latin typeface="American Typewriter"/>
                <a:cs typeface="American Typewriter"/>
              </a:rPr>
              <a:t>-lover </a:t>
            </a:r>
            <a:r>
              <a:rPr lang="it-IT" dirty="0" err="1">
                <a:latin typeface="American Typewriter"/>
                <a:cs typeface="American Typewriter"/>
              </a:rPr>
              <a:t>being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compared</a:t>
            </a:r>
            <a:r>
              <a:rPr lang="it-IT" dirty="0">
                <a:latin typeface="American Typewriter"/>
                <a:cs typeface="American Typewriter"/>
              </a:rPr>
              <a:t> to an </a:t>
            </a:r>
            <a:r>
              <a:rPr lang="it-IT" dirty="0" err="1">
                <a:latin typeface="American Typewriter"/>
                <a:cs typeface="American Typewriter"/>
              </a:rPr>
              <a:t>animal</a:t>
            </a:r>
            <a:r>
              <a:rPr lang="it-IT" dirty="0">
                <a:latin typeface="American Typewriter"/>
                <a:cs typeface="American Typewriter"/>
              </a:rPr>
              <a:t> (</a:t>
            </a:r>
            <a:r>
              <a:rPr lang="it-IT" dirty="0" err="1">
                <a:latin typeface="American Typewriter"/>
                <a:cs typeface="American Typewriter"/>
              </a:rPr>
              <a:t>lamb</a:t>
            </a:r>
            <a:r>
              <a:rPr lang="it-IT" dirty="0">
                <a:latin typeface="American Typewriter"/>
                <a:cs typeface="American Typewriter"/>
              </a:rPr>
              <a:t>, </a:t>
            </a:r>
            <a:r>
              <a:rPr lang="it-IT" dirty="0" err="1">
                <a:latin typeface="American Typewriter"/>
                <a:cs typeface="American Typewriter"/>
              </a:rPr>
              <a:t>deer</a:t>
            </a:r>
            <a:r>
              <a:rPr lang="it-IT" dirty="0">
                <a:latin typeface="American Typewriter"/>
                <a:cs typeface="American Typewriter"/>
              </a:rPr>
              <a:t>) in the </a:t>
            </a:r>
            <a:r>
              <a:rPr lang="it-IT" dirty="0" err="1">
                <a:latin typeface="American Typewriter"/>
                <a:cs typeface="American Typewriter"/>
              </a:rPr>
              <a:t>final</a:t>
            </a:r>
            <a:r>
              <a:rPr lang="it-IT" dirty="0">
                <a:latin typeface="American Typewriter"/>
                <a:cs typeface="American Typewriter"/>
              </a:rPr>
              <a:t> </a:t>
            </a:r>
            <a:r>
              <a:rPr lang="it-IT" dirty="0" err="1">
                <a:latin typeface="American Typewriter"/>
                <a:cs typeface="American Typewriter"/>
              </a:rPr>
              <a:t>lines</a:t>
            </a:r>
            <a:r>
              <a:rPr lang="it-IT" dirty="0">
                <a:latin typeface="American Typewriter"/>
                <a:cs typeface="American Typewriter"/>
              </a:rPr>
              <a:t> of </a:t>
            </a:r>
            <a:r>
              <a:rPr lang="it-IT" i="1" dirty="0" err="1">
                <a:latin typeface="American Typewriter"/>
                <a:cs typeface="American Typewriter"/>
              </a:rPr>
              <a:t>Epode</a:t>
            </a:r>
            <a:r>
              <a:rPr lang="it-IT" dirty="0">
                <a:latin typeface="American Typewriter"/>
                <a:cs typeface="American Typewriter"/>
              </a:rPr>
              <a:t> 12?  </a:t>
            </a:r>
            <a:endParaRPr lang="en-US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05925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272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Vulnerable Body 5</vt:lpstr>
      <vt:lpstr>The Epodes: Themes so far</vt:lpstr>
      <vt:lpstr>Canidia: witches and hags</vt:lpstr>
      <vt:lpstr>Villa del Cicerone, Pompeii</vt:lpstr>
      <vt:lpstr>PowerPoint Presentation</vt:lpstr>
      <vt:lpstr>Epode 8</vt:lpstr>
      <vt:lpstr>Epode 12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victoria rimell</dc:creator>
  <cp:lastModifiedBy>emma victoria rimell</cp:lastModifiedBy>
  <cp:revision>10</cp:revision>
  <dcterms:created xsi:type="dcterms:W3CDTF">2016-10-25T19:54:48Z</dcterms:created>
  <dcterms:modified xsi:type="dcterms:W3CDTF">2016-11-03T17:42:43Z</dcterms:modified>
</cp:coreProperties>
</file>