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40"/>
    <a:srgbClr val="804000"/>
    <a:srgbClr val="800080"/>
    <a:srgbClr val="8000FF"/>
    <a:srgbClr val="008000"/>
    <a:srgbClr val="66FFCC"/>
    <a:srgbClr val="0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1" d="100"/>
          <a:sy n="71" d="100"/>
        </p:scale>
        <p:origin x="-200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F9219DDF-F507-064D-80F4-D99333CB9AB3}" type="datetimeFigureOut">
              <a:rPr lang="en-US" smtClean="0"/>
              <a:t>18/11/16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889117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F9219DDF-F507-064D-80F4-D99333CB9AB3}" type="datetimeFigureOut">
              <a:rPr lang="en-US" smtClean="0"/>
              <a:t>18/11/16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4115020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F9219DDF-F507-064D-80F4-D99333CB9AB3}" type="datetimeFigureOut">
              <a:rPr lang="en-US" smtClean="0"/>
              <a:t>18/11/16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4247875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F9219DDF-F507-064D-80F4-D99333CB9AB3}" type="datetimeFigureOut">
              <a:rPr lang="en-US" smtClean="0"/>
              <a:t>18/11/16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2541484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F9219DDF-F507-064D-80F4-D99333CB9AB3}" type="datetimeFigureOut">
              <a:rPr lang="en-US" smtClean="0"/>
              <a:t>18/11/16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3389182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F9219DDF-F507-064D-80F4-D99333CB9AB3}" type="datetimeFigureOut">
              <a:rPr lang="en-US" smtClean="0"/>
              <a:t>18/11/16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3756312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F9219DDF-F507-064D-80F4-D99333CB9AB3}" type="datetimeFigureOut">
              <a:rPr lang="en-US" smtClean="0"/>
              <a:t>18/11/16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1615041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F9219DDF-F507-064D-80F4-D99333CB9AB3}" type="datetimeFigureOut">
              <a:rPr lang="en-US" smtClean="0"/>
              <a:t>18/11/16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3120986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19DDF-F507-064D-80F4-D99333CB9AB3}" type="datetimeFigureOut">
              <a:rPr lang="en-US" smtClean="0"/>
              <a:t>18/11/16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1643733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F9219DDF-F507-064D-80F4-D99333CB9AB3}" type="datetimeFigureOut">
              <a:rPr lang="en-US" smtClean="0"/>
              <a:t>18/11/16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1675432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F9219DDF-F507-064D-80F4-D99333CB9AB3}" type="datetimeFigureOut">
              <a:rPr lang="en-US" smtClean="0"/>
              <a:t>18/11/16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2495031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19DDF-F507-064D-80F4-D99333CB9AB3}" type="datetimeFigureOut">
              <a:rPr lang="en-US" smtClean="0"/>
              <a:t>18/11/16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2B0AE4-C6E6-4F43-A873-CB68A5B2AB5B}" type="slidenum">
              <a:rPr lang="en-US" smtClean="0"/>
              <a:t>‹#›</a:t>
            </a:fld>
            <a:endParaRPr lang="en-US"/>
          </a:p>
        </p:txBody>
      </p:sp>
    </p:spTree>
    <p:extLst>
      <p:ext uri="{BB962C8B-B14F-4D97-AF65-F5344CB8AC3E}">
        <p14:creationId xmlns:p14="http://schemas.microsoft.com/office/powerpoint/2010/main" val="528670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merican Typewriter"/>
                <a:cs typeface="American Typewriter"/>
              </a:rPr>
              <a:t>Vulnerable Body 6</a:t>
            </a:r>
            <a:endParaRPr lang="en-US" dirty="0">
              <a:latin typeface="American Typewriter"/>
              <a:cs typeface="American Typewriter"/>
            </a:endParaRPr>
          </a:p>
        </p:txBody>
      </p:sp>
      <p:sp>
        <p:nvSpPr>
          <p:cNvPr id="3" name="Subtitle 2"/>
          <p:cNvSpPr>
            <a:spLocks noGrp="1"/>
          </p:cNvSpPr>
          <p:nvPr>
            <p:ph type="subTitle" idx="1"/>
          </p:nvPr>
        </p:nvSpPr>
        <p:spPr/>
        <p:txBody>
          <a:bodyPr/>
          <a:lstStyle/>
          <a:p>
            <a:r>
              <a:rPr lang="en-US" dirty="0" smtClean="0">
                <a:solidFill>
                  <a:srgbClr val="000080"/>
                </a:solidFill>
                <a:latin typeface="American Typewriter"/>
                <a:cs typeface="American Typewriter"/>
              </a:rPr>
              <a:t>Satire’s bodies: </a:t>
            </a:r>
          </a:p>
          <a:p>
            <a:r>
              <a:rPr lang="en-US" dirty="0" smtClean="0">
                <a:solidFill>
                  <a:srgbClr val="000080"/>
                </a:solidFill>
                <a:latin typeface="American Typewriter"/>
                <a:cs typeface="American Typewriter"/>
              </a:rPr>
              <a:t>Horace’s ‘pedestrian muse’</a:t>
            </a:r>
            <a:endParaRPr lang="en-US" dirty="0">
              <a:solidFill>
                <a:srgbClr val="000080"/>
              </a:solidFill>
              <a:latin typeface="American Typewriter"/>
              <a:cs typeface="American Typewriter"/>
            </a:endParaRPr>
          </a:p>
        </p:txBody>
      </p:sp>
    </p:spTree>
    <p:extLst>
      <p:ext uri="{BB962C8B-B14F-4D97-AF65-F5344CB8AC3E}">
        <p14:creationId xmlns:p14="http://schemas.microsoft.com/office/powerpoint/2010/main" val="15951311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latin typeface="American Typewriter"/>
                <a:cs typeface="American Typewriter"/>
              </a:rPr>
              <a:t>Satire</a:t>
            </a:r>
            <a:r>
              <a:rPr lang="en-US" dirty="0" smtClean="0">
                <a:latin typeface="American Typewriter"/>
                <a:cs typeface="American Typewriter"/>
              </a:rPr>
              <a:t> 1.8: </a:t>
            </a:r>
            <a:r>
              <a:rPr lang="en-US" dirty="0" err="1" smtClean="0">
                <a:solidFill>
                  <a:srgbClr val="800040"/>
                </a:solidFill>
                <a:latin typeface="American Typewriter"/>
                <a:cs typeface="American Typewriter"/>
              </a:rPr>
              <a:t>Priapus</a:t>
            </a:r>
            <a:r>
              <a:rPr lang="en-US" dirty="0" smtClean="0">
                <a:solidFill>
                  <a:srgbClr val="800040"/>
                </a:solidFill>
                <a:latin typeface="American Typewriter"/>
                <a:cs typeface="American Typewriter"/>
              </a:rPr>
              <a:t> </a:t>
            </a:r>
            <a:br>
              <a:rPr lang="en-US" dirty="0" smtClean="0">
                <a:solidFill>
                  <a:srgbClr val="800040"/>
                </a:solidFill>
                <a:latin typeface="American Typewriter"/>
                <a:cs typeface="American Typewriter"/>
              </a:rPr>
            </a:br>
            <a:r>
              <a:rPr lang="en-US" sz="3200" dirty="0" smtClean="0">
                <a:solidFill>
                  <a:srgbClr val="800040"/>
                </a:solidFill>
                <a:latin typeface="American Typewriter"/>
                <a:cs typeface="American Typewriter"/>
              </a:rPr>
              <a:t>(Hous</a:t>
            </a:r>
            <a:r>
              <a:rPr lang="en-US" sz="3200" dirty="0" smtClean="0">
                <a:solidFill>
                  <a:srgbClr val="800040"/>
                </a:solidFill>
                <a:latin typeface="American Typewriter"/>
                <a:cs typeface="American Typewriter"/>
              </a:rPr>
              <a:t>e of the </a:t>
            </a:r>
            <a:r>
              <a:rPr lang="en-US" sz="3200" dirty="0" err="1" smtClean="0">
                <a:solidFill>
                  <a:srgbClr val="800040"/>
                </a:solidFill>
                <a:latin typeface="American Typewriter"/>
                <a:cs typeface="American Typewriter"/>
              </a:rPr>
              <a:t>Vetii</a:t>
            </a:r>
            <a:r>
              <a:rPr lang="en-US" sz="3200" dirty="0" smtClean="0">
                <a:solidFill>
                  <a:srgbClr val="800040"/>
                </a:solidFill>
                <a:latin typeface="American Typewriter"/>
                <a:cs typeface="American Typewriter"/>
              </a:rPr>
              <a:t>, Pompeii)</a:t>
            </a:r>
            <a:endParaRPr lang="en-US" dirty="0">
              <a:solidFill>
                <a:srgbClr val="800040"/>
              </a:solidFill>
              <a:latin typeface="American Typewriter"/>
              <a:cs typeface="American Typewriter"/>
            </a:endParaRPr>
          </a:p>
        </p:txBody>
      </p:sp>
      <p:pic>
        <p:nvPicPr>
          <p:cNvPr id="4" name="Content Placeholder 3" descr="priapus.jpg"/>
          <p:cNvPicPr>
            <a:picLocks noGrp="1" noChangeAspect="1"/>
          </p:cNvPicPr>
          <p:nvPr>
            <p:ph idx="1"/>
          </p:nvPr>
        </p:nvPicPr>
        <p:blipFill>
          <a:blip r:embed="rId2">
            <a:extLst>
              <a:ext uri="{28A0092B-C50C-407E-A947-70E740481C1C}">
                <a14:useLocalDpi xmlns:a14="http://schemas.microsoft.com/office/drawing/2010/main" val="0"/>
              </a:ext>
            </a:extLst>
          </a:blip>
          <a:srcRect l="-82130" r="-82130"/>
          <a:stretch>
            <a:fillRect/>
          </a:stretch>
        </p:blipFill>
        <p:spPr>
          <a:xfrm>
            <a:off x="289667" y="1600200"/>
            <a:ext cx="8664518" cy="4817685"/>
          </a:xfrm>
        </p:spPr>
      </p:pic>
    </p:spTree>
    <p:extLst>
      <p:ext uri="{BB962C8B-B14F-4D97-AF65-F5344CB8AC3E}">
        <p14:creationId xmlns:p14="http://schemas.microsoft.com/office/powerpoint/2010/main" val="115871083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3600" dirty="0">
              <a:latin typeface="American Typewriter"/>
              <a:cs typeface="American Typewriter"/>
            </a:endParaRPr>
          </a:p>
        </p:txBody>
      </p:sp>
      <p:sp>
        <p:nvSpPr>
          <p:cNvPr id="5" name="Content Placeholder 4"/>
          <p:cNvSpPr>
            <a:spLocks noGrp="1"/>
          </p:cNvSpPr>
          <p:nvPr>
            <p:ph idx="1"/>
          </p:nvPr>
        </p:nvSpPr>
        <p:spPr/>
        <p:txBody>
          <a:bodyPr/>
          <a:lstStyle/>
          <a:p>
            <a:endParaRPr lang="en-US"/>
          </a:p>
        </p:txBody>
      </p:sp>
    </p:spTree>
    <p:extLst>
      <p:ext uri="{BB962C8B-B14F-4D97-AF65-F5344CB8AC3E}">
        <p14:creationId xmlns:p14="http://schemas.microsoft.com/office/powerpoint/2010/main" val="1472267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solidFill>
                  <a:srgbClr val="008000"/>
                </a:solidFill>
                <a:latin typeface="American Typewriter"/>
                <a:cs typeface="American Typewriter"/>
              </a:rPr>
              <a:t>Satire: </a:t>
            </a:r>
            <a:r>
              <a:rPr lang="en-GB" i="1" dirty="0" err="1" smtClean="0">
                <a:solidFill>
                  <a:srgbClr val="008000"/>
                </a:solidFill>
                <a:latin typeface="American Typewriter"/>
                <a:cs typeface="American Typewriter"/>
              </a:rPr>
              <a:t>satura</a:t>
            </a:r>
            <a:r>
              <a:rPr lang="en-GB" i="1" dirty="0" smtClean="0">
                <a:solidFill>
                  <a:srgbClr val="008000"/>
                </a:solidFill>
                <a:latin typeface="American Typewriter"/>
                <a:cs typeface="American Typewriter"/>
              </a:rPr>
              <a:t> </a:t>
            </a:r>
            <a:r>
              <a:rPr lang="en-GB" i="1" dirty="0">
                <a:solidFill>
                  <a:srgbClr val="008000"/>
                </a:solidFill>
                <a:latin typeface="American Typewriter"/>
                <a:cs typeface="American Typewriter"/>
              </a:rPr>
              <a:t>– </a:t>
            </a:r>
            <a:r>
              <a:rPr lang="en-GB" i="1" dirty="0" err="1">
                <a:solidFill>
                  <a:srgbClr val="008000"/>
                </a:solidFill>
                <a:latin typeface="American Typewriter"/>
                <a:cs typeface="American Typewriter"/>
              </a:rPr>
              <a:t>satur</a:t>
            </a:r>
            <a:r>
              <a:rPr lang="en-GB" i="1" dirty="0">
                <a:solidFill>
                  <a:srgbClr val="008000"/>
                </a:solidFill>
                <a:latin typeface="American Typewriter"/>
                <a:cs typeface="American Typewriter"/>
              </a:rPr>
              <a:t> – </a:t>
            </a:r>
            <a:r>
              <a:rPr lang="en-GB" i="1" dirty="0" err="1">
                <a:solidFill>
                  <a:srgbClr val="008000"/>
                </a:solidFill>
                <a:latin typeface="American Typewriter"/>
                <a:cs typeface="American Typewriter"/>
              </a:rPr>
              <a:t>satis</a:t>
            </a:r>
            <a:r>
              <a:rPr lang="en-GB" i="1" dirty="0">
                <a:solidFill>
                  <a:srgbClr val="008000"/>
                </a:solidFill>
                <a:latin typeface="American Typewriter"/>
                <a:cs typeface="American Typewriter"/>
              </a:rPr>
              <a:t>.</a:t>
            </a:r>
            <a:r>
              <a:rPr lang="it-IT" dirty="0">
                <a:solidFill>
                  <a:srgbClr val="008000"/>
                </a:solidFill>
                <a:latin typeface="American Typewriter"/>
                <a:cs typeface="American Typewriter"/>
              </a:rPr>
              <a:t/>
            </a:r>
            <a:br>
              <a:rPr lang="it-IT" dirty="0">
                <a:solidFill>
                  <a:srgbClr val="008000"/>
                </a:solidFill>
                <a:latin typeface="American Typewriter"/>
                <a:cs typeface="American Typewriter"/>
              </a:rPr>
            </a:br>
            <a:endParaRPr lang="en-US" dirty="0">
              <a:solidFill>
                <a:srgbClr val="008000"/>
              </a:solidFill>
              <a:latin typeface="American Typewriter"/>
              <a:cs typeface="American Typewriter"/>
            </a:endParaRPr>
          </a:p>
        </p:txBody>
      </p:sp>
      <p:sp>
        <p:nvSpPr>
          <p:cNvPr id="3" name="Content Placeholder 2"/>
          <p:cNvSpPr>
            <a:spLocks noGrp="1"/>
          </p:cNvSpPr>
          <p:nvPr>
            <p:ph idx="1"/>
          </p:nvPr>
        </p:nvSpPr>
        <p:spPr/>
        <p:txBody>
          <a:bodyPr>
            <a:normAutofit/>
          </a:bodyPr>
          <a:lstStyle/>
          <a:p>
            <a:pPr marL="0" indent="0" algn="ctr">
              <a:buNone/>
            </a:pPr>
            <a:endParaRPr lang="en-GB" sz="4400" i="1" dirty="0" smtClean="0">
              <a:latin typeface="American Typewriter"/>
              <a:cs typeface="American Typewriter"/>
            </a:endParaRPr>
          </a:p>
          <a:p>
            <a:pPr marL="0" indent="0" algn="ctr">
              <a:buNone/>
            </a:pPr>
            <a:r>
              <a:rPr lang="en-GB" sz="4400" i="1" dirty="0" err="1" smtClean="0">
                <a:latin typeface="American Typewriter"/>
                <a:cs typeface="American Typewriter"/>
              </a:rPr>
              <a:t>satura</a:t>
            </a:r>
            <a:r>
              <a:rPr lang="en-GB" sz="4400" i="1" dirty="0" smtClean="0">
                <a:latin typeface="American Typewriter"/>
                <a:cs typeface="American Typewriter"/>
              </a:rPr>
              <a:t> </a:t>
            </a:r>
            <a:r>
              <a:rPr lang="en-GB" sz="4400" i="1" dirty="0" err="1">
                <a:latin typeface="American Typewriter"/>
                <a:cs typeface="American Typewriter"/>
              </a:rPr>
              <a:t>quidem</a:t>
            </a:r>
            <a:r>
              <a:rPr lang="en-GB" sz="4400" i="1" dirty="0">
                <a:latin typeface="American Typewriter"/>
                <a:cs typeface="American Typewriter"/>
              </a:rPr>
              <a:t> </a:t>
            </a:r>
            <a:r>
              <a:rPr lang="en-GB" sz="4400" i="1" dirty="0" err="1">
                <a:latin typeface="American Typewriter"/>
                <a:cs typeface="American Typewriter"/>
              </a:rPr>
              <a:t>tota</a:t>
            </a:r>
            <a:r>
              <a:rPr lang="en-GB" sz="4400" i="1" dirty="0">
                <a:latin typeface="American Typewriter"/>
                <a:cs typeface="American Typewriter"/>
              </a:rPr>
              <a:t> nostra </a:t>
            </a:r>
            <a:r>
              <a:rPr lang="en-GB" sz="4400" i="1" dirty="0" err="1" smtClean="0">
                <a:latin typeface="American Typewriter"/>
                <a:cs typeface="American Typewriter"/>
              </a:rPr>
              <a:t>est</a:t>
            </a:r>
            <a:endParaRPr lang="en-GB" sz="4400" i="1" dirty="0" smtClean="0">
              <a:latin typeface="American Typewriter"/>
              <a:cs typeface="American Typewriter"/>
            </a:endParaRPr>
          </a:p>
          <a:p>
            <a:pPr marL="0" indent="0" algn="ctr">
              <a:buNone/>
            </a:pPr>
            <a:r>
              <a:rPr lang="en-GB" sz="4400" i="1" dirty="0" smtClean="0">
                <a:latin typeface="American Typewriter"/>
                <a:cs typeface="American Typewriter"/>
              </a:rPr>
              <a:t> </a:t>
            </a:r>
            <a:r>
              <a:rPr lang="en-GB" sz="4400" dirty="0">
                <a:latin typeface="American Typewriter"/>
                <a:cs typeface="American Typewriter"/>
              </a:rPr>
              <a:t>‘satire, indeed, is all ours’</a:t>
            </a:r>
            <a:r>
              <a:rPr lang="it-IT" sz="4400" dirty="0" smtClean="0">
                <a:effectLst/>
                <a:latin typeface="American Typewriter"/>
                <a:cs typeface="American Typewriter"/>
              </a:rPr>
              <a:t> </a:t>
            </a:r>
          </a:p>
          <a:p>
            <a:pPr marL="0" indent="0" algn="ctr">
              <a:buNone/>
            </a:pPr>
            <a:r>
              <a:rPr lang="it-IT" sz="4400" dirty="0">
                <a:latin typeface="American Typewriter"/>
                <a:cs typeface="American Typewriter"/>
              </a:rPr>
              <a:t>	</a:t>
            </a:r>
            <a:r>
              <a:rPr lang="it-IT" sz="4400" dirty="0" smtClean="0">
                <a:latin typeface="American Typewriter"/>
                <a:cs typeface="American Typewriter"/>
              </a:rPr>
              <a:t>			</a:t>
            </a:r>
            <a:r>
              <a:rPr lang="it-IT" sz="4400" dirty="0">
                <a:latin typeface="American Typewriter"/>
                <a:cs typeface="American Typewriter"/>
              </a:rPr>
              <a:t> </a:t>
            </a:r>
            <a:r>
              <a:rPr lang="it-IT" sz="4400" dirty="0" smtClean="0">
                <a:latin typeface="American Typewriter"/>
                <a:cs typeface="American Typewriter"/>
              </a:rPr>
              <a:t>          </a:t>
            </a:r>
            <a:r>
              <a:rPr lang="en-GB" sz="4400" dirty="0" smtClean="0">
                <a:latin typeface="American Typewriter"/>
                <a:cs typeface="American Typewriter"/>
              </a:rPr>
              <a:t>Quintilian 10.1.49</a:t>
            </a:r>
            <a:endParaRPr lang="en-US" sz="4400" dirty="0">
              <a:latin typeface="American Typewriter"/>
              <a:cs typeface="American Typewriter"/>
            </a:endParaRPr>
          </a:p>
        </p:txBody>
      </p:sp>
    </p:spTree>
    <p:extLst>
      <p:ext uri="{BB962C8B-B14F-4D97-AF65-F5344CB8AC3E}">
        <p14:creationId xmlns:p14="http://schemas.microsoft.com/office/powerpoint/2010/main" val="8577625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solidFill>
                  <a:srgbClr val="8000FF"/>
                </a:solidFill>
                <a:latin typeface="American Typewriter"/>
                <a:cs typeface="American Typewriter"/>
              </a:rPr>
              <a:t>Sermo</a:t>
            </a:r>
            <a:r>
              <a:rPr lang="en-US" i="1" dirty="0" smtClean="0">
                <a:latin typeface="American Typewriter"/>
                <a:cs typeface="American Typewriter"/>
              </a:rPr>
              <a:t> </a:t>
            </a:r>
            <a:r>
              <a:rPr lang="en-US" dirty="0" smtClean="0">
                <a:latin typeface="American Typewriter"/>
                <a:cs typeface="American Typewriter"/>
              </a:rPr>
              <a:t>(‘conversation’)</a:t>
            </a:r>
            <a:endParaRPr lang="en-US" dirty="0">
              <a:latin typeface="American Typewriter"/>
              <a:cs typeface="American Typewriter"/>
            </a:endParaRPr>
          </a:p>
        </p:txBody>
      </p:sp>
      <p:sp>
        <p:nvSpPr>
          <p:cNvPr id="3" name="Content Placeholder 2"/>
          <p:cNvSpPr>
            <a:spLocks noGrp="1"/>
          </p:cNvSpPr>
          <p:nvPr>
            <p:ph idx="1"/>
          </p:nvPr>
        </p:nvSpPr>
        <p:spPr/>
        <p:txBody>
          <a:bodyPr/>
          <a:lstStyle/>
          <a:p>
            <a:pPr lvl="0"/>
            <a:endParaRPr lang="en-GB" i="1" dirty="0" smtClean="0">
              <a:latin typeface="American Typewriter"/>
              <a:cs typeface="American Typewriter"/>
            </a:endParaRPr>
          </a:p>
          <a:p>
            <a:pPr lvl="0"/>
            <a:r>
              <a:rPr lang="en-GB" i="1" dirty="0" smtClean="0">
                <a:latin typeface="American Typewriter"/>
                <a:cs typeface="American Typewriter"/>
              </a:rPr>
              <a:t>Sat</a:t>
            </a:r>
            <a:r>
              <a:rPr lang="en-GB" i="1" dirty="0">
                <a:latin typeface="American Typewriter"/>
                <a:cs typeface="American Typewriter"/>
              </a:rPr>
              <a:t>.</a:t>
            </a:r>
            <a:r>
              <a:rPr lang="en-GB" dirty="0">
                <a:latin typeface="American Typewriter"/>
                <a:cs typeface="American Typewriter"/>
              </a:rPr>
              <a:t>1.4.40ff:</a:t>
            </a:r>
            <a:endParaRPr lang="it-IT" dirty="0">
              <a:latin typeface="American Typewriter"/>
              <a:cs typeface="American Typewriter"/>
            </a:endParaRPr>
          </a:p>
          <a:p>
            <a:pPr marL="0" indent="0">
              <a:buNone/>
            </a:pPr>
            <a:r>
              <a:rPr lang="en-GB" dirty="0">
                <a:latin typeface="American Typewriter"/>
                <a:cs typeface="American Typewriter"/>
              </a:rPr>
              <a:t>First I will take my own name from the list of such as I would allow to be poets. For you would not call it enough to round off a verse, nor would you count anyone a poet who writes, as I do, lines more akin to prose (</a:t>
            </a:r>
            <a:r>
              <a:rPr lang="en-GB" i="1" dirty="0" err="1">
                <a:latin typeface="American Typewriter"/>
                <a:cs typeface="American Typewriter"/>
              </a:rPr>
              <a:t>sermoni</a:t>
            </a:r>
            <a:r>
              <a:rPr lang="en-GB" i="1" dirty="0">
                <a:latin typeface="American Typewriter"/>
                <a:cs typeface="American Typewriter"/>
              </a:rPr>
              <a:t> </a:t>
            </a:r>
            <a:r>
              <a:rPr lang="en-GB" i="1" dirty="0" err="1">
                <a:latin typeface="American Typewriter"/>
                <a:cs typeface="American Typewriter"/>
              </a:rPr>
              <a:t>propriora</a:t>
            </a:r>
            <a:r>
              <a:rPr lang="en-GB" dirty="0">
                <a:latin typeface="American Typewriter"/>
                <a:cs typeface="American Typewriter"/>
              </a:rPr>
              <a:t>).’</a:t>
            </a:r>
            <a:endParaRPr lang="it-IT" dirty="0">
              <a:latin typeface="American Typewriter"/>
              <a:cs typeface="American Typewriter"/>
            </a:endParaRPr>
          </a:p>
          <a:p>
            <a:pPr marL="0" indent="0">
              <a:buNone/>
            </a:pPr>
            <a:endParaRPr lang="en-US" dirty="0"/>
          </a:p>
        </p:txBody>
      </p:sp>
    </p:spTree>
    <p:extLst>
      <p:ext uri="{BB962C8B-B14F-4D97-AF65-F5344CB8AC3E}">
        <p14:creationId xmlns:p14="http://schemas.microsoft.com/office/powerpoint/2010/main" val="35898235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68530"/>
            <a:ext cx="8229600" cy="5457633"/>
          </a:xfrm>
        </p:spPr>
        <p:txBody>
          <a:bodyPr>
            <a:normAutofit fontScale="92500" lnSpcReduction="20000"/>
          </a:bodyPr>
          <a:lstStyle/>
          <a:p>
            <a:pPr lvl="0"/>
            <a:r>
              <a:rPr lang="en-GB" i="1" dirty="0">
                <a:solidFill>
                  <a:srgbClr val="800080"/>
                </a:solidFill>
                <a:latin typeface="American Typewriter"/>
                <a:cs typeface="American Typewriter"/>
              </a:rPr>
              <a:t>Epist</a:t>
            </a:r>
            <a:r>
              <a:rPr lang="en-GB" dirty="0">
                <a:solidFill>
                  <a:srgbClr val="800080"/>
                </a:solidFill>
                <a:latin typeface="American Typewriter"/>
                <a:cs typeface="American Typewriter"/>
              </a:rPr>
              <a:t>.2.1.250-57 </a:t>
            </a:r>
          </a:p>
          <a:p>
            <a:pPr marL="0" lvl="0" indent="0">
              <a:buNone/>
            </a:pPr>
            <a:r>
              <a:rPr lang="en-GB" dirty="0" smtClean="0">
                <a:latin typeface="American Typewriter"/>
                <a:cs typeface="American Typewriter"/>
              </a:rPr>
              <a:t> ‘</a:t>
            </a:r>
            <a:r>
              <a:rPr lang="en-GB" dirty="0">
                <a:latin typeface="American Typewriter"/>
                <a:cs typeface="American Typewriter"/>
              </a:rPr>
              <a:t>As for me, I should not prefer my “chats” (</a:t>
            </a:r>
            <a:r>
              <a:rPr lang="en-GB" i="1" dirty="0" err="1">
                <a:latin typeface="American Typewriter"/>
                <a:cs typeface="American Typewriter"/>
              </a:rPr>
              <a:t>sermones</a:t>
            </a:r>
            <a:r>
              <a:rPr lang="en-GB" dirty="0">
                <a:latin typeface="American Typewriter"/>
                <a:cs typeface="American Typewriter"/>
              </a:rPr>
              <a:t>) that crawl along the ground (</a:t>
            </a:r>
            <a:r>
              <a:rPr lang="en-GB" i="1" dirty="0" err="1">
                <a:latin typeface="American Typewriter"/>
                <a:cs typeface="American Typewriter"/>
              </a:rPr>
              <a:t>repentis</a:t>
            </a:r>
            <a:r>
              <a:rPr lang="en-GB" i="1" dirty="0">
                <a:latin typeface="American Typewriter"/>
                <a:cs typeface="American Typewriter"/>
              </a:rPr>
              <a:t> per </a:t>
            </a:r>
            <a:r>
              <a:rPr lang="en-GB" i="1" dirty="0" err="1">
                <a:latin typeface="American Typewriter"/>
                <a:cs typeface="American Typewriter"/>
              </a:rPr>
              <a:t>humum</a:t>
            </a:r>
            <a:r>
              <a:rPr lang="en-GB" dirty="0">
                <a:latin typeface="American Typewriter"/>
                <a:cs typeface="American Typewriter"/>
              </a:rPr>
              <a:t>) to the story of great exploits (</a:t>
            </a:r>
            <a:r>
              <a:rPr lang="en-GB" i="1" dirty="0">
                <a:latin typeface="American Typewriter"/>
                <a:cs typeface="American Typewriter"/>
              </a:rPr>
              <a:t>res </a:t>
            </a:r>
            <a:r>
              <a:rPr lang="en-GB" i="1" dirty="0" err="1">
                <a:latin typeface="American Typewriter"/>
                <a:cs typeface="American Typewriter"/>
              </a:rPr>
              <a:t>gestas</a:t>
            </a:r>
            <a:r>
              <a:rPr lang="en-GB" dirty="0">
                <a:latin typeface="American Typewriter"/>
                <a:cs typeface="American Typewriter"/>
              </a:rPr>
              <a:t>), the tale of distant lands and rivers, of forts on mountain tops, of barbaric realms, of the ending of wars under your auspices throughout the world, of bars that close on Janus, guardian of peace, and of that Rome who under your sway has become a terror to the </a:t>
            </a:r>
            <a:r>
              <a:rPr lang="en-GB" dirty="0" err="1">
                <a:latin typeface="American Typewriter"/>
                <a:cs typeface="American Typewriter"/>
              </a:rPr>
              <a:t>Parthians</a:t>
            </a:r>
            <a:r>
              <a:rPr lang="en-GB" dirty="0">
                <a:latin typeface="American Typewriter"/>
                <a:cs typeface="American Typewriter"/>
              </a:rPr>
              <a:t> – if only I had power equal to my longing.’</a:t>
            </a:r>
            <a:endParaRPr lang="it-IT" dirty="0">
              <a:latin typeface="American Typewriter"/>
              <a:cs typeface="American Typewriter"/>
            </a:endParaRPr>
          </a:p>
          <a:p>
            <a:pPr marL="0" indent="0">
              <a:buNone/>
            </a:pPr>
            <a:endParaRPr lang="en-US" dirty="0"/>
          </a:p>
        </p:txBody>
      </p:sp>
    </p:spTree>
    <p:extLst>
      <p:ext uri="{BB962C8B-B14F-4D97-AF65-F5344CB8AC3E}">
        <p14:creationId xmlns:p14="http://schemas.microsoft.com/office/powerpoint/2010/main" val="17376350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4000"/>
                </a:solidFill>
                <a:latin typeface="American Typewriter"/>
                <a:cs typeface="American Typewriter"/>
              </a:rPr>
              <a:t>Satire in Latin, thus far</a:t>
            </a:r>
            <a:endParaRPr lang="en-US" dirty="0">
              <a:solidFill>
                <a:srgbClr val="804000"/>
              </a:solidFill>
              <a:latin typeface="American Typewriter"/>
              <a:cs typeface="American Typewriter"/>
            </a:endParaRPr>
          </a:p>
        </p:txBody>
      </p:sp>
      <p:sp>
        <p:nvSpPr>
          <p:cNvPr id="3" name="Content Placeholder 2"/>
          <p:cNvSpPr>
            <a:spLocks noGrp="1"/>
          </p:cNvSpPr>
          <p:nvPr>
            <p:ph idx="1"/>
          </p:nvPr>
        </p:nvSpPr>
        <p:spPr/>
        <p:txBody>
          <a:bodyPr>
            <a:normAutofit/>
          </a:bodyPr>
          <a:lstStyle/>
          <a:p>
            <a:endParaRPr lang="en-GB" dirty="0" smtClean="0"/>
          </a:p>
          <a:p>
            <a:r>
              <a:rPr lang="en-GB" dirty="0" smtClean="0">
                <a:latin typeface="American Typewriter"/>
                <a:cs typeface="American Typewriter"/>
              </a:rPr>
              <a:t>ENNIUS </a:t>
            </a:r>
            <a:r>
              <a:rPr lang="en-GB" dirty="0">
                <a:latin typeface="American Typewriter"/>
                <a:cs typeface="American Typewriter"/>
              </a:rPr>
              <a:t>(239-</a:t>
            </a:r>
            <a:r>
              <a:rPr lang="en-GB" dirty="0" smtClean="0">
                <a:latin typeface="American Typewriter"/>
                <a:cs typeface="American Typewriter"/>
              </a:rPr>
              <a:t>169BCE)</a:t>
            </a:r>
            <a:endParaRPr lang="it-IT" dirty="0">
              <a:latin typeface="American Typewriter"/>
              <a:cs typeface="American Typewriter"/>
            </a:endParaRPr>
          </a:p>
          <a:p>
            <a:r>
              <a:rPr lang="en-GB" dirty="0">
                <a:latin typeface="American Typewriter"/>
                <a:cs typeface="American Typewriter"/>
              </a:rPr>
              <a:t>PACUVIUS (220-130BCE</a:t>
            </a:r>
            <a:r>
              <a:rPr lang="en-GB" dirty="0" smtClean="0">
                <a:latin typeface="American Typewriter"/>
                <a:cs typeface="American Typewriter"/>
              </a:rPr>
              <a:t>)</a:t>
            </a:r>
          </a:p>
          <a:p>
            <a:r>
              <a:rPr lang="en-GB" dirty="0" smtClean="0">
                <a:latin typeface="American Typewriter"/>
                <a:cs typeface="American Typewriter"/>
              </a:rPr>
              <a:t>VARRO </a:t>
            </a:r>
            <a:r>
              <a:rPr lang="en-GB" dirty="0">
                <a:latin typeface="American Typewriter"/>
                <a:cs typeface="American Typewriter"/>
              </a:rPr>
              <a:t>(i.e. Marcus </a:t>
            </a:r>
            <a:r>
              <a:rPr lang="en-GB" dirty="0" err="1">
                <a:latin typeface="American Typewriter"/>
                <a:cs typeface="American Typewriter"/>
              </a:rPr>
              <a:t>Terentius</a:t>
            </a:r>
            <a:r>
              <a:rPr lang="en-GB" dirty="0">
                <a:latin typeface="American Typewriter"/>
                <a:cs typeface="American Typewriter"/>
              </a:rPr>
              <a:t>, 116-27BCE</a:t>
            </a:r>
            <a:r>
              <a:rPr lang="en-GB" dirty="0" smtClean="0">
                <a:latin typeface="American Typewriter"/>
                <a:cs typeface="American Typewriter"/>
              </a:rPr>
              <a:t>)</a:t>
            </a:r>
            <a:endParaRPr lang="it-IT" dirty="0">
              <a:latin typeface="American Typewriter"/>
              <a:cs typeface="American Typewriter"/>
            </a:endParaRPr>
          </a:p>
          <a:p>
            <a:r>
              <a:rPr lang="en-GB" dirty="0" smtClean="0">
                <a:latin typeface="American Typewriter"/>
                <a:cs typeface="American Typewriter"/>
              </a:rPr>
              <a:t>VARRO </a:t>
            </a:r>
            <a:r>
              <a:rPr lang="en-GB" dirty="0">
                <a:latin typeface="American Typewriter"/>
                <a:cs typeface="American Typewriter"/>
              </a:rPr>
              <a:t>OF ATAX (82-35BCE</a:t>
            </a:r>
            <a:r>
              <a:rPr lang="en-GB" dirty="0" smtClean="0">
                <a:latin typeface="American Typewriter"/>
                <a:cs typeface="American Typewriter"/>
              </a:rPr>
              <a:t>)</a:t>
            </a:r>
          </a:p>
          <a:p>
            <a:r>
              <a:rPr lang="en-GB" dirty="0" smtClean="0">
                <a:latin typeface="American Typewriter"/>
                <a:cs typeface="American Typewriter"/>
              </a:rPr>
              <a:t>LUCILIUS</a:t>
            </a:r>
            <a:r>
              <a:rPr lang="en-GB" dirty="0">
                <a:latin typeface="American Typewriter"/>
                <a:cs typeface="American Typewriter"/>
              </a:rPr>
              <a:t>: active btw 130-</a:t>
            </a:r>
            <a:r>
              <a:rPr lang="en-GB" dirty="0" smtClean="0">
                <a:latin typeface="American Typewriter"/>
                <a:cs typeface="American Typewriter"/>
              </a:rPr>
              <a:t>103BC</a:t>
            </a:r>
            <a:endParaRPr lang="en-US" dirty="0">
              <a:latin typeface="American Typewriter"/>
              <a:cs typeface="American Typewriter"/>
            </a:endParaRPr>
          </a:p>
        </p:txBody>
      </p:sp>
    </p:spTree>
    <p:extLst>
      <p:ext uri="{BB962C8B-B14F-4D97-AF65-F5344CB8AC3E}">
        <p14:creationId xmlns:p14="http://schemas.microsoft.com/office/powerpoint/2010/main" val="31460921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4">
                    <a:lumMod val="50000"/>
                  </a:schemeClr>
                </a:solidFill>
                <a:latin typeface="American Typewriter"/>
                <a:cs typeface="American Typewriter"/>
              </a:rPr>
              <a:t>Grotesque bodies: </a:t>
            </a:r>
            <a:r>
              <a:rPr lang="en-US" dirty="0" smtClean="0">
                <a:latin typeface="American Typewriter"/>
                <a:cs typeface="American Typewriter"/>
              </a:rPr>
              <a:t/>
            </a:r>
            <a:br>
              <a:rPr lang="en-US" dirty="0" smtClean="0">
                <a:latin typeface="American Typewriter"/>
                <a:cs typeface="American Typewriter"/>
              </a:rPr>
            </a:br>
            <a:r>
              <a:rPr lang="en-US" dirty="0" smtClean="0">
                <a:latin typeface="American Typewriter"/>
                <a:cs typeface="American Typewriter"/>
              </a:rPr>
              <a:t>moral as physical flaws</a:t>
            </a:r>
            <a:endParaRPr lang="en-US" dirty="0">
              <a:latin typeface="American Typewriter"/>
              <a:cs typeface="American Typewriter"/>
            </a:endParaRPr>
          </a:p>
        </p:txBody>
      </p:sp>
      <p:pic>
        <p:nvPicPr>
          <p:cNvPr id="4" name="Content Placeholder 3" descr="220px-Physiognomy.jpg"/>
          <p:cNvPicPr>
            <a:picLocks noGrp="1" noChangeAspect="1"/>
          </p:cNvPicPr>
          <p:nvPr>
            <p:ph idx="1"/>
          </p:nvPr>
        </p:nvPicPr>
        <p:blipFill>
          <a:blip r:embed="rId2">
            <a:extLst>
              <a:ext uri="{28A0092B-C50C-407E-A947-70E740481C1C}">
                <a14:useLocalDpi xmlns:a14="http://schemas.microsoft.com/office/drawing/2010/main" val="0"/>
              </a:ext>
            </a:extLst>
          </a:blip>
          <a:srcRect t="11468" b="11468"/>
          <a:stretch>
            <a:fillRect/>
          </a:stretch>
        </p:blipFill>
        <p:spPr/>
      </p:pic>
    </p:spTree>
    <p:extLst>
      <p:ext uri="{BB962C8B-B14F-4D97-AF65-F5344CB8AC3E}">
        <p14:creationId xmlns:p14="http://schemas.microsoft.com/office/powerpoint/2010/main" val="8378708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0"/>
                </a:solidFill>
                <a:latin typeface="American Typewriter"/>
                <a:cs typeface="American Typewriter"/>
              </a:rPr>
              <a:t>Harsh medicine</a:t>
            </a:r>
            <a:endParaRPr lang="en-US" dirty="0">
              <a:solidFill>
                <a:srgbClr val="000090"/>
              </a:solidFill>
              <a:latin typeface="American Typewriter"/>
              <a:cs typeface="American Typewriter"/>
            </a:endParaRPr>
          </a:p>
        </p:txBody>
      </p:sp>
      <p:sp>
        <p:nvSpPr>
          <p:cNvPr id="3" name="Content Placeholder 2"/>
          <p:cNvSpPr>
            <a:spLocks noGrp="1"/>
          </p:cNvSpPr>
          <p:nvPr>
            <p:ph idx="1"/>
          </p:nvPr>
        </p:nvSpPr>
        <p:spPr/>
        <p:txBody>
          <a:bodyPr/>
          <a:lstStyle/>
          <a:p>
            <a:pPr marL="0" indent="0">
              <a:buNone/>
            </a:pPr>
            <a:r>
              <a:rPr lang="en-GB" i="1" dirty="0" smtClean="0">
                <a:latin typeface="American Typewriter"/>
                <a:cs typeface="American Typewriter"/>
              </a:rPr>
              <a:t>Sat</a:t>
            </a:r>
            <a:r>
              <a:rPr lang="en-GB" i="1" dirty="0">
                <a:latin typeface="American Typewriter"/>
                <a:cs typeface="American Typewriter"/>
              </a:rPr>
              <a:t>.</a:t>
            </a:r>
            <a:r>
              <a:rPr lang="en-GB" dirty="0">
                <a:latin typeface="American Typewriter"/>
                <a:cs typeface="American Typewriter"/>
              </a:rPr>
              <a:t>1.10.3-4 (</a:t>
            </a:r>
            <a:r>
              <a:rPr lang="en-GB" dirty="0" err="1">
                <a:latin typeface="American Typewriter"/>
                <a:cs typeface="American Typewriter"/>
              </a:rPr>
              <a:t>Lucilius</a:t>
            </a:r>
            <a:r>
              <a:rPr lang="en-GB" dirty="0">
                <a:latin typeface="American Typewriter"/>
                <a:cs typeface="American Typewriter"/>
              </a:rPr>
              <a:t> rubbed down the city </a:t>
            </a:r>
            <a:r>
              <a:rPr lang="en-GB" i="1" dirty="0" err="1">
                <a:latin typeface="American Typewriter"/>
                <a:cs typeface="American Typewriter"/>
              </a:rPr>
              <a:t>molto</a:t>
            </a:r>
            <a:r>
              <a:rPr lang="en-GB" i="1" dirty="0">
                <a:latin typeface="American Typewriter"/>
                <a:cs typeface="American Typewriter"/>
              </a:rPr>
              <a:t> sale</a:t>
            </a:r>
            <a:r>
              <a:rPr lang="en-GB" dirty="0">
                <a:latin typeface="American Typewriter"/>
                <a:cs typeface="American Typewriter"/>
              </a:rPr>
              <a:t> – with much [abrasive, salt-scrub] wit) </a:t>
            </a:r>
            <a:endParaRPr lang="it-IT" dirty="0">
              <a:latin typeface="American Typewriter"/>
              <a:cs typeface="American Typewriter"/>
            </a:endParaRPr>
          </a:p>
          <a:p>
            <a:pPr marL="0" indent="0">
              <a:buNone/>
            </a:pPr>
            <a:endParaRPr lang="en-GB" dirty="0" smtClean="0">
              <a:latin typeface="American Typewriter"/>
              <a:cs typeface="American Typewriter"/>
            </a:endParaRPr>
          </a:p>
          <a:p>
            <a:pPr marL="0" indent="0">
              <a:buNone/>
            </a:pPr>
            <a:r>
              <a:rPr lang="en-GB" dirty="0" err="1" smtClean="0">
                <a:latin typeface="American Typewriter"/>
                <a:cs typeface="American Typewriter"/>
              </a:rPr>
              <a:t>Ennius</a:t>
            </a:r>
            <a:r>
              <a:rPr lang="en-GB" dirty="0" smtClean="0">
                <a:latin typeface="American Typewriter"/>
                <a:cs typeface="American Typewriter"/>
              </a:rPr>
              <a:t> </a:t>
            </a:r>
            <a:r>
              <a:rPr lang="en-GB" i="1" dirty="0" err="1">
                <a:latin typeface="American Typewriter"/>
                <a:cs typeface="American Typewriter"/>
              </a:rPr>
              <a:t>Saturae</a:t>
            </a:r>
            <a:r>
              <a:rPr lang="en-GB" dirty="0">
                <a:latin typeface="American Typewriter"/>
                <a:cs typeface="American Typewriter"/>
              </a:rPr>
              <a:t> 6-7V:</a:t>
            </a:r>
            <a:endParaRPr lang="it-IT" dirty="0">
              <a:latin typeface="American Typewriter"/>
              <a:cs typeface="American Typewriter"/>
            </a:endParaRPr>
          </a:p>
          <a:p>
            <a:pPr marL="0" indent="0">
              <a:buNone/>
            </a:pPr>
            <a:r>
              <a:rPr lang="en-GB" dirty="0">
                <a:latin typeface="American Typewriter"/>
                <a:cs typeface="American Typewriter"/>
              </a:rPr>
              <a:t>‘Greetings, poet </a:t>
            </a:r>
            <a:r>
              <a:rPr lang="en-GB" dirty="0" err="1">
                <a:latin typeface="American Typewriter"/>
                <a:cs typeface="American Typewriter"/>
              </a:rPr>
              <a:t>Ennius</a:t>
            </a:r>
            <a:r>
              <a:rPr lang="en-GB" dirty="0">
                <a:latin typeface="American Typewriter"/>
                <a:cs typeface="American Typewriter"/>
              </a:rPr>
              <a:t>, you who offer to mortals draughts of verse burning deep in the marrow’. </a:t>
            </a:r>
            <a:endParaRPr lang="it-IT" dirty="0">
              <a:latin typeface="American Typewriter"/>
              <a:cs typeface="American Typewriter"/>
            </a:endParaRPr>
          </a:p>
          <a:p>
            <a:pPr marL="0" indent="0">
              <a:buNone/>
            </a:pPr>
            <a:endParaRPr lang="en-US" dirty="0"/>
          </a:p>
        </p:txBody>
      </p:sp>
    </p:spTree>
    <p:extLst>
      <p:ext uri="{BB962C8B-B14F-4D97-AF65-F5344CB8AC3E}">
        <p14:creationId xmlns:p14="http://schemas.microsoft.com/office/powerpoint/2010/main" val="8319234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Writing the (satirist’s) body</a:t>
            </a:r>
            <a:endParaRPr lang="en-US" dirty="0">
              <a:latin typeface="American Typewriter"/>
              <a:cs typeface="American Typewriter"/>
            </a:endParaRPr>
          </a:p>
        </p:txBody>
      </p:sp>
      <p:sp>
        <p:nvSpPr>
          <p:cNvPr id="3" name="Content Placeholder 2"/>
          <p:cNvSpPr>
            <a:spLocks noGrp="1"/>
          </p:cNvSpPr>
          <p:nvPr>
            <p:ph idx="1"/>
          </p:nvPr>
        </p:nvSpPr>
        <p:spPr>
          <a:xfrm>
            <a:off x="245102" y="1417638"/>
            <a:ext cx="8712285" cy="5200806"/>
          </a:xfrm>
        </p:spPr>
        <p:txBody>
          <a:bodyPr>
            <a:normAutofit fontScale="25000" lnSpcReduction="20000"/>
          </a:bodyPr>
          <a:lstStyle/>
          <a:p>
            <a:endParaRPr lang="en-GB" i="1" dirty="0" smtClean="0">
              <a:latin typeface="American Typewriter"/>
              <a:cs typeface="American Typewriter"/>
            </a:endParaRPr>
          </a:p>
          <a:p>
            <a:r>
              <a:rPr lang="en-GB" sz="9800" i="1" dirty="0" smtClean="0">
                <a:solidFill>
                  <a:srgbClr val="008000"/>
                </a:solidFill>
                <a:latin typeface="American Typewriter"/>
                <a:cs typeface="American Typewriter"/>
              </a:rPr>
              <a:t>Sat</a:t>
            </a:r>
            <a:r>
              <a:rPr lang="en-GB" sz="9800" i="1" dirty="0">
                <a:solidFill>
                  <a:srgbClr val="008000"/>
                </a:solidFill>
                <a:latin typeface="American Typewriter"/>
                <a:cs typeface="American Typewriter"/>
              </a:rPr>
              <a:t>.</a:t>
            </a:r>
            <a:r>
              <a:rPr lang="en-GB" sz="9800" dirty="0">
                <a:solidFill>
                  <a:srgbClr val="008000"/>
                </a:solidFill>
                <a:latin typeface="American Typewriter"/>
                <a:cs typeface="American Typewriter"/>
              </a:rPr>
              <a:t>1.6.64</a:t>
            </a:r>
            <a:r>
              <a:rPr lang="en-GB" sz="9800" dirty="0">
                <a:latin typeface="American Typewriter"/>
                <a:cs typeface="American Typewriter"/>
              </a:rPr>
              <a:t>: </a:t>
            </a:r>
            <a:r>
              <a:rPr lang="en-GB" sz="9800" i="1" dirty="0">
                <a:latin typeface="American Typewriter"/>
                <a:cs typeface="American Typewriter"/>
              </a:rPr>
              <a:t>vita ac </a:t>
            </a:r>
            <a:r>
              <a:rPr lang="en-GB" sz="9800" i="1" dirty="0" err="1">
                <a:latin typeface="American Typewriter"/>
                <a:cs typeface="American Typewriter"/>
              </a:rPr>
              <a:t>pectore</a:t>
            </a:r>
            <a:r>
              <a:rPr lang="en-GB" sz="9800" i="1" dirty="0">
                <a:latin typeface="American Typewriter"/>
                <a:cs typeface="American Typewriter"/>
              </a:rPr>
              <a:t> </a:t>
            </a:r>
            <a:r>
              <a:rPr lang="en-GB" sz="9800" i="1" dirty="0" err="1">
                <a:latin typeface="American Typewriter"/>
                <a:cs typeface="American Typewriter"/>
              </a:rPr>
              <a:t>puro</a:t>
            </a:r>
            <a:r>
              <a:rPr lang="en-GB" sz="9800" dirty="0">
                <a:latin typeface="American Typewriter"/>
                <a:cs typeface="American Typewriter"/>
              </a:rPr>
              <a:t> (with a pure life and heart)</a:t>
            </a:r>
            <a:endParaRPr lang="it-IT" sz="9800" dirty="0">
              <a:latin typeface="American Typewriter"/>
              <a:cs typeface="American Typewriter"/>
            </a:endParaRPr>
          </a:p>
          <a:p>
            <a:pPr marL="0" indent="0">
              <a:buNone/>
            </a:pPr>
            <a:endParaRPr lang="en-GB" sz="9800" b="1" i="1" dirty="0" smtClean="0">
              <a:latin typeface="American Typewriter"/>
              <a:cs typeface="American Typewriter"/>
            </a:endParaRPr>
          </a:p>
          <a:p>
            <a:r>
              <a:rPr lang="en-GB" sz="9800" i="1" dirty="0" smtClean="0">
                <a:solidFill>
                  <a:srgbClr val="0000FF"/>
                </a:solidFill>
                <a:latin typeface="American Typewriter"/>
                <a:cs typeface="American Typewriter"/>
              </a:rPr>
              <a:t>Sat</a:t>
            </a:r>
            <a:r>
              <a:rPr lang="en-GB" sz="9800" i="1" dirty="0">
                <a:solidFill>
                  <a:srgbClr val="0000FF"/>
                </a:solidFill>
                <a:latin typeface="American Typewriter"/>
                <a:cs typeface="American Typewriter"/>
              </a:rPr>
              <a:t>.</a:t>
            </a:r>
            <a:r>
              <a:rPr lang="en-GB" sz="9800" dirty="0">
                <a:solidFill>
                  <a:srgbClr val="0000FF"/>
                </a:solidFill>
                <a:latin typeface="American Typewriter"/>
                <a:cs typeface="American Typewriter"/>
              </a:rPr>
              <a:t>1.5.7-8</a:t>
            </a:r>
            <a:r>
              <a:rPr lang="en-GB" sz="9800" dirty="0">
                <a:latin typeface="American Typewriter"/>
                <a:cs typeface="American Typewriter"/>
              </a:rPr>
              <a:t>: ‘Here, thanks to the water, which was disgusting, I declare war   </a:t>
            </a:r>
            <a:r>
              <a:rPr lang="en-GB" sz="9800" dirty="0" smtClean="0">
                <a:latin typeface="American Typewriter"/>
                <a:cs typeface="American Typewriter"/>
              </a:rPr>
              <a:t>against </a:t>
            </a:r>
            <a:r>
              <a:rPr lang="en-GB" sz="9800" dirty="0">
                <a:latin typeface="American Typewriter"/>
                <a:cs typeface="American Typewriter"/>
              </a:rPr>
              <a:t>my stomach, and wait impatiently while my companions dine.</a:t>
            </a:r>
            <a:r>
              <a:rPr lang="en-GB" sz="9800" dirty="0" smtClean="0">
                <a:latin typeface="American Typewriter"/>
                <a:cs typeface="American Typewriter"/>
              </a:rPr>
              <a:t>’</a:t>
            </a:r>
          </a:p>
          <a:p>
            <a:pPr marL="0" indent="0">
              <a:buNone/>
            </a:pPr>
            <a:endParaRPr lang="it-IT" sz="9800" dirty="0" smtClean="0">
              <a:latin typeface="American Typewriter"/>
              <a:cs typeface="American Typewriter"/>
            </a:endParaRPr>
          </a:p>
          <a:p>
            <a:r>
              <a:rPr lang="en-GB" sz="9800" i="1" dirty="0" smtClean="0">
                <a:solidFill>
                  <a:srgbClr val="FF6600"/>
                </a:solidFill>
                <a:latin typeface="American Typewriter"/>
                <a:cs typeface="American Typewriter"/>
              </a:rPr>
              <a:t> Sat</a:t>
            </a:r>
            <a:r>
              <a:rPr lang="en-GB" sz="9800" dirty="0">
                <a:solidFill>
                  <a:srgbClr val="FF6600"/>
                </a:solidFill>
                <a:latin typeface="American Typewriter"/>
                <a:cs typeface="American Typewriter"/>
              </a:rPr>
              <a:t>.1.5.29-30: </a:t>
            </a:r>
            <a:r>
              <a:rPr lang="en-GB" sz="9800" dirty="0">
                <a:latin typeface="American Typewriter"/>
                <a:cs typeface="American Typewriter"/>
              </a:rPr>
              <a:t>‘Here I put black ointment on eyes, being </a:t>
            </a:r>
            <a:r>
              <a:rPr lang="en-GB" sz="9800" i="1" dirty="0" err="1" smtClean="0">
                <a:latin typeface="American Typewriter"/>
                <a:cs typeface="American Typewriter"/>
              </a:rPr>
              <a:t>lippus</a:t>
            </a:r>
            <a:r>
              <a:rPr lang="en-GB" sz="9800" i="1" dirty="0" smtClean="0">
                <a:latin typeface="American Typewriter"/>
                <a:cs typeface="American Typewriter"/>
              </a:rPr>
              <a:t> </a:t>
            </a:r>
            <a:r>
              <a:rPr lang="en-GB" sz="9800" dirty="0">
                <a:latin typeface="American Typewriter"/>
                <a:cs typeface="American Typewriter"/>
              </a:rPr>
              <a:t>(sore or watery-eyed, suffering from conjunctivitis)</a:t>
            </a:r>
            <a:r>
              <a:rPr lang="en-GB" sz="9800" dirty="0" smtClean="0">
                <a:latin typeface="American Typewriter"/>
                <a:cs typeface="American Typewriter"/>
              </a:rPr>
              <a:t>. Meanwhile </a:t>
            </a:r>
            <a:r>
              <a:rPr lang="en-GB" sz="9800" dirty="0">
                <a:latin typeface="American Typewriter"/>
                <a:cs typeface="American Typewriter"/>
              </a:rPr>
              <a:t>Maecenas arrives and </a:t>
            </a:r>
            <a:r>
              <a:rPr lang="en-GB" sz="9800" dirty="0" err="1">
                <a:latin typeface="American Typewriter"/>
                <a:cs typeface="American Typewriter"/>
              </a:rPr>
              <a:t>Fonteius</a:t>
            </a:r>
            <a:r>
              <a:rPr lang="en-GB" sz="9800" dirty="0">
                <a:latin typeface="American Typewriter"/>
                <a:cs typeface="American Typewriter"/>
              </a:rPr>
              <a:t> </a:t>
            </a:r>
            <a:r>
              <a:rPr lang="en-GB" sz="9800" dirty="0" err="1">
                <a:latin typeface="American Typewriter"/>
                <a:cs typeface="American Typewriter"/>
              </a:rPr>
              <a:t>Capito</a:t>
            </a:r>
            <a:r>
              <a:rPr lang="en-GB" sz="9800" dirty="0">
                <a:latin typeface="American Typewriter"/>
                <a:cs typeface="American Typewriter"/>
              </a:rPr>
              <a:t>, a man </a:t>
            </a:r>
            <a:r>
              <a:rPr lang="en-GB" sz="9800" dirty="0" smtClean="0">
                <a:latin typeface="American Typewriter"/>
                <a:cs typeface="American Typewriter"/>
              </a:rPr>
              <a:t>without flaw</a:t>
            </a:r>
            <a:r>
              <a:rPr lang="en-GB" sz="9800" dirty="0">
                <a:latin typeface="American Typewriter"/>
                <a:cs typeface="American Typewriter"/>
              </a:rPr>
              <a:t>, so that Antony has no closer friend.’</a:t>
            </a:r>
            <a:endParaRPr lang="it-IT" sz="9800" dirty="0">
              <a:latin typeface="American Typewriter"/>
              <a:cs typeface="American Typewriter"/>
            </a:endParaRPr>
          </a:p>
          <a:p>
            <a:pPr marL="0" indent="0">
              <a:buNone/>
            </a:pPr>
            <a:endParaRPr lang="it-IT" sz="9800" dirty="0"/>
          </a:p>
          <a:p>
            <a:pPr marL="0" indent="0">
              <a:buNone/>
            </a:pPr>
            <a:r>
              <a:rPr lang="en-US" sz="9800" dirty="0" smtClean="0"/>
              <a:t>     </a:t>
            </a:r>
            <a:endParaRPr lang="en-US" sz="9800" dirty="0"/>
          </a:p>
        </p:txBody>
      </p:sp>
    </p:spTree>
    <p:extLst>
      <p:ext uri="{BB962C8B-B14F-4D97-AF65-F5344CB8AC3E}">
        <p14:creationId xmlns:p14="http://schemas.microsoft.com/office/powerpoint/2010/main" val="18223520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GB" dirty="0" smtClean="0">
                <a:solidFill>
                  <a:srgbClr val="8000FF"/>
                </a:solidFill>
                <a:latin typeface="American Typewriter"/>
                <a:cs typeface="American Typewriter"/>
              </a:rPr>
              <a:t>Sat.1.6.66-70</a:t>
            </a:r>
            <a:r>
              <a:rPr lang="en-GB" dirty="0" smtClean="0">
                <a:latin typeface="American Typewriter"/>
                <a:cs typeface="American Typewriter"/>
              </a:rPr>
              <a:t>: ‘And yet, if the flaws that mar my otherwise sound nature are small and few in number, even as you might find fault with moles spotted over a good-looking person ….I owe this to my father.</a:t>
            </a:r>
            <a:endParaRPr lang="en-US" dirty="0"/>
          </a:p>
        </p:txBody>
      </p:sp>
    </p:spTree>
    <p:extLst>
      <p:ext uri="{BB962C8B-B14F-4D97-AF65-F5344CB8AC3E}">
        <p14:creationId xmlns:p14="http://schemas.microsoft.com/office/powerpoint/2010/main" val="199803247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TotalTime>
  <Words>476</Words>
  <Application>Microsoft Macintosh PowerPoint</Application>
  <PresentationFormat>On-screen Show (4:3)</PresentationFormat>
  <Paragraphs>38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Vulnerable Body 6</vt:lpstr>
      <vt:lpstr>Satire: satura – satur – satis. </vt:lpstr>
      <vt:lpstr>Sermo (‘conversation’)</vt:lpstr>
      <vt:lpstr>PowerPoint Presentation</vt:lpstr>
      <vt:lpstr>Satire in Latin, thus far</vt:lpstr>
      <vt:lpstr>Grotesque bodies:  moral as physical flaws</vt:lpstr>
      <vt:lpstr>Harsh medicine</vt:lpstr>
      <vt:lpstr>Writing the (satirist’s) body</vt:lpstr>
      <vt:lpstr>PowerPoint Presentation</vt:lpstr>
      <vt:lpstr>Satire 1.8: Priapus  (House of the Vetii, Pompeii)</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Vulnerable Body 6</dc:title>
  <dc:creator>emma victoria rimell</dc:creator>
  <cp:lastModifiedBy>emma victoria rimell</cp:lastModifiedBy>
  <cp:revision>5</cp:revision>
  <dcterms:created xsi:type="dcterms:W3CDTF">2016-10-31T16:02:40Z</dcterms:created>
  <dcterms:modified xsi:type="dcterms:W3CDTF">2016-11-18T09:54:53Z</dcterms:modified>
</cp:coreProperties>
</file>