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67" r:id="rId15"/>
    <p:sldId id="268" r:id="rId16"/>
    <p:sldId id="269"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66"/>
    <a:srgbClr val="800080"/>
    <a:srgbClr val="808000"/>
    <a:srgbClr val="B3B3B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99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29/11/16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2421384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29/11/16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259538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29/11/16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188763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E9F1E3A-5E7E-F04A-9B7D-B695DB379E33}" type="datetimeFigureOut">
              <a:rPr lang="en-US" smtClean="0"/>
              <a:t>29/11/16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061115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6E9F1E3A-5E7E-F04A-9B7D-B695DB379E33}" type="datetimeFigureOut">
              <a:rPr lang="en-US" smtClean="0"/>
              <a:t>29/11/16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873616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6E9F1E3A-5E7E-F04A-9B7D-B695DB379E33}" type="datetimeFigureOut">
              <a:rPr lang="en-US" smtClean="0"/>
              <a:t>29/11/16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1613572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6E9F1E3A-5E7E-F04A-9B7D-B695DB379E33}" type="datetimeFigureOut">
              <a:rPr lang="en-US" smtClean="0"/>
              <a:t>29/11/16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417258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6E9F1E3A-5E7E-F04A-9B7D-B695DB379E33}" type="datetimeFigureOut">
              <a:rPr lang="en-US" smtClean="0"/>
              <a:t>29/11/16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2988143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9F1E3A-5E7E-F04A-9B7D-B695DB379E33}" type="datetimeFigureOut">
              <a:rPr lang="en-US" smtClean="0"/>
              <a:t>29/11/16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492842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6E9F1E3A-5E7E-F04A-9B7D-B695DB379E33}" type="datetimeFigureOut">
              <a:rPr lang="en-US" smtClean="0"/>
              <a:t>29/11/16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2623737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6E9F1E3A-5E7E-F04A-9B7D-B695DB379E33}" type="datetimeFigureOut">
              <a:rPr lang="en-US" smtClean="0"/>
              <a:t>29/11/16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1ED631-D41D-7F4E-BF64-B67550D8A449}" type="slidenum">
              <a:rPr lang="en-US" smtClean="0"/>
              <a:t>‹#›</a:t>
            </a:fld>
            <a:endParaRPr lang="en-US"/>
          </a:p>
        </p:txBody>
      </p:sp>
    </p:spTree>
    <p:extLst>
      <p:ext uri="{BB962C8B-B14F-4D97-AF65-F5344CB8AC3E}">
        <p14:creationId xmlns:p14="http://schemas.microsoft.com/office/powerpoint/2010/main" val="35871349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3B3B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9F1E3A-5E7E-F04A-9B7D-B695DB379E33}" type="datetimeFigureOut">
              <a:rPr lang="en-US" smtClean="0"/>
              <a:t>29/11/16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1ED631-D41D-7F4E-BF64-B67550D8A449}" type="slidenum">
              <a:rPr lang="en-US" smtClean="0"/>
              <a:t>‹#›</a:t>
            </a:fld>
            <a:endParaRPr lang="en-US"/>
          </a:p>
        </p:txBody>
      </p:sp>
    </p:spTree>
    <p:extLst>
      <p:ext uri="{BB962C8B-B14F-4D97-AF65-F5344CB8AC3E}">
        <p14:creationId xmlns:p14="http://schemas.microsoft.com/office/powerpoint/2010/main" val="3617672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Vulnerable Body 8</a:t>
            </a:r>
            <a:endParaRPr lang="en-US" dirty="0">
              <a:latin typeface="American Typewriter"/>
              <a:cs typeface="American Typewriter"/>
            </a:endParaRPr>
          </a:p>
        </p:txBody>
      </p:sp>
      <p:sp>
        <p:nvSpPr>
          <p:cNvPr id="3" name="Subtitle 2"/>
          <p:cNvSpPr>
            <a:spLocks noGrp="1"/>
          </p:cNvSpPr>
          <p:nvPr>
            <p:ph type="subTitle" idx="1"/>
          </p:nvPr>
        </p:nvSpPr>
        <p:spPr/>
        <p:txBody>
          <a:bodyPr/>
          <a:lstStyle/>
          <a:p>
            <a:r>
              <a:rPr lang="en-US" dirty="0" smtClean="0">
                <a:solidFill>
                  <a:srgbClr val="000090"/>
                </a:solidFill>
                <a:latin typeface="American Typewriter"/>
                <a:cs typeface="American Typewriter"/>
              </a:rPr>
              <a:t>Phaedrus and the underdog</a:t>
            </a:r>
            <a:endParaRPr lang="en-US" dirty="0">
              <a:solidFill>
                <a:srgbClr val="000090"/>
              </a:solidFill>
              <a:latin typeface="American Typewriter"/>
              <a:cs typeface="American Typewriter"/>
            </a:endParaRPr>
          </a:p>
        </p:txBody>
      </p:sp>
    </p:spTree>
    <p:extLst>
      <p:ext uri="{BB962C8B-B14F-4D97-AF65-F5344CB8AC3E}">
        <p14:creationId xmlns:p14="http://schemas.microsoft.com/office/powerpoint/2010/main" val="30201910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ass and the shepherd (1.15)</a:t>
            </a:r>
            <a:endParaRPr lang="en-US" dirty="0">
              <a:latin typeface="American Typewriter"/>
              <a:cs typeface="American Typewriter"/>
            </a:endParaRPr>
          </a:p>
        </p:txBody>
      </p:sp>
      <p:pic>
        <p:nvPicPr>
          <p:cNvPr id="4" name="Content Placeholder 3" descr="ass and shepherd.jpg"/>
          <p:cNvPicPr>
            <a:picLocks noGrp="1" noChangeAspect="1"/>
          </p:cNvPicPr>
          <p:nvPr>
            <p:ph idx="1"/>
          </p:nvPr>
        </p:nvPicPr>
        <p:blipFill>
          <a:blip r:embed="rId2">
            <a:extLst>
              <a:ext uri="{28A0092B-C50C-407E-A947-70E740481C1C}">
                <a14:useLocalDpi xmlns:a14="http://schemas.microsoft.com/office/drawing/2010/main" val="0"/>
              </a:ext>
            </a:extLst>
          </a:blip>
          <a:srcRect l="-32398" r="-32398"/>
          <a:stretch>
            <a:fillRect/>
          </a:stretch>
        </p:blipFill>
        <p:spPr/>
      </p:pic>
    </p:spTree>
    <p:extLst>
      <p:ext uri="{BB962C8B-B14F-4D97-AF65-F5344CB8AC3E}">
        <p14:creationId xmlns:p14="http://schemas.microsoft.com/office/powerpoint/2010/main" val="32580881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jackdaw and the peacock (1.3)</a:t>
            </a:r>
            <a:endParaRPr lang="en-US" dirty="0">
              <a:latin typeface="American Typewriter"/>
              <a:cs typeface="American Typewriter"/>
            </a:endParaRPr>
          </a:p>
        </p:txBody>
      </p:sp>
      <p:pic>
        <p:nvPicPr>
          <p:cNvPr id="4" name="Content Placeholder 3" descr="jackdaw peacock.jpg"/>
          <p:cNvPicPr>
            <a:picLocks noGrp="1" noChangeAspect="1"/>
          </p:cNvPicPr>
          <p:nvPr>
            <p:ph idx="1"/>
          </p:nvPr>
        </p:nvPicPr>
        <p:blipFill>
          <a:blip r:embed="rId2">
            <a:extLst>
              <a:ext uri="{28A0092B-C50C-407E-A947-70E740481C1C}">
                <a14:useLocalDpi xmlns:a14="http://schemas.microsoft.com/office/drawing/2010/main" val="0"/>
              </a:ext>
            </a:extLst>
          </a:blip>
          <a:srcRect l="-13794" r="-13794"/>
          <a:stretch>
            <a:fillRect/>
          </a:stretch>
        </p:blipFill>
        <p:spPr/>
      </p:pic>
    </p:spTree>
    <p:extLst>
      <p:ext uri="{BB962C8B-B14F-4D97-AF65-F5344CB8AC3E}">
        <p14:creationId xmlns:p14="http://schemas.microsoft.com/office/powerpoint/2010/main" val="40218420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66"/>
                </a:solidFill>
                <a:latin typeface="American Typewriter"/>
                <a:cs typeface="American Typewriter"/>
              </a:rPr>
              <a:t>The poet’s body</a:t>
            </a:r>
            <a:endParaRPr lang="en-US" dirty="0">
              <a:solidFill>
                <a:srgbClr val="FF6666"/>
              </a:solidFill>
              <a:latin typeface="American Typewriter"/>
              <a:cs typeface="American Typewriter"/>
            </a:endParaRPr>
          </a:p>
        </p:txBody>
      </p:sp>
      <p:sp>
        <p:nvSpPr>
          <p:cNvPr id="3" name="Content Placeholder 2"/>
          <p:cNvSpPr>
            <a:spLocks noGrp="1"/>
          </p:cNvSpPr>
          <p:nvPr>
            <p:ph idx="1"/>
          </p:nvPr>
        </p:nvSpPr>
        <p:spPr>
          <a:xfrm>
            <a:off x="414150" y="1600200"/>
            <a:ext cx="8229600" cy="4525963"/>
          </a:xfrm>
        </p:spPr>
        <p:txBody>
          <a:bodyPr/>
          <a:lstStyle/>
          <a:p>
            <a:pPr marL="0" indent="0">
              <a:buNone/>
            </a:pPr>
            <a:endParaRPr lang="en-US" dirty="0" smtClean="0"/>
          </a:p>
          <a:p>
            <a:pPr marL="0" indent="0">
              <a:buNone/>
            </a:pPr>
            <a:r>
              <a:rPr lang="en-US" dirty="0" smtClean="0">
                <a:latin typeface="American Typewriter"/>
                <a:cs typeface="American Typewriter"/>
              </a:rPr>
              <a:t>‘Slavery is to freedom as incontinence is to self-control and emotions are to bodily appetite; the slave is to the master as body is to mind, as woman is to man, as child to father.</a:t>
            </a:r>
          </a:p>
          <a:p>
            <a:pPr marL="0" indent="0">
              <a:buNone/>
            </a:pPr>
            <a:r>
              <a:rPr lang="en-US" dirty="0">
                <a:latin typeface="American Typewriter"/>
                <a:cs typeface="American Typewriter"/>
              </a:rPr>
              <a:t>	</a:t>
            </a:r>
            <a:r>
              <a:rPr lang="en-US" dirty="0" smtClean="0">
                <a:latin typeface="American Typewriter"/>
                <a:cs typeface="American Typewriter"/>
              </a:rPr>
              <a:t>			</a:t>
            </a:r>
            <a:r>
              <a:rPr lang="en-US" sz="2800" dirty="0" err="1" smtClean="0">
                <a:latin typeface="American Typewriter"/>
                <a:cs typeface="American Typewriter"/>
              </a:rPr>
              <a:t>W.Fitzgerald</a:t>
            </a:r>
            <a:r>
              <a:rPr lang="en-US" sz="2800" dirty="0" smtClean="0">
                <a:latin typeface="American Typewriter"/>
                <a:cs typeface="American Typewriter"/>
              </a:rPr>
              <a:t>, </a:t>
            </a:r>
          </a:p>
          <a:p>
            <a:pPr marL="0" indent="0">
              <a:buNone/>
            </a:pPr>
            <a:r>
              <a:rPr lang="en-US" sz="2800" dirty="0">
                <a:latin typeface="American Typewriter"/>
                <a:cs typeface="American Typewriter"/>
              </a:rPr>
              <a:t>	</a:t>
            </a:r>
            <a:r>
              <a:rPr lang="en-US" sz="2800" dirty="0" smtClean="0">
                <a:latin typeface="American Typewriter"/>
                <a:cs typeface="American Typewriter"/>
              </a:rPr>
              <a:t>			</a:t>
            </a:r>
            <a:r>
              <a:rPr lang="en-US" sz="2800" i="1" dirty="0" smtClean="0">
                <a:latin typeface="American Typewriter"/>
                <a:cs typeface="American Typewriter"/>
              </a:rPr>
              <a:t>Slavery in the Roman Imagination </a:t>
            </a:r>
            <a:endParaRPr lang="en-US" sz="2800" i="1" dirty="0">
              <a:latin typeface="American Typewriter"/>
              <a:cs typeface="American Typewriter"/>
            </a:endParaRPr>
          </a:p>
        </p:txBody>
      </p:sp>
    </p:spTree>
    <p:extLst>
      <p:ext uri="{BB962C8B-B14F-4D97-AF65-F5344CB8AC3E}">
        <p14:creationId xmlns:p14="http://schemas.microsoft.com/office/powerpoint/2010/main" val="35424154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65000"/>
                    <a:lumOff val="35000"/>
                  </a:schemeClr>
                </a:solidFill>
                <a:latin typeface="American Typewriter"/>
                <a:cs typeface="American Typewriter"/>
              </a:rPr>
              <a:t>‘Bifocal hermeneutics’</a:t>
            </a:r>
            <a:endParaRPr lang="en-US" dirty="0">
              <a:solidFill>
                <a:schemeClr val="tx1">
                  <a:lumMod val="65000"/>
                  <a:lumOff val="35000"/>
                </a:schemeClr>
              </a:solidFill>
              <a:latin typeface="American Typewriter"/>
              <a:cs typeface="American Typewriter"/>
            </a:endParaRPr>
          </a:p>
        </p:txBody>
      </p:sp>
      <p:sp>
        <p:nvSpPr>
          <p:cNvPr id="3" name="Content Placeholder 2"/>
          <p:cNvSpPr>
            <a:spLocks noGrp="1"/>
          </p:cNvSpPr>
          <p:nvPr>
            <p:ph idx="1"/>
          </p:nvPr>
        </p:nvSpPr>
        <p:spPr/>
        <p:txBody>
          <a:bodyPr/>
          <a:lstStyle/>
          <a:p>
            <a:endParaRPr lang="en-US" dirty="0" smtClean="0"/>
          </a:p>
          <a:p>
            <a:r>
              <a:rPr lang="en-US" dirty="0" smtClean="0">
                <a:latin typeface="American Typewriter"/>
                <a:cs typeface="American Typewriter"/>
              </a:rPr>
              <a:t>As a freedman, Phaedrus can write </a:t>
            </a:r>
            <a:r>
              <a:rPr lang="en-US" dirty="0" smtClean="0">
                <a:solidFill>
                  <a:srgbClr val="FF6600"/>
                </a:solidFill>
                <a:latin typeface="American Typewriter"/>
                <a:cs typeface="American Typewriter"/>
              </a:rPr>
              <a:t>‘from below’</a:t>
            </a:r>
          </a:p>
          <a:p>
            <a:r>
              <a:rPr lang="en-US" dirty="0" smtClean="0">
                <a:latin typeface="American Typewriter"/>
                <a:cs typeface="American Typewriter"/>
              </a:rPr>
              <a:t>Yet as a man of letters, a poet of learning and sophistication, he can also speak from the opposite perspective, </a:t>
            </a:r>
            <a:r>
              <a:rPr lang="en-US" dirty="0" smtClean="0">
                <a:solidFill>
                  <a:srgbClr val="0000FF"/>
                </a:solidFill>
                <a:latin typeface="American Typewriter"/>
                <a:cs typeface="American Typewriter"/>
              </a:rPr>
              <a:t>‘from above</a:t>
            </a:r>
            <a:r>
              <a:rPr lang="en-US" dirty="0" smtClean="0">
                <a:latin typeface="American Typewriter"/>
                <a:cs typeface="American Typewriter"/>
              </a:rPr>
              <a:t>’. </a:t>
            </a:r>
          </a:p>
          <a:p>
            <a:endParaRPr lang="en-US" dirty="0"/>
          </a:p>
        </p:txBody>
      </p:sp>
    </p:spTree>
    <p:extLst>
      <p:ext uri="{BB962C8B-B14F-4D97-AF65-F5344CB8AC3E}">
        <p14:creationId xmlns:p14="http://schemas.microsoft.com/office/powerpoint/2010/main" val="359236416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80"/>
                </a:solidFill>
                <a:latin typeface="American Typewriter"/>
                <a:cs typeface="American Typewriter"/>
              </a:rPr>
              <a:t>Key questions…</a:t>
            </a:r>
            <a:endParaRPr lang="en-US" dirty="0">
              <a:solidFill>
                <a:srgbClr val="800080"/>
              </a:solidFill>
              <a:latin typeface="American Typewriter"/>
              <a:cs typeface="American Typewriter"/>
            </a:endParaRPr>
          </a:p>
        </p:txBody>
      </p:sp>
      <p:sp>
        <p:nvSpPr>
          <p:cNvPr id="3" name="Content Placeholder 2"/>
          <p:cNvSpPr>
            <a:spLocks noGrp="1"/>
          </p:cNvSpPr>
          <p:nvPr>
            <p:ph idx="1"/>
          </p:nvPr>
        </p:nvSpPr>
        <p:spPr>
          <a:xfrm>
            <a:off x="457200" y="1600200"/>
            <a:ext cx="8229600" cy="5038902"/>
          </a:xfrm>
        </p:spPr>
        <p:txBody>
          <a:bodyPr>
            <a:normAutofit fontScale="85000" lnSpcReduction="10000"/>
          </a:bodyPr>
          <a:lstStyle/>
          <a:p>
            <a:pPr lvl="0"/>
            <a:r>
              <a:rPr lang="en-US" dirty="0">
                <a:latin typeface="American Typewriter"/>
                <a:cs typeface="American Typewriter"/>
              </a:rPr>
              <a:t>Is this really light reading, or is its lightness a veil for risky, subversive political commentary and performance?</a:t>
            </a:r>
            <a:endParaRPr lang="it-IT" dirty="0">
              <a:latin typeface="American Typewriter"/>
              <a:cs typeface="American Typewriter"/>
            </a:endParaRPr>
          </a:p>
          <a:p>
            <a:pPr lvl="0"/>
            <a:r>
              <a:rPr lang="en-US" dirty="0">
                <a:solidFill>
                  <a:schemeClr val="accent3">
                    <a:lumMod val="50000"/>
                  </a:schemeClr>
                </a:solidFill>
                <a:latin typeface="American Typewriter"/>
                <a:cs typeface="American Typewriter"/>
              </a:rPr>
              <a:t>To what extent are the fables performances of power? Can there be any real transfer of power to those who are genuinely vulnerable or socially marginalized?</a:t>
            </a:r>
            <a:endParaRPr lang="it-IT" dirty="0">
              <a:solidFill>
                <a:schemeClr val="accent3">
                  <a:lumMod val="50000"/>
                </a:schemeClr>
              </a:solidFill>
              <a:latin typeface="American Typewriter"/>
              <a:cs typeface="American Typewriter"/>
            </a:endParaRPr>
          </a:p>
          <a:p>
            <a:pPr lvl="0"/>
            <a:r>
              <a:rPr lang="en-US" dirty="0">
                <a:latin typeface="American Typewriter"/>
                <a:cs typeface="American Typewriter"/>
              </a:rPr>
              <a:t>What is the role of </a:t>
            </a:r>
            <a:r>
              <a:rPr lang="en-US" dirty="0" err="1">
                <a:latin typeface="American Typewriter"/>
                <a:cs typeface="American Typewriter"/>
              </a:rPr>
              <a:t>humour</a:t>
            </a:r>
            <a:r>
              <a:rPr lang="en-US" dirty="0">
                <a:latin typeface="American Typewriter"/>
                <a:cs typeface="American Typewriter"/>
              </a:rPr>
              <a:t> in all this? And how much power is the reader granted to ‘enable’ the voice of the slave, the freedman, or the person in the gutter, to rise up and sound out, authentically and authoritatively? </a:t>
            </a:r>
            <a:endParaRPr lang="it-IT" dirty="0">
              <a:latin typeface="American Typewriter"/>
              <a:cs typeface="American Typewriter"/>
            </a:endParaRPr>
          </a:p>
          <a:p>
            <a:endParaRPr lang="en-US" dirty="0"/>
          </a:p>
        </p:txBody>
      </p:sp>
    </p:spTree>
    <p:extLst>
      <p:ext uri="{BB962C8B-B14F-4D97-AF65-F5344CB8AC3E}">
        <p14:creationId xmlns:p14="http://schemas.microsoft.com/office/powerpoint/2010/main" val="26320533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lvl="0"/>
            <a:r>
              <a:rPr lang="en-US" dirty="0" smtClean="0">
                <a:latin typeface="American Typewriter"/>
                <a:cs typeface="American Typewriter"/>
              </a:rPr>
              <a:t>Do we get a brave new insight into imperial Roman culture through Phaedrus, or are these fables just tweaked versions of the same old stories?</a:t>
            </a:r>
            <a:endParaRPr lang="it-IT" dirty="0" smtClean="0">
              <a:latin typeface="American Typewriter"/>
              <a:cs typeface="American Typewriter"/>
            </a:endParaRPr>
          </a:p>
          <a:p>
            <a:pPr lvl="0"/>
            <a:r>
              <a:rPr lang="en-US" dirty="0" smtClean="0">
                <a:solidFill>
                  <a:srgbClr val="000090"/>
                </a:solidFill>
                <a:latin typeface="American Typewriter"/>
                <a:cs typeface="American Typewriter"/>
              </a:rPr>
              <a:t>Is being a slave, or slave-like, just a literary trope, shorthand for all things ‘</a:t>
            </a:r>
            <a:r>
              <a:rPr lang="en-US" dirty="0" err="1" smtClean="0">
                <a:solidFill>
                  <a:srgbClr val="000090"/>
                </a:solidFill>
                <a:latin typeface="American Typewriter"/>
                <a:cs typeface="American Typewriter"/>
              </a:rPr>
              <a:t>Aesopic</a:t>
            </a:r>
            <a:r>
              <a:rPr lang="en-US" dirty="0" smtClean="0">
                <a:solidFill>
                  <a:srgbClr val="000090"/>
                </a:solidFill>
                <a:latin typeface="American Typewriter"/>
                <a:cs typeface="American Typewriter"/>
              </a:rPr>
              <a:t>’?</a:t>
            </a:r>
            <a:endParaRPr lang="it-IT" dirty="0" smtClean="0">
              <a:solidFill>
                <a:srgbClr val="000090"/>
              </a:solidFill>
              <a:latin typeface="American Typewriter"/>
              <a:cs typeface="American Typewriter"/>
            </a:endParaRPr>
          </a:p>
          <a:p>
            <a:pPr lvl="0"/>
            <a:r>
              <a:rPr lang="en-US" dirty="0" smtClean="0">
                <a:latin typeface="American Typewriter"/>
                <a:cs typeface="American Typewriter"/>
              </a:rPr>
              <a:t>And what would be the point of (an aristocratic?) Phaedrus experimenting in the poetry of the low, the ugly, the vulnerable and the powerless?</a:t>
            </a:r>
            <a:endParaRPr lang="it-IT" dirty="0" smtClean="0">
              <a:latin typeface="American Typewriter"/>
              <a:cs typeface="American Typewriter"/>
            </a:endParaRPr>
          </a:p>
          <a:p>
            <a:pPr marL="0" indent="0">
              <a:buNone/>
            </a:pPr>
            <a:endParaRPr lang="en-US" dirty="0"/>
          </a:p>
        </p:txBody>
      </p:sp>
    </p:spTree>
    <p:extLst>
      <p:ext uri="{BB962C8B-B14F-4D97-AF65-F5344CB8AC3E}">
        <p14:creationId xmlns:p14="http://schemas.microsoft.com/office/powerpoint/2010/main" val="492320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dirty="0" smtClean="0">
                <a:latin typeface="American Typewriter"/>
                <a:cs typeface="American Typewriter"/>
              </a:rPr>
              <a:t>Can you think of a historical or contemporary example of an author or well-known figure who has </a:t>
            </a:r>
            <a:r>
              <a:rPr lang="en-US" i="1" dirty="0" smtClean="0">
                <a:latin typeface="American Typewriter"/>
                <a:cs typeface="American Typewriter"/>
              </a:rPr>
              <a:t>either </a:t>
            </a:r>
            <a:r>
              <a:rPr lang="en-US" dirty="0" smtClean="0">
                <a:latin typeface="American Typewriter"/>
                <a:cs typeface="American Typewriter"/>
              </a:rPr>
              <a:t>sought advantage from a </a:t>
            </a:r>
            <a:r>
              <a:rPr lang="en-US" dirty="0" smtClean="0">
                <a:solidFill>
                  <a:srgbClr val="660066"/>
                </a:solidFill>
                <a:latin typeface="American Typewriter"/>
                <a:cs typeface="American Typewriter"/>
              </a:rPr>
              <a:t>pose of inferiority or vulnerability</a:t>
            </a:r>
            <a:r>
              <a:rPr lang="en-US" dirty="0" smtClean="0">
                <a:latin typeface="American Typewriter"/>
                <a:cs typeface="American Typewriter"/>
              </a:rPr>
              <a:t>, </a:t>
            </a:r>
            <a:r>
              <a:rPr lang="en-US" i="1" dirty="0" smtClean="0">
                <a:latin typeface="American Typewriter"/>
                <a:cs typeface="American Typewriter"/>
              </a:rPr>
              <a:t>or</a:t>
            </a:r>
            <a:r>
              <a:rPr lang="en-US" dirty="0" smtClean="0">
                <a:latin typeface="American Typewriter"/>
                <a:cs typeface="American Typewriter"/>
              </a:rPr>
              <a:t> has been successful in turning </a:t>
            </a:r>
            <a:r>
              <a:rPr lang="en-US" dirty="0" smtClean="0">
                <a:solidFill>
                  <a:srgbClr val="008000"/>
                </a:solidFill>
                <a:latin typeface="American Typewriter"/>
                <a:cs typeface="American Typewriter"/>
              </a:rPr>
              <a:t>actual social/bodily/economic vulnerability </a:t>
            </a:r>
            <a:r>
              <a:rPr lang="en-US" dirty="0" smtClean="0">
                <a:latin typeface="American Typewriter"/>
                <a:cs typeface="American Typewriter"/>
              </a:rPr>
              <a:t>into a strength?</a:t>
            </a:r>
            <a:endParaRPr lang="it-IT" dirty="0" smtClean="0">
              <a:latin typeface="American Typewriter"/>
              <a:cs typeface="American Typewriter"/>
            </a:endParaRPr>
          </a:p>
          <a:p>
            <a:endParaRPr lang="en-US" dirty="0"/>
          </a:p>
        </p:txBody>
      </p:sp>
    </p:spTree>
    <p:extLst>
      <p:ext uri="{BB962C8B-B14F-4D97-AF65-F5344CB8AC3E}">
        <p14:creationId xmlns:p14="http://schemas.microsoft.com/office/powerpoint/2010/main" val="39723396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25000"/>
                  </a:schemeClr>
                </a:solidFill>
                <a:latin typeface="American Typewriter"/>
                <a:cs typeface="American Typewriter"/>
              </a:rPr>
              <a:t>A poet on the margins</a:t>
            </a:r>
            <a:endParaRPr lang="en-US" dirty="0">
              <a:solidFill>
                <a:schemeClr val="bg2">
                  <a:lumMod val="25000"/>
                </a:schemeClr>
              </a:solidFill>
              <a:latin typeface="American Typewriter"/>
              <a:cs typeface="American Typewriter"/>
            </a:endParaRPr>
          </a:p>
        </p:txBody>
      </p:sp>
      <p:pic>
        <p:nvPicPr>
          <p:cNvPr id="4" name="Content Placeholder 3" descr="henderson book.jpg"/>
          <p:cNvPicPr>
            <a:picLocks noGrp="1" noChangeAspect="1"/>
          </p:cNvPicPr>
          <p:nvPr>
            <p:ph idx="1"/>
          </p:nvPr>
        </p:nvPicPr>
        <p:blipFill>
          <a:blip r:embed="rId2">
            <a:extLst>
              <a:ext uri="{28A0092B-C50C-407E-A947-70E740481C1C}">
                <a14:useLocalDpi xmlns:a14="http://schemas.microsoft.com/office/drawing/2010/main" val="0"/>
              </a:ext>
            </a:extLst>
          </a:blip>
          <a:srcRect l="-47734" r="-47734"/>
          <a:stretch>
            <a:fillRect/>
          </a:stretch>
        </p:blipFill>
        <p:spPr>
          <a:xfrm>
            <a:off x="457200" y="1417638"/>
            <a:ext cx="8229600" cy="4708525"/>
          </a:xfrm>
        </p:spPr>
      </p:pic>
    </p:spTree>
    <p:extLst>
      <p:ext uri="{BB962C8B-B14F-4D97-AF65-F5344CB8AC3E}">
        <p14:creationId xmlns:p14="http://schemas.microsoft.com/office/powerpoint/2010/main" val="38086987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8000"/>
                </a:solidFill>
                <a:latin typeface="American Typewriter"/>
                <a:cs typeface="American Typewriter"/>
              </a:rPr>
              <a:t>Aesop</a:t>
            </a:r>
            <a:r>
              <a:rPr lang="en-US" dirty="0" smtClean="0">
                <a:latin typeface="American Typewriter"/>
                <a:cs typeface="American Typewriter"/>
              </a:rPr>
              <a:t>’s vulnerable body</a:t>
            </a:r>
            <a:endParaRPr lang="en-US" dirty="0">
              <a:latin typeface="American Typewriter"/>
              <a:cs typeface="American Typewriter"/>
            </a:endParaRPr>
          </a:p>
        </p:txBody>
      </p:sp>
      <p:pic>
        <p:nvPicPr>
          <p:cNvPr id="4" name="Content Placeholder 3" descr="Aesop_pushkin01.jpg"/>
          <p:cNvPicPr>
            <a:picLocks noGrp="1" noChangeAspect="1"/>
          </p:cNvPicPr>
          <p:nvPr>
            <p:ph idx="1"/>
          </p:nvPr>
        </p:nvPicPr>
        <p:blipFill>
          <a:blip r:embed="rId2">
            <a:extLst>
              <a:ext uri="{28A0092B-C50C-407E-A947-70E740481C1C}">
                <a14:useLocalDpi xmlns:a14="http://schemas.microsoft.com/office/drawing/2010/main" val="0"/>
              </a:ext>
            </a:extLst>
          </a:blip>
          <a:srcRect l="-87074" r="-87074"/>
          <a:stretch>
            <a:fillRect/>
          </a:stretch>
        </p:blipFill>
        <p:spPr/>
      </p:pic>
    </p:spTree>
    <p:extLst>
      <p:ext uri="{BB962C8B-B14F-4D97-AF65-F5344CB8AC3E}">
        <p14:creationId xmlns:p14="http://schemas.microsoft.com/office/powerpoint/2010/main" val="7843098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220px-Aesop_woodcut_Spain_1489.jpg"/>
          <p:cNvPicPr>
            <a:picLocks noGrp="1" noChangeAspect="1"/>
          </p:cNvPicPr>
          <p:nvPr>
            <p:ph idx="1"/>
          </p:nvPr>
        </p:nvPicPr>
        <p:blipFill>
          <a:blip r:embed="rId2">
            <a:extLst>
              <a:ext uri="{28A0092B-C50C-407E-A947-70E740481C1C}">
                <a14:useLocalDpi xmlns:a14="http://schemas.microsoft.com/office/drawing/2010/main" val="0"/>
              </a:ext>
            </a:extLst>
          </a:blip>
          <a:srcRect l="-99184" r="-99184"/>
          <a:stretch>
            <a:fillRect/>
          </a:stretch>
        </p:blipFill>
        <p:spPr>
          <a:xfrm>
            <a:off x="284037" y="1039164"/>
            <a:ext cx="8229600" cy="5086999"/>
          </a:xfrm>
        </p:spPr>
      </p:pic>
    </p:spTree>
    <p:extLst>
      <p:ext uri="{BB962C8B-B14F-4D97-AF65-F5344CB8AC3E}">
        <p14:creationId xmlns:p14="http://schemas.microsoft.com/office/powerpoint/2010/main" val="8434285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A victim of </a:t>
            </a:r>
            <a:r>
              <a:rPr lang="en-US" dirty="0" smtClean="0">
                <a:solidFill>
                  <a:srgbClr val="800000"/>
                </a:solidFill>
                <a:latin typeface="American Typewriter"/>
                <a:cs typeface="American Typewriter"/>
              </a:rPr>
              <a:t>Sejanus</a:t>
            </a:r>
            <a:r>
              <a:rPr lang="en-US" dirty="0" smtClean="0">
                <a:latin typeface="American Typewriter"/>
                <a:cs typeface="American Typewriter"/>
              </a:rPr>
              <a:t>?</a:t>
            </a:r>
            <a:endParaRPr lang="en-US" dirty="0">
              <a:latin typeface="American Typewriter"/>
              <a:cs typeface="American Typewriter"/>
            </a:endParaRPr>
          </a:p>
        </p:txBody>
      </p:sp>
      <p:pic>
        <p:nvPicPr>
          <p:cNvPr id="4" name="Content Placeholder 3" descr="sejanus.jpg"/>
          <p:cNvPicPr>
            <a:picLocks noGrp="1" noChangeAspect="1"/>
          </p:cNvPicPr>
          <p:nvPr>
            <p:ph idx="1"/>
          </p:nvPr>
        </p:nvPicPr>
        <p:blipFill>
          <a:blip r:embed="rId2">
            <a:extLst>
              <a:ext uri="{28A0092B-C50C-407E-A947-70E740481C1C}">
                <a14:useLocalDpi xmlns:a14="http://schemas.microsoft.com/office/drawing/2010/main" val="0"/>
              </a:ext>
            </a:extLst>
          </a:blip>
          <a:srcRect t="996" b="996"/>
          <a:stretch>
            <a:fillRect/>
          </a:stretch>
        </p:blipFill>
        <p:spPr/>
      </p:pic>
    </p:spTree>
    <p:extLst>
      <p:ext uri="{BB962C8B-B14F-4D97-AF65-F5344CB8AC3E}">
        <p14:creationId xmlns:p14="http://schemas.microsoft.com/office/powerpoint/2010/main" val="35657449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The wolf and the lamb, 1.1</a:t>
            </a:r>
            <a:endParaRPr lang="en-US" dirty="0">
              <a:latin typeface="American Typewriter"/>
              <a:cs typeface="American Typewriter"/>
            </a:endParaRPr>
          </a:p>
        </p:txBody>
      </p:sp>
      <p:pic>
        <p:nvPicPr>
          <p:cNvPr id="4" name="Content Placeholder 3" descr="wolf and the lamb.gif"/>
          <p:cNvPicPr>
            <a:picLocks noGrp="1" noChangeAspect="1"/>
          </p:cNvPicPr>
          <p:nvPr>
            <p:ph idx="1"/>
          </p:nvPr>
        </p:nvPicPr>
        <p:blipFill>
          <a:blip r:embed="rId2">
            <a:extLst>
              <a:ext uri="{28A0092B-C50C-407E-A947-70E740481C1C}">
                <a14:useLocalDpi xmlns:a14="http://schemas.microsoft.com/office/drawing/2010/main" val="0"/>
              </a:ext>
            </a:extLst>
          </a:blip>
          <a:srcRect l="-17008" r="-17008"/>
          <a:stretch>
            <a:fillRect/>
          </a:stretch>
        </p:blipFill>
        <p:spPr/>
      </p:pic>
    </p:spTree>
    <p:extLst>
      <p:ext uri="{BB962C8B-B14F-4D97-AF65-F5344CB8AC3E}">
        <p14:creationId xmlns:p14="http://schemas.microsoft.com/office/powerpoint/2010/main" val="7586941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latin typeface="American Typewriter"/>
                <a:cs typeface="American Typewriter"/>
              </a:rPr>
              <a:t>The cow, the goat,</a:t>
            </a:r>
            <a:r>
              <a:rPr lang="en-US" sz="3200" dirty="0">
                <a:latin typeface="American Typewriter"/>
                <a:cs typeface="American Typewriter"/>
              </a:rPr>
              <a:t> </a:t>
            </a:r>
            <a:r>
              <a:rPr lang="en-US" sz="3200" dirty="0" smtClean="0">
                <a:latin typeface="American Typewriter"/>
                <a:cs typeface="American Typewriter"/>
              </a:rPr>
              <a:t>the sheep and the lion</a:t>
            </a:r>
            <a:br>
              <a:rPr lang="en-US" sz="3200" dirty="0" smtClean="0">
                <a:latin typeface="American Typewriter"/>
                <a:cs typeface="American Typewriter"/>
              </a:rPr>
            </a:br>
            <a:r>
              <a:rPr lang="en-US" sz="3200" dirty="0" smtClean="0">
                <a:latin typeface="American Typewriter"/>
                <a:cs typeface="American Typewriter"/>
              </a:rPr>
              <a:t>(1.5) </a:t>
            </a:r>
            <a:endParaRPr lang="en-US" sz="3200" dirty="0">
              <a:latin typeface="American Typewriter"/>
              <a:cs typeface="American Typewriter"/>
            </a:endParaRPr>
          </a:p>
        </p:txBody>
      </p:sp>
      <p:pic>
        <p:nvPicPr>
          <p:cNvPr id="4" name="Content Placeholder 3" descr="cow goat sheep lion.png"/>
          <p:cNvPicPr>
            <a:picLocks noGrp="1" noChangeAspect="1"/>
          </p:cNvPicPr>
          <p:nvPr>
            <p:ph idx="1"/>
          </p:nvPr>
        </p:nvPicPr>
        <p:blipFill>
          <a:blip r:embed="rId2">
            <a:extLst>
              <a:ext uri="{28A0092B-C50C-407E-A947-70E740481C1C}">
                <a14:useLocalDpi xmlns:a14="http://schemas.microsoft.com/office/drawing/2010/main" val="0"/>
              </a:ext>
            </a:extLst>
          </a:blip>
          <a:srcRect l="-11834" r="-11834"/>
          <a:stretch>
            <a:fillRect/>
          </a:stretch>
        </p:blipFill>
        <p:spPr/>
      </p:pic>
    </p:spTree>
    <p:extLst>
      <p:ext uri="{BB962C8B-B14F-4D97-AF65-F5344CB8AC3E}">
        <p14:creationId xmlns:p14="http://schemas.microsoft.com/office/powerpoint/2010/main" val="38400678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sparrow and the hare (1.9)</a:t>
            </a:r>
            <a:endParaRPr lang="en-US" dirty="0">
              <a:latin typeface="American Typewriter"/>
              <a:cs typeface="American Typewriter"/>
            </a:endParaRPr>
          </a:p>
        </p:txBody>
      </p:sp>
      <p:pic>
        <p:nvPicPr>
          <p:cNvPr id="4" name="Content Placeholder 3" descr="sparrow and hare.jpg"/>
          <p:cNvPicPr>
            <a:picLocks noGrp="1" noChangeAspect="1"/>
          </p:cNvPicPr>
          <p:nvPr>
            <p:ph idx="1"/>
          </p:nvPr>
        </p:nvPicPr>
        <p:blipFill>
          <a:blip r:embed="rId2">
            <a:extLst>
              <a:ext uri="{28A0092B-C50C-407E-A947-70E740481C1C}">
                <a14:useLocalDpi xmlns:a14="http://schemas.microsoft.com/office/drawing/2010/main" val="0"/>
              </a:ext>
            </a:extLst>
          </a:blip>
          <a:srcRect l="-22914" r="-22914"/>
          <a:stretch>
            <a:fillRect/>
          </a:stretch>
        </p:blipFill>
        <p:spPr/>
      </p:pic>
    </p:spTree>
    <p:extLst>
      <p:ext uri="{BB962C8B-B14F-4D97-AF65-F5344CB8AC3E}">
        <p14:creationId xmlns:p14="http://schemas.microsoft.com/office/powerpoint/2010/main" val="26250653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merican Typewriter"/>
                <a:cs typeface="American Typewriter"/>
              </a:rPr>
              <a:t>The dog and her puppies (1.19)</a:t>
            </a:r>
            <a:endParaRPr lang="en-US" dirty="0">
              <a:latin typeface="American Typewriter"/>
              <a:cs typeface="American Typewriter"/>
            </a:endParaRPr>
          </a:p>
        </p:txBody>
      </p:sp>
      <p:pic>
        <p:nvPicPr>
          <p:cNvPr id="4" name="Content Placeholder 3" descr="dog and puppies.jpg"/>
          <p:cNvPicPr>
            <a:picLocks noGrp="1" noChangeAspect="1"/>
          </p:cNvPicPr>
          <p:nvPr>
            <p:ph idx="1"/>
          </p:nvPr>
        </p:nvPicPr>
        <p:blipFill>
          <a:blip r:embed="rId2">
            <a:extLst>
              <a:ext uri="{28A0092B-C50C-407E-A947-70E740481C1C}">
                <a14:useLocalDpi xmlns:a14="http://schemas.microsoft.com/office/drawing/2010/main" val="0"/>
              </a:ext>
            </a:extLst>
          </a:blip>
          <a:srcRect l="-16850" r="-16850"/>
          <a:stretch>
            <a:fillRect/>
          </a:stretch>
        </p:blipFill>
        <p:spPr>
          <a:prstGeom prst="rect">
            <a:avLst/>
          </a:prstGeom>
          <a:noFill/>
          <a:ln>
            <a:noFill/>
          </a:ln>
        </p:spPr>
      </p:pic>
    </p:spTree>
    <p:extLst>
      <p:ext uri="{BB962C8B-B14F-4D97-AF65-F5344CB8AC3E}">
        <p14:creationId xmlns:p14="http://schemas.microsoft.com/office/powerpoint/2010/main" val="19124918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386</Words>
  <Application>Microsoft Macintosh PowerPoint</Application>
  <PresentationFormat>On-screen Show (4:3)</PresentationFormat>
  <Paragraphs>28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Vulnerable Body 8</vt:lpstr>
      <vt:lpstr>A poet on the margins</vt:lpstr>
      <vt:lpstr>Aesop’s vulnerable body</vt:lpstr>
      <vt:lpstr>PowerPoint Presentation</vt:lpstr>
      <vt:lpstr>A victim of Sejanus?</vt:lpstr>
      <vt:lpstr>The wolf and the lamb, 1.1</vt:lpstr>
      <vt:lpstr>The cow, the goat, the sheep and the lion (1.5) </vt:lpstr>
      <vt:lpstr>The sparrow and the hare (1.9)</vt:lpstr>
      <vt:lpstr>The dog and her puppies (1.19)</vt:lpstr>
      <vt:lpstr>The ass and the shepherd (1.15)</vt:lpstr>
      <vt:lpstr>The jackdaw and the peacock (1.3)</vt:lpstr>
      <vt:lpstr>The poet’s body</vt:lpstr>
      <vt:lpstr>‘Bifocal hermeneutics’</vt:lpstr>
      <vt:lpstr>Key questions…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Vulnerable Body 8</dc:title>
  <dc:creator>emma victoria rimell</dc:creator>
  <cp:lastModifiedBy>emma victoria rimell</cp:lastModifiedBy>
  <cp:revision>4</cp:revision>
  <dcterms:created xsi:type="dcterms:W3CDTF">2016-11-29T12:38:00Z</dcterms:created>
  <dcterms:modified xsi:type="dcterms:W3CDTF">2016-11-29T13:11:16Z</dcterms:modified>
</cp:coreProperties>
</file>