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7" r:id="rId4"/>
    <p:sldId id="258" r:id="rId5"/>
    <p:sldId id="259" r:id="rId6"/>
    <p:sldId id="260" r:id="rId7"/>
    <p:sldId id="261" r:id="rId8"/>
    <p:sldId id="262" r:id="rId9"/>
    <p:sldId id="265"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CC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9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C39A7031-9DDA-E74A-8800-6FD784B91426}" type="datetimeFigureOut">
              <a:rPr lang="en-US" smtClean="0"/>
              <a:t>25/11/16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298641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39A7031-9DDA-E74A-8800-6FD784B91426}" type="datetimeFigureOut">
              <a:rPr lang="en-US" smtClean="0"/>
              <a:t>25/11/16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3456583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39A7031-9DDA-E74A-8800-6FD784B91426}" type="datetimeFigureOut">
              <a:rPr lang="en-US" smtClean="0"/>
              <a:t>25/11/16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2077809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C39A7031-9DDA-E74A-8800-6FD784B91426}" type="datetimeFigureOut">
              <a:rPr lang="en-US" smtClean="0"/>
              <a:t>25/11/16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2872502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C39A7031-9DDA-E74A-8800-6FD784B91426}" type="datetimeFigureOut">
              <a:rPr lang="en-US" smtClean="0"/>
              <a:t>25/11/16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3080112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C39A7031-9DDA-E74A-8800-6FD784B91426}" type="datetimeFigureOut">
              <a:rPr lang="en-US" smtClean="0"/>
              <a:t>25/11/16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45910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C39A7031-9DDA-E74A-8800-6FD784B91426}" type="datetimeFigureOut">
              <a:rPr lang="en-US" smtClean="0"/>
              <a:t>25/11/16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2880541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C39A7031-9DDA-E74A-8800-6FD784B91426}" type="datetimeFigureOut">
              <a:rPr lang="en-US" smtClean="0"/>
              <a:t>25/11/16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696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9A7031-9DDA-E74A-8800-6FD784B91426}" type="datetimeFigureOut">
              <a:rPr lang="en-US" smtClean="0"/>
              <a:t>25/11/16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41669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39A7031-9DDA-E74A-8800-6FD784B91426}" type="datetimeFigureOut">
              <a:rPr lang="en-US" smtClean="0"/>
              <a:t>25/11/16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2572097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C39A7031-9DDA-E74A-8800-6FD784B91426}" type="datetimeFigureOut">
              <a:rPr lang="en-US" smtClean="0"/>
              <a:t>25/11/16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F425-B492-7744-9C24-04AE3CEFA949}" type="slidenum">
              <a:rPr lang="en-US" smtClean="0"/>
              <a:t>‹#›</a:t>
            </a:fld>
            <a:endParaRPr lang="en-US"/>
          </a:p>
        </p:txBody>
      </p:sp>
    </p:spTree>
    <p:extLst>
      <p:ext uri="{BB962C8B-B14F-4D97-AF65-F5344CB8AC3E}">
        <p14:creationId xmlns:p14="http://schemas.microsoft.com/office/powerpoint/2010/main" val="15608216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A7031-9DDA-E74A-8800-6FD784B91426}" type="datetimeFigureOut">
              <a:rPr lang="en-US" smtClean="0"/>
              <a:t>25/11/16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BCF425-B492-7744-9C24-04AE3CEFA949}" type="slidenum">
              <a:rPr lang="en-US" smtClean="0"/>
              <a:t>‹#›</a:t>
            </a:fld>
            <a:endParaRPr lang="en-US"/>
          </a:p>
        </p:txBody>
      </p:sp>
    </p:spTree>
    <p:extLst>
      <p:ext uri="{BB962C8B-B14F-4D97-AF65-F5344CB8AC3E}">
        <p14:creationId xmlns:p14="http://schemas.microsoft.com/office/powerpoint/2010/main" val="2876218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The Vulnerable Body</a:t>
            </a:r>
            <a:endParaRPr lang="en-US" dirty="0">
              <a:latin typeface="American Typewriter"/>
              <a:cs typeface="American Typewriter"/>
            </a:endParaRPr>
          </a:p>
        </p:txBody>
      </p:sp>
      <p:sp>
        <p:nvSpPr>
          <p:cNvPr id="3" name="Subtitle 2"/>
          <p:cNvSpPr>
            <a:spLocks noGrp="1"/>
          </p:cNvSpPr>
          <p:nvPr>
            <p:ph type="subTitle" idx="1"/>
          </p:nvPr>
        </p:nvSpPr>
        <p:spPr/>
        <p:txBody>
          <a:bodyPr/>
          <a:lstStyle/>
          <a:p>
            <a:r>
              <a:rPr lang="en-US" dirty="0" smtClean="0">
                <a:solidFill>
                  <a:srgbClr val="0000FF"/>
                </a:solidFill>
                <a:latin typeface="American Typewriter"/>
                <a:cs typeface="American Typewriter"/>
              </a:rPr>
              <a:t>Satire’s Bodies: Horace (II)</a:t>
            </a:r>
            <a:endParaRPr lang="en-US" dirty="0">
              <a:solidFill>
                <a:srgbClr val="0000FF"/>
              </a:solidFill>
              <a:latin typeface="American Typewriter"/>
              <a:cs typeface="American Typewriter"/>
            </a:endParaRPr>
          </a:p>
        </p:txBody>
      </p:sp>
    </p:spTree>
    <p:extLst>
      <p:ext uri="{BB962C8B-B14F-4D97-AF65-F5344CB8AC3E}">
        <p14:creationId xmlns:p14="http://schemas.microsoft.com/office/powerpoint/2010/main" val="368728818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latin typeface="American Typewriter"/>
                <a:cs typeface="American Typewriter"/>
              </a:rPr>
              <a:t>Satire 1.4</a:t>
            </a:r>
            <a:endParaRPr lang="en-US" dirty="0">
              <a:solidFill>
                <a:srgbClr val="800000"/>
              </a:solidFill>
              <a:latin typeface="American Typewriter"/>
              <a:cs typeface="American Typewriter"/>
            </a:endParaRPr>
          </a:p>
        </p:txBody>
      </p:sp>
      <p:sp>
        <p:nvSpPr>
          <p:cNvPr id="3" name="Content Placeholder 2"/>
          <p:cNvSpPr>
            <a:spLocks noGrp="1"/>
          </p:cNvSpPr>
          <p:nvPr>
            <p:ph idx="1"/>
          </p:nvPr>
        </p:nvSpPr>
        <p:spPr/>
        <p:txBody>
          <a:bodyPr>
            <a:normAutofit/>
          </a:bodyPr>
          <a:lstStyle/>
          <a:p>
            <a:r>
              <a:rPr lang="en-US" dirty="0" smtClean="0">
                <a:latin typeface="American Typewriter"/>
                <a:cs typeface="American Typewriter"/>
              </a:rPr>
              <a:t>What counts is not social pedigree but rather ‘an aristocracy of virtue in which bodily correctness and the management of physical appetites go hand in hand with moral and intellectual training’</a:t>
            </a:r>
          </a:p>
          <a:p>
            <a:pPr marL="2743200" lvl="6" indent="0">
              <a:buNone/>
            </a:pPr>
            <a:r>
              <a:rPr lang="en-US" sz="2800" dirty="0" smtClean="0">
                <a:latin typeface="American Typewriter"/>
                <a:cs typeface="American Typewriter"/>
              </a:rPr>
              <a:t>Thomas </a:t>
            </a:r>
            <a:r>
              <a:rPr lang="en-US" sz="2800" dirty="0" err="1" smtClean="0">
                <a:latin typeface="American Typewriter"/>
                <a:cs typeface="American Typewriter"/>
              </a:rPr>
              <a:t>Habinek</a:t>
            </a:r>
            <a:r>
              <a:rPr lang="en-US" sz="2800" dirty="0" smtClean="0">
                <a:latin typeface="American Typewriter"/>
                <a:cs typeface="American Typewriter"/>
              </a:rPr>
              <a:t>, ‘Satire as aristocratic play’ in </a:t>
            </a:r>
            <a:r>
              <a:rPr lang="en-US" sz="2800" dirty="0" err="1" smtClean="0">
                <a:latin typeface="American Typewriter"/>
                <a:cs typeface="American Typewriter"/>
              </a:rPr>
              <a:t>Freudenburg</a:t>
            </a:r>
            <a:r>
              <a:rPr lang="en-US" sz="2800" dirty="0" smtClean="0">
                <a:latin typeface="American Typewriter"/>
                <a:cs typeface="American Typewriter"/>
              </a:rPr>
              <a:t> ed. </a:t>
            </a:r>
            <a:endParaRPr lang="en-US" sz="2800" dirty="0">
              <a:latin typeface="American Typewriter"/>
              <a:cs typeface="American Typewriter"/>
            </a:endParaRPr>
          </a:p>
        </p:txBody>
      </p:sp>
    </p:spTree>
    <p:extLst>
      <p:ext uri="{BB962C8B-B14F-4D97-AF65-F5344CB8AC3E}">
        <p14:creationId xmlns:p14="http://schemas.microsoft.com/office/powerpoint/2010/main" val="1618249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r>
              <a:rPr lang="en-US" sz="3600" dirty="0" smtClean="0">
                <a:latin typeface="American Typewriter"/>
                <a:cs typeface="American Typewriter"/>
              </a:rPr>
              <a:t>‘</a:t>
            </a:r>
            <a:r>
              <a:rPr lang="en-US" sz="3600" dirty="0" smtClean="0">
                <a:solidFill>
                  <a:srgbClr val="008000"/>
                </a:solidFill>
                <a:latin typeface="American Typewriter"/>
                <a:cs typeface="American Typewriter"/>
              </a:rPr>
              <a:t>This satire itself requires the immoral body as the </a:t>
            </a:r>
            <a:r>
              <a:rPr lang="en-US" sz="3600" i="1" dirty="0" err="1" smtClean="0">
                <a:solidFill>
                  <a:srgbClr val="008000"/>
                </a:solidFill>
                <a:latin typeface="American Typewriter"/>
                <a:cs typeface="American Typewriter"/>
              </a:rPr>
              <a:t>fons</a:t>
            </a:r>
            <a:r>
              <a:rPr lang="en-US" sz="3600" i="1" dirty="0" smtClean="0">
                <a:solidFill>
                  <a:srgbClr val="008000"/>
                </a:solidFill>
                <a:latin typeface="American Typewriter"/>
                <a:cs typeface="American Typewriter"/>
              </a:rPr>
              <a:t> et </a:t>
            </a:r>
            <a:r>
              <a:rPr lang="en-US" sz="3600" i="1" dirty="0" err="1" smtClean="0">
                <a:solidFill>
                  <a:srgbClr val="008000"/>
                </a:solidFill>
                <a:latin typeface="American Typewriter"/>
                <a:cs typeface="American Typewriter"/>
              </a:rPr>
              <a:t>origo</a:t>
            </a:r>
            <a:r>
              <a:rPr lang="en-US" sz="3600" i="1" dirty="0" smtClean="0">
                <a:solidFill>
                  <a:srgbClr val="008000"/>
                </a:solidFill>
                <a:latin typeface="American Typewriter"/>
                <a:cs typeface="American Typewriter"/>
              </a:rPr>
              <a:t> </a:t>
            </a:r>
            <a:r>
              <a:rPr lang="en-US" sz="3600" dirty="0" smtClean="0">
                <a:solidFill>
                  <a:srgbClr val="008000"/>
                </a:solidFill>
                <a:latin typeface="American Typewriter"/>
                <a:cs typeface="American Typewriter"/>
              </a:rPr>
              <a:t>of its own speech’</a:t>
            </a:r>
          </a:p>
          <a:p>
            <a:pPr marL="0" indent="0">
              <a:buNone/>
            </a:pPr>
            <a:r>
              <a:rPr lang="en-US" dirty="0" smtClean="0"/>
              <a:t>				          </a:t>
            </a:r>
            <a:r>
              <a:rPr lang="en-US" sz="2800" dirty="0" smtClean="0"/>
              <a:t>Gunderson ‘The libidinal rhetoric of 						satire’ in </a:t>
            </a:r>
            <a:r>
              <a:rPr lang="en-US" sz="2800" dirty="0" err="1" smtClean="0"/>
              <a:t>Freudenburg</a:t>
            </a:r>
            <a:r>
              <a:rPr lang="en-US" sz="2800" dirty="0" smtClean="0"/>
              <a:t> (ed.) </a:t>
            </a:r>
            <a:r>
              <a:rPr lang="en-US" sz="2800" i="1" dirty="0" smtClean="0"/>
              <a:t>The 					      Cambridge Companion to Roman </a:t>
            </a:r>
            <a:r>
              <a:rPr lang="en-US" sz="2800" dirty="0" smtClean="0"/>
              <a:t>						</a:t>
            </a:r>
            <a:r>
              <a:rPr lang="en-US" sz="2800" i="1" dirty="0" smtClean="0"/>
              <a:t>Satire</a:t>
            </a:r>
            <a:r>
              <a:rPr lang="en-US" sz="2800" dirty="0" smtClean="0"/>
              <a:t>, p227 </a:t>
            </a:r>
            <a:endParaRPr lang="en-US" sz="2800" dirty="0"/>
          </a:p>
        </p:txBody>
      </p:sp>
    </p:spTree>
    <p:extLst>
      <p:ext uri="{BB962C8B-B14F-4D97-AF65-F5344CB8AC3E}">
        <p14:creationId xmlns:p14="http://schemas.microsoft.com/office/powerpoint/2010/main" val="2846243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Horace’s ‘split personality’</a:t>
            </a:r>
            <a:endParaRPr lang="en-US" dirty="0">
              <a:latin typeface="American Typewriter"/>
              <a:cs typeface="American Typewriter"/>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solidFill>
                  <a:schemeClr val="accent4">
                    <a:lumMod val="75000"/>
                  </a:schemeClr>
                </a:solidFill>
                <a:latin typeface="American Typewriter"/>
                <a:cs typeface="American Typewriter"/>
              </a:rPr>
              <a:t>Decorous, pure, tight-lipped</a:t>
            </a:r>
          </a:p>
          <a:p>
            <a:pPr marL="0" indent="0">
              <a:buNone/>
            </a:pPr>
            <a:r>
              <a:rPr lang="en-US" dirty="0">
                <a:latin typeface="American Typewriter"/>
                <a:cs typeface="American Typewriter"/>
              </a:rPr>
              <a:t>	</a:t>
            </a:r>
            <a:r>
              <a:rPr lang="en-US" dirty="0" smtClean="0">
                <a:latin typeface="American Typewriter"/>
                <a:cs typeface="American Typewriter"/>
              </a:rPr>
              <a:t>		</a:t>
            </a:r>
            <a:r>
              <a:rPr lang="en-US" i="1" dirty="0" smtClean="0">
                <a:latin typeface="American Typewriter"/>
                <a:cs typeface="American Typewriter"/>
              </a:rPr>
              <a:t>		yet also</a:t>
            </a:r>
          </a:p>
          <a:p>
            <a:pPr marL="0" indent="0">
              <a:buNone/>
            </a:pPr>
            <a:r>
              <a:rPr lang="en-US" dirty="0">
                <a:latin typeface="American Typewriter"/>
                <a:cs typeface="American Typewriter"/>
              </a:rPr>
              <a:t>	</a:t>
            </a:r>
            <a:r>
              <a:rPr lang="en-US" dirty="0" smtClean="0">
                <a:latin typeface="American Typewriter"/>
                <a:cs typeface="American Typewriter"/>
              </a:rPr>
              <a:t>					</a:t>
            </a:r>
            <a:r>
              <a:rPr lang="en-US" dirty="0" smtClean="0">
                <a:solidFill>
                  <a:schemeClr val="accent6">
                    <a:lumMod val="50000"/>
                  </a:schemeClr>
                </a:solidFill>
                <a:latin typeface="American Typewriter"/>
                <a:cs typeface="American Typewriter"/>
              </a:rPr>
              <a:t>dirty, </a:t>
            </a:r>
            <a:r>
              <a:rPr lang="en-US" dirty="0" smtClean="0">
                <a:solidFill>
                  <a:srgbClr val="FF0000"/>
                </a:solidFill>
                <a:latin typeface="American Typewriter"/>
                <a:cs typeface="American Typewriter"/>
              </a:rPr>
              <a:t>unruly, </a:t>
            </a:r>
          </a:p>
          <a:p>
            <a:pPr marL="0" indent="0">
              <a:buNone/>
            </a:pPr>
            <a:r>
              <a:rPr lang="en-US" dirty="0">
                <a:latin typeface="American Typewriter"/>
                <a:cs typeface="American Typewriter"/>
              </a:rPr>
              <a:t>	</a:t>
            </a:r>
            <a:r>
              <a:rPr lang="en-US" dirty="0" smtClean="0">
                <a:latin typeface="American Typewriter"/>
                <a:cs typeface="American Typewriter"/>
              </a:rPr>
              <a:t>					     </a:t>
            </a:r>
            <a:r>
              <a:rPr lang="en-US" dirty="0" smtClean="0">
                <a:solidFill>
                  <a:schemeClr val="tx1">
                    <a:lumMod val="65000"/>
                    <a:lumOff val="35000"/>
                  </a:schemeClr>
                </a:solidFill>
                <a:latin typeface="American Typewriter"/>
                <a:cs typeface="American Typewriter"/>
              </a:rPr>
              <a:t>  blemished</a:t>
            </a:r>
            <a:r>
              <a:rPr lang="en-US" dirty="0" smtClean="0">
                <a:latin typeface="American Typewriter"/>
                <a:cs typeface="American Typewriter"/>
              </a:rPr>
              <a:t>, 				</a:t>
            </a:r>
          </a:p>
          <a:p>
            <a:pPr marL="0" indent="0">
              <a:buNone/>
            </a:pPr>
            <a:r>
              <a:rPr lang="en-US" dirty="0">
                <a:latin typeface="American Typewriter"/>
                <a:cs typeface="American Typewriter"/>
              </a:rPr>
              <a:t>	</a:t>
            </a:r>
            <a:r>
              <a:rPr lang="en-US" dirty="0" smtClean="0">
                <a:latin typeface="American Typewriter"/>
                <a:cs typeface="American Typewriter"/>
              </a:rPr>
              <a:t>						</a:t>
            </a:r>
            <a:r>
              <a:rPr lang="en-US" dirty="0" smtClean="0">
                <a:solidFill>
                  <a:srgbClr val="CC66FF"/>
                </a:solidFill>
                <a:latin typeface="American Typewriter"/>
                <a:cs typeface="American Typewriter"/>
              </a:rPr>
              <a:t>	myopic</a:t>
            </a:r>
            <a:endParaRPr lang="en-US" dirty="0">
              <a:solidFill>
                <a:srgbClr val="CC66FF"/>
              </a:solidFill>
              <a:latin typeface="American Typewriter"/>
              <a:cs typeface="American Typewriter"/>
            </a:endParaRPr>
          </a:p>
        </p:txBody>
      </p:sp>
    </p:spTree>
    <p:extLst>
      <p:ext uri="{BB962C8B-B14F-4D97-AF65-F5344CB8AC3E}">
        <p14:creationId xmlns:p14="http://schemas.microsoft.com/office/powerpoint/2010/main" val="39090209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The Veteran (</a:t>
            </a:r>
            <a:r>
              <a:rPr lang="en-US" i="1" dirty="0" smtClean="0">
                <a:latin typeface="American Typewriter"/>
                <a:cs typeface="American Typewriter"/>
              </a:rPr>
              <a:t>sat</a:t>
            </a:r>
            <a:r>
              <a:rPr lang="en-US" dirty="0" smtClean="0">
                <a:latin typeface="American Typewriter"/>
                <a:cs typeface="American Typewriter"/>
              </a:rPr>
              <a:t>.1.1.4-7)</a:t>
            </a:r>
            <a:endParaRPr lang="en-US" dirty="0">
              <a:latin typeface="American Typewriter"/>
              <a:cs typeface="American Typewriter"/>
            </a:endParaRPr>
          </a:p>
        </p:txBody>
      </p:sp>
      <p:pic>
        <p:nvPicPr>
          <p:cNvPr id="4" name="Content Placeholder 3" descr="trump veterans.jpg"/>
          <p:cNvPicPr>
            <a:picLocks noGrp="1" noChangeAspect="1"/>
          </p:cNvPicPr>
          <p:nvPr>
            <p:ph idx="1"/>
          </p:nvPr>
        </p:nvPicPr>
        <p:blipFill>
          <a:blip r:embed="rId2">
            <a:extLst>
              <a:ext uri="{28A0092B-C50C-407E-A947-70E740481C1C}">
                <a14:useLocalDpi xmlns:a14="http://schemas.microsoft.com/office/drawing/2010/main" val="0"/>
              </a:ext>
            </a:extLst>
          </a:blip>
          <a:srcRect t="1115" b="1115"/>
          <a:stretch>
            <a:fillRect/>
          </a:stretch>
        </p:blipFill>
        <p:spPr/>
      </p:pic>
    </p:spTree>
    <p:extLst>
      <p:ext uri="{BB962C8B-B14F-4D97-AF65-F5344CB8AC3E}">
        <p14:creationId xmlns:p14="http://schemas.microsoft.com/office/powerpoint/2010/main" val="34447573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latin typeface="American Typewriter"/>
              <a:cs typeface="American Typewriter"/>
            </a:endParaRPr>
          </a:p>
          <a:p>
            <a:r>
              <a:rPr lang="en-US" dirty="0" smtClean="0">
                <a:latin typeface="American Typewriter"/>
                <a:cs typeface="American Typewriter"/>
              </a:rPr>
              <a:t>Q: </a:t>
            </a:r>
            <a:r>
              <a:rPr lang="en-US" dirty="0" smtClean="0">
                <a:solidFill>
                  <a:schemeClr val="tx1">
                    <a:lumMod val="65000"/>
                    <a:lumOff val="35000"/>
                  </a:schemeClr>
                </a:solidFill>
                <a:latin typeface="American Typewriter"/>
                <a:cs typeface="American Typewriter"/>
              </a:rPr>
              <a:t>How does a notion of universal, undeniable vulnerability help Horace vaunt his status as a poet?</a:t>
            </a:r>
            <a:endParaRPr lang="en-US" dirty="0">
              <a:solidFill>
                <a:schemeClr val="tx1">
                  <a:lumMod val="65000"/>
                  <a:lumOff val="35000"/>
                </a:schemeClr>
              </a:solidFill>
              <a:latin typeface="American Typewriter"/>
              <a:cs typeface="American Typewriter"/>
            </a:endParaRPr>
          </a:p>
        </p:txBody>
      </p:sp>
    </p:spTree>
    <p:extLst>
      <p:ext uri="{BB962C8B-B14F-4D97-AF65-F5344CB8AC3E}">
        <p14:creationId xmlns:p14="http://schemas.microsoft.com/office/powerpoint/2010/main" val="3874948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filthy mouth (</a:t>
            </a:r>
            <a:r>
              <a:rPr lang="en-US" i="1" dirty="0" err="1" smtClean="0">
                <a:latin typeface="American Typewriter"/>
                <a:cs typeface="American Typewriter"/>
              </a:rPr>
              <a:t>os</a:t>
            </a:r>
            <a:r>
              <a:rPr lang="en-US" i="1" dirty="0" smtClean="0">
                <a:latin typeface="American Typewriter"/>
                <a:cs typeface="American Typewriter"/>
              </a:rPr>
              <a:t> </a:t>
            </a:r>
            <a:r>
              <a:rPr lang="en-US" i="1" dirty="0" err="1" smtClean="0">
                <a:latin typeface="American Typewriter"/>
                <a:cs typeface="American Typewriter"/>
              </a:rPr>
              <a:t>impurum</a:t>
            </a:r>
            <a:r>
              <a:rPr lang="en-US" dirty="0" smtClean="0">
                <a:latin typeface="American Typewriter"/>
                <a:cs typeface="American Typewriter"/>
              </a:rPr>
              <a:t>):</a:t>
            </a:r>
            <a:br>
              <a:rPr lang="en-US" dirty="0" smtClean="0">
                <a:latin typeface="American Typewriter"/>
                <a:cs typeface="American Typewriter"/>
              </a:rPr>
            </a:br>
            <a:r>
              <a:rPr lang="en-US" dirty="0" smtClean="0">
                <a:latin typeface="American Typewriter"/>
                <a:cs typeface="American Typewriter"/>
              </a:rPr>
              <a:t>can the son of a </a:t>
            </a:r>
            <a:r>
              <a:rPr lang="en-US" i="1" dirty="0" err="1" smtClean="0">
                <a:latin typeface="American Typewriter"/>
                <a:cs typeface="American Typewriter"/>
              </a:rPr>
              <a:t>libertus</a:t>
            </a:r>
            <a:r>
              <a:rPr lang="en-US" dirty="0" smtClean="0">
                <a:latin typeface="American Typewriter"/>
                <a:cs typeface="American Typewriter"/>
              </a:rPr>
              <a:t> get away with it better? </a:t>
            </a:r>
            <a:endParaRPr lang="en-US" dirty="0">
              <a:latin typeface="American Typewriter"/>
              <a:cs typeface="American Typewriter"/>
            </a:endParaRPr>
          </a:p>
        </p:txBody>
      </p:sp>
      <p:sp>
        <p:nvSpPr>
          <p:cNvPr id="3" name="Content Placeholder 2"/>
          <p:cNvSpPr>
            <a:spLocks noGrp="1"/>
          </p:cNvSpPr>
          <p:nvPr>
            <p:ph idx="1"/>
          </p:nvPr>
        </p:nvSpPr>
        <p:spPr>
          <a:xfrm>
            <a:off x="457200" y="1646390"/>
            <a:ext cx="8229600" cy="4479773"/>
          </a:xfrm>
        </p:spPr>
        <p:txBody>
          <a:bodyPr/>
          <a:lstStyle/>
          <a:p>
            <a:pPr marL="0" indent="0">
              <a:buNone/>
            </a:pPr>
            <a:endParaRPr lang="en-US" dirty="0" smtClean="0"/>
          </a:p>
          <a:p>
            <a:pPr marL="0" indent="0">
              <a:buNone/>
            </a:pPr>
            <a:r>
              <a:rPr lang="en-US" dirty="0" smtClean="0"/>
              <a:t>  </a:t>
            </a:r>
            <a:endParaRPr lang="en-US" dirty="0"/>
          </a:p>
        </p:txBody>
      </p:sp>
      <p:pic>
        <p:nvPicPr>
          <p:cNvPr id="4" name="Picture 3" descr="adele gif.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2226546"/>
            <a:ext cx="6350000" cy="3622059"/>
          </a:xfrm>
          <a:prstGeom prst="rect">
            <a:avLst/>
          </a:prstGeom>
        </p:spPr>
      </p:pic>
    </p:spTree>
    <p:extLst>
      <p:ext uri="{BB962C8B-B14F-4D97-AF65-F5344CB8AC3E}">
        <p14:creationId xmlns:p14="http://schemas.microsoft.com/office/powerpoint/2010/main" val="2978497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I’ll give her any name I choose. Pretentious,</a:t>
            </a:r>
            <a:r>
              <a:rPr lang="en-US" i="1" dirty="0" smtClean="0">
                <a:latin typeface="American Typewriter"/>
                <a:cs typeface="American Typewriter"/>
              </a:rPr>
              <a:t> </a:t>
            </a:r>
            <a:r>
              <a:rPr lang="en-US" i="1" dirty="0" err="1" smtClean="0">
                <a:latin typeface="American Typewriter"/>
                <a:cs typeface="American Typewriter"/>
              </a:rPr>
              <a:t>moi</a:t>
            </a:r>
            <a:r>
              <a:rPr lang="en-US" dirty="0" smtClean="0">
                <a:latin typeface="American Typewriter"/>
                <a:cs typeface="American Typewriter"/>
              </a:rPr>
              <a:t>?</a:t>
            </a:r>
            <a:endParaRPr lang="en-US" dirty="0">
              <a:latin typeface="American Typewriter"/>
              <a:cs typeface="American Typewriter"/>
            </a:endParaRPr>
          </a:p>
        </p:txBody>
      </p:sp>
      <p:pic>
        <p:nvPicPr>
          <p:cNvPr id="4" name="Content Placeholder 3" descr="Numa and Egeria, bas relief.png"/>
          <p:cNvPicPr>
            <a:picLocks noGrp="1" noChangeAspect="1"/>
          </p:cNvPicPr>
          <p:nvPr>
            <p:ph idx="1"/>
          </p:nvPr>
        </p:nvPicPr>
        <p:blipFill>
          <a:blip r:embed="rId2">
            <a:extLst>
              <a:ext uri="{28A0092B-C50C-407E-A947-70E740481C1C}">
                <a14:useLocalDpi xmlns:a14="http://schemas.microsoft.com/office/drawing/2010/main" val="0"/>
              </a:ext>
            </a:extLst>
          </a:blip>
          <a:srcRect l="-20773" r="-20773"/>
          <a:stretch>
            <a:fillRect/>
          </a:stretch>
        </p:blipFill>
        <p:spPr/>
      </p:pic>
    </p:spTree>
    <p:extLst>
      <p:ext uri="{BB962C8B-B14F-4D97-AF65-F5344CB8AC3E}">
        <p14:creationId xmlns:p14="http://schemas.microsoft.com/office/powerpoint/2010/main" val="251538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vulnerable </a:t>
            </a:r>
            <a:r>
              <a:rPr lang="en-US" dirty="0" smtClean="0">
                <a:solidFill>
                  <a:srgbClr val="800080"/>
                </a:solidFill>
                <a:latin typeface="American Typewriter"/>
                <a:cs typeface="American Typewriter"/>
              </a:rPr>
              <a:t>slave-girl</a:t>
            </a:r>
            <a:r>
              <a:rPr lang="en-US" dirty="0" smtClean="0">
                <a:latin typeface="American Typewriter"/>
                <a:cs typeface="American Typewriter"/>
              </a:rPr>
              <a:t>, again</a:t>
            </a:r>
            <a:endParaRPr lang="en-US" dirty="0">
              <a:latin typeface="American Typewriter"/>
              <a:cs typeface="American Typewriter"/>
            </a:endParaRPr>
          </a:p>
        </p:txBody>
      </p:sp>
      <p:pic>
        <p:nvPicPr>
          <p:cNvPr id="4" name="Content Placeholder 3" descr="seatedgirl.jpg"/>
          <p:cNvPicPr>
            <a:picLocks noGrp="1" noChangeAspect="1"/>
          </p:cNvPicPr>
          <p:nvPr>
            <p:ph idx="1"/>
          </p:nvPr>
        </p:nvPicPr>
        <p:blipFill>
          <a:blip r:embed="rId2">
            <a:extLst>
              <a:ext uri="{28A0092B-C50C-407E-A947-70E740481C1C}">
                <a14:useLocalDpi xmlns:a14="http://schemas.microsoft.com/office/drawing/2010/main" val="0"/>
              </a:ext>
            </a:extLst>
          </a:blip>
          <a:srcRect l="-78502" r="-78502"/>
          <a:stretch>
            <a:fillRect/>
          </a:stretch>
        </p:blipFill>
        <p:spPr/>
      </p:pic>
    </p:spTree>
    <p:extLst>
      <p:ext uri="{BB962C8B-B14F-4D97-AF65-F5344CB8AC3E}">
        <p14:creationId xmlns:p14="http://schemas.microsoft.com/office/powerpoint/2010/main" val="69387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latin typeface="American Typewriter"/>
                <a:cs typeface="American Typewriter"/>
              </a:rPr>
              <a:t>Satire 1.4, vv.105ff</a:t>
            </a:r>
            <a:endParaRPr lang="en-US" dirty="0">
              <a:solidFill>
                <a:srgbClr val="800000"/>
              </a:solidFill>
              <a:latin typeface="American Typewriter"/>
              <a:cs typeface="American Typewriter"/>
            </a:endParaRPr>
          </a:p>
        </p:txBody>
      </p:sp>
      <p:sp>
        <p:nvSpPr>
          <p:cNvPr id="3" name="Content Placeholder 2"/>
          <p:cNvSpPr>
            <a:spLocks noGrp="1"/>
          </p:cNvSpPr>
          <p:nvPr>
            <p:ph idx="1"/>
          </p:nvPr>
        </p:nvSpPr>
        <p:spPr/>
        <p:txBody>
          <a:bodyPr/>
          <a:lstStyle/>
          <a:p>
            <a:endParaRPr lang="en-US" dirty="0" smtClean="0"/>
          </a:p>
          <a:p>
            <a:endParaRPr lang="en-US" dirty="0"/>
          </a:p>
          <a:p>
            <a:r>
              <a:rPr lang="en-US" sz="2800" dirty="0" smtClean="0">
                <a:latin typeface="American Typewriter"/>
                <a:cs typeface="American Typewriter"/>
              </a:rPr>
              <a:t>How does Horace write a new genealogy for Roman verse satire here?</a:t>
            </a:r>
            <a:endParaRPr lang="en-US" sz="2800" dirty="0">
              <a:latin typeface="American Typewriter"/>
              <a:cs typeface="American Typewriter"/>
            </a:endParaRPr>
          </a:p>
        </p:txBody>
      </p:sp>
    </p:spTree>
    <p:extLst>
      <p:ext uri="{BB962C8B-B14F-4D97-AF65-F5344CB8AC3E}">
        <p14:creationId xmlns:p14="http://schemas.microsoft.com/office/powerpoint/2010/main" val="1220623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68</TotalTime>
  <Words>164</Words>
  <Application>Microsoft Macintosh PowerPoint</Application>
  <PresentationFormat>On-screen Show (4:3)</PresentationFormat>
  <Paragraphs>27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Vulnerable Body</vt:lpstr>
      <vt:lpstr>PowerPoint Presentation</vt:lpstr>
      <vt:lpstr>Horace’s ‘split personality’</vt:lpstr>
      <vt:lpstr>The Veteran (sat.1.1.4-7)</vt:lpstr>
      <vt:lpstr>PowerPoint Presentation</vt:lpstr>
      <vt:lpstr>The filthy mouth (os impurum): can the son of a libertus get away with it better? </vt:lpstr>
      <vt:lpstr>I’ll give her any name I choose. Pretentious, moi?</vt:lpstr>
      <vt:lpstr>The vulnerable slave-girl, again</vt:lpstr>
      <vt:lpstr>Satire 1.4, vv.105ff</vt:lpstr>
      <vt:lpstr>Satire 1.4</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victoria rimell</dc:creator>
  <cp:lastModifiedBy>emma victoria rimell</cp:lastModifiedBy>
  <cp:revision>10</cp:revision>
  <dcterms:created xsi:type="dcterms:W3CDTF">2016-11-23T12:48:30Z</dcterms:created>
  <dcterms:modified xsi:type="dcterms:W3CDTF">2016-11-25T10:35:15Z</dcterms:modified>
</cp:coreProperties>
</file>