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0080"/>
    <a:srgbClr val="FF00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9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7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33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3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312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79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728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6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53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2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6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6F2B3-1CFE-F946-A4EC-693E58C61E29}" type="datetimeFigureOut">
              <a:rPr lang="en-US" smtClean="0"/>
              <a:t>25/01/17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45AEE-A48C-E240-99F2-9602510A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23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Vulnerable Body </a:t>
            </a:r>
            <a:r>
              <a:rPr lang="en-US" dirty="0" smtClean="0">
                <a:latin typeface="American Typewriter"/>
                <a:cs typeface="American Typewriter"/>
              </a:rPr>
              <a:t>3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merican Typewriter"/>
                <a:cs typeface="American Typewriter"/>
              </a:rPr>
              <a:t>Persius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merican Typewriter"/>
                <a:cs typeface="American Typewriter"/>
              </a:rPr>
              <a:t> 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and the poem made flesh II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567632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A </a:t>
            </a:r>
            <a:r>
              <a:rPr lang="en-US" dirty="0" smtClean="0">
                <a:solidFill>
                  <a:srgbClr val="400080"/>
                </a:solidFill>
                <a:latin typeface="American Typewriter"/>
                <a:cs typeface="American Typewriter"/>
              </a:rPr>
              <a:t>recipe</a:t>
            </a:r>
            <a:r>
              <a:rPr lang="en-US" dirty="0" smtClean="0">
                <a:latin typeface="American Typewriter"/>
                <a:cs typeface="American Typewriter"/>
              </a:rPr>
              <a:t> (New Yorker sketch)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Questions for discussion:</a:t>
            </a:r>
            <a:endParaRPr lang="it-IT" dirty="0"/>
          </a:p>
          <a:p>
            <a:pPr lvl="0"/>
            <a:r>
              <a:rPr lang="en-GB" dirty="0">
                <a:latin typeface="American Typewriter"/>
                <a:cs typeface="American Typewriter"/>
              </a:rPr>
              <a:t>Do you think the ‘recipe’ and ‘boiling pot’ metaphors are effective, and do they make you think differently about the rise of Donald Trump? </a:t>
            </a:r>
            <a:endParaRPr lang="en-GB" dirty="0" smtClean="0">
              <a:latin typeface="American Typewriter"/>
              <a:cs typeface="American Typewriter"/>
            </a:endParaRPr>
          </a:p>
          <a:p>
            <a:pPr lvl="0"/>
            <a:r>
              <a:rPr lang="en-GB" dirty="0" smtClean="0">
                <a:latin typeface="American Typewriter"/>
                <a:cs typeface="American Typewriter"/>
              </a:rPr>
              <a:t>Think </a:t>
            </a:r>
            <a:r>
              <a:rPr lang="en-GB" dirty="0">
                <a:latin typeface="American Typewriter"/>
                <a:cs typeface="American Typewriter"/>
              </a:rPr>
              <a:t>of at least three reasons why, paying close attention to the text – especially to style, tone, structure, images, puns. </a:t>
            </a:r>
            <a:endParaRPr lang="it-IT" dirty="0">
              <a:latin typeface="American Typewriter"/>
              <a:cs typeface="American Typewrit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2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latin typeface="American Typewriter"/>
                <a:cs typeface="American Typewriter"/>
              </a:rPr>
              <a:t>Persius</a:t>
            </a:r>
            <a:r>
              <a:rPr lang="en-US" sz="3600" dirty="0" smtClean="0">
                <a:latin typeface="American Typewriter"/>
                <a:cs typeface="American Typewriter"/>
              </a:rPr>
              <a:t>’ bitter (</a:t>
            </a:r>
            <a:r>
              <a:rPr lang="en-US" sz="3600" dirty="0" err="1" smtClean="0">
                <a:latin typeface="American Typewriter"/>
                <a:cs typeface="American Typewriter"/>
              </a:rPr>
              <a:t>flavoursome</a:t>
            </a:r>
            <a:r>
              <a:rPr lang="en-US" sz="3600" dirty="0" smtClean="0">
                <a:latin typeface="American Typewriter"/>
                <a:cs typeface="American Typewriter"/>
              </a:rPr>
              <a:t>?) brew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latin typeface="American Typewriter"/>
                <a:cs typeface="American Typewriter"/>
              </a:rPr>
              <a:t>Is aggressive intensity necessarily </a:t>
            </a:r>
            <a:r>
              <a:rPr lang="en-US" dirty="0" smtClean="0">
                <a:solidFill>
                  <a:srgbClr val="800000"/>
                </a:solidFill>
                <a:latin typeface="American Typewriter"/>
                <a:cs typeface="American Typewriter"/>
              </a:rPr>
              <a:t>painful</a:t>
            </a:r>
            <a:r>
              <a:rPr lang="en-US" dirty="0" smtClean="0">
                <a:latin typeface="American Typewriter"/>
                <a:cs typeface="American Typewriter"/>
              </a:rPr>
              <a:t>?</a:t>
            </a:r>
          </a:p>
          <a:p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dirty="0" smtClean="0">
                <a:latin typeface="American Typewriter"/>
                <a:cs typeface="American Typewriter"/>
              </a:rPr>
              <a:t>Is there any way it could be </a:t>
            </a:r>
            <a:r>
              <a:rPr lang="en-US" dirty="0" smtClean="0">
                <a:solidFill>
                  <a:srgbClr val="0000FF"/>
                </a:solidFill>
                <a:latin typeface="American Typewriter"/>
                <a:cs typeface="American Typewriter"/>
              </a:rPr>
              <a:t>pleasurable</a:t>
            </a:r>
            <a:r>
              <a:rPr lang="en-US" dirty="0" smtClean="0">
                <a:latin typeface="American Typewriter"/>
                <a:cs typeface="American Typewriter"/>
              </a:rPr>
              <a:t>?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762918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The problem/</a:t>
            </a:r>
            <a:r>
              <a:rPr lang="en-US" dirty="0" smtClean="0">
                <a:solidFill>
                  <a:srgbClr val="66FFFF"/>
                </a:solidFill>
                <a:latin typeface="American Typewriter"/>
                <a:cs typeface="American Typewriter"/>
              </a:rPr>
              <a:t>paradox</a:t>
            </a:r>
            <a:r>
              <a:rPr lang="en-US" dirty="0" smtClean="0">
                <a:latin typeface="American Typewriter"/>
                <a:cs typeface="American Typewriter"/>
              </a:rPr>
              <a:t>/stimulus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840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Harden/straighten up, as we immerse ourselves in poetry that is all about bending and mixing…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Consuming satire’s latest pungent, rich mixed dish will not leave you feeling detoxed and pure… Are you what you eat?</a:t>
            </a:r>
          </a:p>
          <a:p>
            <a:endParaRPr lang="en-US" dirty="0">
              <a:latin typeface="American Typewriter"/>
              <a:cs typeface="American Typewriter"/>
            </a:endParaRPr>
          </a:p>
          <a:p>
            <a:pPr marL="0" indent="0" algn="ctr">
              <a:buNone/>
            </a:pPr>
            <a:r>
              <a:rPr lang="en-US" sz="2800" dirty="0" smtClean="0">
                <a:latin typeface="American Typewriter"/>
                <a:cs typeface="American Typewriter"/>
              </a:rPr>
              <a:t>Is this problem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/>
                <a:cs typeface="American Typewriter"/>
              </a:rPr>
              <a:t>resolvable</a:t>
            </a:r>
            <a:r>
              <a:rPr lang="en-US" sz="2800" dirty="0" smtClean="0">
                <a:latin typeface="American Typewriter"/>
                <a:cs typeface="American Typewriter"/>
              </a:rPr>
              <a:t>, or </a:t>
            </a:r>
            <a:r>
              <a:rPr lang="en-US" sz="2800" dirty="0" smtClean="0">
                <a:solidFill>
                  <a:srgbClr val="808000"/>
                </a:solidFill>
                <a:latin typeface="American Typewriter"/>
                <a:cs typeface="American Typewriter"/>
              </a:rPr>
              <a:t>indigestible</a:t>
            </a:r>
            <a:r>
              <a:rPr lang="en-US" sz="2800" dirty="0" smtClean="0">
                <a:latin typeface="American Typewriter"/>
                <a:cs typeface="American Typewriter"/>
              </a:rPr>
              <a:t>?</a:t>
            </a:r>
          </a:p>
          <a:p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483622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Critical positions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err="1" smtClean="0">
                <a:solidFill>
                  <a:srgbClr val="000090"/>
                </a:solidFill>
                <a:latin typeface="American Typewriter"/>
                <a:cs typeface="American Typewriter"/>
              </a:rPr>
              <a:t>S.Bartsch</a:t>
            </a:r>
            <a:r>
              <a:rPr lang="en-US" sz="2400" dirty="0" smtClean="0">
                <a:latin typeface="American Typewriter"/>
                <a:cs typeface="American Typewriter"/>
              </a:rPr>
              <a:t> (2015, 11): </a:t>
            </a:r>
            <a:r>
              <a:rPr lang="en-US" sz="2400" dirty="0" err="1" smtClean="0">
                <a:latin typeface="American Typewriter"/>
                <a:cs typeface="American Typewriter"/>
              </a:rPr>
              <a:t>Persius</a:t>
            </a:r>
            <a:r>
              <a:rPr lang="en-US" sz="2400" dirty="0" smtClean="0">
                <a:latin typeface="American Typewriter"/>
                <a:cs typeface="American Typewriter"/>
              </a:rPr>
              <a:t> ‘plans to leave us with a self-canceling collection of images that demand to be transcended in favor of something else.’ </a:t>
            </a:r>
          </a:p>
          <a:p>
            <a:endParaRPr lang="en-US" sz="2400" dirty="0">
              <a:latin typeface="American Typewriter"/>
              <a:cs typeface="American Typewriter"/>
            </a:endParaRPr>
          </a:p>
          <a:p>
            <a:r>
              <a:rPr lang="en-US" sz="2400" dirty="0" err="1" smtClean="0">
                <a:solidFill>
                  <a:srgbClr val="800000"/>
                </a:solidFill>
                <a:latin typeface="American Typewriter"/>
                <a:cs typeface="American Typewriter"/>
              </a:rPr>
              <a:t>K.Freudenburg</a:t>
            </a:r>
            <a:r>
              <a:rPr lang="en-US" sz="2400" dirty="0" smtClean="0">
                <a:solidFill>
                  <a:srgbClr val="800000"/>
                </a:solidFill>
                <a:latin typeface="American Typewriter"/>
                <a:cs typeface="American Typewriter"/>
              </a:rPr>
              <a:t> </a:t>
            </a:r>
            <a:r>
              <a:rPr lang="en-US" sz="2400" dirty="0" smtClean="0">
                <a:latin typeface="American Typewriter"/>
                <a:cs typeface="American Typewriter"/>
              </a:rPr>
              <a:t>(2001, 132): ‘…these poems hurl us back into the abyss,  shattering smugness by leaving us there to spin in a bearing-less space.’</a:t>
            </a:r>
          </a:p>
          <a:p>
            <a:endParaRPr lang="en-US" sz="2400" dirty="0" smtClean="0">
              <a:latin typeface="American Typewriter"/>
              <a:cs typeface="American Typewriter"/>
            </a:endParaRPr>
          </a:p>
          <a:p>
            <a:r>
              <a:rPr lang="en-US" sz="2400" dirty="0" smtClean="0">
                <a:solidFill>
                  <a:srgbClr val="008000"/>
                </a:solidFill>
                <a:latin typeface="American Typewriter"/>
                <a:cs typeface="American Typewriter"/>
              </a:rPr>
              <a:t>J. Henderson </a:t>
            </a:r>
            <a:r>
              <a:rPr lang="en-US" sz="2400" dirty="0" smtClean="0">
                <a:latin typeface="American Typewriter"/>
                <a:cs typeface="American Typewriter"/>
              </a:rPr>
              <a:t>(1999, </a:t>
            </a:r>
            <a:r>
              <a:rPr lang="en-US" sz="2400" i="1" dirty="0" smtClean="0">
                <a:latin typeface="American Typewriter"/>
                <a:cs typeface="American Typewriter"/>
              </a:rPr>
              <a:t>Writing Down Rome</a:t>
            </a:r>
            <a:r>
              <a:rPr lang="en-US" sz="2400" dirty="0" smtClean="0">
                <a:latin typeface="American Typewriter"/>
                <a:cs typeface="American Typewriter"/>
              </a:rPr>
              <a:t>, 232, 237): </a:t>
            </a:r>
            <a:r>
              <a:rPr lang="en-US" sz="2400" dirty="0" err="1" smtClean="0">
                <a:latin typeface="American Typewriter"/>
                <a:cs typeface="American Typewriter"/>
              </a:rPr>
              <a:t>Persius</a:t>
            </a:r>
            <a:r>
              <a:rPr lang="en-US" sz="2400" dirty="0" smtClean="0">
                <a:latin typeface="American Typewriter"/>
                <a:cs typeface="American Typewriter"/>
              </a:rPr>
              <a:t>’ ‘writing acts out a scene of mastery, the fantasy/ideology of an absolute control of Self as boundary and teleology of human freedom’… ‘…he portrays a struggle towards self-criticism.’</a:t>
            </a:r>
            <a:endParaRPr lang="en-US" sz="2400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81215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prologue</a:t>
            </a:r>
            <a:r>
              <a:rPr lang="en-US" dirty="0" smtClean="0">
                <a:latin typeface="American Typewriter"/>
                <a:cs typeface="American Typewriter"/>
              </a:rPr>
              <a:t>: recap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>
                <a:latin typeface="American Typewriter"/>
                <a:cs typeface="American Typewriter"/>
              </a:rPr>
              <a:t>What are ‘</a:t>
            </a:r>
            <a:r>
              <a:rPr lang="en-US" sz="2800" i="1" dirty="0" smtClean="0">
                <a:latin typeface="American Typewriter"/>
                <a:cs typeface="American Typewriter"/>
              </a:rPr>
              <a:t>nostra </a:t>
            </a:r>
            <a:r>
              <a:rPr lang="en-US" sz="2800" i="1" dirty="0" err="1" smtClean="0">
                <a:latin typeface="American Typewriter"/>
                <a:cs typeface="American Typewriter"/>
              </a:rPr>
              <a:t>verba</a:t>
            </a:r>
            <a:r>
              <a:rPr lang="en-US" sz="2800" dirty="0" smtClean="0">
                <a:latin typeface="American Typewriter"/>
                <a:cs typeface="American Typewriter"/>
              </a:rPr>
              <a:t>’ (‘our words’)? What makes them distinct from parroted language? Is all human language repetition? </a:t>
            </a:r>
          </a:p>
          <a:p>
            <a:endParaRPr lang="en-US" sz="2800" dirty="0" smtClean="0">
              <a:latin typeface="American Typewriter"/>
              <a:cs typeface="American Typewriter"/>
            </a:endParaRPr>
          </a:p>
          <a:p>
            <a:r>
              <a:rPr lang="en-US" sz="2800" dirty="0" smtClean="0">
                <a:latin typeface="American Typewriter"/>
                <a:cs typeface="American Typewriter"/>
              </a:rPr>
              <a:t>To what extent does </a:t>
            </a:r>
            <a:r>
              <a:rPr lang="en-US" sz="2800" dirty="0" err="1" smtClean="0">
                <a:latin typeface="American Typewriter"/>
                <a:cs typeface="American Typewriter"/>
              </a:rPr>
              <a:t>Persius</a:t>
            </a:r>
            <a:r>
              <a:rPr lang="en-US" sz="2800" dirty="0" smtClean="0">
                <a:latin typeface="American Typewriter"/>
                <a:cs typeface="American Typewriter"/>
              </a:rPr>
              <a:t> (get his audience to) ‘parrot’ / ‘crow’ in this poem, and to what extent does he manage to transcend language as repetition?</a:t>
            </a:r>
            <a:endParaRPr lang="en-US" sz="2800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239609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American Typewriter"/>
                <a:cs typeface="American Typewriter"/>
              </a:rPr>
              <a:t>No-one escapes bodies (=</a:t>
            </a:r>
            <a:r>
              <a:rPr lang="en-US" sz="3600" dirty="0" smtClean="0">
                <a:solidFill>
                  <a:srgbClr val="FF00FF"/>
                </a:solidFill>
                <a:latin typeface="American Typewriter"/>
                <a:cs typeface="American Typewriter"/>
              </a:rPr>
              <a:t>vulnerability</a:t>
            </a:r>
            <a:r>
              <a:rPr lang="en-US" sz="3600" dirty="0" smtClean="0">
                <a:latin typeface="American Typewriter"/>
                <a:cs typeface="American Typewriter"/>
              </a:rPr>
              <a:t>)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latin typeface="American Typewriter"/>
                <a:cs typeface="American Typewriter"/>
              </a:rPr>
              <a:t>Lips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Mouths (lapping up, eating, singing)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Statue bodies, licking ivy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Limp as you perform this poem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Pecked ears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671191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The worst essay crisis ever </a:t>
            </a:r>
            <a:br>
              <a:rPr lang="en-US" dirty="0" smtClean="0">
                <a:latin typeface="American Typewriter"/>
                <a:cs typeface="American Typewriter"/>
              </a:rPr>
            </a:br>
            <a:r>
              <a:rPr lang="en-US" dirty="0" smtClean="0">
                <a:latin typeface="American Typewriter"/>
                <a:cs typeface="American Typewriter"/>
              </a:rPr>
              <a:t>(</a:t>
            </a:r>
            <a:r>
              <a:rPr lang="en-US" i="1" dirty="0" smtClean="0">
                <a:latin typeface="American Typewriter"/>
                <a:cs typeface="American Typewriter"/>
              </a:rPr>
              <a:t>Sat</a:t>
            </a:r>
            <a:r>
              <a:rPr lang="en-US" dirty="0" smtClean="0">
                <a:latin typeface="American Typewriter"/>
                <a:cs typeface="American Typewriter"/>
              </a:rPr>
              <a:t>.3)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7984"/>
          </a:xfrm>
        </p:spPr>
        <p:txBody>
          <a:bodyPr>
            <a:normAutofit fontScale="55000" lnSpcReduction="20000"/>
          </a:bodyPr>
          <a:lstStyle/>
          <a:p>
            <a:r>
              <a:rPr lang="en-GB" b="1" i="1" dirty="0">
                <a:latin typeface="American Typewriter"/>
                <a:cs typeface="American Typewriter"/>
              </a:rPr>
              <a:t>Sat</a:t>
            </a:r>
            <a:r>
              <a:rPr lang="en-GB" b="1" dirty="0">
                <a:latin typeface="American Typewriter"/>
                <a:cs typeface="American Typewriter"/>
              </a:rPr>
              <a:t>.3.1-14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– It’s always like this. Morning’s already bright through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The shutters, swelling the narrow cracks with light,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And I’m snoring enough to drown the wild </a:t>
            </a:r>
            <a:r>
              <a:rPr lang="en-GB" dirty="0" err="1">
                <a:latin typeface="American Typewriter"/>
                <a:cs typeface="American Typewriter"/>
              </a:rPr>
              <a:t>Falernian</a:t>
            </a:r>
            <a:r>
              <a:rPr lang="en-GB" dirty="0">
                <a:latin typeface="American Typewriter"/>
                <a:cs typeface="American Typewriter"/>
              </a:rPr>
              <a:t>,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And the shadow on the sundial’s now nearing eleven. 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– ‘What are you up to?’ cries a voice. ‘The Dog-Star’s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Been scorching the crops, madly, for hours already, 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And all the cows are sheltering under the spreading elm.’ 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– Really? Truly? Here, quickly, you. No one there?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The green bile’s flowing, my head’s bursting, you’d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Think all the donkey-herds in Arcadia were braying.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Now my book’s to hand, the two-toned parchment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Purged of hair, the paper, and a jointed reed-pen.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Now I groan, the liquid hangs heavily from the pen,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But adding water over-thins the black cuttlefish ink,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Groan, the reed </a:t>
            </a:r>
            <a:r>
              <a:rPr lang="en-GB" b="1" i="1" dirty="0">
                <a:latin typeface="American Typewriter"/>
                <a:cs typeface="American Typewriter"/>
              </a:rPr>
              <a:t>(fistula)</a:t>
            </a:r>
            <a:r>
              <a:rPr lang="en-GB" dirty="0">
                <a:latin typeface="American Typewriter"/>
                <a:cs typeface="American Typewriter"/>
              </a:rPr>
              <a:t> keeps gathering up the diluted blobs. 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b="1" dirty="0"/>
              <a:t> </a:t>
            </a:r>
            <a:endParaRPr lang="it-IT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7338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i="1" dirty="0">
                <a:latin typeface="American Typewriter"/>
                <a:cs typeface="American Typewriter"/>
              </a:rPr>
              <a:t>Fistula </a:t>
            </a:r>
            <a:r>
              <a:rPr lang="en-US" dirty="0">
                <a:latin typeface="American Typewriter"/>
                <a:cs typeface="American Typewriter"/>
              </a:rPr>
              <a:t>(3.14) </a:t>
            </a:r>
          </a:p>
          <a:p>
            <a:pPr marL="0" indent="0">
              <a:buNone/>
            </a:pPr>
            <a:r>
              <a:rPr lang="en-US" dirty="0">
                <a:latin typeface="American Typewriter"/>
                <a:cs typeface="American Typewriter"/>
              </a:rPr>
              <a:t>		= reed (pen), tube, urethra, ulcer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571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99" y="930201"/>
            <a:ext cx="9018801" cy="5491767"/>
          </a:xfrm>
        </p:spPr>
        <p:txBody>
          <a:bodyPr>
            <a:normAutofit fontScale="70000" lnSpcReduction="20000"/>
          </a:bodyPr>
          <a:lstStyle/>
          <a:p>
            <a:r>
              <a:rPr lang="en-GB" b="1" i="1" dirty="0"/>
              <a:t>Sat</a:t>
            </a:r>
            <a:r>
              <a:rPr lang="en-GB" b="1" dirty="0"/>
              <a:t>.3.58-9:</a:t>
            </a:r>
            <a:endParaRPr lang="it-IT" dirty="0"/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Yet you’re </a:t>
            </a:r>
            <a:r>
              <a:rPr lang="en-GB" dirty="0" smtClean="0">
                <a:latin typeface="American Typewriter"/>
                <a:cs typeface="American Typewriter"/>
              </a:rPr>
              <a:t>still</a:t>
            </a:r>
            <a:r>
              <a:rPr lang="it-IT" dirty="0" smtClean="0">
                <a:latin typeface="American Typewriter"/>
                <a:cs typeface="American Typewriter"/>
              </a:rPr>
              <a:t> </a:t>
            </a:r>
            <a:r>
              <a:rPr lang="en-GB" dirty="0">
                <a:latin typeface="American Typewriter"/>
                <a:cs typeface="American Typewriter"/>
              </a:rPr>
              <a:t>s</a:t>
            </a:r>
            <a:r>
              <a:rPr lang="en-GB" dirty="0" smtClean="0">
                <a:latin typeface="American Typewriter"/>
                <a:cs typeface="American Typewriter"/>
              </a:rPr>
              <a:t>noring</a:t>
            </a:r>
            <a:r>
              <a:rPr lang="en-GB" dirty="0">
                <a:latin typeface="American Typewriter"/>
                <a:cs typeface="American Typewriter"/>
              </a:rPr>
              <a:t>, your lolling head </a:t>
            </a:r>
            <a:endParaRPr lang="en-GB" dirty="0" smtClean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W</a:t>
            </a:r>
            <a:r>
              <a:rPr lang="en-GB" dirty="0" smtClean="0">
                <a:latin typeface="American Typewriter"/>
                <a:cs typeface="American Typewriter"/>
              </a:rPr>
              <a:t>ith </a:t>
            </a:r>
            <a:r>
              <a:rPr lang="en-GB" dirty="0">
                <a:latin typeface="American Typewriter"/>
                <a:cs typeface="American Typewriter"/>
              </a:rPr>
              <a:t>its jawbone </a:t>
            </a:r>
            <a:r>
              <a:rPr lang="en-GB" dirty="0" smtClean="0">
                <a:latin typeface="American Typewriter"/>
                <a:cs typeface="American Typewriter"/>
              </a:rPr>
              <a:t>unhinged,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 smtClean="0">
                <a:latin typeface="American Typewriter"/>
                <a:cs typeface="American Typewriter"/>
              </a:rPr>
              <a:t>Still </a:t>
            </a:r>
            <a:r>
              <a:rPr lang="en-GB" dirty="0">
                <a:latin typeface="American Typewriter"/>
                <a:cs typeface="American Typewriter"/>
              </a:rPr>
              <a:t>yawning yesterday’s yawn, your mouth wide open.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b="1" dirty="0"/>
              <a:t> </a:t>
            </a:r>
            <a:endParaRPr lang="it-IT" dirty="0"/>
          </a:p>
          <a:p>
            <a:r>
              <a:rPr lang="en-GB" b="1" i="1" dirty="0"/>
              <a:t>Sat.</a:t>
            </a:r>
            <a:r>
              <a:rPr lang="en-GB" b="1" dirty="0"/>
              <a:t>3.98-105:</a:t>
            </a:r>
            <a:endParaRPr lang="it-IT" dirty="0"/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Stuffed from his feasting he goes white-bellied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 smtClean="0">
                <a:latin typeface="American Typewriter"/>
                <a:cs typeface="American Typewriter"/>
              </a:rPr>
              <a:t>To bathe</a:t>
            </a:r>
            <a:r>
              <a:rPr lang="en-GB" dirty="0">
                <a:latin typeface="American Typewriter"/>
                <a:cs typeface="American Typewriter"/>
              </a:rPr>
              <a:t>, but as he drinks, his throat emitting long noxious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Belches, a sudden tremor makes the warm glass slip from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His hand, his bared teeth chatter, and the greasy food slides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From his slack mouth. Then it’s the bugle, the candles, and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Finally the dear deceased, thick-coated with perfumed balm,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On a tall bier, with his rigid heels extended towards the door.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31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2738</TotalTime>
  <Words>603</Words>
  <Application>Microsoft Macintosh PowerPoint</Application>
  <PresentationFormat>On-screen Show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Vulnerable Body 3</vt:lpstr>
      <vt:lpstr>Persius’ bitter (flavoursome?) brew</vt:lpstr>
      <vt:lpstr>The problem/paradox/stimulus</vt:lpstr>
      <vt:lpstr>Critical positions</vt:lpstr>
      <vt:lpstr>The prologue: recap</vt:lpstr>
      <vt:lpstr>No-one escapes bodies (=vulnerability)</vt:lpstr>
      <vt:lpstr>The worst essay crisis ever  (Sat.3)</vt:lpstr>
      <vt:lpstr>PowerPoint Presentation</vt:lpstr>
      <vt:lpstr>PowerPoint Presentation</vt:lpstr>
      <vt:lpstr>A recipe (New Yorker sketch)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VULBOD 3</dc:title>
  <dc:creator>emma victoria rimell</dc:creator>
  <cp:lastModifiedBy>emma victoria rimell</cp:lastModifiedBy>
  <cp:revision>7</cp:revision>
  <dcterms:created xsi:type="dcterms:W3CDTF">2017-01-21T14:46:10Z</dcterms:created>
  <dcterms:modified xsi:type="dcterms:W3CDTF">2017-01-27T09:16:56Z</dcterms:modified>
</cp:coreProperties>
</file>