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9" r:id="rId4"/>
    <p:sldId id="270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808000"/>
    <a:srgbClr val="FF0000"/>
    <a:srgbClr val="FF00FF"/>
    <a:srgbClr val="800080"/>
    <a:srgbClr val="00408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7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44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65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93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60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115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96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055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112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130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296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BA8C-9E4B-B64C-85F0-36FB9651A4FE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863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8BA8C-9E4B-B64C-85F0-36FB9651A4FE}" type="datetimeFigureOut">
              <a:rPr lang="en-US" smtClean="0"/>
              <a:t>02/02/17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92792-7B35-4340-9217-90D16F0E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42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Vulnerable Body 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Beyond tragic vulnerability: </a:t>
            </a:r>
          </a:p>
          <a:p>
            <a:r>
              <a:rPr lang="en-US" dirty="0" smtClean="0">
                <a:solidFill>
                  <a:srgbClr val="400080"/>
                </a:solidFill>
                <a:latin typeface="American Typewriter"/>
                <a:cs typeface="American Typewriter"/>
              </a:rPr>
              <a:t>Seneca’s </a:t>
            </a:r>
            <a:r>
              <a:rPr lang="en-US" i="1" dirty="0" smtClean="0">
                <a:solidFill>
                  <a:srgbClr val="400080"/>
                </a:solidFill>
                <a:latin typeface="American Typewriter"/>
                <a:cs typeface="American Typewriter"/>
              </a:rPr>
              <a:t>Thyestes </a:t>
            </a:r>
            <a:r>
              <a:rPr lang="en-US" dirty="0" smtClean="0">
                <a:latin typeface="American Typewriter"/>
                <a:cs typeface="American Typewriter"/>
              </a:rPr>
              <a:t>(I)</a:t>
            </a:r>
            <a:endParaRPr lang="en-US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764896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80"/>
                </a:solidFill>
                <a:latin typeface="American Typewriter"/>
                <a:cs typeface="American Typewriter"/>
              </a:rPr>
              <a:t>Vulnerable bodies</a:t>
            </a:r>
            <a:r>
              <a:rPr lang="en-US" dirty="0" smtClean="0">
                <a:latin typeface="American Typewriter"/>
                <a:cs typeface="American Typewriter"/>
              </a:rPr>
              <a:t>?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1943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 smtClean="0">
                <a:latin typeface="American Typewriter"/>
                <a:cs typeface="American Typewriter"/>
              </a:rPr>
              <a:t>Atreus asserts his supreme power by </a:t>
            </a:r>
            <a:r>
              <a:rPr lang="en-GB" sz="2800" dirty="0">
                <a:latin typeface="American Typewriter"/>
                <a:cs typeface="American Typewriter"/>
              </a:rPr>
              <a:t>reducing Thyestes to the ontological status of a woman, or a female/feminized body, at her most </a:t>
            </a:r>
            <a:r>
              <a:rPr lang="en-GB" sz="2800" dirty="0" smtClean="0">
                <a:latin typeface="American Typewriter"/>
                <a:cs typeface="American Typewriter"/>
              </a:rPr>
              <a:t>vulnerable</a:t>
            </a:r>
            <a:r>
              <a:rPr lang="it-IT" sz="2800" dirty="0" smtClean="0">
                <a:latin typeface="American Typewriter"/>
                <a:cs typeface="American Typewriter"/>
              </a:rPr>
              <a:t>.</a:t>
            </a:r>
          </a:p>
          <a:p>
            <a:endParaRPr lang="it-IT" sz="2800" dirty="0" smtClean="0">
              <a:latin typeface="American Typewriter"/>
              <a:cs typeface="American Typewriter"/>
            </a:endParaRPr>
          </a:p>
          <a:p>
            <a:r>
              <a:rPr lang="it-IT" sz="2800" dirty="0" err="1" smtClean="0">
                <a:latin typeface="American Typewriter"/>
                <a:cs typeface="American Typewriter"/>
              </a:rPr>
              <a:t>Thyestes</a:t>
            </a:r>
            <a:r>
              <a:rPr lang="it-IT" sz="2800" dirty="0" smtClean="0">
                <a:latin typeface="American Typewriter"/>
                <a:cs typeface="American Typewriter"/>
              </a:rPr>
              <a:t>, </a:t>
            </a:r>
            <a:r>
              <a:rPr lang="it-IT" sz="2800" dirty="0" err="1" smtClean="0">
                <a:latin typeface="American Typewriter"/>
                <a:cs typeface="American Typewriter"/>
              </a:rPr>
              <a:t>that</a:t>
            </a:r>
            <a:r>
              <a:rPr lang="it-IT" sz="2800" dirty="0" smtClean="0">
                <a:latin typeface="American Typewriter"/>
                <a:cs typeface="American Typewriter"/>
              </a:rPr>
              <a:t> </a:t>
            </a:r>
            <a:r>
              <a:rPr lang="it-IT" sz="2800" dirty="0" err="1" smtClean="0">
                <a:latin typeface="American Typewriter"/>
                <a:cs typeface="American Typewriter"/>
              </a:rPr>
              <a:t>is</a:t>
            </a:r>
            <a:r>
              <a:rPr lang="it-IT" sz="2800" dirty="0" smtClean="0">
                <a:latin typeface="American Typewriter"/>
                <a:cs typeface="American Typewriter"/>
              </a:rPr>
              <a:t>, </a:t>
            </a:r>
            <a:r>
              <a:rPr lang="it-IT" sz="2800" dirty="0" err="1" smtClean="0">
                <a:latin typeface="American Typewriter"/>
                <a:cs typeface="American Typewriter"/>
              </a:rPr>
              <a:t>is</a:t>
            </a:r>
            <a:r>
              <a:rPr lang="it-IT" sz="2800" dirty="0" smtClean="0">
                <a:latin typeface="American Typewriter"/>
                <a:cs typeface="American Typewriter"/>
              </a:rPr>
              <a:t> </a:t>
            </a:r>
            <a:r>
              <a:rPr lang="it-IT" sz="2800" dirty="0" err="1" smtClean="0">
                <a:latin typeface="American Typewriter"/>
                <a:cs typeface="American Typewriter"/>
              </a:rPr>
              <a:t>transformed</a:t>
            </a:r>
            <a:r>
              <a:rPr lang="it-IT" sz="2800" dirty="0" smtClean="0">
                <a:latin typeface="American Typewriter"/>
                <a:cs typeface="American Typewriter"/>
              </a:rPr>
              <a:t> </a:t>
            </a:r>
            <a:r>
              <a:rPr lang="it-IT" sz="2800" dirty="0" err="1" smtClean="0">
                <a:latin typeface="American Typewriter"/>
                <a:cs typeface="American Typewriter"/>
              </a:rPr>
              <a:t>into</a:t>
            </a:r>
            <a:r>
              <a:rPr lang="it-IT" sz="2800" dirty="0" smtClean="0">
                <a:latin typeface="American Typewriter"/>
                <a:cs typeface="American Typewriter"/>
              </a:rPr>
              <a:t> a </a:t>
            </a:r>
            <a:r>
              <a:rPr lang="it-IT" sz="2800" dirty="0" err="1" smtClean="0">
                <a:latin typeface="American Typewriter"/>
                <a:cs typeface="American Typewriter"/>
              </a:rPr>
              <a:t>pregnant</a:t>
            </a:r>
            <a:r>
              <a:rPr lang="it-IT" sz="2800" dirty="0" smtClean="0">
                <a:latin typeface="American Typewriter"/>
                <a:cs typeface="American Typewriter"/>
              </a:rPr>
              <a:t>, </a:t>
            </a:r>
            <a:r>
              <a:rPr lang="it-IT" sz="2800" dirty="0" err="1" smtClean="0">
                <a:latin typeface="American Typewriter"/>
                <a:cs typeface="American Typewriter"/>
              </a:rPr>
              <a:t>labouring</a:t>
            </a:r>
            <a:r>
              <a:rPr lang="it-IT" sz="2800" dirty="0" smtClean="0">
                <a:latin typeface="American Typewriter"/>
                <a:cs typeface="American Typewriter"/>
              </a:rPr>
              <a:t> body </a:t>
            </a:r>
            <a:r>
              <a:rPr lang="it-IT" sz="2800" dirty="0" err="1" smtClean="0">
                <a:latin typeface="American Typewriter"/>
                <a:cs typeface="American Typewriter"/>
              </a:rPr>
              <a:t>which</a:t>
            </a:r>
            <a:r>
              <a:rPr lang="it-IT" sz="2800" dirty="0" smtClean="0">
                <a:latin typeface="American Typewriter"/>
                <a:cs typeface="American Typewriter"/>
              </a:rPr>
              <a:t> </a:t>
            </a:r>
            <a:r>
              <a:rPr lang="it-IT" sz="2800" dirty="0" err="1" smtClean="0">
                <a:latin typeface="American Typewriter"/>
                <a:cs typeface="American Typewriter"/>
              </a:rPr>
              <a:t>cannot</a:t>
            </a:r>
            <a:r>
              <a:rPr lang="it-IT" sz="2800" dirty="0" smtClean="0">
                <a:latin typeface="American Typewriter"/>
                <a:cs typeface="American Typewriter"/>
              </a:rPr>
              <a:t> ‘</a:t>
            </a:r>
            <a:r>
              <a:rPr lang="it-IT" sz="2800" dirty="0" err="1" smtClean="0">
                <a:latin typeface="American Typewriter"/>
                <a:cs typeface="American Typewriter"/>
              </a:rPr>
              <a:t>give</a:t>
            </a:r>
            <a:r>
              <a:rPr lang="it-IT" sz="2800" dirty="0" smtClean="0">
                <a:latin typeface="American Typewriter"/>
                <a:cs typeface="American Typewriter"/>
              </a:rPr>
              <a:t> </a:t>
            </a:r>
            <a:r>
              <a:rPr lang="it-IT" sz="2800" dirty="0" err="1" smtClean="0">
                <a:latin typeface="American Typewriter"/>
                <a:cs typeface="American Typewriter"/>
              </a:rPr>
              <a:t>birth</a:t>
            </a:r>
            <a:r>
              <a:rPr lang="it-IT" sz="2800" dirty="0" smtClean="0">
                <a:latin typeface="American Typewriter"/>
                <a:cs typeface="American Typewriter"/>
              </a:rPr>
              <a:t>’.</a:t>
            </a:r>
          </a:p>
          <a:p>
            <a:endParaRPr lang="it-IT" sz="2800" dirty="0" smtClean="0">
              <a:latin typeface="American Typewriter"/>
              <a:cs typeface="American Typewriter"/>
            </a:endParaRPr>
          </a:p>
          <a:p>
            <a:r>
              <a:rPr lang="en-GB" sz="2800" dirty="0" smtClean="0">
                <a:latin typeface="American Typewriter"/>
                <a:cs typeface="American Typewriter"/>
              </a:rPr>
              <a:t>Atreus</a:t>
            </a:r>
            <a:r>
              <a:rPr lang="en-GB" sz="2800" dirty="0">
                <a:latin typeface="American Typewriter"/>
                <a:cs typeface="American Typewriter"/>
              </a:rPr>
              <a:t> </a:t>
            </a:r>
            <a:r>
              <a:rPr lang="en-GB" sz="2800" dirty="0" smtClean="0">
                <a:latin typeface="American Typewriter"/>
                <a:cs typeface="American Typewriter"/>
              </a:rPr>
              <a:t>is </a:t>
            </a:r>
            <a:r>
              <a:rPr lang="en-GB" sz="2800" dirty="0">
                <a:latin typeface="American Typewriter"/>
                <a:cs typeface="American Typewriter"/>
              </a:rPr>
              <a:t>reacting </a:t>
            </a:r>
            <a:r>
              <a:rPr lang="en-GB" sz="2800" dirty="0" smtClean="0">
                <a:latin typeface="American Typewriter"/>
                <a:cs typeface="American Typewriter"/>
              </a:rPr>
              <a:t>to threats </a:t>
            </a:r>
            <a:r>
              <a:rPr lang="en-GB" sz="2800" dirty="0">
                <a:latin typeface="American Typewriter"/>
                <a:cs typeface="American Typewriter"/>
              </a:rPr>
              <a:t>to his own masculinity, </a:t>
            </a:r>
            <a:r>
              <a:rPr lang="en-GB" sz="2800" dirty="0" smtClean="0">
                <a:latin typeface="American Typewriter"/>
                <a:cs typeface="American Typewriter"/>
              </a:rPr>
              <a:t>which he perceives as inflicting an </a:t>
            </a:r>
            <a:r>
              <a:rPr lang="en-GB" sz="2800" dirty="0">
                <a:latin typeface="American Typewriter"/>
                <a:cs typeface="American Typewriter"/>
              </a:rPr>
              <a:t>intolerable </a:t>
            </a:r>
            <a:r>
              <a:rPr lang="en-GB" sz="2800" dirty="0" smtClean="0">
                <a:latin typeface="American Typewriter"/>
                <a:cs typeface="American Typewriter"/>
              </a:rPr>
              <a:t>vulnerability</a:t>
            </a:r>
            <a:r>
              <a:rPr lang="it-IT" sz="2800" dirty="0" smtClean="0">
                <a:latin typeface="American Typewriter"/>
                <a:cs typeface="American Typewriter"/>
              </a:rPr>
              <a:t>. </a:t>
            </a:r>
            <a:r>
              <a:rPr lang="it-IT" sz="2800" dirty="0" err="1" smtClean="0">
                <a:latin typeface="American Typewriter"/>
                <a:cs typeface="American Typewriter"/>
              </a:rPr>
              <a:t>Significantly</a:t>
            </a:r>
            <a:r>
              <a:rPr lang="it-IT" sz="2800" dirty="0" smtClean="0">
                <a:latin typeface="American Typewriter"/>
                <a:cs typeface="American Typewriter"/>
              </a:rPr>
              <a:t>, </a:t>
            </a:r>
            <a:r>
              <a:rPr lang="it-IT" sz="2800" dirty="0" err="1" smtClean="0">
                <a:latin typeface="American Typewriter"/>
                <a:cs typeface="American Typewriter"/>
              </a:rPr>
              <a:t>his</a:t>
            </a:r>
            <a:r>
              <a:rPr lang="it-IT" sz="2800" dirty="0" smtClean="0">
                <a:latin typeface="American Typewriter"/>
                <a:cs typeface="American Typewriter"/>
              </a:rPr>
              <a:t> </a:t>
            </a:r>
            <a:r>
              <a:rPr lang="it-IT" sz="2800" dirty="0" err="1" smtClean="0">
                <a:latin typeface="American Typewriter"/>
                <a:cs typeface="American Typewriter"/>
              </a:rPr>
              <a:t>inspiration</a:t>
            </a:r>
            <a:r>
              <a:rPr lang="it-IT" sz="2800" dirty="0" smtClean="0">
                <a:latin typeface="American Typewriter"/>
                <a:cs typeface="American Typewriter"/>
              </a:rPr>
              <a:t> </a:t>
            </a:r>
            <a:r>
              <a:rPr lang="it-IT" sz="2800" dirty="0" err="1" smtClean="0">
                <a:latin typeface="American Typewriter"/>
                <a:cs typeface="American Typewriter"/>
              </a:rPr>
              <a:t>is</a:t>
            </a:r>
            <a:r>
              <a:rPr lang="it-IT" sz="2800" dirty="0" smtClean="0">
                <a:latin typeface="American Typewriter"/>
                <a:cs typeface="American Typewriter"/>
              </a:rPr>
              <a:t> </a:t>
            </a:r>
            <a:r>
              <a:rPr lang="it-IT" sz="2800" dirty="0" err="1" smtClean="0">
                <a:latin typeface="American Typewriter"/>
                <a:cs typeface="American Typewriter"/>
              </a:rPr>
              <a:t>Procne</a:t>
            </a:r>
            <a:r>
              <a:rPr lang="it-IT" sz="2800" dirty="0" smtClean="0">
                <a:latin typeface="American Typewriter"/>
                <a:cs typeface="American Typewriter"/>
              </a:rPr>
              <a:t> and </a:t>
            </a:r>
            <a:r>
              <a:rPr lang="it-IT" sz="2800" dirty="0" err="1" smtClean="0">
                <a:latin typeface="American Typewriter"/>
                <a:cs typeface="American Typewriter"/>
              </a:rPr>
              <a:t>Philomela’s</a:t>
            </a:r>
            <a:r>
              <a:rPr lang="it-IT" sz="2800" dirty="0" smtClean="0">
                <a:latin typeface="American Typewriter"/>
                <a:cs typeface="American Typewriter"/>
              </a:rPr>
              <a:t> </a:t>
            </a:r>
            <a:r>
              <a:rPr lang="it-IT" sz="2800" dirty="0" err="1" smtClean="0">
                <a:latin typeface="American Typewriter"/>
                <a:cs typeface="American Typewriter"/>
              </a:rPr>
              <a:t>revenge</a:t>
            </a:r>
            <a:r>
              <a:rPr lang="it-IT" sz="2800" dirty="0" smtClean="0">
                <a:latin typeface="American Typewriter"/>
                <a:cs typeface="American Typewriter"/>
              </a:rPr>
              <a:t> on </a:t>
            </a:r>
            <a:r>
              <a:rPr lang="it-IT" sz="2800" dirty="0" err="1" smtClean="0">
                <a:latin typeface="American Typewriter"/>
                <a:cs typeface="American Typewriter"/>
              </a:rPr>
              <a:t>Tereus</a:t>
            </a:r>
            <a:r>
              <a:rPr lang="it-IT" sz="2800" dirty="0" smtClean="0">
                <a:latin typeface="American Typewriter"/>
                <a:cs typeface="American Typewriter"/>
              </a:rPr>
              <a:t>, </a:t>
            </a:r>
            <a:r>
              <a:rPr lang="it-IT" sz="2800" dirty="0" err="1" smtClean="0">
                <a:latin typeface="American Typewriter"/>
                <a:cs typeface="American Typewriter"/>
              </a:rPr>
              <a:t>told</a:t>
            </a:r>
            <a:r>
              <a:rPr lang="it-IT" sz="2800" dirty="0" smtClean="0">
                <a:latin typeface="American Typewriter"/>
                <a:cs typeface="American Typewriter"/>
              </a:rPr>
              <a:t> by </a:t>
            </a:r>
            <a:r>
              <a:rPr lang="it-IT" sz="2800" dirty="0" err="1" smtClean="0">
                <a:latin typeface="American Typewriter"/>
                <a:cs typeface="American Typewriter"/>
              </a:rPr>
              <a:t>Ovid</a:t>
            </a:r>
            <a:r>
              <a:rPr lang="it-IT" sz="2800" dirty="0" smtClean="0">
                <a:latin typeface="American Typewriter"/>
                <a:cs typeface="American Typewriter"/>
              </a:rPr>
              <a:t> in </a:t>
            </a:r>
            <a:r>
              <a:rPr lang="it-IT" sz="2800" i="1" dirty="0" err="1" smtClean="0">
                <a:latin typeface="American Typewriter"/>
                <a:cs typeface="American Typewriter"/>
              </a:rPr>
              <a:t>Metamorphoses</a:t>
            </a:r>
            <a:r>
              <a:rPr lang="it-IT" sz="2800" dirty="0" smtClean="0">
                <a:latin typeface="American Typewriter"/>
                <a:cs typeface="American Typewriter"/>
              </a:rPr>
              <a:t> 6</a:t>
            </a:r>
            <a:endParaRPr lang="en-US" sz="2800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214750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A play about (the threat of) </a:t>
            </a:r>
            <a:br>
              <a:rPr lang="en-US" dirty="0" smtClean="0">
                <a:latin typeface="American Typewriter"/>
                <a:cs typeface="American Typewriter"/>
              </a:rPr>
            </a:br>
            <a:r>
              <a:rPr lang="en-US" dirty="0" smtClean="0">
                <a:latin typeface="American Typewriter"/>
                <a:cs typeface="American Typewriter"/>
              </a:rPr>
              <a:t>desire and appetite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76713"/>
            <a:ext cx="8229600" cy="3749449"/>
          </a:xfrm>
        </p:spPr>
        <p:txBody>
          <a:bodyPr/>
          <a:lstStyle/>
          <a:p>
            <a:r>
              <a:rPr lang="en-GB" dirty="0">
                <a:solidFill>
                  <a:srgbClr val="800000"/>
                </a:solidFill>
                <a:latin typeface="American Typewriter"/>
                <a:cs typeface="American Typewriter"/>
              </a:rPr>
              <a:t>I</a:t>
            </a:r>
            <a:r>
              <a:rPr lang="en-GB" dirty="0" smtClean="0">
                <a:solidFill>
                  <a:srgbClr val="800000"/>
                </a:solidFill>
                <a:latin typeface="American Typewriter"/>
                <a:cs typeface="American Typewriter"/>
              </a:rPr>
              <a:t>nvulnerability</a:t>
            </a:r>
            <a:r>
              <a:rPr lang="en-GB" dirty="0" smtClean="0">
                <a:latin typeface="American Typewriter"/>
                <a:cs typeface="American Typewriter"/>
              </a:rPr>
              <a:t> = male </a:t>
            </a:r>
            <a:r>
              <a:rPr lang="en-GB" dirty="0" smtClean="0">
                <a:latin typeface="American Typewriter"/>
                <a:cs typeface="American Typewriter"/>
              </a:rPr>
              <a:t>rhetorical and political </a:t>
            </a:r>
            <a:r>
              <a:rPr lang="en-GB" dirty="0">
                <a:latin typeface="American Typewriter"/>
                <a:cs typeface="American Typewriter"/>
              </a:rPr>
              <a:t>power, artistic </a:t>
            </a:r>
            <a:r>
              <a:rPr lang="en-GB" dirty="0" smtClean="0">
                <a:latin typeface="American Typewriter"/>
                <a:cs typeface="American Typewriter"/>
              </a:rPr>
              <a:t>control and mastery</a:t>
            </a:r>
          </a:p>
          <a:p>
            <a:endParaRPr lang="en-GB" dirty="0" smtClean="0">
              <a:latin typeface="American Typewriter"/>
              <a:cs typeface="American Typewriter"/>
            </a:endParaRPr>
          </a:p>
          <a:p>
            <a:r>
              <a:rPr lang="en-GB" dirty="0" smtClean="0">
                <a:solidFill>
                  <a:srgbClr val="FF00FF"/>
                </a:solidFill>
                <a:latin typeface="American Typewriter"/>
                <a:cs typeface="American Typewriter"/>
              </a:rPr>
              <a:t>Vulnerability</a:t>
            </a:r>
            <a:r>
              <a:rPr lang="en-GB" dirty="0" smtClean="0">
                <a:latin typeface="American Typewriter"/>
                <a:cs typeface="American Typewriter"/>
              </a:rPr>
              <a:t> = a </a:t>
            </a:r>
            <a:r>
              <a:rPr lang="en-GB" dirty="0">
                <a:latin typeface="American Typewriter"/>
                <a:cs typeface="American Typewriter"/>
              </a:rPr>
              <a:t>crisis of language, </a:t>
            </a:r>
            <a:r>
              <a:rPr lang="en-GB" dirty="0" smtClean="0">
                <a:latin typeface="American Typewriter"/>
                <a:cs typeface="American Typewriter"/>
              </a:rPr>
              <a:t> inarticulacy</a:t>
            </a:r>
            <a:r>
              <a:rPr lang="en-GB" dirty="0" smtClean="0">
                <a:latin typeface="American Typewriter"/>
                <a:cs typeface="American Typewriter"/>
              </a:rPr>
              <a:t>, wound, collapsed leadership,  </a:t>
            </a:r>
            <a:r>
              <a:rPr lang="en-GB" dirty="0" smtClean="0">
                <a:latin typeface="American Typewriter"/>
                <a:cs typeface="American Typewriter"/>
              </a:rPr>
              <a:t>male artistic failure</a:t>
            </a:r>
            <a:endParaRPr lang="en-US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3638973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8000"/>
                </a:solidFill>
                <a:latin typeface="American Typewriter"/>
                <a:cs typeface="American Typewriter"/>
              </a:rPr>
              <a:t>Spectatorship</a:t>
            </a:r>
            <a:r>
              <a:rPr lang="en-US" dirty="0" smtClean="0">
                <a:latin typeface="American Typewriter"/>
                <a:cs typeface="American Typewriter"/>
              </a:rPr>
              <a:t> and </a:t>
            </a:r>
            <a:r>
              <a:rPr lang="en-US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guilt</a:t>
            </a:r>
            <a:endParaRPr lang="en-US" dirty="0">
              <a:solidFill>
                <a:srgbClr val="FF0000"/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 fontScale="92500"/>
          </a:bodyPr>
          <a:lstStyle/>
          <a:p>
            <a:r>
              <a:rPr lang="en-GB" sz="2800" dirty="0">
                <a:latin typeface="American Typewriter"/>
                <a:cs typeface="American Typewriter"/>
              </a:rPr>
              <a:t>Do we participate vicariously in the humiliation and dehumanisation of Thyestes</a:t>
            </a:r>
            <a:r>
              <a:rPr lang="en-GB" sz="2800" dirty="0" smtClean="0">
                <a:latin typeface="American Typewriter"/>
                <a:cs typeface="American Typewriter"/>
              </a:rPr>
              <a:t>?</a:t>
            </a:r>
          </a:p>
          <a:p>
            <a:endParaRPr lang="en-GB" sz="2800" dirty="0" smtClean="0">
              <a:latin typeface="American Typewriter"/>
              <a:cs typeface="American Typewriter"/>
            </a:endParaRPr>
          </a:p>
          <a:p>
            <a:r>
              <a:rPr lang="en-GB" sz="2800" dirty="0" smtClean="0">
                <a:latin typeface="American Typewriter"/>
                <a:cs typeface="American Typewriter"/>
              </a:rPr>
              <a:t>Do </a:t>
            </a:r>
            <a:r>
              <a:rPr lang="en-GB" sz="2800" dirty="0">
                <a:latin typeface="American Typewriter"/>
                <a:cs typeface="American Typewriter"/>
              </a:rPr>
              <a:t>we admire Atreus, far more than we sympathise with </a:t>
            </a:r>
            <a:r>
              <a:rPr lang="en-GB" sz="2800" dirty="0" smtClean="0">
                <a:latin typeface="American Typewriter"/>
                <a:cs typeface="American Typewriter"/>
              </a:rPr>
              <a:t>his </a:t>
            </a:r>
            <a:r>
              <a:rPr lang="en-GB" sz="2800" dirty="0">
                <a:latin typeface="American Typewriter"/>
                <a:cs typeface="American Typewriter"/>
              </a:rPr>
              <a:t>victim</a:t>
            </a:r>
            <a:r>
              <a:rPr lang="en-GB" sz="2800" dirty="0" smtClean="0">
                <a:latin typeface="American Typewriter"/>
                <a:cs typeface="American Typewriter"/>
              </a:rPr>
              <a:t>? What is it to enjoy this play?</a:t>
            </a:r>
            <a:endParaRPr lang="en-GB" sz="2800" dirty="0" smtClean="0">
              <a:latin typeface="American Typewriter"/>
              <a:cs typeface="American Typewriter"/>
            </a:endParaRPr>
          </a:p>
          <a:p>
            <a:endParaRPr lang="en-GB" sz="2800" dirty="0" smtClean="0">
              <a:latin typeface="American Typewriter"/>
              <a:cs typeface="American Typewriter"/>
            </a:endParaRPr>
          </a:p>
          <a:p>
            <a:r>
              <a:rPr lang="en-GB" sz="2800" dirty="0" smtClean="0">
                <a:latin typeface="American Typewriter"/>
                <a:cs typeface="American Typewriter"/>
              </a:rPr>
              <a:t>Does the play prompt us to find vulnerability </a:t>
            </a:r>
            <a:r>
              <a:rPr lang="en-GB" sz="2800" dirty="0">
                <a:latin typeface="American Typewriter"/>
                <a:cs typeface="American Typewriter"/>
              </a:rPr>
              <a:t>disgusting? Repulsive? </a:t>
            </a:r>
            <a:r>
              <a:rPr lang="en-GB" sz="2800" dirty="0" smtClean="0">
                <a:latin typeface="American Typewriter"/>
                <a:cs typeface="American Typewriter"/>
              </a:rPr>
              <a:t>Horrific?</a:t>
            </a:r>
            <a:r>
              <a:rPr lang="it-IT" sz="2800" dirty="0" smtClean="0">
                <a:effectLst/>
                <a:latin typeface="American Typewriter"/>
                <a:cs typeface="American Typewriter"/>
              </a:rPr>
              <a:t> </a:t>
            </a:r>
            <a:endParaRPr lang="en-US" sz="2800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2540546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What the </a:t>
            </a:r>
            <a:r>
              <a:rPr lang="en-US" dirty="0" smtClean="0">
                <a:solidFill>
                  <a:srgbClr val="CC66FF"/>
                </a:solidFill>
                <a:latin typeface="American Typewriter"/>
                <a:cs typeface="American Typewriter"/>
              </a:rPr>
              <a:t>body </a:t>
            </a:r>
            <a:r>
              <a:rPr lang="en-US" dirty="0" smtClean="0">
                <a:latin typeface="American Typewriter"/>
                <a:cs typeface="American Typewriter"/>
              </a:rPr>
              <a:t>knows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76371"/>
          </a:xfrm>
        </p:spPr>
        <p:txBody>
          <a:bodyPr>
            <a:normAutofit fontScale="92500" lnSpcReduction="20000"/>
          </a:bodyPr>
          <a:lstStyle/>
          <a:p>
            <a:r>
              <a:rPr lang="en-GB" sz="2800" dirty="0">
                <a:latin typeface="American Typewriter"/>
                <a:cs typeface="American Typewriter"/>
              </a:rPr>
              <a:t>Will Atreus’ transcendence of the bodily realm really seal his invincible power? </a:t>
            </a:r>
            <a:endParaRPr lang="en-GB" sz="2800" dirty="0" smtClean="0">
              <a:latin typeface="American Typewriter"/>
              <a:cs typeface="American Typewriter"/>
            </a:endParaRPr>
          </a:p>
          <a:p>
            <a:r>
              <a:rPr lang="en-GB" sz="2800" dirty="0" smtClean="0">
                <a:latin typeface="American Typewriter"/>
                <a:cs typeface="American Typewriter"/>
              </a:rPr>
              <a:t>And </a:t>
            </a:r>
            <a:r>
              <a:rPr lang="en-GB" sz="2800" dirty="0">
                <a:latin typeface="American Typewriter"/>
                <a:cs typeface="American Typewriter"/>
              </a:rPr>
              <a:t>is Thyestes’ </a:t>
            </a:r>
            <a:r>
              <a:rPr lang="en-GB" sz="2800" dirty="0" smtClean="0">
                <a:latin typeface="American Typewriter"/>
                <a:cs typeface="American Typewriter"/>
              </a:rPr>
              <a:t>error </a:t>
            </a:r>
            <a:r>
              <a:rPr lang="en-GB" sz="2800" dirty="0">
                <a:latin typeface="American Typewriter"/>
                <a:cs typeface="American Typewriter"/>
              </a:rPr>
              <a:t>that he did not listen to his body? </a:t>
            </a:r>
            <a:endParaRPr lang="en-GB" sz="2800" dirty="0" smtClean="0">
              <a:latin typeface="American Typewriter"/>
              <a:cs typeface="American Typewriter"/>
            </a:endParaRPr>
          </a:p>
          <a:p>
            <a:endParaRPr lang="en-US" dirty="0" smtClean="0"/>
          </a:p>
          <a:p>
            <a:r>
              <a:rPr lang="en-US" i="1" dirty="0" smtClean="0">
                <a:latin typeface="+mj-lt"/>
                <a:cs typeface="Times New Roman"/>
              </a:rPr>
              <a:t>Th</a:t>
            </a:r>
            <a:r>
              <a:rPr lang="en-US" dirty="0" smtClean="0">
                <a:latin typeface="+mj-lt"/>
                <a:cs typeface="Times New Roman"/>
              </a:rPr>
              <a:t>.999-103:</a:t>
            </a:r>
          </a:p>
          <a:p>
            <a:pPr marL="0" indent="0">
              <a:buNone/>
            </a:pPr>
            <a:r>
              <a:rPr lang="en-US" dirty="0" smtClean="0">
                <a:latin typeface="+mj-lt"/>
                <a:cs typeface="Times New Roman"/>
              </a:rPr>
              <a:t>What is this turmoil that shakes my guts? What trembles inside me? I feel a restless burden, and my breast groans with groaning not my own. Come sons, yours unhappy father calls you, come! Once I see you this pain will vanish. They interrupt, but from where?</a:t>
            </a:r>
            <a:endParaRPr lang="en-US" dirty="0">
              <a:latin typeface="+mj-lt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7375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Seneca the Younger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CC66FF"/>
                </a:solidFill>
                <a:latin typeface="American Typewriter"/>
                <a:cs typeface="American Typewriter"/>
              </a:rPr>
              <a:t>Key </a:t>
            </a:r>
            <a:r>
              <a:rPr lang="en-US" dirty="0" smtClean="0">
                <a:solidFill>
                  <a:srgbClr val="CC66FF"/>
                </a:solidFill>
                <a:latin typeface="American Typewriter"/>
                <a:cs typeface="American Typewriter"/>
              </a:rPr>
              <a:t>dates/facts, 4BCE-56CE</a:t>
            </a:r>
          </a:p>
          <a:p>
            <a:r>
              <a:rPr lang="en-US" sz="2800" dirty="0" smtClean="0">
                <a:latin typeface="American Typewriter"/>
                <a:cs typeface="American Typewriter"/>
              </a:rPr>
              <a:t>Born btw 4 and 1 BCE (Cordoba, Spain)</a:t>
            </a:r>
          </a:p>
          <a:p>
            <a:r>
              <a:rPr lang="en-US" sz="2800" dirty="0" smtClean="0">
                <a:latin typeface="American Typewriter"/>
                <a:cs typeface="American Typewriter"/>
              </a:rPr>
              <a:t>Son of Seneca the Elder, uncle of poet Lucan.</a:t>
            </a:r>
            <a:endParaRPr lang="en-US" sz="2800" dirty="0" smtClean="0">
              <a:latin typeface="American Typewriter"/>
              <a:cs typeface="American Typewriter"/>
            </a:endParaRPr>
          </a:p>
          <a:p>
            <a:r>
              <a:rPr lang="en-US" sz="2800" dirty="0">
                <a:latin typeface="American Typewriter"/>
                <a:cs typeface="American Typewriter"/>
              </a:rPr>
              <a:t>c</a:t>
            </a:r>
            <a:r>
              <a:rPr lang="en-US" sz="2800" dirty="0" smtClean="0">
                <a:latin typeface="American Typewriter"/>
                <a:cs typeface="American Typewriter"/>
              </a:rPr>
              <a:t>.19CE, began to embrace philosophy.</a:t>
            </a:r>
          </a:p>
          <a:p>
            <a:r>
              <a:rPr lang="en-US" sz="2800" dirty="0" smtClean="0">
                <a:latin typeface="American Typewriter"/>
                <a:cs typeface="American Typewriter"/>
              </a:rPr>
              <a:t>31: began a political career, making rapid progress.</a:t>
            </a:r>
          </a:p>
          <a:p>
            <a:r>
              <a:rPr lang="en-US" sz="2800" dirty="0" smtClean="0">
                <a:latin typeface="American Typewriter"/>
                <a:cs typeface="American Typewriter"/>
              </a:rPr>
              <a:t>41: banished by Claudius to Corsica</a:t>
            </a:r>
          </a:p>
          <a:p>
            <a:r>
              <a:rPr lang="en-US" sz="2800" dirty="0" smtClean="0">
                <a:latin typeface="American Typewriter"/>
                <a:cs typeface="American Typewriter"/>
              </a:rPr>
              <a:t>49: recalled after Messalina overthrown. Takes up role as Nero’s tutor</a:t>
            </a:r>
          </a:p>
          <a:p>
            <a:r>
              <a:rPr lang="en-US" sz="2800" dirty="0" smtClean="0">
                <a:latin typeface="American Typewriter"/>
                <a:cs typeface="American Typewriter"/>
              </a:rPr>
              <a:t>54: Claudius dies, Nero becomes emperor, Seneca becomes official speechwriter.</a:t>
            </a:r>
          </a:p>
          <a:p>
            <a:r>
              <a:rPr lang="en-US" sz="2800" dirty="0" smtClean="0">
                <a:latin typeface="American Typewriter"/>
                <a:cs typeface="American Typewriter"/>
              </a:rPr>
              <a:t>56: Seneca takes </a:t>
            </a:r>
            <a:r>
              <a:rPr lang="en-US" sz="2800" dirty="0" err="1" smtClean="0">
                <a:latin typeface="American Typewriter"/>
                <a:cs typeface="American Typewriter"/>
              </a:rPr>
              <a:t>Suffect</a:t>
            </a:r>
            <a:r>
              <a:rPr lang="en-US" sz="2800" dirty="0" smtClean="0">
                <a:latin typeface="American Typewriter"/>
                <a:cs typeface="American Typewriter"/>
              </a:rPr>
              <a:t> Consulship</a:t>
            </a:r>
            <a:endParaRPr lang="en-US" sz="2800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2474354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4422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merican Typewriter"/>
                <a:cs typeface="American Typewriter"/>
              </a:rPr>
              <a:t>Surviving Works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01" y="1325128"/>
            <a:ext cx="8229600" cy="535572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>
                <a:solidFill>
                  <a:srgbClr val="008000"/>
                </a:solidFill>
                <a:latin typeface="American Typewriter"/>
                <a:cs typeface="American Typewriter"/>
              </a:rPr>
              <a:t>Philosophical prose</a:t>
            </a:r>
          </a:p>
          <a:p>
            <a:pPr marL="0" indent="0">
              <a:buNone/>
            </a:pPr>
            <a:r>
              <a:rPr lang="en-US" sz="3000" i="1" dirty="0" smtClean="0"/>
              <a:t>De </a:t>
            </a:r>
            <a:r>
              <a:rPr lang="en-US" sz="3000" i="1" dirty="0" err="1"/>
              <a:t>c</a:t>
            </a:r>
            <a:r>
              <a:rPr lang="en-US" sz="3000" i="1" dirty="0" err="1" smtClean="0"/>
              <a:t>lementia</a:t>
            </a:r>
            <a:r>
              <a:rPr lang="en-US" sz="3000" i="1" dirty="0" smtClean="0"/>
              <a:t>, De </a:t>
            </a:r>
            <a:r>
              <a:rPr lang="en-US" sz="3000" i="1" dirty="0" err="1" smtClean="0"/>
              <a:t>beneficiis</a:t>
            </a:r>
            <a:r>
              <a:rPr lang="en-US" sz="3000" i="1" dirty="0" smtClean="0"/>
              <a:t>, De </a:t>
            </a:r>
            <a:r>
              <a:rPr lang="en-US" sz="3000" i="1" dirty="0" err="1" smtClean="0"/>
              <a:t>constantia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sapientis</a:t>
            </a:r>
            <a:r>
              <a:rPr lang="en-US" sz="3000" i="1" dirty="0" smtClean="0"/>
              <a:t>, De </a:t>
            </a:r>
            <a:r>
              <a:rPr lang="en-US" sz="3000" i="1" dirty="0" err="1" smtClean="0"/>
              <a:t>tranquillitate</a:t>
            </a:r>
            <a:r>
              <a:rPr lang="en-US" sz="3000" i="1" dirty="0" smtClean="0"/>
              <a:t> animi, De </a:t>
            </a:r>
            <a:r>
              <a:rPr lang="en-US" sz="3000" i="1" dirty="0" err="1" smtClean="0"/>
              <a:t>otio</a:t>
            </a:r>
            <a:r>
              <a:rPr lang="en-US" sz="3000" i="1" dirty="0" smtClean="0"/>
              <a:t>, De vita </a:t>
            </a:r>
            <a:r>
              <a:rPr lang="en-US" sz="3000" i="1" dirty="0" err="1" smtClean="0"/>
              <a:t>beata</a:t>
            </a:r>
            <a:r>
              <a:rPr lang="en-US" sz="3000" i="1" dirty="0" smtClean="0"/>
              <a:t>, </a:t>
            </a:r>
            <a:r>
              <a:rPr lang="en-US" sz="3000" i="1" dirty="0" err="1" smtClean="0"/>
              <a:t>Epistulae</a:t>
            </a:r>
            <a:r>
              <a:rPr lang="en-US" sz="3000" i="1" dirty="0" smtClean="0"/>
              <a:t> Morales ad </a:t>
            </a:r>
            <a:r>
              <a:rPr lang="en-US" sz="3000" i="1" dirty="0" err="1" smtClean="0"/>
              <a:t>Lucilium</a:t>
            </a:r>
            <a:r>
              <a:rPr lang="en-US" sz="3000" i="1" dirty="0" smtClean="0"/>
              <a:t>, </a:t>
            </a:r>
            <a:r>
              <a:rPr lang="en-US" sz="3000" i="1" dirty="0" err="1" smtClean="0"/>
              <a:t>Naturales</a:t>
            </a:r>
            <a:r>
              <a:rPr lang="en-US" sz="3000" i="1" dirty="0" smtClean="0"/>
              <a:t> </a:t>
            </a:r>
            <a:r>
              <a:rPr lang="en-US" sz="3000" i="1" dirty="0" err="1" smtClean="0"/>
              <a:t>Quaestiones</a:t>
            </a:r>
            <a:r>
              <a:rPr lang="en-US" sz="3000" i="1" dirty="0" smtClean="0"/>
              <a:t>.</a:t>
            </a:r>
          </a:p>
          <a:p>
            <a:pPr marL="0" indent="0">
              <a:buNone/>
            </a:pPr>
            <a:endParaRPr lang="en-US" sz="900" dirty="0" smtClean="0"/>
          </a:p>
          <a:p>
            <a:pPr algn="ctr"/>
            <a:r>
              <a:rPr lang="en-US" dirty="0" smtClean="0">
                <a:solidFill>
                  <a:srgbClr val="800080"/>
                </a:solidFill>
                <a:latin typeface="American Typewriter"/>
                <a:cs typeface="American Typewriter"/>
              </a:rPr>
              <a:t>Satire</a:t>
            </a:r>
          </a:p>
          <a:p>
            <a:pPr marL="0" indent="0" algn="ctr">
              <a:buNone/>
            </a:pPr>
            <a:r>
              <a:rPr lang="en-US" sz="3000" i="1" dirty="0" err="1" smtClean="0"/>
              <a:t>Apocolocyntosis</a:t>
            </a:r>
            <a:endParaRPr lang="en-US" sz="3000" i="1" dirty="0"/>
          </a:p>
          <a:p>
            <a:pPr marL="0" indent="0">
              <a:buNone/>
            </a:pPr>
            <a:endParaRPr lang="en-US" sz="900" i="1" dirty="0" smtClean="0"/>
          </a:p>
          <a:p>
            <a:pPr algn="ctr"/>
            <a:r>
              <a:rPr lang="en-US" dirty="0" smtClean="0">
                <a:solidFill>
                  <a:srgbClr val="004080"/>
                </a:solidFill>
                <a:latin typeface="American Typewriter"/>
                <a:cs typeface="American Typewriter"/>
              </a:rPr>
              <a:t>Tragedy</a:t>
            </a:r>
            <a:endParaRPr lang="en-US" dirty="0">
              <a:solidFill>
                <a:srgbClr val="004080"/>
              </a:solidFill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US" sz="2800" u="sng" dirty="0" smtClean="0"/>
              <a:t>Branch E</a:t>
            </a:r>
            <a:r>
              <a:rPr lang="en-US" sz="2800" dirty="0" smtClean="0"/>
              <a:t>: </a:t>
            </a:r>
            <a:r>
              <a:rPr lang="en-US" sz="2800" i="1" dirty="0" smtClean="0"/>
              <a:t>Hercules </a:t>
            </a:r>
            <a:r>
              <a:rPr lang="en-US" sz="2800" i="1" dirty="0" err="1" smtClean="0"/>
              <a:t>Furens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Troades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Phoenissae</a:t>
            </a:r>
            <a:r>
              <a:rPr lang="en-US" sz="2800" i="1" dirty="0" smtClean="0"/>
              <a:t>, Medea, Phaedra, Oedipus, Agamemnon, Thyestes, Hercules </a:t>
            </a:r>
            <a:r>
              <a:rPr lang="en-US" sz="2800" i="1" dirty="0" err="1" smtClean="0"/>
              <a:t>Oetaeus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u="sng" dirty="0" smtClean="0"/>
              <a:t>Branch A</a:t>
            </a:r>
            <a:r>
              <a:rPr lang="en-US" sz="2800" dirty="0" smtClean="0"/>
              <a:t>: above 9 plays in a different order, plus the historical tragedy </a:t>
            </a:r>
            <a:r>
              <a:rPr lang="en-US" sz="2800" i="1" dirty="0" smtClean="0"/>
              <a:t>Octavia</a:t>
            </a:r>
            <a:r>
              <a:rPr lang="en-US" sz="2800" dirty="0" smtClean="0"/>
              <a:t> (with </a:t>
            </a:r>
            <a:r>
              <a:rPr lang="en-US" sz="2800" i="1" dirty="0" smtClean="0"/>
              <a:t>Hercules </a:t>
            </a:r>
            <a:r>
              <a:rPr lang="en-US" sz="2800" i="1" dirty="0" err="1" smtClean="0"/>
              <a:t>Oetaeus</a:t>
            </a:r>
            <a:r>
              <a:rPr lang="en-US" sz="2800" dirty="0" smtClean="0"/>
              <a:t>, not thought to be by Seneca)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39197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57-65CE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American Typewriter"/>
                <a:cs typeface="American Typewriter"/>
              </a:rPr>
              <a:t>55</a:t>
            </a:r>
            <a:r>
              <a:rPr lang="en-US" dirty="0" smtClean="0">
                <a:latin typeface="American Typewriter"/>
                <a:cs typeface="American Typewriter"/>
              </a:rPr>
              <a:t>: Nero murders </a:t>
            </a:r>
            <a:r>
              <a:rPr lang="en-US" dirty="0" err="1" smtClean="0">
                <a:latin typeface="American Typewriter"/>
                <a:cs typeface="American Typewriter"/>
              </a:rPr>
              <a:t>Britannicus</a:t>
            </a:r>
            <a:endParaRPr lang="en-US" dirty="0" smtClean="0">
              <a:latin typeface="American Typewriter"/>
              <a:cs typeface="American Typewriter"/>
            </a:endParaRPr>
          </a:p>
          <a:p>
            <a:r>
              <a:rPr lang="en-US" dirty="0" smtClean="0">
                <a:latin typeface="American Typewriter"/>
                <a:cs typeface="American Typewriter"/>
              </a:rPr>
              <a:t>59: Nero murders Agrippina</a:t>
            </a:r>
          </a:p>
          <a:p>
            <a:r>
              <a:rPr lang="en-US" dirty="0" smtClean="0">
                <a:solidFill>
                  <a:srgbClr val="0000FF"/>
                </a:solidFill>
                <a:latin typeface="American Typewriter"/>
                <a:cs typeface="American Typewriter"/>
              </a:rPr>
              <a:t>62</a:t>
            </a:r>
            <a:r>
              <a:rPr lang="en-US" dirty="0" smtClean="0">
                <a:latin typeface="American Typewriter"/>
                <a:cs typeface="American Typewriter"/>
              </a:rPr>
              <a:t>: </a:t>
            </a:r>
            <a:r>
              <a:rPr lang="en-US" dirty="0" err="1" smtClean="0">
                <a:latin typeface="American Typewriter"/>
                <a:cs typeface="American Typewriter"/>
              </a:rPr>
              <a:t>Burrus</a:t>
            </a:r>
            <a:r>
              <a:rPr lang="en-US" dirty="0" smtClean="0">
                <a:latin typeface="American Typewriter"/>
                <a:cs typeface="American Typewriter"/>
              </a:rPr>
              <a:t> dies in mysterious circumstances</a:t>
            </a:r>
          </a:p>
          <a:p>
            <a:r>
              <a:rPr lang="en-US" dirty="0" smtClean="0">
                <a:solidFill>
                  <a:srgbClr val="0000FF"/>
                </a:solidFill>
                <a:latin typeface="American Typewriter"/>
                <a:cs typeface="American Typewriter"/>
              </a:rPr>
              <a:t>62</a:t>
            </a:r>
            <a:r>
              <a:rPr lang="en-US" dirty="0" smtClean="0">
                <a:latin typeface="American Typewriter"/>
                <a:cs typeface="American Typewriter"/>
              </a:rPr>
              <a:t>: Seneca requests permission to retire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64: disastrous fire of Rome</a:t>
            </a:r>
          </a:p>
          <a:p>
            <a:r>
              <a:rPr lang="en-US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65</a:t>
            </a:r>
            <a:r>
              <a:rPr lang="en-US" dirty="0" smtClean="0">
                <a:latin typeface="American Typewriter"/>
                <a:cs typeface="American Typewriter"/>
              </a:rPr>
              <a:t>: the plot against Nero led by </a:t>
            </a:r>
            <a:r>
              <a:rPr lang="en-US" dirty="0" err="1" smtClean="0">
                <a:latin typeface="American Typewriter"/>
                <a:cs typeface="American Typewriter"/>
              </a:rPr>
              <a:t>C.Calpurnius</a:t>
            </a:r>
            <a:r>
              <a:rPr lang="en-US" dirty="0" smtClean="0"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latin typeface="American Typewriter"/>
                <a:cs typeface="American Typewriter"/>
              </a:rPr>
              <a:t>Piso</a:t>
            </a:r>
            <a:r>
              <a:rPr lang="en-US" dirty="0" smtClean="0">
                <a:latin typeface="American Typewriter"/>
                <a:cs typeface="American Typewriter"/>
              </a:rPr>
              <a:t> discovered, Seneca forced to suicide</a:t>
            </a:r>
            <a:endParaRPr lang="en-US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3231787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The death of Seneca </a:t>
            </a:r>
            <a:br>
              <a:rPr lang="en-US" dirty="0" smtClean="0">
                <a:latin typeface="American Typewriter"/>
                <a:cs typeface="American Typewriter"/>
              </a:rPr>
            </a:br>
            <a:r>
              <a:rPr lang="en-US" sz="3600" dirty="0" smtClean="0">
                <a:latin typeface="American Typewriter"/>
                <a:cs typeface="American Typewriter"/>
              </a:rPr>
              <a:t>(Rubens 1612)</a:t>
            </a:r>
            <a:endParaRPr lang="en-US" sz="3600" dirty="0">
              <a:latin typeface="American Typewriter"/>
              <a:cs typeface="American Typewriter"/>
            </a:endParaRPr>
          </a:p>
        </p:txBody>
      </p:sp>
      <p:pic>
        <p:nvPicPr>
          <p:cNvPr id="4" name="Content Placeholder 3" descr="Rubens-_Der_sterbende_Senec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380" r="-573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47866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4080"/>
                </a:solidFill>
                <a:latin typeface="American Typewriter"/>
                <a:cs typeface="American Typewriter"/>
              </a:rPr>
              <a:t>Issues in study of </a:t>
            </a:r>
            <a:r>
              <a:rPr lang="en-US" sz="3600" dirty="0" err="1" smtClean="0">
                <a:solidFill>
                  <a:srgbClr val="004080"/>
                </a:solidFill>
                <a:latin typeface="American Typewriter"/>
                <a:cs typeface="American Typewriter"/>
              </a:rPr>
              <a:t>Senecan</a:t>
            </a:r>
            <a:r>
              <a:rPr lang="en-US" sz="3600" dirty="0" smtClean="0">
                <a:solidFill>
                  <a:srgbClr val="004080"/>
                </a:solidFill>
                <a:latin typeface="American Typewriter"/>
                <a:cs typeface="American Typewriter"/>
              </a:rPr>
              <a:t> tragedy</a:t>
            </a:r>
            <a:endParaRPr lang="en-US" sz="3600" dirty="0">
              <a:solidFill>
                <a:srgbClr val="004080"/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8286"/>
            <a:ext cx="8229600" cy="4057877"/>
          </a:xfrm>
        </p:spPr>
        <p:txBody>
          <a:bodyPr/>
          <a:lstStyle/>
          <a:p>
            <a:r>
              <a:rPr lang="en-GB" dirty="0">
                <a:latin typeface="American Typewriter"/>
                <a:cs typeface="American Typewriter"/>
              </a:rPr>
              <a:t>How political/allegorical is it? </a:t>
            </a:r>
            <a:endParaRPr lang="it-IT" dirty="0">
              <a:latin typeface="American Typewriter"/>
              <a:cs typeface="American Typewriter"/>
            </a:endParaRPr>
          </a:p>
          <a:p>
            <a:r>
              <a:rPr lang="en-GB" dirty="0">
                <a:latin typeface="American Typewriter"/>
                <a:cs typeface="American Typewriter"/>
              </a:rPr>
              <a:t>Were these plays actually performed, or (not) intended to be performed? </a:t>
            </a:r>
            <a:endParaRPr lang="it-IT" dirty="0">
              <a:latin typeface="American Typewriter"/>
              <a:cs typeface="American Typewriter"/>
            </a:endParaRPr>
          </a:p>
          <a:p>
            <a:r>
              <a:rPr lang="en-GB" dirty="0">
                <a:latin typeface="American Typewriter"/>
                <a:cs typeface="American Typewriter"/>
              </a:rPr>
              <a:t>Style and </a:t>
            </a:r>
            <a:r>
              <a:rPr lang="en-GB" dirty="0" smtClean="0">
                <a:latin typeface="American Typewriter"/>
                <a:cs typeface="American Typewriter"/>
              </a:rPr>
              <a:t>dramatic </a:t>
            </a:r>
            <a:r>
              <a:rPr lang="en-GB" dirty="0">
                <a:latin typeface="American Typewriter"/>
                <a:cs typeface="American Typewriter"/>
              </a:rPr>
              <a:t>form: tradition and </a:t>
            </a:r>
            <a:r>
              <a:rPr lang="en-GB" dirty="0" smtClean="0">
                <a:latin typeface="American Typewriter"/>
                <a:cs typeface="American Typewriter"/>
              </a:rPr>
              <a:t>innovation</a:t>
            </a:r>
          </a:p>
          <a:p>
            <a:r>
              <a:rPr lang="en-GB" dirty="0" err="1" smtClean="0">
                <a:latin typeface="American Typewriter"/>
                <a:cs typeface="American Typewriter"/>
              </a:rPr>
              <a:t>Intertextuality</a:t>
            </a:r>
            <a:endParaRPr lang="en-GB" dirty="0" smtClean="0">
              <a:latin typeface="American Typewriter"/>
              <a:cs typeface="American Typewriter"/>
            </a:endParaRPr>
          </a:p>
          <a:p>
            <a:r>
              <a:rPr lang="en-GB" dirty="0">
                <a:latin typeface="American Typewriter"/>
                <a:cs typeface="American Typewriter"/>
              </a:rPr>
              <a:t>Tragedy and philosophy</a:t>
            </a:r>
            <a:endParaRPr lang="it-IT" dirty="0">
              <a:latin typeface="American Typewriter"/>
              <a:cs typeface="American Typewriter"/>
            </a:endParaRPr>
          </a:p>
          <a:p>
            <a:endParaRPr lang="it-IT" dirty="0"/>
          </a:p>
          <a:p>
            <a:endParaRPr lang="it-IT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28841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  <a:latin typeface="American Typewriter"/>
                <a:cs typeface="American Typewriter"/>
              </a:rPr>
              <a:t>Philosophical tragedy?</a:t>
            </a:r>
            <a:endParaRPr lang="en-US" dirty="0">
              <a:solidFill>
                <a:srgbClr val="008000"/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>
                <a:latin typeface="American Typewriter"/>
                <a:cs typeface="American Typewriter"/>
              </a:rPr>
              <a:t>Stoic imperturbability is put to the test as characters are torn apart by their </a:t>
            </a:r>
            <a:r>
              <a:rPr lang="en-GB" dirty="0" smtClean="0">
                <a:latin typeface="American Typewriter"/>
                <a:cs typeface="American Typewriter"/>
              </a:rPr>
              <a:t>emotions.</a:t>
            </a:r>
          </a:p>
          <a:p>
            <a:r>
              <a:rPr lang="en-GB" dirty="0">
                <a:latin typeface="American Typewriter"/>
                <a:cs typeface="American Typewriter"/>
              </a:rPr>
              <a:t>Indictment of Stoicism’s failure to account for the world as it is? </a:t>
            </a:r>
            <a:r>
              <a:rPr lang="en-GB" dirty="0" smtClean="0">
                <a:latin typeface="American Typewriter"/>
                <a:cs typeface="American Typewriter"/>
              </a:rPr>
              <a:t> </a:t>
            </a:r>
          </a:p>
          <a:p>
            <a:r>
              <a:rPr lang="en-GB" dirty="0">
                <a:latin typeface="American Typewriter"/>
                <a:cs typeface="American Typewriter"/>
              </a:rPr>
              <a:t>Stoicism taken to extreme? </a:t>
            </a:r>
            <a:r>
              <a:rPr lang="en-GB" dirty="0" smtClean="0">
                <a:latin typeface="American Typewriter"/>
                <a:cs typeface="American Typewriter"/>
              </a:rPr>
              <a:t>E.g. Medea/Atreus as the </a:t>
            </a:r>
            <a:r>
              <a:rPr lang="en-GB" dirty="0">
                <a:latin typeface="American Typewriter"/>
                <a:cs typeface="American Typewriter"/>
              </a:rPr>
              <a:t>monstrous, perverted stoic? </a:t>
            </a:r>
            <a:endParaRPr lang="en-GB" dirty="0" smtClean="0">
              <a:latin typeface="American Typewriter"/>
              <a:cs typeface="American Typewriter"/>
            </a:endParaRPr>
          </a:p>
          <a:p>
            <a:r>
              <a:rPr lang="en-GB" dirty="0">
                <a:latin typeface="American Typewriter"/>
                <a:cs typeface="American Typewriter"/>
              </a:rPr>
              <a:t>Or portraits of stoic </a:t>
            </a:r>
            <a:r>
              <a:rPr lang="en-GB" i="1" dirty="0">
                <a:latin typeface="American Typewriter"/>
                <a:cs typeface="American Typewriter"/>
              </a:rPr>
              <a:t>failures,</a:t>
            </a:r>
            <a:r>
              <a:rPr lang="en-GB" dirty="0">
                <a:latin typeface="American Typewriter"/>
                <a:cs typeface="American Typewriter"/>
              </a:rPr>
              <a:t> figures who misinterpret stoic teachings? </a:t>
            </a:r>
            <a:endParaRPr lang="en-US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36643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Tantalus </a:t>
            </a:r>
            <a:br>
              <a:rPr lang="en-US" dirty="0" smtClean="0">
                <a:latin typeface="American Typewriter"/>
                <a:cs typeface="American Typewriter"/>
              </a:rPr>
            </a:br>
            <a:r>
              <a:rPr lang="en-US" sz="3100" dirty="0" smtClean="0">
                <a:latin typeface="American Typewriter"/>
                <a:cs typeface="American Typewriter"/>
              </a:rPr>
              <a:t>(</a:t>
            </a:r>
            <a:r>
              <a:rPr lang="en-US" sz="3100" dirty="0" err="1" smtClean="0">
                <a:latin typeface="American Typewriter"/>
                <a:cs typeface="American Typewriter"/>
              </a:rPr>
              <a:t>Gioacchino</a:t>
            </a:r>
            <a:r>
              <a:rPr lang="en-US" sz="3100" dirty="0" smtClean="0">
                <a:latin typeface="American Typewriter"/>
                <a:cs typeface="American Typewriter"/>
              </a:rPr>
              <a:t> </a:t>
            </a:r>
            <a:r>
              <a:rPr lang="en-US" sz="3100" dirty="0" err="1" smtClean="0">
                <a:latin typeface="American Typewriter"/>
                <a:cs typeface="American Typewriter"/>
              </a:rPr>
              <a:t>Assereto</a:t>
            </a:r>
            <a:r>
              <a:rPr lang="en-US" sz="3100" dirty="0" smtClean="0">
                <a:latin typeface="American Typewriter"/>
                <a:cs typeface="American Typewriter"/>
              </a:rPr>
              <a:t> 1630s/40s)</a:t>
            </a:r>
            <a:endParaRPr lang="en-US" sz="3100" dirty="0">
              <a:latin typeface="American Typewriter"/>
              <a:cs typeface="American Typewriter"/>
            </a:endParaRPr>
          </a:p>
        </p:txBody>
      </p:sp>
      <p:pic>
        <p:nvPicPr>
          <p:cNvPr id="4" name="Content Placeholder 3" descr="Tantalus-punishmen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735" r="-587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5814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American Typewriter"/>
                <a:cs typeface="American Typewriter"/>
              </a:rPr>
              <a:t>Precedents</a:t>
            </a:r>
            <a:r>
              <a:rPr lang="en-US" sz="3600" dirty="0" smtClean="0">
                <a:latin typeface="American Typewriter"/>
                <a:cs typeface="American Typewriter"/>
              </a:rPr>
              <a:t> for Seneca’s </a:t>
            </a:r>
            <a:r>
              <a:rPr lang="en-US" sz="3600" i="1" dirty="0" smtClean="0">
                <a:solidFill>
                  <a:srgbClr val="660066"/>
                </a:solidFill>
                <a:latin typeface="American Typewriter"/>
                <a:cs typeface="American Typewriter"/>
              </a:rPr>
              <a:t>Thyestes</a:t>
            </a:r>
            <a:endParaRPr lang="en-US" sz="3600" i="1" dirty="0">
              <a:solidFill>
                <a:srgbClr val="660066"/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0086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latin typeface="American Typewriter"/>
                <a:cs typeface="American Typewriter"/>
              </a:rPr>
              <a:t>Sophocles wrote an</a:t>
            </a:r>
            <a:r>
              <a:rPr lang="en-GB" i="1" dirty="0">
                <a:latin typeface="American Typewriter"/>
                <a:cs typeface="American Typewriter"/>
              </a:rPr>
              <a:t> Atreus </a:t>
            </a:r>
            <a:r>
              <a:rPr lang="en-GB" dirty="0">
                <a:latin typeface="American Typewriter"/>
                <a:cs typeface="American Typewriter"/>
              </a:rPr>
              <a:t>and a </a:t>
            </a:r>
            <a:r>
              <a:rPr lang="en-GB" i="1" dirty="0">
                <a:latin typeface="American Typewriter"/>
                <a:cs typeface="American Typewriter"/>
              </a:rPr>
              <a:t>Thyestes in Sicyon</a:t>
            </a:r>
            <a:r>
              <a:rPr lang="en-GB" dirty="0">
                <a:latin typeface="American Typewriter"/>
                <a:cs typeface="American Typewriter"/>
              </a:rPr>
              <a:t>. </a:t>
            </a:r>
            <a:endParaRPr lang="en-GB" dirty="0" smtClean="0">
              <a:latin typeface="American Typewriter"/>
              <a:cs typeface="American Typewriter"/>
            </a:endParaRPr>
          </a:p>
          <a:p>
            <a:r>
              <a:rPr lang="en-GB" dirty="0">
                <a:latin typeface="American Typewriter"/>
                <a:cs typeface="American Typewriter"/>
              </a:rPr>
              <a:t>Euripides wrote a </a:t>
            </a:r>
            <a:r>
              <a:rPr lang="en-GB" i="1" dirty="0" smtClean="0">
                <a:latin typeface="American Typewriter"/>
                <a:cs typeface="American Typewriter"/>
              </a:rPr>
              <a:t>Thyestes </a:t>
            </a:r>
            <a:r>
              <a:rPr lang="en-GB" dirty="0" smtClean="0">
                <a:latin typeface="American Typewriter"/>
                <a:cs typeface="American Typewriter"/>
              </a:rPr>
              <a:t>and </a:t>
            </a:r>
            <a:r>
              <a:rPr lang="en-GB" dirty="0">
                <a:latin typeface="American Typewriter"/>
                <a:cs typeface="American Typewriter"/>
              </a:rPr>
              <a:t>a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Plisthenes</a:t>
            </a:r>
            <a:r>
              <a:rPr lang="en-GB" dirty="0">
                <a:latin typeface="American Typewriter"/>
                <a:cs typeface="American Typewriter"/>
              </a:rPr>
              <a:t> </a:t>
            </a:r>
            <a:endParaRPr lang="en-GB" dirty="0" smtClean="0">
              <a:latin typeface="American Typewriter"/>
              <a:cs typeface="American Typewriter"/>
            </a:endParaRPr>
          </a:p>
          <a:p>
            <a:r>
              <a:rPr lang="en-GB" dirty="0" err="1">
                <a:latin typeface="American Typewriter"/>
                <a:cs typeface="American Typewriter"/>
              </a:rPr>
              <a:t>Ennius</a:t>
            </a:r>
            <a:r>
              <a:rPr lang="en-GB" dirty="0">
                <a:latin typeface="American Typewriter"/>
                <a:cs typeface="American Typewriter"/>
              </a:rPr>
              <a:t> wrote a </a:t>
            </a:r>
            <a:r>
              <a:rPr lang="en-GB" i="1" dirty="0">
                <a:latin typeface="American Typewriter"/>
                <a:cs typeface="American Typewriter"/>
              </a:rPr>
              <a:t>Thyestes</a:t>
            </a:r>
            <a:r>
              <a:rPr lang="en-GB" dirty="0">
                <a:latin typeface="American Typewriter"/>
                <a:cs typeface="American Typewriter"/>
              </a:rPr>
              <a:t> and </a:t>
            </a:r>
            <a:r>
              <a:rPr lang="en-GB" dirty="0" err="1">
                <a:latin typeface="American Typewriter"/>
                <a:cs typeface="American Typewriter"/>
              </a:rPr>
              <a:t>Accius</a:t>
            </a:r>
            <a:r>
              <a:rPr lang="en-GB" dirty="0">
                <a:latin typeface="American Typewriter"/>
                <a:cs typeface="American Typewriter"/>
              </a:rPr>
              <a:t> an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smtClean="0">
                <a:latin typeface="American Typewriter"/>
                <a:cs typeface="American Typewriter"/>
              </a:rPr>
              <a:t>Atreus</a:t>
            </a:r>
            <a:r>
              <a:rPr lang="en-GB" dirty="0" smtClean="0">
                <a:latin typeface="American Typewriter"/>
                <a:cs typeface="American Typewriter"/>
              </a:rPr>
              <a:t>.</a:t>
            </a:r>
          </a:p>
          <a:p>
            <a:r>
              <a:rPr lang="en-GB" dirty="0" err="1" smtClean="0">
                <a:latin typeface="American Typewriter"/>
                <a:cs typeface="American Typewriter"/>
              </a:rPr>
              <a:t>Varius</a:t>
            </a:r>
            <a:r>
              <a:rPr lang="en-GB" dirty="0" smtClean="0">
                <a:latin typeface="American Typewriter"/>
                <a:cs typeface="American Typewriter"/>
              </a:rPr>
              <a:t> Rufus’ </a:t>
            </a:r>
            <a:r>
              <a:rPr lang="en-GB" i="1" dirty="0" smtClean="0">
                <a:latin typeface="American Typewriter"/>
                <a:cs typeface="American Typewriter"/>
              </a:rPr>
              <a:t>Thyestes </a:t>
            </a:r>
            <a:r>
              <a:rPr lang="en-GB" dirty="0" smtClean="0">
                <a:latin typeface="American Typewriter"/>
                <a:cs typeface="American Typewriter"/>
              </a:rPr>
              <a:t>is</a:t>
            </a:r>
            <a:r>
              <a:rPr lang="en-GB" i="1" dirty="0" smtClean="0">
                <a:latin typeface="American Typewriter"/>
                <a:cs typeface="American Typewriter"/>
              </a:rPr>
              <a:t> </a:t>
            </a:r>
            <a:r>
              <a:rPr lang="en-GB" dirty="0">
                <a:latin typeface="American Typewriter"/>
                <a:cs typeface="American Typewriter"/>
              </a:rPr>
              <a:t>known </a:t>
            </a:r>
            <a:r>
              <a:rPr lang="en-GB" dirty="0" smtClean="0">
                <a:latin typeface="American Typewriter"/>
                <a:cs typeface="American Typewriter"/>
              </a:rPr>
              <a:t>from </a:t>
            </a:r>
            <a:r>
              <a:rPr lang="en-GB" dirty="0">
                <a:latin typeface="American Typewriter"/>
                <a:cs typeface="American Typewriter"/>
              </a:rPr>
              <a:t>the Augustan period (apparently staged as part of Octavian’s triumph after Actium). </a:t>
            </a:r>
            <a:endParaRPr lang="en-GB" dirty="0" smtClean="0">
              <a:latin typeface="American Typewriter"/>
              <a:cs typeface="American Typewriter"/>
            </a:endParaRPr>
          </a:p>
          <a:p>
            <a:r>
              <a:rPr lang="en-GB" dirty="0" smtClean="0">
                <a:latin typeface="American Typewriter"/>
                <a:cs typeface="American Typewriter"/>
              </a:rPr>
              <a:t>An Atreus </a:t>
            </a:r>
            <a:r>
              <a:rPr lang="en-GB" dirty="0">
                <a:latin typeface="American Typewriter"/>
                <a:cs typeface="American Typewriter"/>
              </a:rPr>
              <a:t>by </a:t>
            </a:r>
            <a:r>
              <a:rPr lang="en-GB" dirty="0" err="1">
                <a:latin typeface="American Typewriter"/>
                <a:cs typeface="American Typewriter"/>
              </a:rPr>
              <a:t>Pomponius</a:t>
            </a:r>
            <a:r>
              <a:rPr lang="en-GB" dirty="0">
                <a:latin typeface="American Typewriter"/>
                <a:cs typeface="American Typewriter"/>
              </a:rPr>
              <a:t> </a:t>
            </a:r>
            <a:r>
              <a:rPr lang="en-GB" dirty="0" err="1">
                <a:latin typeface="American Typewriter"/>
                <a:cs typeface="American Typewriter"/>
              </a:rPr>
              <a:t>Secundus</a:t>
            </a:r>
            <a:r>
              <a:rPr lang="en-GB" dirty="0">
                <a:latin typeface="American Typewriter"/>
                <a:cs typeface="American Typewriter"/>
              </a:rPr>
              <a:t> possibly written within a few years of Seneca’s </a:t>
            </a:r>
            <a:r>
              <a:rPr lang="en-GB" dirty="0" smtClean="0">
                <a:latin typeface="American Typewriter"/>
                <a:cs typeface="American Typewriter"/>
              </a:rPr>
              <a:t>play.</a:t>
            </a:r>
            <a:r>
              <a:rPr lang="it-IT" dirty="0" smtClean="0">
                <a:effectLst/>
                <a:latin typeface="American Typewriter"/>
                <a:cs typeface="American Typewriter"/>
              </a:rPr>
              <a:t> </a:t>
            </a:r>
            <a:endParaRPr lang="en-US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505299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684</Words>
  <Application>Microsoft Macintosh PowerPoint</Application>
  <PresentationFormat>On-screen Show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Vulnerable Body </vt:lpstr>
      <vt:lpstr>Seneca the Younger</vt:lpstr>
      <vt:lpstr>Surviving Works</vt:lpstr>
      <vt:lpstr>57-65CE</vt:lpstr>
      <vt:lpstr>The death of Seneca  (Rubens 1612)</vt:lpstr>
      <vt:lpstr>Issues in study of Senecan tragedy</vt:lpstr>
      <vt:lpstr>Philosophical tragedy?</vt:lpstr>
      <vt:lpstr>Tantalus  (Gioacchino Assereto 1630s/40s)</vt:lpstr>
      <vt:lpstr>Precedents for Seneca’s Thyestes</vt:lpstr>
      <vt:lpstr>Vulnerable bodies?</vt:lpstr>
      <vt:lpstr>A play about (the threat of)  desire and appetite</vt:lpstr>
      <vt:lpstr>Spectatorship and guilt</vt:lpstr>
      <vt:lpstr>What the body knows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Vulnerable Body </dc:title>
  <dc:creator>emma victoria rimell</dc:creator>
  <cp:lastModifiedBy>emma victoria rimell</cp:lastModifiedBy>
  <cp:revision>13</cp:revision>
  <dcterms:created xsi:type="dcterms:W3CDTF">2017-01-30T14:57:33Z</dcterms:created>
  <dcterms:modified xsi:type="dcterms:W3CDTF">2017-02-02T09:35:00Z</dcterms:modified>
</cp:coreProperties>
</file>