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C6EE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7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3302-B61E-E94E-8E50-0C8207583490}" type="datetimeFigureOut">
              <a:rPr lang="en-US" smtClean="0"/>
              <a:t>09/02/17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EBB7-3E2A-CF46-8D97-F23230FF8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181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3302-B61E-E94E-8E50-0C8207583490}" type="datetimeFigureOut">
              <a:rPr lang="en-US" smtClean="0"/>
              <a:t>09/02/17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EBB7-3E2A-CF46-8D97-F23230FF8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116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3302-B61E-E94E-8E50-0C8207583490}" type="datetimeFigureOut">
              <a:rPr lang="en-US" smtClean="0"/>
              <a:t>09/02/17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EBB7-3E2A-CF46-8D97-F23230FF8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983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3302-B61E-E94E-8E50-0C8207583490}" type="datetimeFigureOut">
              <a:rPr lang="en-US" smtClean="0"/>
              <a:t>09/02/17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EBB7-3E2A-CF46-8D97-F23230FF8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725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3302-B61E-E94E-8E50-0C8207583490}" type="datetimeFigureOut">
              <a:rPr lang="en-US" smtClean="0"/>
              <a:t>09/02/17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EBB7-3E2A-CF46-8D97-F23230FF8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76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3302-B61E-E94E-8E50-0C8207583490}" type="datetimeFigureOut">
              <a:rPr lang="en-US" smtClean="0"/>
              <a:t>09/02/17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EBB7-3E2A-CF46-8D97-F23230FF8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942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3302-B61E-E94E-8E50-0C8207583490}" type="datetimeFigureOut">
              <a:rPr lang="en-US" smtClean="0"/>
              <a:t>09/02/17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EBB7-3E2A-CF46-8D97-F23230FF8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194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3302-B61E-E94E-8E50-0C8207583490}" type="datetimeFigureOut">
              <a:rPr lang="en-US" smtClean="0"/>
              <a:t>09/02/17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EBB7-3E2A-CF46-8D97-F23230FF8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585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3302-B61E-E94E-8E50-0C8207583490}" type="datetimeFigureOut">
              <a:rPr lang="en-US" smtClean="0"/>
              <a:t>09/02/17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EBB7-3E2A-CF46-8D97-F23230FF8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815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3302-B61E-E94E-8E50-0C8207583490}" type="datetimeFigureOut">
              <a:rPr lang="en-US" smtClean="0"/>
              <a:t>09/02/17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EBB7-3E2A-CF46-8D97-F23230FF8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43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3302-B61E-E94E-8E50-0C8207583490}" type="datetimeFigureOut">
              <a:rPr lang="en-US" smtClean="0"/>
              <a:t>09/02/17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EBB7-3E2A-CF46-8D97-F23230FF8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13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EE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83302-B61E-E94E-8E50-0C8207583490}" type="datetimeFigureOut">
              <a:rPr lang="en-US" smtClean="0"/>
              <a:t>09/02/17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1EBB7-3E2A-CF46-8D97-F23230FF8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565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Vulnerable Body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merican Typewriter"/>
                <a:cs typeface="American Typewriter"/>
              </a:rPr>
              <a:t>Beyond tragic vulnerability: Seneca </a:t>
            </a:r>
            <a:r>
              <a:rPr lang="en-US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merican Typewriter"/>
                <a:cs typeface="American Typewriter"/>
              </a:rPr>
              <a:t>Thyestes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merican Typewriter"/>
                <a:cs typeface="American Typewriter"/>
              </a:rPr>
              <a:t>(II)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3569356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American Typewriter"/>
                <a:cs typeface="American Typewriter"/>
              </a:rPr>
              <a:t>Me</a:t>
            </a:r>
            <a:r>
              <a:rPr lang="en-US" dirty="0" smtClean="0">
                <a:latin typeface="American Typewriter"/>
                <a:cs typeface="American Typewriter"/>
              </a:rPr>
              <a:t> (and) my </a:t>
            </a:r>
            <a:r>
              <a:rPr lang="en-US" dirty="0" smtClean="0">
                <a:solidFill>
                  <a:srgbClr val="CC66FF"/>
                </a:solidFill>
                <a:latin typeface="American Typewriter"/>
                <a:cs typeface="American Typewriter"/>
              </a:rPr>
              <a:t>body</a:t>
            </a:r>
            <a:endParaRPr lang="en-US" dirty="0">
              <a:solidFill>
                <a:srgbClr val="CC66FF"/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‘It’s my body.’</a:t>
            </a:r>
          </a:p>
          <a:p>
            <a:pPr marL="0" indent="0" algn="ctr">
              <a:buNone/>
            </a:pPr>
            <a:r>
              <a:rPr lang="en-US" dirty="0" smtClean="0"/>
              <a:t>‘My body belongs to me.’</a:t>
            </a:r>
          </a:p>
          <a:p>
            <a:pPr marL="0" indent="0" algn="ctr">
              <a:buNone/>
            </a:pPr>
            <a:r>
              <a:rPr lang="en-US" dirty="0" smtClean="0"/>
              <a:t>‘I don’t like my body.’</a:t>
            </a:r>
          </a:p>
          <a:p>
            <a:pPr marL="0" indent="0" algn="ctr">
              <a:buNone/>
            </a:pPr>
            <a:r>
              <a:rPr lang="en-US" dirty="0" smtClean="0"/>
              <a:t>‘Women should be allowed to decide what to do with their own bodies.’</a:t>
            </a:r>
          </a:p>
          <a:p>
            <a:pPr marL="0" indent="0" algn="ctr">
              <a:buNone/>
            </a:pPr>
            <a:r>
              <a:rPr lang="en-US" dirty="0" smtClean="0"/>
              <a:t>‘I think my body is trying to tell me something.’</a:t>
            </a:r>
          </a:p>
          <a:p>
            <a:pPr marL="0" indent="0" algn="ctr">
              <a:buNone/>
            </a:pPr>
            <a:r>
              <a:rPr lang="en-US" dirty="0" smtClean="0"/>
              <a:t>‘I’m in the wrong body.’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501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American Typewriter"/>
                <a:cs typeface="American Typewriter"/>
              </a:rPr>
              <a:t>Atreus and Thyestes</a:t>
            </a:r>
            <a:r>
              <a:rPr lang="en-US" sz="3200" dirty="0" smtClean="0">
                <a:latin typeface="American Typewriter"/>
                <a:cs typeface="American Typewriter"/>
              </a:rPr>
              <a:t>: a zero-sum game?</a:t>
            </a:r>
            <a:endParaRPr lang="en-US" sz="3200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i="1" dirty="0" smtClean="0"/>
              <a:t> Absolute, invincible power  </a:t>
            </a:r>
            <a:r>
              <a:rPr lang="en-US" sz="2800" dirty="0" smtClean="0"/>
              <a:t>-  </a:t>
            </a:r>
            <a:r>
              <a:rPr lang="en-US" sz="2800" i="1" dirty="0"/>
              <a:t>t</a:t>
            </a:r>
            <a:r>
              <a:rPr lang="en-US" sz="2800" i="1" dirty="0" smtClean="0"/>
              <a:t>he most shameful vulnerability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>
                <a:latin typeface="American Typewriter"/>
                <a:cs typeface="American Typewriter"/>
              </a:rPr>
              <a:t>Yet the problem of desire, and of uncertain paternity remains unresolved.</a:t>
            </a:r>
          </a:p>
          <a:p>
            <a:r>
              <a:rPr lang="en-US" sz="2800" dirty="0" smtClean="0">
                <a:latin typeface="American Typewriter"/>
                <a:cs typeface="American Typewriter"/>
              </a:rPr>
              <a:t>As long as women are living human beings, there is always a limit to patriarchal control of reproduction and of female desire.</a:t>
            </a:r>
          </a:p>
          <a:p>
            <a:r>
              <a:rPr lang="en-US" sz="2800" i="1" dirty="0" smtClean="0">
                <a:latin typeface="American Typewriter"/>
                <a:cs typeface="American Typewriter"/>
              </a:rPr>
              <a:t>Thyestes </a:t>
            </a:r>
            <a:r>
              <a:rPr lang="en-US" sz="2800" dirty="0" err="1" smtClean="0">
                <a:latin typeface="American Typewriter"/>
                <a:cs typeface="American Typewriter"/>
              </a:rPr>
              <a:t>dramatises</a:t>
            </a:r>
            <a:r>
              <a:rPr lang="en-US" sz="2800" dirty="0" smtClean="0">
                <a:latin typeface="American Typewriter"/>
                <a:cs typeface="American Typewriter"/>
              </a:rPr>
              <a:t> a series of displaced punishments</a:t>
            </a:r>
            <a:r>
              <a:rPr lang="en-US" sz="2800" i="1" dirty="0">
                <a:latin typeface="American Typewriter"/>
                <a:cs typeface="American Typewriter"/>
              </a:rPr>
              <a:t> </a:t>
            </a:r>
            <a:r>
              <a:rPr lang="en-US" sz="2800" dirty="0" smtClean="0">
                <a:latin typeface="American Typewriter"/>
                <a:cs typeface="American Typewriter"/>
              </a:rPr>
              <a:t>culminating in </a:t>
            </a:r>
            <a:r>
              <a:rPr lang="en-US" sz="2800" i="1" dirty="0" smtClean="0">
                <a:latin typeface="American Typewriter"/>
                <a:cs typeface="American Typewriter"/>
              </a:rPr>
              <a:t>non-revelation.</a:t>
            </a:r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27674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  <a:latin typeface="American Typewriter"/>
                <a:cs typeface="American Typewriter"/>
              </a:rPr>
              <a:t>WOMAN</a:t>
            </a:r>
            <a:endParaRPr lang="en-US" dirty="0">
              <a:solidFill>
                <a:srgbClr val="800000"/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American Typewriter"/>
              <a:cs typeface="American Typewriter"/>
            </a:endParaRPr>
          </a:p>
          <a:p>
            <a:r>
              <a:rPr lang="en-US" dirty="0" smtClean="0">
                <a:latin typeface="American Typewriter"/>
                <a:cs typeface="American Typewriter"/>
              </a:rPr>
              <a:t>Terrible avenger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The origin of life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Creative genius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Passive earth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Shame</a:t>
            </a:r>
            <a:endParaRPr lang="en-US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026118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>
                <a:latin typeface="American Typewriter"/>
                <a:cs typeface="American Typewriter"/>
              </a:rPr>
              <a:t>Eructat</a:t>
            </a:r>
            <a:endParaRPr lang="en-US" i="1" dirty="0">
              <a:latin typeface="American Typewriter"/>
              <a:cs typeface="American Typewriter"/>
            </a:endParaRPr>
          </a:p>
        </p:txBody>
      </p:sp>
      <p:pic>
        <p:nvPicPr>
          <p:cNvPr id="4" name="Content Placeholder 3" descr="belching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00387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900"/>
            <a:ext cx="8229600" cy="612872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'</a:t>
            </a:r>
            <a:r>
              <a:rPr lang="en-GB" dirty="0">
                <a:latin typeface="American Typewriter"/>
                <a:cs typeface="American Typewriter"/>
              </a:rPr>
              <a:t>Going beyond the private excesses regularly attributed to Roman voluptuaries -at banquets characterised by the overflow of wine and bodily fluids- Antony's body erupts in public. We catch a glimpse here of the self-presentation expected of Rome's political leaders, who should feel ashamed even to belch in front of others. Antony is criticised both for his lack of self-control and for his promiscuous mingling with low persons in the pursuit of sensual gratification.</a:t>
            </a:r>
            <a:r>
              <a:rPr lang="en-GB" dirty="0"/>
              <a:t>' 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C. Edwards (</a:t>
            </a:r>
            <a:r>
              <a:rPr lang="en-GB" i="1" dirty="0" smtClean="0"/>
              <a:t>The Politics of Immorality in Ancient Rome, </a:t>
            </a:r>
            <a:r>
              <a:rPr lang="en-GB" dirty="0" smtClean="0"/>
              <a:t>Cambridge, 1993, 192):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134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>
                <a:latin typeface="American Typewriter"/>
                <a:cs typeface="American Typewriter"/>
              </a:rPr>
              <a:t>Pliny</a:t>
            </a:r>
            <a:r>
              <a:rPr lang="it-IT" dirty="0" smtClean="0">
                <a:latin typeface="American Typewriter"/>
                <a:cs typeface="American Typewriter"/>
              </a:rPr>
              <a:t> </a:t>
            </a:r>
            <a:r>
              <a:rPr lang="it-IT" i="1" dirty="0" err="1" smtClean="0">
                <a:latin typeface="American Typewriter"/>
                <a:cs typeface="American Typewriter"/>
              </a:rPr>
              <a:t>Panegyricus</a:t>
            </a:r>
            <a:r>
              <a:rPr lang="it-IT" dirty="0" smtClean="0">
                <a:latin typeface="American Typewriter"/>
                <a:cs typeface="American Typewriter"/>
              </a:rPr>
              <a:t> 49.6, 8: 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4139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dirty="0" smtClean="0">
                <a:latin typeface="American Typewriter"/>
                <a:cs typeface="American Typewriter"/>
              </a:rPr>
              <a:t>‘</a:t>
            </a:r>
            <a:r>
              <a:rPr lang="it-IT" dirty="0" err="1">
                <a:latin typeface="American Typewriter"/>
                <a:cs typeface="American Typewriter"/>
              </a:rPr>
              <a:t>As</a:t>
            </a:r>
            <a:r>
              <a:rPr lang="it-IT" dirty="0">
                <a:latin typeface="American Typewriter"/>
                <a:cs typeface="American Typewriter"/>
              </a:rPr>
              <a:t> for the </a:t>
            </a:r>
            <a:r>
              <a:rPr lang="it-IT" dirty="0" err="1">
                <a:latin typeface="American Typewriter"/>
                <a:cs typeface="American Typewriter"/>
              </a:rPr>
              <a:t>length</a:t>
            </a:r>
            <a:r>
              <a:rPr lang="it-IT" dirty="0">
                <a:latin typeface="American Typewriter"/>
                <a:cs typeface="American Typewriter"/>
              </a:rPr>
              <a:t> of </a:t>
            </a:r>
            <a:r>
              <a:rPr lang="it-IT" dirty="0" err="1">
                <a:latin typeface="American Typewriter"/>
                <a:cs typeface="American Typewriter"/>
              </a:rPr>
              <a:t>your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banquets</a:t>
            </a:r>
            <a:r>
              <a:rPr lang="it-IT" dirty="0">
                <a:latin typeface="American Typewriter"/>
                <a:cs typeface="American Typewriter"/>
              </a:rPr>
              <a:t>, polite </a:t>
            </a:r>
            <a:r>
              <a:rPr lang="it-IT" dirty="0" err="1">
                <a:latin typeface="American Typewriter"/>
                <a:cs typeface="American Typewriter"/>
              </a:rPr>
              <a:t>manners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prolong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what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frugality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cut</a:t>
            </a:r>
            <a:r>
              <a:rPr lang="it-IT" dirty="0">
                <a:latin typeface="American Typewriter"/>
                <a:cs typeface="American Typewriter"/>
              </a:rPr>
              <a:t> short. </a:t>
            </a:r>
            <a:r>
              <a:rPr lang="it-IT" dirty="0" err="1">
                <a:latin typeface="American Typewriter"/>
                <a:cs typeface="American Typewriter"/>
              </a:rPr>
              <a:t>You</a:t>
            </a:r>
            <a:r>
              <a:rPr lang="it-IT" dirty="0">
                <a:latin typeface="American Typewriter"/>
                <a:cs typeface="American Typewriter"/>
              </a:rPr>
              <a:t> do </a:t>
            </a:r>
            <a:r>
              <a:rPr lang="it-IT" dirty="0" err="1">
                <a:latin typeface="American Typewriter"/>
                <a:cs typeface="American Typewriter"/>
              </a:rPr>
              <a:t>not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arrive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already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gorged</a:t>
            </a:r>
            <a:r>
              <a:rPr lang="it-IT" dirty="0">
                <a:latin typeface="American Typewriter"/>
                <a:cs typeface="American Typewriter"/>
              </a:rPr>
              <a:t> with a </a:t>
            </a:r>
            <a:r>
              <a:rPr lang="it-IT" dirty="0" err="1">
                <a:latin typeface="American Typewriter"/>
                <a:cs typeface="American Typewriter"/>
              </a:rPr>
              <a:t>solitary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feast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before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midday</a:t>
            </a:r>
            <a:r>
              <a:rPr lang="it-IT" dirty="0">
                <a:latin typeface="American Typewriter"/>
                <a:cs typeface="American Typewriter"/>
              </a:rPr>
              <a:t>, to </a:t>
            </a:r>
            <a:r>
              <a:rPr lang="it-IT" dirty="0" err="1">
                <a:latin typeface="American Typewriter"/>
                <a:cs typeface="American Typewriter"/>
              </a:rPr>
              <a:t>sit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menacingly</a:t>
            </a:r>
            <a:r>
              <a:rPr lang="it-IT" dirty="0">
                <a:latin typeface="American Typewriter"/>
                <a:cs typeface="American Typewriter"/>
              </a:rPr>
              <a:t> over </a:t>
            </a:r>
            <a:r>
              <a:rPr lang="it-IT" dirty="0" err="1">
                <a:latin typeface="American Typewriter"/>
                <a:cs typeface="American Typewriter"/>
              </a:rPr>
              <a:t>your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guests</a:t>
            </a:r>
            <a:r>
              <a:rPr lang="it-IT" dirty="0">
                <a:latin typeface="American Typewriter"/>
                <a:cs typeface="American Typewriter"/>
              </a:rPr>
              <a:t>, </a:t>
            </a:r>
            <a:r>
              <a:rPr lang="it-IT" dirty="0" err="1">
                <a:latin typeface="American Typewriter"/>
                <a:cs typeface="American Typewriter"/>
              </a:rPr>
              <a:t>watching</a:t>
            </a:r>
            <a:r>
              <a:rPr lang="it-IT" dirty="0">
                <a:latin typeface="American Typewriter"/>
                <a:cs typeface="American Typewriter"/>
              </a:rPr>
              <a:t> and </a:t>
            </a:r>
            <a:r>
              <a:rPr lang="it-IT" dirty="0" err="1">
                <a:latin typeface="American Typewriter"/>
                <a:cs typeface="American Typewriter"/>
              </a:rPr>
              <a:t>marking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all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they</a:t>
            </a:r>
            <a:r>
              <a:rPr lang="it-IT" dirty="0">
                <a:latin typeface="American Typewriter"/>
                <a:cs typeface="American Typewriter"/>
              </a:rPr>
              <a:t> do, </a:t>
            </a:r>
            <a:r>
              <a:rPr lang="it-IT" dirty="0" err="1">
                <a:latin typeface="American Typewriter"/>
                <a:cs typeface="American Typewriter"/>
              </a:rPr>
              <a:t>nor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when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they</a:t>
            </a:r>
            <a:r>
              <a:rPr lang="it-IT" dirty="0">
                <a:latin typeface="American Typewriter"/>
                <a:cs typeface="American Typewriter"/>
              </a:rPr>
              <a:t> are </a:t>
            </a:r>
            <a:r>
              <a:rPr lang="it-IT" dirty="0" err="1">
                <a:latin typeface="American Typewriter"/>
                <a:cs typeface="American Typewriter"/>
              </a:rPr>
              <a:t>fasting</a:t>
            </a:r>
            <a:r>
              <a:rPr lang="it-IT" dirty="0">
                <a:latin typeface="American Typewriter"/>
                <a:cs typeface="American Typewriter"/>
              </a:rPr>
              <a:t> and </a:t>
            </a:r>
            <a:r>
              <a:rPr lang="it-IT" dirty="0" err="1">
                <a:latin typeface="American Typewriter"/>
                <a:cs typeface="American Typewriter"/>
              </a:rPr>
              <a:t>hungry</a:t>
            </a:r>
            <a:r>
              <a:rPr lang="it-IT" dirty="0">
                <a:latin typeface="American Typewriter"/>
                <a:cs typeface="American Typewriter"/>
              </a:rPr>
              <a:t> do </a:t>
            </a:r>
            <a:r>
              <a:rPr lang="it-IT" dirty="0" err="1">
                <a:latin typeface="American Typewriter"/>
                <a:cs typeface="American Typewriter"/>
              </a:rPr>
              <a:t>you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b="1" dirty="0" err="1">
                <a:latin typeface="American Typewriter"/>
                <a:cs typeface="American Typewriter"/>
              </a:rPr>
              <a:t>belch</a:t>
            </a:r>
            <a:r>
              <a:rPr lang="it-IT" b="1" dirty="0">
                <a:latin typeface="American Typewriter"/>
                <a:cs typeface="American Typewriter"/>
              </a:rPr>
              <a:t> </a:t>
            </a:r>
            <a:r>
              <a:rPr lang="it-IT" b="1" i="1" dirty="0">
                <a:latin typeface="American Typewriter"/>
                <a:cs typeface="American Typewriter"/>
              </a:rPr>
              <a:t>(</a:t>
            </a:r>
            <a:r>
              <a:rPr lang="it-IT" b="1" i="1" dirty="0" err="1">
                <a:latin typeface="American Typewriter"/>
                <a:cs typeface="American Typewriter"/>
              </a:rPr>
              <a:t>eructans</a:t>
            </a:r>
            <a:r>
              <a:rPr lang="it-IT" b="1" dirty="0">
                <a:latin typeface="American Typewriter"/>
                <a:cs typeface="American Typewriter"/>
              </a:rPr>
              <a:t>)</a:t>
            </a:r>
            <a:r>
              <a:rPr lang="it-IT" dirty="0">
                <a:latin typeface="American Typewriter"/>
                <a:cs typeface="American Typewriter"/>
              </a:rPr>
              <a:t> from a full </a:t>
            </a:r>
            <a:r>
              <a:rPr lang="it-IT" dirty="0" err="1">
                <a:latin typeface="American Typewriter"/>
                <a:cs typeface="American Typewriter"/>
              </a:rPr>
              <a:t>stomach</a:t>
            </a:r>
            <a:r>
              <a:rPr lang="it-IT" dirty="0">
                <a:latin typeface="American Typewriter"/>
                <a:cs typeface="American Typewriter"/>
              </a:rPr>
              <a:t> and </a:t>
            </a:r>
            <a:r>
              <a:rPr lang="it-IT" dirty="0" err="1">
                <a:latin typeface="American Typewriter"/>
                <a:cs typeface="American Typewriter"/>
              </a:rPr>
              <a:t>present</a:t>
            </a:r>
            <a:r>
              <a:rPr lang="it-IT" dirty="0">
                <a:latin typeface="American Typewriter"/>
                <a:cs typeface="American Typewriter"/>
              </a:rPr>
              <a:t> or </a:t>
            </a:r>
            <a:r>
              <a:rPr lang="it-IT" dirty="0" err="1">
                <a:latin typeface="American Typewriter"/>
                <a:cs typeface="American Typewriter"/>
              </a:rPr>
              <a:t>rather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throw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at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them</a:t>
            </a:r>
            <a:r>
              <a:rPr lang="it-IT" dirty="0">
                <a:latin typeface="American Typewriter"/>
                <a:cs typeface="American Typewriter"/>
              </a:rPr>
              <a:t> the </a:t>
            </a:r>
            <a:r>
              <a:rPr lang="it-IT" dirty="0" err="1">
                <a:latin typeface="American Typewriter"/>
                <a:cs typeface="American Typewriter"/>
              </a:rPr>
              <a:t>food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you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disdain</a:t>
            </a:r>
            <a:r>
              <a:rPr lang="it-IT" dirty="0">
                <a:latin typeface="American Typewriter"/>
                <a:cs typeface="American Typewriter"/>
              </a:rPr>
              <a:t> to </a:t>
            </a:r>
            <a:r>
              <a:rPr lang="it-IT" dirty="0" err="1">
                <a:latin typeface="American Typewriter"/>
                <a:cs typeface="American Typewriter"/>
              </a:rPr>
              <a:t>touch</a:t>
            </a:r>
            <a:r>
              <a:rPr lang="it-IT" dirty="0">
                <a:latin typeface="American Typewriter"/>
                <a:cs typeface="American Typewriter"/>
              </a:rPr>
              <a:t>, and </a:t>
            </a:r>
            <a:r>
              <a:rPr lang="it-IT" dirty="0" err="1">
                <a:latin typeface="American Typewriter"/>
                <a:cs typeface="American Typewriter"/>
              </a:rPr>
              <a:t>after</a:t>
            </a:r>
            <a:r>
              <a:rPr lang="it-IT" dirty="0">
                <a:latin typeface="American Typewriter"/>
                <a:cs typeface="American Typewriter"/>
              </a:rPr>
              <a:t> a </a:t>
            </a:r>
            <a:r>
              <a:rPr lang="it-IT" dirty="0" err="1">
                <a:latin typeface="American Typewriter"/>
                <a:cs typeface="American Typewriter"/>
              </a:rPr>
              <a:t>pretence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at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enduring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this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insulting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mockery</a:t>
            </a:r>
            <a:r>
              <a:rPr lang="it-IT" dirty="0">
                <a:latin typeface="American Typewriter"/>
                <a:cs typeface="American Typewriter"/>
              </a:rPr>
              <a:t> of a </a:t>
            </a:r>
            <a:r>
              <a:rPr lang="it-IT" dirty="0" err="1">
                <a:latin typeface="American Typewriter"/>
                <a:cs typeface="American Typewriter"/>
              </a:rPr>
              <a:t>banquet</a:t>
            </a:r>
            <a:r>
              <a:rPr lang="it-IT" dirty="0">
                <a:latin typeface="American Typewriter"/>
                <a:cs typeface="American Typewriter"/>
              </a:rPr>
              <a:t> take </a:t>
            </a:r>
            <a:r>
              <a:rPr lang="it-IT" dirty="0" err="1">
                <a:latin typeface="American Typewriter"/>
                <a:cs typeface="American Typewriter"/>
              </a:rPr>
              <a:t>yourself</a:t>
            </a:r>
            <a:r>
              <a:rPr lang="it-IT" dirty="0">
                <a:latin typeface="American Typewriter"/>
                <a:cs typeface="American Typewriter"/>
              </a:rPr>
              <a:t> back to secret </a:t>
            </a:r>
            <a:r>
              <a:rPr lang="it-IT" dirty="0" err="1">
                <a:latin typeface="American Typewriter"/>
                <a:cs typeface="American Typewriter"/>
              </a:rPr>
              <a:t>gluttony</a:t>
            </a:r>
            <a:r>
              <a:rPr lang="it-IT" dirty="0">
                <a:latin typeface="American Typewriter"/>
                <a:cs typeface="American Typewriter"/>
              </a:rPr>
              <a:t> and private </a:t>
            </a:r>
            <a:r>
              <a:rPr lang="it-IT" dirty="0" err="1">
                <a:latin typeface="American Typewriter"/>
                <a:cs typeface="American Typewriter"/>
              </a:rPr>
              <a:t>excesses</a:t>
            </a:r>
            <a:r>
              <a:rPr lang="it-IT" dirty="0">
                <a:latin typeface="American Typewriter"/>
                <a:cs typeface="American Typewriter"/>
              </a:rPr>
              <a:t>…The </a:t>
            </a:r>
            <a:r>
              <a:rPr lang="it-IT" dirty="0" err="1">
                <a:latin typeface="American Typewriter"/>
                <a:cs typeface="American Typewriter"/>
              </a:rPr>
              <a:t>emperor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has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rid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his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tables</a:t>
            </a:r>
            <a:r>
              <a:rPr lang="it-IT" dirty="0">
                <a:latin typeface="American Typewriter"/>
                <a:cs typeface="American Typewriter"/>
              </a:rPr>
              <a:t> of the </a:t>
            </a:r>
            <a:r>
              <a:rPr lang="it-IT" dirty="0" err="1">
                <a:latin typeface="American Typewriter"/>
                <a:cs typeface="American Typewriter"/>
              </a:rPr>
              <a:t>accessories</a:t>
            </a:r>
            <a:r>
              <a:rPr lang="it-IT" dirty="0">
                <a:latin typeface="American Typewriter"/>
                <a:cs typeface="American Typewriter"/>
              </a:rPr>
              <a:t> of </a:t>
            </a:r>
            <a:r>
              <a:rPr lang="it-IT" dirty="0" err="1">
                <a:latin typeface="American Typewriter"/>
                <a:cs typeface="American Typewriter"/>
              </a:rPr>
              <a:t>oriental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superstition</a:t>
            </a:r>
            <a:r>
              <a:rPr lang="it-IT" dirty="0">
                <a:latin typeface="American Typewriter"/>
                <a:cs typeface="American Typewriter"/>
              </a:rPr>
              <a:t> and the </a:t>
            </a:r>
            <a:r>
              <a:rPr lang="it-IT" dirty="0" err="1">
                <a:latin typeface="American Typewriter"/>
                <a:cs typeface="American Typewriter"/>
              </a:rPr>
              <a:t>indecent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antics</a:t>
            </a:r>
            <a:r>
              <a:rPr lang="it-IT" dirty="0">
                <a:latin typeface="American Typewriter"/>
                <a:cs typeface="American Typewriter"/>
              </a:rPr>
              <a:t> of </a:t>
            </a:r>
            <a:r>
              <a:rPr lang="it-IT" dirty="0" err="1">
                <a:latin typeface="American Typewriter"/>
                <a:cs typeface="American Typewriter"/>
              </a:rPr>
              <a:t>impudent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fools</a:t>
            </a:r>
            <a:r>
              <a:rPr lang="it-IT" dirty="0">
                <a:latin typeface="American Typewriter"/>
                <a:cs typeface="American Typewriter"/>
              </a:rPr>
              <a:t>; in </a:t>
            </a:r>
            <a:r>
              <a:rPr lang="it-IT" dirty="0" err="1">
                <a:latin typeface="American Typewriter"/>
                <a:cs typeface="American Typewriter"/>
              </a:rPr>
              <a:t>their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place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is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warm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hospitality</a:t>
            </a:r>
            <a:r>
              <a:rPr lang="it-IT" dirty="0">
                <a:latin typeface="American Typewriter"/>
                <a:cs typeface="American Typewriter"/>
              </a:rPr>
              <a:t>, love of culture, and </a:t>
            </a:r>
            <a:r>
              <a:rPr lang="it-IT" dirty="0" err="1">
                <a:latin typeface="American Typewriter"/>
                <a:cs typeface="American Typewriter"/>
              </a:rPr>
              <a:t>civilized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wit</a:t>
            </a:r>
            <a:r>
              <a:rPr lang="it-IT" dirty="0">
                <a:latin typeface="American Typewriter"/>
                <a:cs typeface="American Typewriter"/>
              </a:rPr>
              <a:t>.’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067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merican Typewriter"/>
                <a:cs typeface="American Typewriter"/>
              </a:rPr>
              <a:t>George Platt </a:t>
            </a:r>
            <a:r>
              <a:rPr lang="en-US" sz="2800" dirty="0" err="1" smtClean="0">
                <a:latin typeface="American Typewriter"/>
                <a:cs typeface="American Typewriter"/>
              </a:rPr>
              <a:t>Lynes</a:t>
            </a:r>
            <a:r>
              <a:rPr lang="en-US" sz="2800" dirty="0" smtClean="0">
                <a:latin typeface="American Typewriter"/>
                <a:cs typeface="American Typewriter"/>
              </a:rPr>
              <a:t> 1939 (The second birth of Dionysus), at The Met</a:t>
            </a:r>
            <a:endParaRPr lang="en-US" sz="2800" dirty="0">
              <a:latin typeface="American Typewriter"/>
              <a:cs typeface="American Typewriter"/>
            </a:endParaRPr>
          </a:p>
        </p:txBody>
      </p:sp>
      <p:pic>
        <p:nvPicPr>
          <p:cNvPr id="4" name="Content Placeholder 3" descr="dionysus birth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644" r="-63644"/>
          <a:stretch>
            <a:fillRect/>
          </a:stretch>
        </p:blipFill>
        <p:spPr>
          <a:xfrm>
            <a:off x="457200" y="1600200"/>
            <a:ext cx="8229600" cy="4896610"/>
          </a:xfrm>
        </p:spPr>
      </p:pic>
    </p:spTree>
    <p:extLst>
      <p:ext uri="{BB962C8B-B14F-4D97-AF65-F5344CB8AC3E}">
        <p14:creationId xmlns:p14="http://schemas.microsoft.com/office/powerpoint/2010/main" val="1384222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hilosophical midwifery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3343" r="-83343"/>
          <a:stretch>
            <a:fillRect/>
          </a:stretch>
        </p:blipFill>
        <p:spPr>
          <a:xfrm>
            <a:off x="457200" y="1269916"/>
            <a:ext cx="8229600" cy="4856248"/>
          </a:xfrm>
        </p:spPr>
      </p:pic>
    </p:spTree>
    <p:extLst>
      <p:ext uri="{BB962C8B-B14F-4D97-AF65-F5344CB8AC3E}">
        <p14:creationId xmlns:p14="http://schemas.microsoft.com/office/powerpoint/2010/main" val="1058306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417</Words>
  <Application>Microsoft Macintosh PowerPoint</Application>
  <PresentationFormat>On-screen Show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Vulnerable Body</vt:lpstr>
      <vt:lpstr>Me (and) my body</vt:lpstr>
      <vt:lpstr>Atreus and Thyestes: a zero-sum game?</vt:lpstr>
      <vt:lpstr>WOMAN</vt:lpstr>
      <vt:lpstr>Eructat</vt:lpstr>
      <vt:lpstr>PowerPoint Presentation</vt:lpstr>
      <vt:lpstr>Pliny Panegyricus 49.6, 8: </vt:lpstr>
      <vt:lpstr>George Platt Lynes 1939 (The second birth of Dionysus), at The Met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Vulnerable Body</dc:title>
  <dc:creator>emma victoria rimell</dc:creator>
  <cp:lastModifiedBy>emma victoria rimell</cp:lastModifiedBy>
  <cp:revision>6</cp:revision>
  <dcterms:created xsi:type="dcterms:W3CDTF">2017-02-09T17:50:58Z</dcterms:created>
  <dcterms:modified xsi:type="dcterms:W3CDTF">2017-02-09T18:26:25Z</dcterms:modified>
</cp:coreProperties>
</file>