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64" r:id="rId4"/>
    <p:sldId id="265" r:id="rId5"/>
    <p:sldId id="266" r:id="rId6"/>
    <p:sldId id="267" r:id="rId7"/>
    <p:sldId id="268" r:id="rId8"/>
    <p:sldId id="269" r:id="rId9"/>
    <p:sldId id="259" r:id="rId10"/>
    <p:sldId id="257" r:id="rId11"/>
    <p:sldId id="260" r:id="rId12"/>
    <p:sldId id="261" r:id="rId13"/>
    <p:sldId id="262"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7C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78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2D7AAE76-AD6E-4341-BAEB-7B2F6CDA0E4B}" type="datetimeFigureOut">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3713748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2D7AAE76-AD6E-4341-BAEB-7B2F6CDA0E4B}" type="datetimeFigureOut">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3666724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2D7AAE76-AD6E-4341-BAEB-7B2F6CDA0E4B}" type="datetimeFigureOut">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3718858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2D7AAE76-AD6E-4341-BAEB-7B2F6CDA0E4B}" type="datetimeFigureOut">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3285389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2D7AAE76-AD6E-4341-BAEB-7B2F6CDA0E4B}" type="datetimeFigureOut">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1084935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2D7AAE76-AD6E-4341-BAEB-7B2F6CDA0E4B}" type="datetimeFigureOut">
              <a:rPr lang="en-US" smtClean="0"/>
              <a:t>2/21/2019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2885181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2D7AAE76-AD6E-4341-BAEB-7B2F6CDA0E4B}" type="datetimeFigureOut">
              <a:rPr lang="en-US" smtClean="0"/>
              <a:t>2/21/2019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359596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2D7AAE76-AD6E-4341-BAEB-7B2F6CDA0E4B}" type="datetimeFigureOut">
              <a:rPr lang="en-US" smtClean="0"/>
              <a:t>2/21/2019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1341719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AAE76-AD6E-4341-BAEB-7B2F6CDA0E4B}" type="datetimeFigureOut">
              <a:rPr lang="en-US" smtClean="0"/>
              <a:t>2/21/2019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3502199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7AAE76-AD6E-4341-BAEB-7B2F6CDA0E4B}" type="datetimeFigureOut">
              <a:rPr lang="en-US" smtClean="0"/>
              <a:t>2/21/2019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4191915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7AAE76-AD6E-4341-BAEB-7B2F6CDA0E4B}" type="datetimeFigureOut">
              <a:rPr lang="en-US" smtClean="0"/>
              <a:t>2/21/2019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2C1874-7ACF-2547-9A7D-FF539314BBB7}" type="slidenum">
              <a:rPr lang="en-US" smtClean="0"/>
              <a:t>‹#›</a:t>
            </a:fld>
            <a:endParaRPr lang="en-US"/>
          </a:p>
        </p:txBody>
      </p:sp>
    </p:spTree>
    <p:extLst>
      <p:ext uri="{BB962C8B-B14F-4D97-AF65-F5344CB8AC3E}">
        <p14:creationId xmlns:p14="http://schemas.microsoft.com/office/powerpoint/2010/main" val="4040626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AAE76-AD6E-4341-BAEB-7B2F6CDA0E4B}" type="datetimeFigureOut">
              <a:rPr lang="en-US" smtClean="0"/>
              <a:t>2/21/2019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2C1874-7ACF-2547-9A7D-FF539314BBB7}" type="slidenum">
              <a:rPr lang="en-US" smtClean="0"/>
              <a:t>‹#›</a:t>
            </a:fld>
            <a:endParaRPr lang="en-US"/>
          </a:p>
        </p:txBody>
      </p:sp>
    </p:spTree>
    <p:extLst>
      <p:ext uri="{BB962C8B-B14F-4D97-AF65-F5344CB8AC3E}">
        <p14:creationId xmlns:p14="http://schemas.microsoft.com/office/powerpoint/2010/main" val="2162016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059971" y="1783959"/>
            <a:ext cx="3771208" cy="2889114"/>
          </a:xfrm>
        </p:spPr>
        <p:txBody>
          <a:bodyPr anchor="b">
            <a:normAutofit/>
          </a:bodyPr>
          <a:lstStyle/>
          <a:p>
            <a:pPr algn="l">
              <a:lnSpc>
                <a:spcPct val="90000"/>
              </a:lnSpc>
            </a:pPr>
            <a:r>
              <a:rPr lang="en-US" sz="3700" dirty="0">
                <a:cs typeface="American Typewriter"/>
              </a:rPr>
              <a:t>Learning how to die in Seneca’s </a:t>
            </a:r>
            <a:r>
              <a:rPr lang="en-US" sz="3700" i="1" dirty="0">
                <a:cs typeface="American Typewriter"/>
              </a:rPr>
              <a:t>Letters</a:t>
            </a:r>
            <a:r>
              <a:rPr lang="en-US" sz="3700" dirty="0">
                <a:cs typeface="American Typewriter"/>
              </a:rPr>
              <a:t> (II)</a:t>
            </a:r>
            <a:br>
              <a:rPr lang="en-US" sz="3700" dirty="0">
                <a:cs typeface="American Typewriter"/>
              </a:rPr>
            </a:br>
            <a:endParaRPr lang="en-US" sz="3700" dirty="0">
              <a:cs typeface="American Typewriter"/>
            </a:endParaRPr>
          </a:p>
        </p:txBody>
      </p:sp>
      <p:sp>
        <p:nvSpPr>
          <p:cNvPr id="3" name="Subtitle 2"/>
          <p:cNvSpPr>
            <a:spLocks noGrp="1"/>
          </p:cNvSpPr>
          <p:nvPr>
            <p:ph type="subTitle" idx="1"/>
          </p:nvPr>
        </p:nvSpPr>
        <p:spPr>
          <a:xfrm>
            <a:off x="4211054" y="4750893"/>
            <a:ext cx="4332854" cy="1147863"/>
          </a:xfrm>
        </p:spPr>
        <p:txBody>
          <a:bodyPr anchor="t">
            <a:normAutofit/>
          </a:bodyPr>
          <a:lstStyle/>
          <a:p>
            <a:pPr algn="l"/>
            <a:r>
              <a:rPr lang="en-US" sz="2400" dirty="0">
                <a:solidFill>
                  <a:srgbClr val="FEF7C6"/>
                </a:solidFill>
                <a:cs typeface="American Typewriter"/>
              </a:rPr>
              <a:t>Vulnerable Body, term 2, week 8</a:t>
            </a:r>
          </a:p>
        </p:txBody>
      </p:sp>
      <p:sp>
        <p:nvSpPr>
          <p:cNvPr id="14" name="Freeform: Shape 13">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descr="Seneca_Liber_chronicarum.jpg">
            <a:extLst>
              <a:ext uri="{FF2B5EF4-FFF2-40B4-BE49-F238E27FC236}">
                <a16:creationId xmlns:a16="http://schemas.microsoft.com/office/drawing/2014/main" id="{9939B4C1-C9EE-400A-8DFE-517E7F6D1E0D}"/>
              </a:ext>
            </a:extLst>
          </p:cNvPr>
          <p:cNvPicPr>
            <a:picLocks noChangeAspect="1"/>
          </p:cNvPicPr>
          <p:nvPr/>
        </p:nvPicPr>
        <p:blipFill rotWithShape="1">
          <a:blip r:embed="rId2">
            <a:extLst>
              <a:ext uri="{28A0092B-C50C-407E-A947-70E740481C1C}">
                <a14:useLocalDpi xmlns:a14="http://schemas.microsoft.com/office/drawing/2010/main" val="0"/>
              </a:ext>
            </a:extLst>
          </a:blip>
          <a:srcRect l="9709" r="16475"/>
          <a:stretch/>
        </p:blipFill>
        <p:spPr>
          <a:xfrm>
            <a:off x="20" y="10"/>
            <a:ext cx="4518095"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44749410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Rubens 1612-13</a:t>
            </a:r>
          </a:p>
        </p:txBody>
      </p:sp>
      <p:pic>
        <p:nvPicPr>
          <p:cNvPr id="4" name="Content Placeholder 3" descr="Rubens-_Der_sterbende_Seneca.jpg"/>
          <p:cNvPicPr>
            <a:picLocks noGrp="1" noChangeAspect="1"/>
          </p:cNvPicPr>
          <p:nvPr>
            <p:ph idx="1"/>
          </p:nvPr>
        </p:nvPicPr>
        <p:blipFill>
          <a:blip r:embed="rId2">
            <a:extLst>
              <a:ext uri="{28A0092B-C50C-407E-A947-70E740481C1C}">
                <a14:useLocalDpi xmlns:a14="http://schemas.microsoft.com/office/drawing/2010/main" val="0"/>
              </a:ext>
            </a:extLst>
          </a:blip>
          <a:srcRect l="-57380" r="-57380"/>
          <a:stretch>
            <a:fillRect/>
          </a:stretch>
        </p:blipFill>
        <p:spPr>
          <a:xfrm>
            <a:off x="573079" y="1675227"/>
            <a:ext cx="7997841" cy="4394199"/>
          </a:xfrm>
          <a:prstGeom prst="rect">
            <a:avLst/>
          </a:prstGeom>
        </p:spPr>
      </p:pic>
    </p:spTree>
    <p:extLst>
      <p:ext uri="{BB962C8B-B14F-4D97-AF65-F5344CB8AC3E}">
        <p14:creationId xmlns:p14="http://schemas.microsoft.com/office/powerpoint/2010/main" val="1630273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696" y="629266"/>
            <a:ext cx="2738601" cy="1676603"/>
          </a:xfrm>
        </p:spPr>
        <p:txBody>
          <a:bodyPr>
            <a:normAutofit/>
          </a:bodyPr>
          <a:lstStyle/>
          <a:p>
            <a:pPr>
              <a:lnSpc>
                <a:spcPct val="90000"/>
              </a:lnSpc>
            </a:pPr>
            <a:endParaRPr lang="en-US" sz="3700" dirty="0">
              <a:latin typeface="+mn-lt"/>
              <a:cs typeface="American Typewriter"/>
            </a:endParaRPr>
          </a:p>
        </p:txBody>
      </p:sp>
      <p:sp>
        <p:nvSpPr>
          <p:cNvPr id="13" name="Content Placeholder 8">
            <a:extLst>
              <a:ext uri="{FF2B5EF4-FFF2-40B4-BE49-F238E27FC236}">
                <a16:creationId xmlns:a16="http://schemas.microsoft.com/office/drawing/2014/main" id="{CDC6842C-2AE6-40BB-9F43-9ADA700D7F2A}"/>
              </a:ext>
            </a:extLst>
          </p:cNvPr>
          <p:cNvSpPr>
            <a:spLocks noGrp="1"/>
          </p:cNvSpPr>
          <p:nvPr>
            <p:ph idx="1"/>
          </p:nvPr>
        </p:nvSpPr>
        <p:spPr>
          <a:xfrm>
            <a:off x="486698" y="2438400"/>
            <a:ext cx="2738599" cy="3785419"/>
          </a:xfrm>
        </p:spPr>
        <p:txBody>
          <a:bodyPr>
            <a:normAutofit/>
          </a:bodyPr>
          <a:lstStyle/>
          <a:p>
            <a:r>
              <a:rPr lang="en-US" sz="3600" dirty="0">
                <a:cs typeface="American Typewriter"/>
              </a:rPr>
              <a:t>Luca Giordano 1684-5</a:t>
            </a:r>
          </a:p>
          <a:p>
            <a:endParaRPr lang="en-US" sz="1600" dirty="0"/>
          </a:p>
        </p:txBody>
      </p:sp>
      <p:pic>
        <p:nvPicPr>
          <p:cNvPr id="7" name="Content Placeholder 3" descr="Luca_Giordano_-_The_Death_of_Seneca_-_WGA9021.jpg"/>
          <p:cNvPicPr>
            <a:picLocks noChangeAspect="1"/>
          </p:cNvPicPr>
          <p:nvPr/>
        </p:nvPicPr>
        <p:blipFill rotWithShape="1">
          <a:blip r:embed="rId2">
            <a:extLst>
              <a:ext uri="{28A0092B-C50C-407E-A947-70E740481C1C}">
                <a14:useLocalDpi xmlns:a14="http://schemas.microsoft.com/office/drawing/2010/main" val="0"/>
              </a:ext>
            </a:extLst>
          </a:blip>
          <a:srcRect l="16754" r="16753"/>
          <a:stretch/>
        </p:blipFill>
        <p:spPr>
          <a:xfrm>
            <a:off x="3479292" y="10"/>
            <a:ext cx="5664708" cy="6857990"/>
          </a:xfrm>
          <a:prstGeom prst="rect">
            <a:avLst/>
          </a:prstGeom>
          <a:effectLst/>
        </p:spPr>
      </p:pic>
    </p:spTree>
    <p:extLst>
      <p:ext uri="{BB962C8B-B14F-4D97-AF65-F5344CB8AC3E}">
        <p14:creationId xmlns:p14="http://schemas.microsoft.com/office/powerpoint/2010/main" val="4131955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Jacques-Louis David 1773</a:t>
            </a:r>
          </a:p>
        </p:txBody>
      </p:sp>
      <p:pic>
        <p:nvPicPr>
          <p:cNvPr id="4" name="Content Placeholder 3" descr="Jacques-Louis_David_-_The_Death_of_Seneca_-_WGA06041.jpg"/>
          <p:cNvPicPr>
            <a:picLocks noGrp="1" noChangeAspect="1"/>
          </p:cNvPicPr>
          <p:nvPr>
            <p:ph idx="1"/>
          </p:nvPr>
        </p:nvPicPr>
        <p:blipFill>
          <a:blip r:embed="rId2">
            <a:extLst>
              <a:ext uri="{28A0092B-C50C-407E-A947-70E740481C1C}">
                <a14:useLocalDpi xmlns:a14="http://schemas.microsoft.com/office/drawing/2010/main" val="0"/>
              </a:ext>
            </a:extLst>
          </a:blip>
          <a:srcRect t="14850" b="14850"/>
          <a:stretch>
            <a:fillRect/>
          </a:stretch>
        </p:blipFill>
        <p:spPr>
          <a:xfrm>
            <a:off x="577982" y="1675227"/>
            <a:ext cx="7988035" cy="4394199"/>
          </a:xfrm>
          <a:prstGeom prst="rect">
            <a:avLst/>
          </a:prstGeom>
        </p:spPr>
      </p:pic>
    </p:spTree>
    <p:extLst>
      <p:ext uri="{BB962C8B-B14F-4D97-AF65-F5344CB8AC3E}">
        <p14:creationId xmlns:p14="http://schemas.microsoft.com/office/powerpoint/2010/main" val="704428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Manuel Domínguez Sánchez 1871</a:t>
            </a:r>
          </a:p>
        </p:txBody>
      </p:sp>
      <p:pic>
        <p:nvPicPr>
          <p:cNvPr id="4" name="Content Placeholder 3" descr="Manuel_Domínguez_Sánchez_-_El_suicidio_de_Séneca.jpg"/>
          <p:cNvPicPr>
            <a:picLocks noGrp="1" noChangeAspect="1"/>
          </p:cNvPicPr>
          <p:nvPr>
            <p:ph idx="1"/>
          </p:nvPr>
        </p:nvPicPr>
        <p:blipFill>
          <a:blip r:embed="rId2">
            <a:extLst>
              <a:ext uri="{28A0092B-C50C-407E-A947-70E740481C1C}">
                <a14:useLocalDpi xmlns:a14="http://schemas.microsoft.com/office/drawing/2010/main" val="0"/>
              </a:ext>
            </a:extLst>
          </a:blip>
          <a:srcRect t="4080" b="4080"/>
          <a:stretch>
            <a:fillRect/>
          </a:stretch>
        </p:blipFill>
        <p:spPr>
          <a:xfrm>
            <a:off x="584812" y="1675227"/>
            <a:ext cx="7974375" cy="4394199"/>
          </a:xfrm>
          <a:prstGeom prst="rect">
            <a:avLst/>
          </a:prstGeom>
        </p:spPr>
      </p:pic>
    </p:spTree>
    <p:extLst>
      <p:ext uri="{BB962C8B-B14F-4D97-AF65-F5344CB8AC3E}">
        <p14:creationId xmlns:p14="http://schemas.microsoft.com/office/powerpoint/2010/main" val="4141022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ECA87B-F7F6-44AA-8A96-66BD4590CC2D}"/>
              </a:ext>
            </a:extLst>
          </p:cNvPr>
          <p:cNvSpPr>
            <a:spLocks noGrp="1"/>
          </p:cNvSpPr>
          <p:nvPr>
            <p:ph type="title"/>
          </p:nvPr>
        </p:nvSpPr>
        <p:spPr>
          <a:xfrm>
            <a:off x="628650" y="963877"/>
            <a:ext cx="2620771" cy="4930246"/>
          </a:xfrm>
        </p:spPr>
        <p:txBody>
          <a:bodyPr>
            <a:normAutofit/>
          </a:bodyPr>
          <a:lstStyle/>
          <a:p>
            <a:pPr algn="r"/>
            <a:r>
              <a:rPr lang="en-GB">
                <a:solidFill>
                  <a:schemeClr val="accent1"/>
                </a:solidFill>
              </a:rPr>
              <a:t>Recap</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331D9A8-7ECB-4019-91E8-F3104A7F5FB5}"/>
              </a:ext>
            </a:extLst>
          </p:cNvPr>
          <p:cNvSpPr>
            <a:spLocks noGrp="1"/>
          </p:cNvSpPr>
          <p:nvPr>
            <p:ph idx="1"/>
          </p:nvPr>
        </p:nvSpPr>
        <p:spPr>
          <a:xfrm>
            <a:off x="3732023" y="963877"/>
            <a:ext cx="4783327" cy="4930246"/>
          </a:xfrm>
        </p:spPr>
        <p:txBody>
          <a:bodyPr anchor="ctr">
            <a:normAutofit/>
          </a:bodyPr>
          <a:lstStyle/>
          <a:p>
            <a:pPr>
              <a:spcAft>
                <a:spcPts val="600"/>
              </a:spcAft>
            </a:pPr>
            <a:r>
              <a:rPr lang="en-GB" sz="2100" dirty="0"/>
              <a:t>Striving towards wisdom in Seneca’s Letters involves daily reckoning with the body, in its mortality and vulnerability.</a:t>
            </a:r>
          </a:p>
          <a:p>
            <a:pPr>
              <a:spcAft>
                <a:spcPts val="600"/>
              </a:spcAft>
            </a:pPr>
            <a:r>
              <a:rPr lang="en-GB" sz="2100" dirty="0"/>
              <a:t>As he puts it at </a:t>
            </a:r>
            <a:r>
              <a:rPr lang="en-GB" sz="2100" i="1" dirty="0"/>
              <a:t>Ep.</a:t>
            </a:r>
            <a:r>
              <a:rPr lang="en-GB" sz="2100" dirty="0"/>
              <a:t>92.1, the body is cherished out of regard for the soul (</a:t>
            </a:r>
            <a:r>
              <a:rPr lang="en-GB" sz="2100" i="1" dirty="0"/>
              <a:t>corpus in </a:t>
            </a:r>
            <a:r>
              <a:rPr lang="en-GB" sz="2100" i="1" dirty="0" err="1"/>
              <a:t>honorem</a:t>
            </a:r>
            <a:r>
              <a:rPr lang="en-GB" sz="2100" i="1" dirty="0"/>
              <a:t> animi coli</a:t>
            </a:r>
            <a:r>
              <a:rPr lang="en-GB" sz="2100" dirty="0"/>
              <a:t>).</a:t>
            </a:r>
          </a:p>
          <a:p>
            <a:pPr>
              <a:spcAft>
                <a:spcPts val="600"/>
              </a:spcAft>
            </a:pPr>
            <a:r>
              <a:rPr lang="en-GB" sz="2100" dirty="0"/>
              <a:t>Trying not to be enslaved to bodily pleasures, occasionally hating the body but having to deal with it, is not the same as being indifferent to the body.</a:t>
            </a:r>
          </a:p>
        </p:txBody>
      </p:sp>
    </p:spTree>
    <p:extLst>
      <p:ext uri="{BB962C8B-B14F-4D97-AF65-F5344CB8AC3E}">
        <p14:creationId xmlns:p14="http://schemas.microsoft.com/office/powerpoint/2010/main" val="218706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8BDB06E6-7D7A-4AEB-83A7-6C43A04946C1}"/>
              </a:ext>
            </a:extLst>
          </p:cNvPr>
          <p:cNvPicPr>
            <a:picLocks noChangeAspect="1"/>
          </p:cNvPicPr>
          <p:nvPr/>
        </p:nvPicPr>
        <p:blipFill rotWithShape="1">
          <a:blip r:embed="rId2">
            <a:extLst/>
          </a:blip>
          <a:srcRect t="1056" b="4429"/>
          <a:stretch/>
        </p:blipFill>
        <p:spPr>
          <a:xfrm>
            <a:off x="20" y="10"/>
            <a:ext cx="9143980" cy="4666928"/>
          </a:xfrm>
          <a:prstGeom prst="rect">
            <a:avLst/>
          </a:prstGeom>
        </p:spPr>
      </p:pic>
      <p:pic>
        <p:nvPicPr>
          <p:cNvPr id="15" name="Picture 14">
            <a:extLst>
              <a:ext uri="{FF2B5EF4-FFF2-40B4-BE49-F238E27FC236}">
                <a16:creationId xmlns:a16="http://schemas.microsoft.com/office/drawing/2014/main" id="{EE09A529-E47C-4634-BB98-0A9526C372B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7" name="Oval 16">
            <a:extLst>
              <a:ext uri="{FF2B5EF4-FFF2-40B4-BE49-F238E27FC236}">
                <a16:creationId xmlns:a16="http://schemas.microsoft.com/office/drawing/2014/main" id="{569C1A01-6FB5-43CE-ADCC-936728ACA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200" y="4388303"/>
            <a:ext cx="618067" cy="70298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7C7D58-596B-43ED-B656-3C6E95F51DBB}"/>
              </a:ext>
            </a:extLst>
          </p:cNvPr>
          <p:cNvSpPr>
            <a:spLocks noGrp="1"/>
          </p:cNvSpPr>
          <p:nvPr>
            <p:ph type="title"/>
          </p:nvPr>
        </p:nvSpPr>
        <p:spPr>
          <a:xfrm>
            <a:off x="603748" y="4464713"/>
            <a:ext cx="8540252" cy="1509931"/>
          </a:xfrm>
        </p:spPr>
        <p:txBody>
          <a:bodyPr>
            <a:normAutofit fontScale="90000"/>
          </a:bodyPr>
          <a:lstStyle/>
          <a:p>
            <a:pPr algn="l">
              <a:lnSpc>
                <a:spcPct val="90000"/>
              </a:lnSpc>
            </a:pPr>
            <a:r>
              <a:rPr lang="en-GB" sz="3200" dirty="0">
                <a:solidFill>
                  <a:srgbClr val="000000"/>
                </a:solidFill>
              </a:rPr>
              <a:t>   ‘It is natural to be terrified by torture’ </a:t>
            </a:r>
            <a:r>
              <a:rPr lang="en-GB" sz="3200" i="1" dirty="0">
                <a:solidFill>
                  <a:srgbClr val="000000"/>
                </a:solidFill>
              </a:rPr>
              <a:t>(Ep.</a:t>
            </a:r>
            <a:r>
              <a:rPr lang="en-GB" sz="3200" dirty="0">
                <a:solidFill>
                  <a:srgbClr val="000000"/>
                </a:solidFill>
              </a:rPr>
              <a:t>14.6)</a:t>
            </a:r>
            <a:br>
              <a:rPr lang="en-GB" sz="3200" dirty="0">
                <a:solidFill>
                  <a:srgbClr val="000000"/>
                </a:solidFill>
              </a:rPr>
            </a:br>
            <a:br>
              <a:rPr lang="en-GB" sz="3200" dirty="0">
                <a:solidFill>
                  <a:srgbClr val="000000"/>
                </a:solidFill>
              </a:rPr>
            </a:br>
            <a:r>
              <a:rPr lang="en-GB" sz="2700" dirty="0">
                <a:solidFill>
                  <a:schemeClr val="accent6">
                    <a:lumMod val="75000"/>
                  </a:schemeClr>
                </a:solidFill>
              </a:rPr>
              <a:t>*see handout 2</a:t>
            </a:r>
            <a:br>
              <a:rPr lang="en-GB" sz="3200" dirty="0">
                <a:solidFill>
                  <a:srgbClr val="000000"/>
                </a:solidFill>
              </a:rPr>
            </a:br>
            <a:endParaRPr lang="en-GB" sz="3200" dirty="0">
              <a:solidFill>
                <a:srgbClr val="000000"/>
              </a:solidFill>
            </a:endParaRPr>
          </a:p>
        </p:txBody>
      </p:sp>
      <p:sp>
        <p:nvSpPr>
          <p:cNvPr id="3" name="Content Placeholder 2">
            <a:extLst>
              <a:ext uri="{FF2B5EF4-FFF2-40B4-BE49-F238E27FC236}">
                <a16:creationId xmlns:a16="http://schemas.microsoft.com/office/drawing/2014/main" id="{15B1638B-B6EB-4364-B1D0-A33842CAB3FB}"/>
              </a:ext>
            </a:extLst>
          </p:cNvPr>
          <p:cNvSpPr>
            <a:spLocks noGrp="1"/>
          </p:cNvSpPr>
          <p:nvPr>
            <p:ph idx="1"/>
          </p:nvPr>
        </p:nvSpPr>
        <p:spPr>
          <a:xfrm>
            <a:off x="4852685" y="4551037"/>
            <a:ext cx="3694808" cy="1509935"/>
          </a:xfrm>
        </p:spPr>
        <p:txBody>
          <a:bodyPr anchor="ctr">
            <a:normAutofit/>
          </a:bodyPr>
          <a:lstStyle/>
          <a:p>
            <a:endParaRPr lang="en-GB" sz="1600" dirty="0">
              <a:solidFill>
                <a:srgbClr val="000000"/>
              </a:solidFill>
            </a:endParaRPr>
          </a:p>
        </p:txBody>
      </p:sp>
    </p:spTree>
    <p:extLst>
      <p:ext uri="{BB962C8B-B14F-4D97-AF65-F5344CB8AC3E}">
        <p14:creationId xmlns:p14="http://schemas.microsoft.com/office/powerpoint/2010/main" val="2437546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9FA03-7B63-4C68-BCE2-649FC7612F97}"/>
              </a:ext>
            </a:extLst>
          </p:cNvPr>
          <p:cNvSpPr>
            <a:spLocks noGrp="1"/>
          </p:cNvSpPr>
          <p:nvPr>
            <p:ph type="title"/>
          </p:nvPr>
        </p:nvSpPr>
        <p:spPr/>
        <p:txBody>
          <a:bodyPr>
            <a:normAutofit/>
          </a:bodyPr>
          <a:lstStyle/>
          <a:p>
            <a:r>
              <a:rPr lang="en-GB" sz="3600" dirty="0"/>
              <a:t>The master-slave conundrum (handout 1)</a:t>
            </a:r>
          </a:p>
        </p:txBody>
      </p:sp>
      <p:sp>
        <p:nvSpPr>
          <p:cNvPr id="3" name="Content Placeholder 2">
            <a:extLst>
              <a:ext uri="{FF2B5EF4-FFF2-40B4-BE49-F238E27FC236}">
                <a16:creationId xmlns:a16="http://schemas.microsoft.com/office/drawing/2014/main" id="{5A69E46A-A4E5-422D-A4A0-9879064668F6}"/>
              </a:ext>
            </a:extLst>
          </p:cNvPr>
          <p:cNvSpPr>
            <a:spLocks noGrp="1"/>
          </p:cNvSpPr>
          <p:nvPr>
            <p:ph idx="1"/>
          </p:nvPr>
        </p:nvSpPr>
        <p:spPr/>
        <p:txBody>
          <a:bodyPr>
            <a:normAutofit fontScale="92500"/>
          </a:bodyPr>
          <a:lstStyle/>
          <a:p>
            <a:pPr marL="0" indent="0">
              <a:spcBef>
                <a:spcPts val="0"/>
              </a:spcBef>
              <a:buNone/>
            </a:pPr>
            <a:r>
              <a:rPr lang="en-GB" dirty="0">
                <a:solidFill>
                  <a:schemeClr val="accent1">
                    <a:lumMod val="75000"/>
                  </a:schemeClr>
                </a:solidFill>
              </a:rPr>
              <a:t>‘Yet slave-owning is by no means unproblematic even (or especially?) for the man who is truly free. ..In his treatise on the tranquillity of the mind, Seneca argues at length that to preserve mental equilibrium one should avoid attachment to earthly possessions. These include, of course, slaves…</a:t>
            </a:r>
          </a:p>
          <a:p>
            <a:pPr marL="0" indent="0">
              <a:spcBef>
                <a:spcPts val="0"/>
              </a:spcBef>
              <a:buNone/>
            </a:pPr>
            <a:r>
              <a:rPr lang="en-GB" dirty="0">
                <a:solidFill>
                  <a:schemeClr val="accent1">
                    <a:lumMod val="75000"/>
                  </a:schemeClr>
                </a:solidFill>
              </a:rPr>
              <a:t>Seneca confesses he cannot function without slaves: self-reliance is an impossible ideal.’ </a:t>
            </a:r>
          </a:p>
          <a:p>
            <a:pPr marL="0" indent="0">
              <a:buNone/>
            </a:pPr>
            <a:r>
              <a:rPr lang="en-GB" dirty="0"/>
              <a:t>		</a:t>
            </a:r>
            <a:r>
              <a:rPr lang="en-GB" sz="2600" dirty="0" err="1"/>
              <a:t>C.Edwards</a:t>
            </a:r>
            <a:r>
              <a:rPr lang="en-GB" sz="2600" dirty="0"/>
              <a:t> in Bartsch-Wray </a:t>
            </a:r>
            <a:r>
              <a:rPr lang="en-GB" sz="2600" i="1" dirty="0"/>
              <a:t>Seneca and the Self</a:t>
            </a:r>
            <a:r>
              <a:rPr lang="en-GB" sz="2600" dirty="0"/>
              <a:t>, pp155-6.</a:t>
            </a:r>
          </a:p>
        </p:txBody>
      </p:sp>
    </p:spTree>
    <p:extLst>
      <p:ext uri="{BB962C8B-B14F-4D97-AF65-F5344CB8AC3E}">
        <p14:creationId xmlns:p14="http://schemas.microsoft.com/office/powerpoint/2010/main" val="2683052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24EE-209E-49DA-B137-69CECB3D6653}"/>
              </a:ext>
            </a:extLst>
          </p:cNvPr>
          <p:cNvSpPr>
            <a:spLocks noGrp="1"/>
          </p:cNvSpPr>
          <p:nvPr>
            <p:ph type="title"/>
          </p:nvPr>
        </p:nvSpPr>
        <p:spPr/>
        <p:txBody>
          <a:bodyPr/>
          <a:lstStyle/>
          <a:p>
            <a:r>
              <a:rPr lang="en-GB" dirty="0">
                <a:solidFill>
                  <a:srgbClr val="7030A0"/>
                </a:solidFill>
              </a:rPr>
              <a:t>*Key idea*</a:t>
            </a:r>
          </a:p>
        </p:txBody>
      </p:sp>
      <p:sp>
        <p:nvSpPr>
          <p:cNvPr id="3" name="Content Placeholder 2">
            <a:extLst>
              <a:ext uri="{FF2B5EF4-FFF2-40B4-BE49-F238E27FC236}">
                <a16:creationId xmlns:a16="http://schemas.microsoft.com/office/drawing/2014/main" id="{F00CBCAB-EFF6-4060-AF3C-CB5369AEF00E}"/>
              </a:ext>
            </a:extLst>
          </p:cNvPr>
          <p:cNvSpPr>
            <a:spLocks noGrp="1"/>
          </p:cNvSpPr>
          <p:nvPr>
            <p:ph idx="1"/>
          </p:nvPr>
        </p:nvSpPr>
        <p:spPr>
          <a:xfrm>
            <a:off x="457200" y="2201779"/>
            <a:ext cx="8229600" cy="3924384"/>
          </a:xfrm>
        </p:spPr>
        <p:txBody>
          <a:bodyPr/>
          <a:lstStyle/>
          <a:p>
            <a:r>
              <a:rPr lang="en-GB" dirty="0"/>
              <a:t>There is an ongoing (energising) tension in Senecan thought between the drive towards male self-sufficiency and invulnerability, and the need to confront the </a:t>
            </a:r>
            <a:r>
              <a:rPr lang="en-GB" i="1" dirty="0"/>
              <a:t>reality</a:t>
            </a:r>
            <a:r>
              <a:rPr lang="en-GB" dirty="0"/>
              <a:t> of our physical and emotional vulnerability.</a:t>
            </a:r>
          </a:p>
        </p:txBody>
      </p:sp>
    </p:spTree>
    <p:extLst>
      <p:ext uri="{BB962C8B-B14F-4D97-AF65-F5344CB8AC3E}">
        <p14:creationId xmlns:p14="http://schemas.microsoft.com/office/powerpoint/2010/main" val="1067815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912A-B8F9-492D-B368-F273ABF0C5A2}"/>
              </a:ext>
            </a:extLst>
          </p:cNvPr>
          <p:cNvSpPr>
            <a:spLocks noGrp="1"/>
          </p:cNvSpPr>
          <p:nvPr>
            <p:ph type="title"/>
          </p:nvPr>
        </p:nvSpPr>
        <p:spPr>
          <a:xfrm>
            <a:off x="840699" y="687480"/>
            <a:ext cx="5605629" cy="994172"/>
          </a:xfrm>
        </p:spPr>
        <p:txBody>
          <a:bodyPr>
            <a:normAutofit/>
          </a:bodyPr>
          <a:lstStyle/>
          <a:p>
            <a:pPr>
              <a:lnSpc>
                <a:spcPct val="90000"/>
              </a:lnSpc>
            </a:pPr>
            <a:r>
              <a:rPr lang="en-GB" sz="3000" dirty="0">
                <a:solidFill>
                  <a:schemeClr val="accent6">
                    <a:lumMod val="75000"/>
                  </a:schemeClr>
                </a:solidFill>
              </a:rPr>
              <a:t>The Letters, time and embodiment</a:t>
            </a:r>
          </a:p>
        </p:txBody>
      </p:sp>
      <p:sp>
        <p:nvSpPr>
          <p:cNvPr id="3" name="Content Placeholder 2">
            <a:extLst>
              <a:ext uri="{FF2B5EF4-FFF2-40B4-BE49-F238E27FC236}">
                <a16:creationId xmlns:a16="http://schemas.microsoft.com/office/drawing/2014/main" id="{AC16AB4D-B9C6-4947-A62A-9A41D40F4785}"/>
              </a:ext>
            </a:extLst>
          </p:cNvPr>
          <p:cNvSpPr>
            <a:spLocks noGrp="1"/>
          </p:cNvSpPr>
          <p:nvPr>
            <p:ph idx="1"/>
          </p:nvPr>
        </p:nvSpPr>
        <p:spPr>
          <a:xfrm>
            <a:off x="852321" y="2227943"/>
            <a:ext cx="5033221" cy="3788227"/>
          </a:xfrm>
        </p:spPr>
        <p:txBody>
          <a:bodyPr anchor="ctr">
            <a:normAutofit fontScale="92500"/>
          </a:bodyPr>
          <a:lstStyle/>
          <a:p>
            <a:endParaRPr lang="en-GB" sz="2100" dirty="0"/>
          </a:p>
          <a:p>
            <a:r>
              <a:rPr lang="en-GB" sz="2100" dirty="0"/>
              <a:t>The exchange of informal, ‘daily’ letters with a close friend allows Seneca to focus on time, on being in time, and therefore on bodily and emotional experience. </a:t>
            </a:r>
          </a:p>
          <a:p>
            <a:endParaRPr lang="en-GB" sz="2100" dirty="0"/>
          </a:p>
          <a:p>
            <a:r>
              <a:rPr lang="en-GB" sz="2100" dirty="0"/>
              <a:t>In the early letters especially, he is interested in how we might build the resilience to deal with change over time, as embodied subjects.</a:t>
            </a:r>
          </a:p>
          <a:p>
            <a:endParaRPr lang="en-GB" sz="2100" dirty="0"/>
          </a:p>
          <a:p>
            <a:r>
              <a:rPr lang="en-GB" sz="2100" dirty="0">
                <a:solidFill>
                  <a:schemeClr val="accent6">
                    <a:lumMod val="75000"/>
                  </a:schemeClr>
                </a:solidFill>
              </a:rPr>
              <a:t>*Look at handout 3</a:t>
            </a: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Stopwatch">
            <a:extLst>
              <a:ext uri="{FF2B5EF4-FFF2-40B4-BE49-F238E27FC236}">
                <a16:creationId xmlns:a16="http://schemas.microsoft.com/office/drawing/2014/main" id="{125063CC-4B0E-4C36-9C54-7D366491CA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3161530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7ECAFC58-9A05-4586-ABE7-3A9B54C62372}"/>
              </a:ext>
            </a:extLst>
          </p:cNvPr>
          <p:cNvSpPr>
            <a:spLocks noGrp="1"/>
          </p:cNvSpPr>
          <p:nvPr>
            <p:ph type="title"/>
          </p:nvPr>
        </p:nvSpPr>
        <p:spPr>
          <a:xfrm>
            <a:off x="480059" y="2053641"/>
            <a:ext cx="2751871" cy="2760098"/>
          </a:xfrm>
        </p:spPr>
        <p:txBody>
          <a:bodyPr>
            <a:normAutofit/>
          </a:bodyPr>
          <a:lstStyle/>
          <a:p>
            <a:pPr>
              <a:lnSpc>
                <a:spcPct val="90000"/>
              </a:lnSpc>
            </a:pPr>
            <a:r>
              <a:rPr lang="en-GB" sz="3700">
                <a:solidFill>
                  <a:srgbClr val="FFFFFF"/>
                </a:solidFill>
              </a:rPr>
              <a:t>Engaging with scholarship on the Senecan self</a:t>
            </a:r>
          </a:p>
        </p:txBody>
      </p:sp>
      <p:sp>
        <p:nvSpPr>
          <p:cNvPr id="3" name="Content Placeholder 2">
            <a:extLst>
              <a:ext uri="{FF2B5EF4-FFF2-40B4-BE49-F238E27FC236}">
                <a16:creationId xmlns:a16="http://schemas.microsoft.com/office/drawing/2014/main" id="{7D34CEEF-D75F-411A-B09F-8A5BF45C8262}"/>
              </a:ext>
            </a:extLst>
          </p:cNvPr>
          <p:cNvSpPr>
            <a:spLocks noGrp="1"/>
          </p:cNvSpPr>
          <p:nvPr>
            <p:ph idx="1"/>
          </p:nvPr>
        </p:nvSpPr>
        <p:spPr>
          <a:xfrm>
            <a:off x="4567930" y="517358"/>
            <a:ext cx="3979563" cy="5515142"/>
          </a:xfrm>
        </p:spPr>
        <p:txBody>
          <a:bodyPr anchor="ctr">
            <a:normAutofit/>
          </a:bodyPr>
          <a:lstStyle/>
          <a:p>
            <a:pPr>
              <a:lnSpc>
                <a:spcPct val="90000"/>
              </a:lnSpc>
            </a:pPr>
            <a:r>
              <a:rPr lang="en-GB" sz="2100" u="sng" dirty="0">
                <a:solidFill>
                  <a:srgbClr val="000000"/>
                </a:solidFill>
              </a:rPr>
              <a:t>Bartsch </a:t>
            </a:r>
            <a:r>
              <a:rPr lang="en-GB" sz="2100" dirty="0">
                <a:solidFill>
                  <a:srgbClr val="000000"/>
                </a:solidFill>
              </a:rPr>
              <a:t>(‘Senecan metaphor and Stoic Self-instruction’ in Bartsch-Wray vol.):</a:t>
            </a:r>
          </a:p>
          <a:p>
            <a:pPr marL="0" indent="0">
              <a:lnSpc>
                <a:spcPct val="90000"/>
              </a:lnSpc>
              <a:buNone/>
            </a:pPr>
            <a:r>
              <a:rPr lang="en-GB" sz="2100" dirty="0">
                <a:solidFill>
                  <a:schemeClr val="tx2">
                    <a:lumMod val="60000"/>
                    <a:lumOff val="40000"/>
                  </a:schemeClr>
                </a:solidFill>
              </a:rPr>
              <a:t>Key point</a:t>
            </a:r>
            <a:r>
              <a:rPr lang="en-GB" sz="2100" dirty="0">
                <a:solidFill>
                  <a:srgbClr val="000000"/>
                </a:solidFill>
              </a:rPr>
              <a:t>: now that </a:t>
            </a:r>
            <a:r>
              <a:rPr lang="en-GB" sz="2100" i="1" dirty="0">
                <a:solidFill>
                  <a:srgbClr val="000000"/>
                </a:solidFill>
              </a:rPr>
              <a:t>bodily </a:t>
            </a:r>
            <a:r>
              <a:rPr lang="en-GB" sz="2100" dirty="0">
                <a:solidFill>
                  <a:srgbClr val="000000"/>
                </a:solidFill>
              </a:rPr>
              <a:t>invulnerability is no longer sustainable in old age/under conditions of extreme political precarity, we must replace that ideal with the ideal of </a:t>
            </a:r>
            <a:r>
              <a:rPr lang="en-GB" sz="2100" i="1" dirty="0">
                <a:solidFill>
                  <a:srgbClr val="000000"/>
                </a:solidFill>
              </a:rPr>
              <a:t>psychic </a:t>
            </a:r>
            <a:r>
              <a:rPr lang="en-GB" sz="2100" dirty="0">
                <a:solidFill>
                  <a:srgbClr val="000000"/>
                </a:solidFill>
              </a:rPr>
              <a:t>impenetrability.</a:t>
            </a:r>
          </a:p>
          <a:p>
            <a:pPr marL="0" indent="0">
              <a:lnSpc>
                <a:spcPct val="90000"/>
              </a:lnSpc>
              <a:buNone/>
            </a:pPr>
            <a:endParaRPr lang="en-GB" sz="2100" dirty="0">
              <a:solidFill>
                <a:srgbClr val="000000"/>
              </a:solidFill>
            </a:endParaRPr>
          </a:p>
          <a:p>
            <a:pPr>
              <a:lnSpc>
                <a:spcPct val="90000"/>
              </a:lnSpc>
            </a:pPr>
            <a:r>
              <a:rPr lang="en-GB" sz="2100" dirty="0">
                <a:solidFill>
                  <a:srgbClr val="000000"/>
                </a:solidFill>
              </a:rPr>
              <a:t>Compare </a:t>
            </a:r>
            <a:r>
              <a:rPr lang="en-GB" sz="2100" u="sng" dirty="0">
                <a:solidFill>
                  <a:srgbClr val="000000"/>
                </a:solidFill>
              </a:rPr>
              <a:t>Edwards’ </a:t>
            </a:r>
            <a:r>
              <a:rPr lang="en-GB" sz="2100" dirty="0">
                <a:solidFill>
                  <a:srgbClr val="000000"/>
                </a:solidFill>
              </a:rPr>
              <a:t>article in same volume</a:t>
            </a:r>
          </a:p>
          <a:p>
            <a:pPr marL="0" indent="0">
              <a:lnSpc>
                <a:spcPct val="90000"/>
              </a:lnSpc>
              <a:buNone/>
            </a:pPr>
            <a:r>
              <a:rPr lang="en-GB" sz="2100" dirty="0">
                <a:solidFill>
                  <a:schemeClr val="tx2">
                    <a:lumMod val="60000"/>
                    <a:lumOff val="40000"/>
                  </a:schemeClr>
                </a:solidFill>
              </a:rPr>
              <a:t>e.g.p156</a:t>
            </a:r>
            <a:r>
              <a:rPr lang="en-GB" sz="2100" dirty="0">
                <a:solidFill>
                  <a:srgbClr val="000000"/>
                </a:solidFill>
              </a:rPr>
              <a:t>, ‘For Seneca we can no more function without slaves than the mind can without the body’</a:t>
            </a:r>
          </a:p>
        </p:txBody>
      </p:sp>
    </p:spTree>
    <p:extLst>
      <p:ext uri="{BB962C8B-B14F-4D97-AF65-F5344CB8AC3E}">
        <p14:creationId xmlns:p14="http://schemas.microsoft.com/office/powerpoint/2010/main" val="4123649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97661" y="280374"/>
            <a:ext cx="8579095"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2FBF24-AB71-4B4F-B8E7-CDD748410578}"/>
              </a:ext>
            </a:extLst>
          </p:cNvPr>
          <p:cNvSpPr>
            <a:spLocks noGrp="1"/>
          </p:cNvSpPr>
          <p:nvPr>
            <p:ph type="title"/>
          </p:nvPr>
        </p:nvSpPr>
        <p:spPr>
          <a:xfrm>
            <a:off x="409763" y="433545"/>
            <a:ext cx="8354890" cy="930447"/>
          </a:xfrm>
        </p:spPr>
        <p:txBody>
          <a:bodyPr vert="horz" lIns="91440" tIns="45720" rIns="91440" bIns="45720" rtlCol="0" anchor="b">
            <a:normAutofit/>
          </a:bodyPr>
          <a:lstStyle/>
          <a:p>
            <a:pPr defTabSz="914400">
              <a:lnSpc>
                <a:spcPct val="90000"/>
              </a:lnSpc>
            </a:pPr>
            <a:r>
              <a:rPr lang="en-US" sz="2800" dirty="0">
                <a:solidFill>
                  <a:srgbClr val="FFFFFF"/>
                </a:solidFill>
              </a:rPr>
              <a:t>Do we come to Senecan Stoicism with our own preconceptions  about a) Stoicism and b) masculinity?</a:t>
            </a:r>
          </a:p>
        </p:txBody>
      </p:sp>
      <p:cxnSp>
        <p:nvCxnSpPr>
          <p:cNvPr id="14" name="Straight Connector 1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72558" y="1522292"/>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7" name="Picture 6" descr="A close up of a sign&#10;&#10;Description automatically generated">
            <a:extLst>
              <a:ext uri="{FF2B5EF4-FFF2-40B4-BE49-F238E27FC236}">
                <a16:creationId xmlns:a16="http://schemas.microsoft.com/office/drawing/2014/main" id="{66E4690B-7CA9-4046-B8EA-6DBED30D74D0}"/>
              </a:ext>
            </a:extLst>
          </p:cNvPr>
          <p:cNvPicPr>
            <a:picLocks noChangeAspect="1"/>
          </p:cNvPicPr>
          <p:nvPr/>
        </p:nvPicPr>
        <p:blipFill>
          <a:blip r:embed="rId2"/>
          <a:stretch>
            <a:fillRect/>
          </a:stretch>
        </p:blipFill>
        <p:spPr>
          <a:xfrm>
            <a:off x="965430" y="2426818"/>
            <a:ext cx="2658428" cy="3997637"/>
          </a:xfrm>
          <a:prstGeom prst="rect">
            <a:avLst/>
          </a:prstGeom>
        </p:spPr>
      </p:pic>
      <p:cxnSp>
        <p:nvCxnSpPr>
          <p:cNvPr id="16" name="Straight Connector 15">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8720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close up of text on a black background&#10;&#10;Description automatically generated">
            <a:extLst>
              <a:ext uri="{FF2B5EF4-FFF2-40B4-BE49-F238E27FC236}">
                <a16:creationId xmlns:a16="http://schemas.microsoft.com/office/drawing/2014/main" id="{E4E873A7-1A79-47E3-AC60-2A3509D3C6C6}"/>
              </a:ext>
            </a:extLst>
          </p:cNvPr>
          <p:cNvPicPr>
            <a:picLocks noGrp="1" noChangeAspect="1"/>
          </p:cNvPicPr>
          <p:nvPr>
            <p:ph idx="1"/>
          </p:nvPr>
        </p:nvPicPr>
        <p:blipFill>
          <a:blip r:embed="rId3"/>
          <a:stretch>
            <a:fillRect/>
          </a:stretch>
        </p:blipFill>
        <p:spPr>
          <a:xfrm>
            <a:off x="4833804" y="3116216"/>
            <a:ext cx="4091938" cy="2618840"/>
          </a:xfrm>
          <a:prstGeom prst="rect">
            <a:avLst/>
          </a:prstGeom>
        </p:spPr>
      </p:pic>
    </p:spTree>
    <p:extLst>
      <p:ext uri="{BB962C8B-B14F-4D97-AF65-F5344CB8AC3E}">
        <p14:creationId xmlns:p14="http://schemas.microsoft.com/office/powerpoint/2010/main" val="537947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Matthias Stomer Der Tod Senecas (1615?)</a:t>
            </a:r>
          </a:p>
        </p:txBody>
      </p:sp>
      <p:pic>
        <p:nvPicPr>
          <p:cNvPr id="4" name="Content Placeholder 3" descr="Mathias_Stomer_(circle)_Tod_Senecas.jpg"/>
          <p:cNvPicPr>
            <a:picLocks noGrp="1" noChangeAspect="1"/>
          </p:cNvPicPr>
          <p:nvPr>
            <p:ph idx="1"/>
          </p:nvPr>
        </p:nvPicPr>
        <p:blipFill>
          <a:blip r:embed="rId2">
            <a:extLst>
              <a:ext uri="{28A0092B-C50C-407E-A947-70E740481C1C}">
                <a14:useLocalDpi xmlns:a14="http://schemas.microsoft.com/office/drawing/2010/main" val="0"/>
              </a:ext>
            </a:extLst>
          </a:blip>
          <a:srcRect t="29253" b="29253"/>
          <a:stretch>
            <a:fillRect/>
          </a:stretch>
        </p:blipFill>
        <p:spPr>
          <a:xfrm>
            <a:off x="574290" y="1675227"/>
            <a:ext cx="7995419" cy="4394199"/>
          </a:xfrm>
          <a:prstGeom prst="rect">
            <a:avLst/>
          </a:prstGeom>
        </p:spPr>
      </p:pic>
    </p:spTree>
    <p:extLst>
      <p:ext uri="{BB962C8B-B14F-4D97-AF65-F5344CB8AC3E}">
        <p14:creationId xmlns:p14="http://schemas.microsoft.com/office/powerpoint/2010/main" val="10846052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1646</TotalTime>
  <Words>421</Words>
  <Application>Microsoft Office PowerPoint</Application>
  <PresentationFormat>On-screen Show (4:3)</PresentationFormat>
  <Paragraphs>32</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Learning how to die in Seneca’s Letters (II) </vt:lpstr>
      <vt:lpstr>Recap</vt:lpstr>
      <vt:lpstr>   ‘It is natural to be terrified by torture’ (Ep.14.6)  *see handout 2 </vt:lpstr>
      <vt:lpstr>The master-slave conundrum (handout 1)</vt:lpstr>
      <vt:lpstr>*Key idea*</vt:lpstr>
      <vt:lpstr>The Letters, time and embodiment</vt:lpstr>
      <vt:lpstr>Engaging with scholarship on the Senecan self</vt:lpstr>
      <vt:lpstr>Do we come to Senecan Stoicism with our own preconceptions  about a) Stoicism and b) masculinity?</vt:lpstr>
      <vt:lpstr>Matthias Stomer Der Tod Senecas (1615?)</vt:lpstr>
      <vt:lpstr>Rubens 1612-13</vt:lpstr>
      <vt:lpstr>PowerPoint Presentation</vt:lpstr>
      <vt:lpstr>Jacques-Louis David 1773</vt:lpstr>
      <vt:lpstr>Manuel Domínguez Sánchez 1871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how to die in Seneca’s Letters (II)</dc:title>
  <dc:creator>Emma</dc:creator>
  <cp:lastModifiedBy>Emma</cp:lastModifiedBy>
  <cp:revision>9</cp:revision>
  <dcterms:created xsi:type="dcterms:W3CDTF">2019-02-22T09:50:26Z</dcterms:created>
  <dcterms:modified xsi:type="dcterms:W3CDTF">2019-02-23T13:16:54Z</dcterms:modified>
</cp:coreProperties>
</file>