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4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122BE-4113-DA46-9F3B-1C6EA620D559}" type="datetimeFigureOut">
              <a:rPr lang="en-US" smtClean="0"/>
              <a:t>17/03/17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FB02-533B-3A41-882C-5C5137EB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757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122BE-4113-DA46-9F3B-1C6EA620D559}" type="datetimeFigureOut">
              <a:rPr lang="en-US" smtClean="0"/>
              <a:t>17/03/17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FB02-533B-3A41-882C-5C5137EB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04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122BE-4113-DA46-9F3B-1C6EA620D559}" type="datetimeFigureOut">
              <a:rPr lang="en-US" smtClean="0"/>
              <a:t>17/03/17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FB02-533B-3A41-882C-5C5137EB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355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122BE-4113-DA46-9F3B-1C6EA620D559}" type="datetimeFigureOut">
              <a:rPr lang="en-US" smtClean="0"/>
              <a:t>17/03/17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FB02-533B-3A41-882C-5C5137EB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775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122BE-4113-DA46-9F3B-1C6EA620D559}" type="datetimeFigureOut">
              <a:rPr lang="en-US" smtClean="0"/>
              <a:t>17/03/17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FB02-533B-3A41-882C-5C5137EB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820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122BE-4113-DA46-9F3B-1C6EA620D559}" type="datetimeFigureOut">
              <a:rPr lang="en-US" smtClean="0"/>
              <a:t>17/03/17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FB02-533B-3A41-882C-5C5137EB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886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122BE-4113-DA46-9F3B-1C6EA620D559}" type="datetimeFigureOut">
              <a:rPr lang="en-US" smtClean="0"/>
              <a:t>17/03/17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FB02-533B-3A41-882C-5C5137EB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081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122BE-4113-DA46-9F3B-1C6EA620D559}" type="datetimeFigureOut">
              <a:rPr lang="en-US" smtClean="0"/>
              <a:t>17/03/17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FB02-533B-3A41-882C-5C5137EB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559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122BE-4113-DA46-9F3B-1C6EA620D559}" type="datetimeFigureOut">
              <a:rPr lang="en-US" smtClean="0"/>
              <a:t>17/03/17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FB02-533B-3A41-882C-5C5137EB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259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122BE-4113-DA46-9F3B-1C6EA620D559}" type="datetimeFigureOut">
              <a:rPr lang="en-US" smtClean="0"/>
              <a:t>17/03/17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FB02-533B-3A41-882C-5C5137EB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4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122BE-4113-DA46-9F3B-1C6EA620D559}" type="datetimeFigureOut">
              <a:rPr lang="en-US" smtClean="0"/>
              <a:t>17/03/17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FB02-533B-3A41-882C-5C5137EB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42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122BE-4113-DA46-9F3B-1C6EA620D559}" type="datetimeFigureOut">
              <a:rPr lang="en-US" smtClean="0"/>
              <a:t>17/03/17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AFB02-533B-3A41-882C-5C5137EB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576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Vulnerable Body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8040914" cy="1752600"/>
          </a:xfrm>
        </p:spPr>
        <p:txBody>
          <a:bodyPr/>
          <a:lstStyle/>
          <a:p>
            <a:r>
              <a:rPr lang="en-US" dirty="0" smtClean="0">
                <a:solidFill>
                  <a:srgbClr val="800000"/>
                </a:solidFill>
                <a:latin typeface="American Typewriter"/>
                <a:cs typeface="American Typewriter"/>
              </a:rPr>
              <a:t>Achilles’ heel: </a:t>
            </a:r>
          </a:p>
          <a:p>
            <a:r>
              <a:rPr lang="en-US" dirty="0" smtClean="0">
                <a:solidFill>
                  <a:srgbClr val="800000"/>
                </a:solidFill>
                <a:latin typeface="American Typewriter"/>
                <a:cs typeface="American Typewriter"/>
              </a:rPr>
              <a:t>fighting vulnerability in Statius’ </a:t>
            </a:r>
            <a:r>
              <a:rPr lang="en-US" i="1" dirty="0" err="1" smtClean="0">
                <a:solidFill>
                  <a:srgbClr val="800000"/>
                </a:solidFill>
                <a:latin typeface="American Typewriter"/>
                <a:cs typeface="American Typewriter"/>
              </a:rPr>
              <a:t>Achilleid</a:t>
            </a:r>
            <a:r>
              <a:rPr lang="en-US" dirty="0" smtClean="0">
                <a:solidFill>
                  <a:srgbClr val="800000"/>
                </a:solidFill>
                <a:latin typeface="American Typewriter"/>
                <a:cs typeface="American Typewriter"/>
              </a:rPr>
              <a:t> (the mother’s story)</a:t>
            </a:r>
            <a:endParaRPr lang="en-US" dirty="0">
              <a:solidFill>
                <a:srgbClr val="800000"/>
              </a:solidFill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1988096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American Typewriter"/>
                <a:cs typeface="American Typewriter"/>
              </a:rPr>
              <a:t>Peleus and Thetis </a:t>
            </a:r>
            <a:r>
              <a:rPr lang="en-US" sz="3600" dirty="0" smtClean="0">
                <a:latin typeface="American Typewriter"/>
                <a:cs typeface="American Typewriter"/>
              </a:rPr>
              <a:t>(1677 engraving)</a:t>
            </a:r>
            <a:endParaRPr lang="en-US" sz="3600" dirty="0">
              <a:latin typeface="American Typewriter"/>
              <a:cs typeface="American Typewriter"/>
            </a:endParaRPr>
          </a:p>
        </p:txBody>
      </p:sp>
      <p:pic>
        <p:nvPicPr>
          <p:cNvPr id="4" name="Content Placeholder 3" descr="peleus and theti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22" b="9922"/>
          <a:stretch>
            <a:fillRect/>
          </a:stretch>
        </p:blipFill>
        <p:spPr>
          <a:xfrm>
            <a:off x="457200" y="1417638"/>
            <a:ext cx="8229600" cy="4708525"/>
          </a:xfrm>
        </p:spPr>
      </p:pic>
    </p:spTree>
    <p:extLst>
      <p:ext uri="{BB962C8B-B14F-4D97-AF65-F5344CB8AC3E}">
        <p14:creationId xmlns:p14="http://schemas.microsoft.com/office/powerpoint/2010/main" val="2091385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merican Typewriter"/>
                <a:cs typeface="American Typewriter"/>
              </a:rPr>
              <a:t>‘innocent’ </a:t>
            </a:r>
            <a:r>
              <a:rPr lang="en-US" dirty="0" err="1" smtClean="0">
                <a:solidFill>
                  <a:srgbClr val="FF6600"/>
                </a:solidFill>
                <a:latin typeface="American Typewriter"/>
                <a:cs typeface="American Typewriter"/>
              </a:rPr>
              <a:t>Bacchic</a:t>
            </a:r>
            <a:r>
              <a:rPr lang="en-US" dirty="0" smtClean="0">
                <a:latin typeface="American Typewriter"/>
                <a:cs typeface="American Typewriter"/>
              </a:rPr>
              <a:t> wands?</a:t>
            </a:r>
            <a:br>
              <a:rPr lang="en-US" dirty="0" smtClean="0">
                <a:latin typeface="American Typewriter"/>
                <a:cs typeface="American Typewriter"/>
              </a:rPr>
            </a:br>
            <a:r>
              <a:rPr lang="en-US" sz="3600" dirty="0" smtClean="0">
                <a:latin typeface="American Typewriter"/>
                <a:cs typeface="American Typewriter"/>
              </a:rPr>
              <a:t>(House of the </a:t>
            </a:r>
            <a:r>
              <a:rPr lang="en-US" sz="3600" dirty="0" err="1" smtClean="0">
                <a:latin typeface="American Typewriter"/>
                <a:cs typeface="American Typewriter"/>
              </a:rPr>
              <a:t>Vetii</a:t>
            </a:r>
            <a:r>
              <a:rPr lang="en-US" sz="3600" dirty="0" smtClean="0">
                <a:latin typeface="American Typewriter"/>
                <a:cs typeface="American Typewriter"/>
              </a:rPr>
              <a:t>, Pompeii)</a:t>
            </a:r>
            <a:endParaRPr lang="en-US" sz="3600" dirty="0">
              <a:latin typeface="American Typewriter"/>
              <a:cs typeface="American Typewriter"/>
            </a:endParaRPr>
          </a:p>
        </p:txBody>
      </p:sp>
      <p:pic>
        <p:nvPicPr>
          <p:cNvPr id="4" name="Content Placeholder 3" descr="220px-Pompeii_-_Casa_dei_Vettii_-_Pentheu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808" r="-438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5397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merican Typewriter"/>
                <a:cs typeface="American Typewriter"/>
              </a:rPr>
              <a:t>Apollo and Daphne, </a:t>
            </a:r>
            <a:r>
              <a:rPr lang="en-US" i="1" dirty="0" smtClean="0">
                <a:solidFill>
                  <a:srgbClr val="800080"/>
                </a:solidFill>
                <a:latin typeface="American Typewriter"/>
                <a:cs typeface="American Typewriter"/>
              </a:rPr>
              <a:t>primus </a:t>
            </a:r>
            <a:r>
              <a:rPr lang="en-US" i="1" dirty="0" err="1" smtClean="0">
                <a:solidFill>
                  <a:srgbClr val="800080"/>
                </a:solidFill>
                <a:latin typeface="American Typewriter"/>
                <a:cs typeface="American Typewriter"/>
              </a:rPr>
              <a:t>amor</a:t>
            </a:r>
            <a:r>
              <a:rPr lang="en-US" i="1" dirty="0" smtClean="0">
                <a:latin typeface="American Typewriter"/>
                <a:cs typeface="American Typewriter"/>
              </a:rPr>
              <a:t/>
            </a:r>
            <a:br>
              <a:rPr lang="en-US" i="1" dirty="0" smtClean="0">
                <a:latin typeface="American Typewriter"/>
                <a:cs typeface="American Typewriter"/>
              </a:rPr>
            </a:br>
            <a:r>
              <a:rPr lang="en-US" dirty="0" smtClean="0">
                <a:latin typeface="American Typewriter"/>
                <a:cs typeface="American Typewriter"/>
              </a:rPr>
              <a:t>(Bernini)</a:t>
            </a:r>
            <a:endParaRPr lang="en-US" dirty="0">
              <a:latin typeface="American Typewriter"/>
              <a:cs typeface="American Typewriter"/>
            </a:endParaRPr>
          </a:p>
        </p:txBody>
      </p:sp>
      <p:pic>
        <p:nvPicPr>
          <p:cNvPr id="4" name="Content Placeholder 3" descr="apollo and Daphn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2440" r="-624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697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merican Typewriter"/>
                <a:cs typeface="American Typewriter"/>
              </a:rPr>
              <a:t>Jupiter and </a:t>
            </a:r>
            <a:r>
              <a:rPr lang="en-US" dirty="0" smtClean="0">
                <a:solidFill>
                  <a:srgbClr val="800000"/>
                </a:solidFill>
                <a:latin typeface="American Typewriter"/>
                <a:cs typeface="American Typewriter"/>
              </a:rPr>
              <a:t>Io</a:t>
            </a:r>
            <a:r>
              <a:rPr lang="en-US" dirty="0" smtClean="0">
                <a:latin typeface="American Typewriter"/>
                <a:cs typeface="American Typewriter"/>
              </a:rPr>
              <a:t>, </a:t>
            </a:r>
            <a:r>
              <a:rPr lang="en-US" sz="3600" dirty="0" smtClean="0">
                <a:latin typeface="American Typewriter"/>
                <a:cs typeface="American Typewriter"/>
              </a:rPr>
              <a:t>Ov.</a:t>
            </a:r>
            <a:r>
              <a:rPr lang="en-US" sz="3600" i="1" dirty="0" smtClean="0">
                <a:latin typeface="American Typewriter"/>
                <a:cs typeface="American Typewriter"/>
              </a:rPr>
              <a:t>Met</a:t>
            </a:r>
            <a:r>
              <a:rPr lang="en-US" sz="3600" dirty="0" smtClean="0">
                <a:latin typeface="American Typewriter"/>
                <a:cs typeface="American Typewriter"/>
              </a:rPr>
              <a:t>.1.610ff.</a:t>
            </a:r>
            <a:br>
              <a:rPr lang="en-US" sz="3600" dirty="0" smtClean="0">
                <a:latin typeface="American Typewriter"/>
                <a:cs typeface="American Typewriter"/>
              </a:rPr>
            </a:br>
            <a:r>
              <a:rPr lang="en-US" sz="3100" dirty="0" smtClean="0">
                <a:latin typeface="American Typewriter"/>
                <a:cs typeface="American Typewriter"/>
              </a:rPr>
              <a:t>(Dutch 15</a:t>
            </a:r>
            <a:r>
              <a:rPr lang="en-US" sz="3100" baseline="30000" dirty="0" smtClean="0">
                <a:latin typeface="American Typewriter"/>
                <a:cs typeface="American Typewriter"/>
              </a:rPr>
              <a:t>th</a:t>
            </a:r>
            <a:r>
              <a:rPr lang="en-US" sz="3100" dirty="0" smtClean="0">
                <a:latin typeface="American Typewriter"/>
                <a:cs typeface="American Typewriter"/>
              </a:rPr>
              <a:t> century, </a:t>
            </a:r>
            <a:r>
              <a:rPr lang="en-US" sz="3100" dirty="0" err="1" smtClean="0">
                <a:latin typeface="American Typewriter"/>
                <a:cs typeface="American Typewriter"/>
              </a:rPr>
              <a:t>G.van</a:t>
            </a:r>
            <a:r>
              <a:rPr lang="en-US" sz="3100" dirty="0" smtClean="0">
                <a:latin typeface="American Typewriter"/>
                <a:cs typeface="American Typewriter"/>
              </a:rPr>
              <a:t> den </a:t>
            </a:r>
            <a:r>
              <a:rPr lang="en-US" sz="3100" dirty="0" err="1" smtClean="0">
                <a:latin typeface="American Typewriter"/>
                <a:cs typeface="American Typewriter"/>
              </a:rPr>
              <a:t>Eeckhart</a:t>
            </a:r>
            <a:r>
              <a:rPr lang="en-US" sz="3100" dirty="0" smtClean="0">
                <a:latin typeface="American Typewriter"/>
                <a:cs typeface="American Typewriter"/>
              </a:rPr>
              <a:t>)</a:t>
            </a:r>
            <a:endParaRPr lang="en-US" sz="3100" dirty="0">
              <a:latin typeface="American Typewriter"/>
              <a:cs typeface="American Typewriter"/>
            </a:endParaRPr>
          </a:p>
        </p:txBody>
      </p:sp>
      <p:pic>
        <p:nvPicPr>
          <p:cNvPr id="4" name="Content Placeholder 3" descr="Jupiter Juno adn Io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6112" r="-661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96103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  <a:latin typeface="American Typewriter"/>
                <a:cs typeface="American Typewriter"/>
              </a:rPr>
              <a:t>Thetis as Pygmalion?</a:t>
            </a:r>
            <a:br>
              <a:rPr lang="en-US" sz="3600" dirty="0" smtClean="0">
                <a:solidFill>
                  <a:schemeClr val="accent4">
                    <a:lumMod val="75000"/>
                  </a:schemeClr>
                </a:solidFill>
                <a:latin typeface="American Typewriter"/>
                <a:cs typeface="American Typewriter"/>
              </a:rPr>
            </a:br>
            <a:r>
              <a:rPr lang="en-US" sz="2800" dirty="0" smtClean="0">
                <a:latin typeface="American Typewriter"/>
                <a:cs typeface="American Typewriter"/>
              </a:rPr>
              <a:t>(J.-</a:t>
            </a:r>
            <a:r>
              <a:rPr lang="en-US" sz="2800" dirty="0" err="1" smtClean="0">
                <a:latin typeface="American Typewriter"/>
                <a:cs typeface="American Typewriter"/>
              </a:rPr>
              <a:t>L.Gerome</a:t>
            </a:r>
            <a:r>
              <a:rPr lang="en-US" sz="2800" dirty="0" smtClean="0">
                <a:latin typeface="American Typewriter"/>
                <a:cs typeface="American Typewriter"/>
              </a:rPr>
              <a:t>, Pygmalion and Galatea, 1890)</a:t>
            </a:r>
            <a:endParaRPr lang="en-US" sz="2800" dirty="0">
              <a:latin typeface="American Typewriter"/>
              <a:cs typeface="American Typewriter"/>
            </a:endParaRPr>
          </a:p>
        </p:txBody>
      </p:sp>
      <p:pic>
        <p:nvPicPr>
          <p:cNvPr id="4" name="Content Placeholder 3" descr="Pygmalion_and_Galatea_(Gérôme)_back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646" r="-656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2235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merican Typewriter"/>
                <a:cs typeface="American Typewriter"/>
              </a:rPr>
              <a:t>Or as Ovid’s </a:t>
            </a:r>
            <a:r>
              <a:rPr lang="en-US" dirty="0" smtClean="0">
                <a:solidFill>
                  <a:srgbClr val="FF0000"/>
                </a:solidFill>
                <a:latin typeface="American Typewriter"/>
                <a:cs typeface="American Typewriter"/>
              </a:rPr>
              <a:t>Echo</a:t>
            </a:r>
            <a:r>
              <a:rPr lang="en-US" dirty="0" smtClean="0">
                <a:latin typeface="American Typewriter"/>
                <a:cs typeface="American Typewriter"/>
              </a:rPr>
              <a:t>?</a:t>
            </a:r>
            <a:br>
              <a:rPr lang="en-US" dirty="0" smtClean="0">
                <a:latin typeface="American Typewriter"/>
                <a:cs typeface="American Typewriter"/>
              </a:rPr>
            </a:br>
            <a:r>
              <a:rPr lang="en-US" sz="3200" dirty="0" smtClean="0">
                <a:latin typeface="American Typewriter"/>
                <a:cs typeface="American Typewriter"/>
              </a:rPr>
              <a:t>(John William Waterhouse 1903)</a:t>
            </a:r>
            <a:endParaRPr lang="en-US" dirty="0">
              <a:latin typeface="American Typewriter"/>
              <a:cs typeface="American Typewriter"/>
            </a:endParaRPr>
          </a:p>
        </p:txBody>
      </p:sp>
      <p:pic>
        <p:nvPicPr>
          <p:cNvPr id="4" name="Content Placeholder 3" descr="John_William_Waterhouse_-_Echo_and_Narcissus_-_Google_Art_Projec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7" b="1797"/>
          <a:stretch>
            <a:fillRect/>
          </a:stretch>
        </p:blipFill>
        <p:spPr>
          <a:xfrm>
            <a:off x="457200" y="1417638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3579454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Achilles as Ovid’s</a:t>
            </a:r>
            <a:r>
              <a:rPr lang="en-US" dirty="0" smtClean="0">
                <a:solidFill>
                  <a:srgbClr val="0000FF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American Typewriter"/>
                <a:cs typeface="American Typewriter"/>
              </a:rPr>
              <a:t>Actaeon</a:t>
            </a:r>
            <a:r>
              <a:rPr lang="en-US" dirty="0" smtClean="0">
                <a:latin typeface="American Typewriter"/>
                <a:cs typeface="American Typewriter"/>
              </a:rPr>
              <a:t>?</a:t>
            </a:r>
            <a:endParaRPr lang="en-US" dirty="0">
              <a:latin typeface="American Typewriter"/>
              <a:cs typeface="American Typewriter"/>
            </a:endParaRPr>
          </a:p>
        </p:txBody>
      </p:sp>
      <p:pic>
        <p:nvPicPr>
          <p:cNvPr id="4" name="Content Placeholder 3" descr="actaeo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73" b="87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28580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merican Typewriter"/>
                <a:cs typeface="American Typewriter"/>
              </a:rPr>
              <a:t>Achilles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American Typewriter"/>
                <a:cs typeface="American Typewriter"/>
              </a:rPr>
              <a:t>in the mirror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American Typewriter"/>
                <a:cs typeface="American Typewriter"/>
              </a:rPr>
            </a:br>
            <a:r>
              <a:rPr lang="en-US" sz="4000" dirty="0" smtClean="0">
                <a:latin typeface="American Typewriter"/>
                <a:cs typeface="American Typewriter"/>
              </a:rPr>
              <a:t>(</a:t>
            </a:r>
            <a:r>
              <a:rPr lang="en-US" sz="4000" dirty="0" err="1" smtClean="0">
                <a:latin typeface="American Typewriter"/>
                <a:cs typeface="American Typewriter"/>
              </a:rPr>
              <a:t>N.Poussin</a:t>
            </a:r>
            <a:r>
              <a:rPr lang="en-US" sz="4000" dirty="0" smtClean="0">
                <a:latin typeface="American Typewriter"/>
                <a:cs typeface="American Typewriter"/>
              </a:rPr>
              <a:t>, 1656)</a:t>
            </a:r>
            <a:endParaRPr lang="en-US" sz="4000" dirty="0">
              <a:latin typeface="American Typewriter"/>
              <a:cs typeface="American Typewriter"/>
            </a:endParaRPr>
          </a:p>
        </p:txBody>
      </p:sp>
      <p:pic>
        <p:nvPicPr>
          <p:cNvPr id="4" name="Content Placeholder 3" descr="Poussin_-_1656_-_Achilles_on_Skyro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24" b="126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36379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62</Words>
  <Application>Microsoft Macintosh PowerPoint</Application>
  <PresentationFormat>On-screen Show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Vulnerable Body</vt:lpstr>
      <vt:lpstr>Peleus and Thetis (1677 engraving)</vt:lpstr>
      <vt:lpstr>‘innocent’ Bacchic wands? (House of the Vetii, Pompeii)</vt:lpstr>
      <vt:lpstr>Apollo and Daphne, primus amor (Bernini)</vt:lpstr>
      <vt:lpstr>Jupiter and Io, Ov.Met.1.610ff. (Dutch 15th century, G.van den Eeckhart)</vt:lpstr>
      <vt:lpstr>Thetis as Pygmalion? (J.-L.Gerome, Pygmalion and Galatea, 1890)</vt:lpstr>
      <vt:lpstr>Or as Ovid’s Echo? (John William Waterhouse 1903)</vt:lpstr>
      <vt:lpstr>Achilles as Ovid’s Actaeon?</vt:lpstr>
      <vt:lpstr>Achilles in the mirror (N.Poussin, 1656)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Vulnerable Body</dc:title>
  <dc:creator>emma victoria rimell</dc:creator>
  <cp:lastModifiedBy>emma victoria rimell</cp:lastModifiedBy>
  <cp:revision>8</cp:revision>
  <dcterms:created xsi:type="dcterms:W3CDTF">2017-03-17T09:37:15Z</dcterms:created>
  <dcterms:modified xsi:type="dcterms:W3CDTF">2017-03-17T10:16:02Z</dcterms:modified>
</cp:coreProperties>
</file>