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FF"/>
    <a:srgbClr val="FF00FF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7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8A763-EE6F-5E4C-B2AD-C4C889494F43}" type="datetimeFigureOut">
              <a:rPr lang="en-US" smtClean="0"/>
              <a:t>23/02/17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C2998-FB8E-064A-A23A-F54AA144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06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8A763-EE6F-5E4C-B2AD-C4C889494F43}" type="datetimeFigureOut">
              <a:rPr lang="en-US" smtClean="0"/>
              <a:t>23/02/17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C2998-FB8E-064A-A23A-F54AA144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06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8A763-EE6F-5E4C-B2AD-C4C889494F43}" type="datetimeFigureOut">
              <a:rPr lang="en-US" smtClean="0"/>
              <a:t>23/02/17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C2998-FB8E-064A-A23A-F54AA144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644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8A763-EE6F-5E4C-B2AD-C4C889494F43}" type="datetimeFigureOut">
              <a:rPr lang="en-US" smtClean="0"/>
              <a:t>23/02/17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C2998-FB8E-064A-A23A-F54AA144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425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8A763-EE6F-5E4C-B2AD-C4C889494F43}" type="datetimeFigureOut">
              <a:rPr lang="en-US" smtClean="0"/>
              <a:t>23/02/17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C2998-FB8E-064A-A23A-F54AA144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71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8A763-EE6F-5E4C-B2AD-C4C889494F43}" type="datetimeFigureOut">
              <a:rPr lang="en-US" smtClean="0"/>
              <a:t>23/02/17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C2998-FB8E-064A-A23A-F54AA144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961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8A763-EE6F-5E4C-B2AD-C4C889494F43}" type="datetimeFigureOut">
              <a:rPr lang="en-US" smtClean="0"/>
              <a:t>23/02/17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C2998-FB8E-064A-A23A-F54AA144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143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8A763-EE6F-5E4C-B2AD-C4C889494F43}" type="datetimeFigureOut">
              <a:rPr lang="en-US" smtClean="0"/>
              <a:t>23/02/17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C2998-FB8E-064A-A23A-F54AA144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785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8A763-EE6F-5E4C-B2AD-C4C889494F43}" type="datetimeFigureOut">
              <a:rPr lang="en-US" smtClean="0"/>
              <a:t>23/02/17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C2998-FB8E-064A-A23A-F54AA144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260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8A763-EE6F-5E4C-B2AD-C4C889494F43}" type="datetimeFigureOut">
              <a:rPr lang="en-US" smtClean="0"/>
              <a:t>23/02/17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C2998-FB8E-064A-A23A-F54AA144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696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8A763-EE6F-5E4C-B2AD-C4C889494F43}" type="datetimeFigureOut">
              <a:rPr lang="en-US" smtClean="0"/>
              <a:t>23/02/17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C2998-FB8E-064A-A23A-F54AA144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106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8A763-EE6F-5E4C-B2AD-C4C889494F43}" type="datetimeFigureOut">
              <a:rPr lang="en-US" smtClean="0"/>
              <a:t>23/02/17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C2998-FB8E-064A-A23A-F54AA144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691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0066"/>
                </a:solidFill>
                <a:latin typeface="American Typewriter"/>
                <a:cs typeface="American Typewriter"/>
              </a:rPr>
              <a:t>The Vulnerable Body</a:t>
            </a:r>
            <a:endParaRPr lang="en-US" dirty="0">
              <a:solidFill>
                <a:srgbClr val="660066"/>
              </a:solidFill>
              <a:latin typeface="American Typewriter"/>
              <a:cs typeface="American Typewri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merican Typewriter"/>
                <a:cs typeface="American Typewriter"/>
              </a:rPr>
              <a:t>Lecture 6: </a:t>
            </a:r>
          </a:p>
          <a:p>
            <a:r>
              <a:rPr lang="en-GB" b="1" dirty="0" smtClean="0">
                <a:solidFill>
                  <a:schemeClr val="tx1"/>
                </a:solidFill>
                <a:latin typeface="American Typewriter"/>
                <a:cs typeface="American Typewriter"/>
              </a:rPr>
              <a:t>The </a:t>
            </a:r>
            <a:r>
              <a:rPr lang="en-GB" b="1" dirty="0">
                <a:solidFill>
                  <a:schemeClr val="tx1"/>
                </a:solidFill>
                <a:latin typeface="American Typewriter"/>
                <a:cs typeface="American Typewriter"/>
              </a:rPr>
              <a:t>Stoic </a:t>
            </a:r>
            <a:r>
              <a:rPr lang="en-GB" b="1" dirty="0" err="1">
                <a:solidFill>
                  <a:schemeClr val="tx1"/>
                </a:solidFill>
                <a:latin typeface="American Typewriter"/>
                <a:cs typeface="American Typewriter"/>
              </a:rPr>
              <a:t>Palestra</a:t>
            </a:r>
            <a:r>
              <a:rPr lang="en-GB" b="1" dirty="0">
                <a:solidFill>
                  <a:schemeClr val="tx1"/>
                </a:solidFill>
                <a:latin typeface="American Typewriter"/>
                <a:cs typeface="American Typewriter"/>
              </a:rPr>
              <a:t>: Learning how to die in Seneca’s </a:t>
            </a:r>
            <a:r>
              <a:rPr lang="en-GB" b="1" i="1" dirty="0" smtClean="0">
                <a:solidFill>
                  <a:schemeClr val="tx1"/>
                </a:solidFill>
                <a:latin typeface="American Typewriter"/>
                <a:cs typeface="American Typewriter"/>
              </a:rPr>
              <a:t>Letters</a:t>
            </a:r>
            <a:endParaRPr lang="it-IT" i="1" dirty="0">
              <a:solidFill>
                <a:schemeClr val="tx1"/>
              </a:solidFill>
              <a:latin typeface="American Typewriter"/>
              <a:cs typeface="American Typewriter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327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Seneca’s </a:t>
            </a:r>
            <a:r>
              <a:rPr lang="en-US" i="1" dirty="0" smtClean="0">
                <a:latin typeface="American Typewriter"/>
                <a:cs typeface="American Typewriter"/>
              </a:rPr>
              <a:t>Letters </a:t>
            </a:r>
            <a:br>
              <a:rPr lang="en-US" i="1" dirty="0" smtClean="0">
                <a:latin typeface="American Typewriter"/>
                <a:cs typeface="American Typewriter"/>
              </a:rPr>
            </a:br>
            <a:r>
              <a:rPr lang="en-US" dirty="0" smtClean="0">
                <a:latin typeface="American Typewriter"/>
                <a:cs typeface="American Typewriter"/>
              </a:rPr>
              <a:t>(</a:t>
            </a:r>
            <a:r>
              <a:rPr lang="en-US" i="1" dirty="0" err="1" smtClean="0">
                <a:latin typeface="American Typewriter"/>
                <a:cs typeface="American Typewriter"/>
              </a:rPr>
              <a:t>Epistulae</a:t>
            </a:r>
            <a:r>
              <a:rPr lang="en-US" i="1" dirty="0" smtClean="0">
                <a:latin typeface="American Typewriter"/>
                <a:cs typeface="American Typewriter"/>
              </a:rPr>
              <a:t> Morales ad </a:t>
            </a:r>
            <a:r>
              <a:rPr lang="en-US" i="1" dirty="0" err="1" smtClean="0">
                <a:latin typeface="American Typewriter"/>
                <a:cs typeface="American Typewriter"/>
              </a:rPr>
              <a:t>Lucilium</a:t>
            </a:r>
            <a:r>
              <a:rPr lang="en-US" dirty="0" smtClean="0">
                <a:latin typeface="American Typewriter"/>
                <a:cs typeface="American Typewriter"/>
              </a:rPr>
              <a:t>)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u="sng" dirty="0" smtClean="0">
                <a:latin typeface="American Typewriter"/>
                <a:cs typeface="American Typewriter"/>
              </a:rPr>
              <a:t>124 letters </a:t>
            </a:r>
            <a:r>
              <a:rPr lang="en-US" dirty="0" smtClean="0">
                <a:latin typeface="American Typewriter"/>
                <a:cs typeface="American Typewriter"/>
              </a:rPr>
              <a:t>(we know there were more, as we hear elsewhere of a 22</a:t>
            </a:r>
            <a:r>
              <a:rPr lang="en-US" baseline="30000" dirty="0" smtClean="0">
                <a:latin typeface="American Typewriter"/>
                <a:cs typeface="American Typewriter"/>
              </a:rPr>
              <a:t>nd</a:t>
            </a:r>
            <a:r>
              <a:rPr lang="en-US" dirty="0" smtClean="0">
                <a:latin typeface="American Typewriter"/>
                <a:cs typeface="American Typewriter"/>
              </a:rPr>
              <a:t> book)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merican Typewriter"/>
                <a:cs typeface="American Typewriter"/>
              </a:rPr>
              <a:t>Composed alongside the </a:t>
            </a:r>
            <a:r>
              <a:rPr lang="en-US" i="1" dirty="0" smtClean="0">
                <a:solidFill>
                  <a:schemeClr val="tx2">
                    <a:lumMod val="75000"/>
                  </a:schemeClr>
                </a:solidFill>
                <a:latin typeface="American Typewriter"/>
                <a:cs typeface="American Typewriter"/>
              </a:rPr>
              <a:t>Natural Questions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merican Typewriter"/>
                <a:cs typeface="American Typewriter"/>
              </a:rPr>
              <a:t>between </a:t>
            </a:r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  <a:latin typeface="American Typewriter"/>
                <a:cs typeface="American Typewriter"/>
              </a:rPr>
              <a:t>62 and 64/5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merican Typewriter"/>
                <a:cs typeface="American Typewriter"/>
              </a:rPr>
              <a:t>(period of political withdrawal)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Addressed to</a:t>
            </a:r>
            <a:r>
              <a:rPr lang="en-US" u="sng" dirty="0" smtClean="0">
                <a:latin typeface="American Typewriter"/>
                <a:cs typeface="American Typewriter"/>
              </a:rPr>
              <a:t> </a:t>
            </a:r>
            <a:r>
              <a:rPr lang="en-US" u="sng" dirty="0" err="1" smtClean="0">
                <a:latin typeface="American Typewriter"/>
                <a:cs typeface="American Typewriter"/>
              </a:rPr>
              <a:t>Lucilius</a:t>
            </a:r>
            <a:r>
              <a:rPr lang="en-US" dirty="0" smtClean="0">
                <a:latin typeface="American Typewriter"/>
                <a:cs typeface="American Typewriter"/>
              </a:rPr>
              <a:t>, a career man of modest origins, slightly younger than S, and a fellow Stoic, poet and writer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040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How do the </a:t>
            </a:r>
            <a:r>
              <a:rPr lang="en-US" i="1" dirty="0">
                <a:latin typeface="American Typewriter"/>
                <a:cs typeface="American Typewriter"/>
              </a:rPr>
              <a:t>L</a:t>
            </a:r>
            <a:r>
              <a:rPr lang="en-US" i="1" dirty="0" smtClean="0">
                <a:latin typeface="American Typewriter"/>
                <a:cs typeface="American Typewriter"/>
              </a:rPr>
              <a:t>etters</a:t>
            </a:r>
            <a:r>
              <a:rPr lang="en-US" dirty="0" smtClean="0">
                <a:latin typeface="American Typewriter"/>
                <a:cs typeface="American Typewriter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American Typewriter"/>
                <a:cs typeface="American Typewriter"/>
              </a:rPr>
              <a:t>teach</a:t>
            </a:r>
            <a:r>
              <a:rPr lang="en-US" dirty="0" smtClean="0">
                <a:latin typeface="American Typewriter"/>
                <a:cs typeface="American Typewriter"/>
              </a:rPr>
              <a:t>?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>
              <a:latin typeface="American Typewriter"/>
              <a:cs typeface="American Typewriter"/>
            </a:endParaRPr>
          </a:p>
          <a:p>
            <a:r>
              <a:rPr lang="en-US" dirty="0" smtClean="0">
                <a:latin typeface="American Typewriter"/>
                <a:cs typeface="American Typewriter"/>
              </a:rPr>
              <a:t>Indirect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Provocative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Spur self-scrutiny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Reassurance: the journey is meant to be a struggle, and is not linear.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Psychic resilience inseparable from critical acumen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737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Why the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merican Typewriter"/>
                <a:cs typeface="American Typewriter"/>
              </a:rPr>
              <a:t>letter</a:t>
            </a:r>
            <a:r>
              <a:rPr lang="en-US" dirty="0" smtClean="0">
                <a:latin typeface="American Typewriter"/>
                <a:cs typeface="American Typewriter"/>
              </a:rPr>
              <a:t> form?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Long tradition of philosophical letter writing: Plato (dubious authenticity), Aristotle, pseudo-Pythagorean letters, Cynic epistles, letters of Epicurus.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Nods towards Socratic dialogue.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Intimacy – showcases </a:t>
            </a:r>
            <a:r>
              <a:rPr lang="en-US" i="1" dirty="0" err="1" smtClean="0">
                <a:latin typeface="American Typewriter"/>
                <a:cs typeface="American Typewriter"/>
              </a:rPr>
              <a:t>amicitia</a:t>
            </a:r>
            <a:r>
              <a:rPr lang="en-US" i="1" dirty="0" smtClean="0">
                <a:latin typeface="American Typewriter"/>
                <a:cs typeface="American Typewriter"/>
              </a:rPr>
              <a:t>.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Fiction of regular/daily letters: context specific therapy; Stoicism as quotidian praxis; tracks progress.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475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American Typewriter"/>
                <a:cs typeface="American Typewriter"/>
              </a:rPr>
              <a:t>Prosaic</a:t>
            </a:r>
            <a:r>
              <a:rPr lang="en-US" dirty="0" smtClean="0">
                <a:latin typeface="American Typewriter"/>
                <a:cs typeface="American Typewriter"/>
              </a:rPr>
              <a:t> letters?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Seneca’s writing is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800000"/>
                </a:solidFill>
                <a:latin typeface="American Typewriter"/>
                <a:cs typeface="American Typewriter"/>
              </a:rPr>
              <a:t>‘…energetic, pointed, subtle, revealing, dense with ideas and discoveries, shifts of argument, interest and mood that pulls a reader in, demand attention and hold him.’ </a:t>
            </a:r>
          </a:p>
          <a:p>
            <a:pPr marL="0" indent="0">
              <a:buNone/>
            </a:pPr>
            <a:r>
              <a:rPr lang="en-US" dirty="0">
                <a:latin typeface="American Typewriter"/>
                <a:cs typeface="American Typewriter"/>
              </a:rPr>
              <a:t>	</a:t>
            </a:r>
            <a:r>
              <a:rPr lang="en-US" dirty="0" smtClean="0">
                <a:latin typeface="American Typewriter"/>
                <a:cs typeface="American Typewriter"/>
              </a:rPr>
              <a:t>			           (</a:t>
            </a:r>
            <a:r>
              <a:rPr lang="en-US" dirty="0" err="1" smtClean="0">
                <a:latin typeface="American Typewriter"/>
                <a:cs typeface="American Typewriter"/>
              </a:rPr>
              <a:t>C.Richardson</a:t>
            </a:r>
            <a:r>
              <a:rPr lang="en-US" dirty="0" smtClean="0">
                <a:latin typeface="American Typewriter"/>
                <a:cs typeface="American Typewriter"/>
              </a:rPr>
              <a:t>-Hay)</a:t>
            </a:r>
            <a:endParaRPr lang="en-US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2285945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Attitudes to </a:t>
            </a:r>
            <a:r>
              <a:rPr lang="en-US" dirty="0" smtClean="0">
                <a:solidFill>
                  <a:srgbClr val="FF00FF"/>
                </a:solidFill>
                <a:latin typeface="American Typewriter"/>
                <a:cs typeface="American Typewriter"/>
              </a:rPr>
              <a:t>vulnerability</a:t>
            </a:r>
            <a:r>
              <a:rPr lang="en-US" dirty="0" smtClean="0">
                <a:latin typeface="American Typewriter"/>
                <a:cs typeface="American Typewriter"/>
              </a:rPr>
              <a:t> </a:t>
            </a:r>
            <a:br>
              <a:rPr lang="en-US" dirty="0" smtClean="0">
                <a:latin typeface="American Typewriter"/>
                <a:cs typeface="American Typewriter"/>
              </a:rPr>
            </a:br>
            <a:r>
              <a:rPr lang="en-US" dirty="0" smtClean="0">
                <a:latin typeface="American Typewriter"/>
                <a:cs typeface="American Typewriter"/>
              </a:rPr>
              <a:t>in the </a:t>
            </a:r>
            <a:r>
              <a:rPr lang="en-US" i="1" dirty="0" smtClean="0">
                <a:latin typeface="American Typewriter"/>
                <a:cs typeface="American Typewriter"/>
              </a:rPr>
              <a:t>Letters</a:t>
            </a:r>
            <a:endParaRPr lang="en-US" i="1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5243"/>
            <a:ext cx="8229600" cy="434092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Stoic cosmopolitanism as our ‘primary vulnerability to others’ (Butler)?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Political and personal </a:t>
            </a:r>
            <a:r>
              <a:rPr lang="en-US" dirty="0" err="1" smtClean="0">
                <a:latin typeface="American Typewriter"/>
                <a:cs typeface="American Typewriter"/>
              </a:rPr>
              <a:t>precarity</a:t>
            </a:r>
            <a:r>
              <a:rPr lang="en-US" dirty="0" smtClean="0">
                <a:latin typeface="American Typewriter"/>
                <a:cs typeface="American Typewriter"/>
              </a:rPr>
              <a:t> in the 60s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Old age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The daily drama of being/living in a body: seasickness (53), asthma (54), keeping fit (15.4)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Being in time; mortality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Physical sickness as metaphor for </a:t>
            </a:r>
            <a:r>
              <a:rPr lang="en-US" dirty="0" err="1" smtClean="0">
                <a:latin typeface="American Typewriter"/>
                <a:cs typeface="American Typewriter"/>
              </a:rPr>
              <a:t>pscyhic</a:t>
            </a:r>
            <a:r>
              <a:rPr lang="en-US" dirty="0" smtClean="0">
                <a:latin typeface="American Typewriter"/>
                <a:cs typeface="American Typewriter"/>
              </a:rPr>
              <a:t> flaws/vices.</a:t>
            </a:r>
            <a:endParaRPr lang="en-US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2769481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  <a:latin typeface="American Typewriter"/>
                <a:cs typeface="American Typewriter"/>
              </a:rPr>
              <a:t>Body</a:t>
            </a:r>
            <a:r>
              <a:rPr lang="en-US" dirty="0" smtClean="0">
                <a:latin typeface="American Typewriter"/>
                <a:cs typeface="American Typewriter"/>
              </a:rPr>
              <a:t> and </a:t>
            </a:r>
            <a:r>
              <a:rPr lang="en-US" dirty="0" smtClean="0">
                <a:solidFill>
                  <a:srgbClr val="8000FF"/>
                </a:solidFill>
                <a:latin typeface="American Typewriter"/>
                <a:cs typeface="American Typewriter"/>
              </a:rPr>
              <a:t>soul</a:t>
            </a:r>
            <a:endParaRPr lang="en-US" dirty="0">
              <a:solidFill>
                <a:srgbClr val="8000FF"/>
              </a:solidFill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4074"/>
            <a:ext cx="8229600" cy="4212089"/>
          </a:xfrm>
        </p:spPr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No (Platonic) mind-body dichotomy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Souls infused through body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Passions are (wrong</a:t>
            </a:r>
            <a:r>
              <a:rPr lang="en-US" smtClean="0">
                <a:latin typeface="American Typewriter"/>
                <a:cs typeface="American Typewriter"/>
              </a:rPr>
              <a:t>) judgments</a:t>
            </a:r>
            <a:endParaRPr lang="en-US" dirty="0" smtClean="0">
              <a:latin typeface="American Typewriter"/>
              <a:cs typeface="American Typewriter"/>
            </a:endParaRPr>
          </a:p>
          <a:p>
            <a:r>
              <a:rPr lang="en-US" dirty="0" smtClean="0">
                <a:latin typeface="American Typewriter"/>
                <a:cs typeface="American Typewriter"/>
              </a:rPr>
              <a:t>But body to be governed by soul/ratio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We must tend to the body as well as to the soul.</a:t>
            </a:r>
          </a:p>
        </p:txBody>
      </p:sp>
    </p:spTree>
    <p:extLst>
      <p:ext uri="{BB962C8B-B14F-4D97-AF65-F5344CB8AC3E}">
        <p14:creationId xmlns:p14="http://schemas.microsoft.com/office/powerpoint/2010/main" val="3997110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326</Words>
  <Application>Microsoft Macintosh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Vulnerable Body</vt:lpstr>
      <vt:lpstr>Seneca’s Letters  (Epistulae Morales ad Lucilium)</vt:lpstr>
      <vt:lpstr>How do the Letters teach?</vt:lpstr>
      <vt:lpstr>Why the letter form?</vt:lpstr>
      <vt:lpstr>Prosaic letters?</vt:lpstr>
      <vt:lpstr>Attitudes to vulnerability  in the Letters</vt:lpstr>
      <vt:lpstr>Body and soul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Vulnerable Body</dc:title>
  <dc:creator>emma victoria rimell</dc:creator>
  <cp:lastModifiedBy>emma victoria rimell</cp:lastModifiedBy>
  <cp:revision>9</cp:revision>
  <dcterms:created xsi:type="dcterms:W3CDTF">2017-02-23T08:49:49Z</dcterms:created>
  <dcterms:modified xsi:type="dcterms:W3CDTF">2017-02-23T09:56:22Z</dcterms:modified>
</cp:coreProperties>
</file>