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8" r:id="rId4"/>
    <p:sldId id="265" r:id="rId5"/>
    <p:sldId id="257" r:id="rId6"/>
    <p:sldId id="258" r:id="rId7"/>
    <p:sldId id="263" r:id="rId8"/>
    <p:sldId id="260" r:id="rId9"/>
    <p:sldId id="267" r:id="rId10"/>
    <p:sldId id="261" r:id="rId11"/>
    <p:sldId id="264" r:id="rId12"/>
    <p:sldId id="262" r:id="rId13"/>
    <p:sldId id="269" r:id="rId14"/>
    <p:sldId id="270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11"/>
    <p:restoredTop sz="50000"/>
  </p:normalViewPr>
  <p:slideViewPr>
    <p:cSldViewPr snapToGrid="0" snapToObjects="1">
      <p:cViewPr varScale="1">
        <p:scale>
          <a:sx n="43" d="100"/>
          <a:sy n="43" d="100"/>
        </p:scale>
        <p:origin x="143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23CE9-3E2E-CB42-8DB9-02D912221E6F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FE53E-B5AD-7749-BDB2-C515CFDD06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9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FE53E-B5AD-7749-BDB2-C515CFDD06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9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FE53E-B5AD-7749-BDB2-C515CFDD06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37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FE53E-B5AD-7749-BDB2-C515CFDD06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87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FE53E-B5AD-7749-BDB2-C515CFDD06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0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4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2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0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5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A32E4-312A-DC4C-9DA2-071B18DFB9B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25F2-AB15-6846-9715-7C075734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warwick.ac.uk/fac/arts/classics/students/guidan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2.warwick.ac.uk/services/skills/academicwritin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62249"/>
          </a:xfrm>
        </p:spPr>
        <p:txBody>
          <a:bodyPr/>
          <a:lstStyle/>
          <a:p>
            <a:r>
              <a:rPr lang="en-US" dirty="0"/>
              <a:t>Dissertations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79059"/>
            <a:ext cx="9144000" cy="2478741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Aims:</a:t>
            </a:r>
          </a:p>
          <a:p>
            <a:r>
              <a:rPr lang="en-US" sz="3600" dirty="0"/>
              <a:t>independent work</a:t>
            </a:r>
          </a:p>
          <a:p>
            <a:r>
              <a:rPr lang="en-US" sz="3600" dirty="0"/>
              <a:t>in-depth exploration of a topic</a:t>
            </a:r>
          </a:p>
          <a:p>
            <a:r>
              <a:rPr lang="en-US" sz="3600" dirty="0"/>
              <a:t>problem solving</a:t>
            </a:r>
          </a:p>
          <a:p>
            <a:r>
              <a:rPr lang="en-US" sz="3600" dirty="0"/>
              <a:t>employability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you “hate” your topic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An interesting topic is always challenging</a:t>
            </a:r>
          </a:p>
          <a:p>
            <a:r>
              <a:rPr lang="en-US" sz="3600" dirty="0"/>
              <a:t>Modify perspective/approach rather than topic</a:t>
            </a:r>
          </a:p>
          <a:p>
            <a:r>
              <a:rPr lang="en-US" sz="3600" dirty="0"/>
              <a:t>Your topic will not be ‘rejected’</a:t>
            </a:r>
          </a:p>
          <a:p>
            <a:r>
              <a:rPr lang="en-US" sz="3600" dirty="0"/>
              <a:t>You will get feedback on feasibility of topic</a:t>
            </a:r>
          </a:p>
          <a:p>
            <a:r>
              <a:rPr lang="en-US" sz="3600" dirty="0"/>
              <a:t>You can change topic—deadline 25 January</a:t>
            </a:r>
          </a:p>
          <a:p>
            <a:r>
              <a:rPr lang="en-US" sz="3600" dirty="0"/>
              <a:t>Make sure you have good reasons to change topic</a:t>
            </a:r>
          </a:p>
          <a:p>
            <a:r>
              <a:rPr lang="en-US" sz="3600" dirty="0"/>
              <a:t>Communicate with supervisor</a:t>
            </a:r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1407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Oral Presentation and </a:t>
            </a:r>
            <a:r>
              <a:rPr lang="en-US" dirty="0" err="1"/>
              <a:t>Powerpoint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Use support provided (Tues 9</a:t>
            </a:r>
            <a:r>
              <a:rPr lang="en-US" sz="3600" baseline="30000" dirty="0"/>
              <a:t>th</a:t>
            </a:r>
            <a:r>
              <a:rPr lang="en-US" sz="3600" dirty="0"/>
              <a:t> Jan)</a:t>
            </a:r>
          </a:p>
          <a:p>
            <a:r>
              <a:rPr lang="en-US" sz="3600" dirty="0"/>
              <a:t>Opportunity to get extra feedback</a:t>
            </a:r>
          </a:p>
          <a:p>
            <a:r>
              <a:rPr lang="en-US" sz="3600" dirty="0"/>
              <a:t>Opportunity to formulate your thoughts and identify gaps in your analysis</a:t>
            </a:r>
          </a:p>
          <a:p>
            <a:r>
              <a:rPr lang="en-US" sz="3600" dirty="0"/>
              <a:t>Feedback from peers and an academic</a:t>
            </a:r>
          </a:p>
          <a:p>
            <a:r>
              <a:rPr lang="en-US" sz="3600" dirty="0"/>
              <a:t>You will not be judged!</a:t>
            </a:r>
          </a:p>
          <a:p>
            <a:r>
              <a:rPr lang="en-US" sz="3600" dirty="0"/>
              <a:t>Importance of transferrable skills in presenting yourself</a:t>
            </a:r>
          </a:p>
        </p:txBody>
      </p:sp>
    </p:spTree>
    <p:extLst>
      <p:ext uri="{BB962C8B-B14F-4D97-AF65-F5344CB8AC3E}">
        <p14:creationId xmlns:p14="http://schemas.microsoft.com/office/powerpoint/2010/main" val="1322510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Submission and Tabula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Intermediary deadlines: </a:t>
            </a:r>
          </a:p>
          <a:p>
            <a:r>
              <a:rPr lang="en-US" sz="3600" dirty="0"/>
              <a:t>What to do if Tabula crashes: copy by email &amp; printout to the office </a:t>
            </a:r>
            <a:r>
              <a:rPr lang="en-US" sz="3600" b="1" dirty="0"/>
              <a:t>by the deadline</a:t>
            </a:r>
          </a:p>
          <a:p>
            <a:r>
              <a:rPr lang="en-US" sz="3600" dirty="0"/>
              <a:t>Final deadline: submit well on time</a:t>
            </a:r>
          </a:p>
          <a:p>
            <a:r>
              <a:rPr lang="en-US" sz="3600" dirty="0"/>
              <a:t>Anticipate problems (printer, Tabula, traffic, etc.)</a:t>
            </a:r>
          </a:p>
          <a:p>
            <a:r>
              <a:rPr lang="en-US" sz="3600" dirty="0"/>
              <a:t>Final deadline: you MUST submit a hard copy of the dissertation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5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0E7B2-D35D-4DB7-95AD-21B0E6338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submit a hard copy?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6DC58-09ED-4B33-ADF7-8A9C80314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Satisfaction</a:t>
            </a:r>
          </a:p>
          <a:p>
            <a:r>
              <a:rPr lang="en-GB" sz="3200" dirty="0"/>
              <a:t>Allows you to check everything is as it should be (illustrations, footnotes, bibliography)</a:t>
            </a:r>
          </a:p>
          <a:p>
            <a:r>
              <a:rPr lang="en-GB" sz="3200" dirty="0"/>
              <a:t>Easier for it to be marked properly</a:t>
            </a:r>
          </a:p>
        </p:txBody>
      </p:sp>
    </p:spTree>
    <p:extLst>
      <p:ext uri="{BB962C8B-B14F-4D97-AF65-F5344CB8AC3E}">
        <p14:creationId xmlns:p14="http://schemas.microsoft.com/office/powerpoint/2010/main" val="236182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55490-4B8A-4DF4-8FD8-43A991EA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at end of spring term?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CA39A-87FA-480A-B81E-6FACF29D3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Allows you to focus on revision for exams</a:t>
            </a:r>
          </a:p>
          <a:p>
            <a:r>
              <a:rPr lang="en-GB" sz="3200" dirty="0"/>
              <a:t>Triple marking</a:t>
            </a:r>
          </a:p>
        </p:txBody>
      </p:sp>
    </p:spTree>
    <p:extLst>
      <p:ext uri="{BB962C8B-B14F-4D97-AF65-F5344CB8AC3E}">
        <p14:creationId xmlns:p14="http://schemas.microsoft.com/office/powerpoint/2010/main" val="1905452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Stress and Illness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6787"/>
            <a:ext cx="10515600" cy="4230176"/>
          </a:xfrm>
        </p:spPr>
        <p:txBody>
          <a:bodyPr>
            <a:normAutofit/>
          </a:bodyPr>
          <a:lstStyle/>
          <a:p>
            <a:r>
              <a:rPr lang="en-US" sz="3600" dirty="0"/>
              <a:t>Stress: communicate with supervisor</a:t>
            </a:r>
          </a:p>
          <a:p>
            <a:r>
              <a:rPr lang="en-US" sz="3600" dirty="0"/>
              <a:t>Time Management key</a:t>
            </a:r>
          </a:p>
          <a:p>
            <a:r>
              <a:rPr lang="en-US" sz="3600" dirty="0"/>
              <a:t>Illness: communicate with supervisor</a:t>
            </a:r>
          </a:p>
          <a:p>
            <a:r>
              <a:rPr lang="en-US" sz="3600" dirty="0"/>
              <a:t>Applying for extensions</a:t>
            </a:r>
          </a:p>
          <a:p>
            <a:r>
              <a:rPr lang="en-US" sz="3600" dirty="0"/>
              <a:t>You can expect support from us</a:t>
            </a:r>
          </a:p>
        </p:txBody>
      </p:sp>
    </p:spTree>
    <p:extLst>
      <p:ext uri="{BB962C8B-B14F-4D97-AF65-F5344CB8AC3E}">
        <p14:creationId xmlns:p14="http://schemas.microsoft.com/office/powerpoint/2010/main" val="207494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Choice of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No right or wrong topic: focus on a question</a:t>
            </a:r>
          </a:p>
          <a:p>
            <a:r>
              <a:rPr lang="en-US" sz="3600" dirty="0"/>
              <a:t>Feasibility: Supervisor and Primary sources</a:t>
            </a:r>
          </a:p>
          <a:p>
            <a:r>
              <a:rPr lang="en-US" sz="3600" dirty="0"/>
              <a:t>Primary sources</a:t>
            </a:r>
          </a:p>
          <a:p>
            <a:r>
              <a:rPr lang="en-US" sz="3600" dirty="0"/>
              <a:t>Secondary sources – critical thinking</a:t>
            </a:r>
          </a:p>
          <a:p>
            <a:r>
              <a:rPr lang="en-US" sz="3600" dirty="0"/>
              <a:t>Looking forwards: relevance to further research or job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3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8380-DDB1-40A0-92D7-58211BEF2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Examples of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3162E-11D0-4298-BABD-ED642F367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3494" cy="4539316"/>
          </a:xfrm>
        </p:spPr>
        <p:txBody>
          <a:bodyPr/>
          <a:lstStyle/>
          <a:p>
            <a:r>
              <a:rPr lang="en-US" b="1" dirty="0"/>
              <a:t>The monetization of the Roman countryside in the imperial period</a:t>
            </a:r>
          </a:p>
          <a:p>
            <a:r>
              <a:rPr lang="en-US" b="1" dirty="0"/>
              <a:t>The Food Supply of the Imperial Roman Army </a:t>
            </a:r>
          </a:p>
          <a:p>
            <a:r>
              <a:rPr lang="en-GB" b="1" dirty="0"/>
              <a:t>Alexander the Great &amp; the Greeks</a:t>
            </a:r>
          </a:p>
          <a:p>
            <a:r>
              <a:rPr lang="en-GB" b="1" dirty="0"/>
              <a:t>Did the ancient world care about skin colour? </a:t>
            </a:r>
          </a:p>
          <a:p>
            <a:r>
              <a:rPr lang="en-GB" b="1" dirty="0"/>
              <a:t>Homeric simile: Misogyny &amp; Androgyny in Odyssey</a:t>
            </a:r>
          </a:p>
          <a:p>
            <a:r>
              <a:rPr lang="en-GB" b="1" dirty="0"/>
              <a:t>Homeric myth in the </a:t>
            </a:r>
            <a:r>
              <a:rPr lang="en-GB" b="1" i="1" dirty="0" err="1"/>
              <a:t>progymnasmata</a:t>
            </a:r>
            <a:r>
              <a:rPr lang="en-GB" b="1" dirty="0"/>
              <a:t> of </a:t>
            </a:r>
            <a:r>
              <a:rPr lang="en-GB" b="1" dirty="0" err="1"/>
              <a:t>Libanius</a:t>
            </a:r>
            <a:endParaRPr lang="en-GB" b="1" dirty="0"/>
          </a:p>
          <a:p>
            <a:r>
              <a:rPr lang="en-GB" b="1" dirty="0"/>
              <a:t>The Use Of Ancient Greek Tragedy Within Shakespeare</a:t>
            </a:r>
          </a:p>
          <a:p>
            <a:r>
              <a:rPr lang="en-GB" b="1" dirty="0"/>
              <a:t>Greek Mathematics: The debate between Euclidean and Non-Euclidean Geometry</a:t>
            </a:r>
            <a:endParaRPr lang="en-US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79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Essays vs Dissertations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57596"/>
          </a:xfrm>
        </p:spPr>
        <p:txBody>
          <a:bodyPr>
            <a:normAutofit/>
          </a:bodyPr>
          <a:lstStyle/>
          <a:p>
            <a:r>
              <a:rPr lang="en-US" sz="3600" dirty="0"/>
              <a:t>Essay deadlines are important</a:t>
            </a:r>
          </a:p>
          <a:p>
            <a:r>
              <a:rPr lang="en-US" sz="3600" dirty="0"/>
              <a:t>Use intermediary deadlines as an opportunity to work regularly</a:t>
            </a:r>
          </a:p>
          <a:p>
            <a:r>
              <a:rPr lang="en-US" sz="3600" dirty="0"/>
              <a:t>Avoid working on dissertation at the last minute</a:t>
            </a:r>
          </a:p>
          <a:p>
            <a:r>
              <a:rPr lang="en-US" sz="3600" dirty="0"/>
              <a:t>Dissertation topic vs. an essay topic</a:t>
            </a:r>
          </a:p>
          <a:p>
            <a:r>
              <a:rPr lang="en-US" sz="3600" dirty="0"/>
              <a:t>Dissertation topic is yours to shape as you see fit</a:t>
            </a:r>
          </a:p>
          <a:p>
            <a:r>
              <a:rPr lang="en-US" sz="3600" dirty="0"/>
              <a:t>Set aside regular slots for dissertation work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59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Time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Dissertation Deadlines</a:t>
            </a:r>
          </a:p>
          <a:p>
            <a:r>
              <a:rPr lang="en-US" sz="3600" dirty="0"/>
              <a:t>Make decisions and stick to them</a:t>
            </a:r>
          </a:p>
          <a:p>
            <a:r>
              <a:rPr lang="en-US" sz="3600" dirty="0"/>
              <a:t>Go to the Library, read, take notes</a:t>
            </a:r>
          </a:p>
          <a:p>
            <a:r>
              <a:rPr lang="en-US" sz="3600" dirty="0"/>
              <a:t>Regular Contact with your supervisor</a:t>
            </a:r>
          </a:p>
          <a:p>
            <a:r>
              <a:rPr lang="en-US" sz="3600" dirty="0"/>
              <a:t>By Term 1: one Chapter</a:t>
            </a:r>
          </a:p>
          <a:p>
            <a:r>
              <a:rPr lang="en-US" sz="3600" dirty="0"/>
              <a:t>By Week 6 of Term 2: Draft of the whole dissertation</a:t>
            </a:r>
          </a:p>
        </p:txBody>
      </p: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Procrastination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Writing a dissertation takes time!</a:t>
            </a:r>
          </a:p>
          <a:p>
            <a:r>
              <a:rPr lang="en-US" sz="3200" dirty="0"/>
              <a:t>Time to think vs Time to write</a:t>
            </a:r>
          </a:p>
          <a:p>
            <a:r>
              <a:rPr lang="en-US" sz="3200" dirty="0"/>
              <a:t>BUT you need something to think about</a:t>
            </a:r>
          </a:p>
          <a:p>
            <a:r>
              <a:rPr lang="en-US" sz="3200" dirty="0"/>
              <a:t>SO write first and then think it through</a:t>
            </a:r>
          </a:p>
          <a:p>
            <a:r>
              <a:rPr lang="en-US" sz="3200" dirty="0"/>
              <a:t>If you are stuck, talk things through with someone</a:t>
            </a:r>
          </a:p>
          <a:p>
            <a:r>
              <a:rPr lang="en-US" sz="3200" dirty="0"/>
              <a:t>Go back to the definition of your topic (what are you trying to do?)</a:t>
            </a:r>
          </a:p>
        </p:txBody>
      </p:sp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>
            <a:normAutofit/>
          </a:bodyPr>
          <a:lstStyle/>
          <a:p>
            <a:r>
              <a:rPr lang="en-US" sz="3200" dirty="0"/>
              <a:t>Challenging topic = interesting Topic</a:t>
            </a:r>
          </a:p>
          <a:p>
            <a:r>
              <a:rPr lang="en-US" sz="3200" dirty="0"/>
              <a:t>Do not be too ambitious</a:t>
            </a:r>
          </a:p>
          <a:p>
            <a:r>
              <a:rPr lang="en-US" sz="3200" dirty="0"/>
              <a:t>Define topic </a:t>
            </a:r>
          </a:p>
          <a:p>
            <a:r>
              <a:rPr lang="en-US" sz="3200" dirty="0"/>
              <a:t>Work-in-progress: from small sub-sections to larger sections</a:t>
            </a:r>
          </a:p>
          <a:p>
            <a:r>
              <a:rPr lang="en-US" sz="3200" dirty="0"/>
              <a:t>A ‘simple’ analysis is enough</a:t>
            </a:r>
          </a:p>
          <a:p>
            <a:r>
              <a:rPr lang="en-US" sz="3200" dirty="0"/>
              <a:t>Stick to the primary sources in the first instance</a:t>
            </a:r>
          </a:p>
          <a:p>
            <a:r>
              <a:rPr lang="en-US" sz="3200" dirty="0"/>
              <a:t>Avoid </a:t>
            </a:r>
            <a:r>
              <a:rPr lang="en-US" sz="3200" dirty="0" err="1"/>
              <a:t>generalisation</a:t>
            </a:r>
            <a:r>
              <a:rPr lang="en-US" sz="3200" dirty="0"/>
              <a:t> before </a:t>
            </a:r>
            <a:r>
              <a:rPr lang="en-US" sz="3200" dirty="0" err="1"/>
              <a:t>analysing</a:t>
            </a:r>
            <a:r>
              <a:rPr lang="en-US" sz="3200" dirty="0"/>
              <a:t> the sources</a:t>
            </a:r>
          </a:p>
        </p:txBody>
      </p:sp>
    </p:spTree>
    <p:extLst>
      <p:ext uri="{BB962C8B-B14F-4D97-AF65-F5344CB8AC3E}">
        <p14:creationId xmlns:p14="http://schemas.microsoft.com/office/powerpoint/2010/main" val="84599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997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Clarity of expression and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166" y="1219200"/>
            <a:ext cx="11438964" cy="5638800"/>
          </a:xfrm>
        </p:spPr>
        <p:txBody>
          <a:bodyPr>
            <a:noAutofit/>
          </a:bodyPr>
          <a:lstStyle/>
          <a:p>
            <a:r>
              <a:rPr lang="en-US" sz="3200" dirty="0"/>
              <a:t>Resources on </a:t>
            </a:r>
            <a:r>
              <a:rPr lang="en-US" sz="3200" dirty="0" err="1"/>
              <a:t>Dept</a:t>
            </a:r>
            <a:r>
              <a:rPr lang="en-US" sz="3200" dirty="0"/>
              <a:t> website &amp; handbook </a:t>
            </a:r>
            <a:r>
              <a:rPr lang="en-US" sz="3200" dirty="0">
                <a:hlinkClick r:id="rId3"/>
              </a:rPr>
              <a:t>https://www2.warwick.ac.uk/fac/arts/classics/students/guidance/</a:t>
            </a:r>
            <a:r>
              <a:rPr lang="en-US" sz="3200" dirty="0"/>
              <a:t> </a:t>
            </a:r>
          </a:p>
          <a:p>
            <a:r>
              <a:rPr lang="en-US" sz="3200" dirty="0"/>
              <a:t>Training in academic writing: </a:t>
            </a:r>
            <a:r>
              <a:rPr lang="en-US" sz="3200" dirty="0">
                <a:hlinkClick r:id="rId4"/>
              </a:rPr>
              <a:t>https://www2.warwick.ac.uk/services/skills/academicwriting</a:t>
            </a:r>
            <a:r>
              <a:rPr lang="en-US" sz="3200" dirty="0"/>
              <a:t> </a:t>
            </a:r>
          </a:p>
          <a:p>
            <a:r>
              <a:rPr lang="en-US" sz="3200" dirty="0"/>
              <a:t>Read aloud what you have written</a:t>
            </a:r>
          </a:p>
          <a:p>
            <a:r>
              <a:rPr lang="en-US" sz="3200" dirty="0"/>
              <a:t>Clarity of expression = clarity of thought</a:t>
            </a:r>
          </a:p>
          <a:p>
            <a:r>
              <a:rPr lang="en-US" sz="3200" dirty="0"/>
              <a:t>Are you sure you have a clear idea of what you wish to show?</a:t>
            </a:r>
          </a:p>
          <a:p>
            <a:r>
              <a:rPr lang="en-US" sz="3200" dirty="0"/>
              <a:t>Dangers of ‘probability’</a:t>
            </a:r>
          </a:p>
        </p:txBody>
      </p:sp>
    </p:spTree>
    <p:extLst>
      <p:ext uri="{BB962C8B-B14F-4D97-AF65-F5344CB8AC3E}">
        <p14:creationId xmlns:p14="http://schemas.microsoft.com/office/powerpoint/2010/main" val="1987235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Topic and Dissertation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0724535" cy="4486685"/>
          </a:xfrm>
        </p:spPr>
        <p:txBody>
          <a:bodyPr>
            <a:noAutofit/>
          </a:bodyPr>
          <a:lstStyle/>
          <a:p>
            <a:r>
              <a:rPr lang="en-US" sz="3600" dirty="0"/>
              <a:t>It is YOUR dissertation</a:t>
            </a:r>
          </a:p>
          <a:p>
            <a:r>
              <a:rPr lang="en-US" sz="3600" dirty="0"/>
              <a:t>It will be what you make of it</a:t>
            </a:r>
          </a:p>
          <a:p>
            <a:r>
              <a:rPr lang="en-US" sz="3600" dirty="0"/>
              <a:t>You are free to focus on one perspective or approach</a:t>
            </a:r>
          </a:p>
          <a:p>
            <a:r>
              <a:rPr lang="en-US" sz="3600" dirty="0"/>
              <a:t>You are free to focus on one set of sources provided you justify it</a:t>
            </a:r>
          </a:p>
          <a:p>
            <a:r>
              <a:rPr lang="en-US" sz="3600" dirty="0"/>
              <a:t>You will be able to find alternative ways of dealing with the topic if you encounter issues such as lack of sources</a:t>
            </a:r>
          </a:p>
        </p:txBody>
      </p:sp>
    </p:spTree>
    <p:extLst>
      <p:ext uri="{BB962C8B-B14F-4D97-AF65-F5344CB8AC3E}">
        <p14:creationId xmlns:p14="http://schemas.microsoft.com/office/powerpoint/2010/main" val="29483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686</Words>
  <Application>Microsoft Office PowerPoint</Application>
  <PresentationFormat>Widescreen</PresentationFormat>
  <Paragraphs>101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Dissertations</vt:lpstr>
      <vt:lpstr>Choice of Topic</vt:lpstr>
      <vt:lpstr>Examples of Topics</vt:lpstr>
      <vt:lpstr>Essays vs Dissertations</vt:lpstr>
      <vt:lpstr>Time Management</vt:lpstr>
      <vt:lpstr>Procrastination</vt:lpstr>
      <vt:lpstr>Analysis</vt:lpstr>
      <vt:lpstr>Clarity of expression and style</vt:lpstr>
      <vt:lpstr>Topic and Dissertation</vt:lpstr>
      <vt:lpstr>If you “hate” your topic…</vt:lpstr>
      <vt:lpstr>Oral Presentation and Powerpoint</vt:lpstr>
      <vt:lpstr>Submission and Tabula</vt:lpstr>
      <vt:lpstr>Why submit a hard copy?</vt:lpstr>
      <vt:lpstr>Why at end of spring term?</vt:lpstr>
      <vt:lpstr>Stress and Illness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Dissertations</dc:title>
  <dc:creator>Microsoft Office User</dc:creator>
  <cp:lastModifiedBy>Alison Cooley</cp:lastModifiedBy>
  <cp:revision>40</cp:revision>
  <dcterms:created xsi:type="dcterms:W3CDTF">2016-10-11T09:04:10Z</dcterms:created>
  <dcterms:modified xsi:type="dcterms:W3CDTF">2017-09-26T09:28:26Z</dcterms:modified>
</cp:coreProperties>
</file>