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58" r:id="rId3"/>
    <p:sldId id="271" r:id="rId4"/>
    <p:sldId id="283" r:id="rId5"/>
    <p:sldId id="257" r:id="rId6"/>
    <p:sldId id="259" r:id="rId7"/>
    <p:sldId id="266" r:id="rId8"/>
    <p:sldId id="260" r:id="rId9"/>
    <p:sldId id="261" r:id="rId10"/>
    <p:sldId id="273" r:id="rId11"/>
    <p:sldId id="272" r:id="rId12"/>
    <p:sldId id="274" r:id="rId13"/>
    <p:sldId id="270" r:id="rId14"/>
    <p:sldId id="262" r:id="rId15"/>
    <p:sldId id="263" r:id="rId16"/>
    <p:sldId id="264" r:id="rId17"/>
    <p:sldId id="267" r:id="rId18"/>
    <p:sldId id="268" r:id="rId19"/>
    <p:sldId id="269" r:id="rId20"/>
    <p:sldId id="275" r:id="rId21"/>
    <p:sldId id="276" r:id="rId22"/>
    <p:sldId id="284" r:id="rId23"/>
    <p:sldId id="265" r:id="rId24"/>
    <p:sldId id="277" r:id="rId25"/>
    <p:sldId id="278" r:id="rId26"/>
    <p:sldId id="279" r:id="rId27"/>
    <p:sldId id="280" r:id="rId28"/>
    <p:sldId id="281" r:id="rId29"/>
    <p:sldId id="282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CFB445-D41A-4F40-A821-4E1924F20F43}" type="datetimeFigureOut">
              <a:rPr lang="en-US" smtClean="0"/>
              <a:pPr/>
              <a:t>1/6/2012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CF1C4C-96FF-499F-805F-29F3AEBEDF5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F1C4C-96FF-499F-805F-29F3AEBEDF51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F1C4C-96FF-499F-805F-29F3AEBEDF51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F1C4C-96FF-499F-805F-29F3AEBEDF51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F1C4C-96FF-499F-805F-29F3AEBEDF51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F1C4C-96FF-499F-805F-29F3AEBEDF51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F1C4C-96FF-499F-805F-29F3AEBEDF51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F1C4C-96FF-499F-805F-29F3AEBEDF51}" type="slidenum">
              <a:rPr lang="en-GB" smtClean="0"/>
              <a:pPr/>
              <a:t>23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F1C4C-96FF-499F-805F-29F3AEBEDF51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F1C4C-96FF-499F-805F-29F3AEBEDF51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F1C4C-96FF-499F-805F-29F3AEBEDF51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F1C4C-96FF-499F-805F-29F3AEBEDF51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F1C4C-96FF-499F-805F-29F3AEBEDF51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F1C4C-96FF-499F-805F-29F3AEBEDF51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F1C4C-96FF-499F-805F-29F3AEBEDF51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F1C4C-96FF-499F-805F-29F3AEBEDF51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EF6A-1283-4D1D-A6F5-F3419127C222}" type="datetimeFigureOut">
              <a:rPr lang="en-US" smtClean="0"/>
              <a:pPr/>
              <a:t>1/6/2012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5D232-CC4C-4723-BB20-C738A70F319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EF6A-1283-4D1D-A6F5-F3419127C222}" type="datetimeFigureOut">
              <a:rPr lang="en-US" smtClean="0"/>
              <a:pPr/>
              <a:t>1/6/2012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5D232-CC4C-4723-BB20-C738A70F319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EF6A-1283-4D1D-A6F5-F3419127C222}" type="datetimeFigureOut">
              <a:rPr lang="en-US" smtClean="0"/>
              <a:pPr/>
              <a:t>1/6/2012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5D232-CC4C-4723-BB20-C738A70F319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EF6A-1283-4D1D-A6F5-F3419127C222}" type="datetimeFigureOut">
              <a:rPr lang="en-US" smtClean="0"/>
              <a:pPr/>
              <a:t>1/6/2012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5D232-CC4C-4723-BB20-C738A70F319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EF6A-1283-4D1D-A6F5-F3419127C222}" type="datetimeFigureOut">
              <a:rPr lang="en-US" smtClean="0"/>
              <a:pPr/>
              <a:t>1/6/2012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5D232-CC4C-4723-BB20-C738A70F319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EF6A-1283-4D1D-A6F5-F3419127C222}" type="datetimeFigureOut">
              <a:rPr lang="en-US" smtClean="0"/>
              <a:pPr/>
              <a:t>1/6/2012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5D232-CC4C-4723-BB20-C738A70F319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EF6A-1283-4D1D-A6F5-F3419127C222}" type="datetimeFigureOut">
              <a:rPr lang="en-US" smtClean="0"/>
              <a:pPr/>
              <a:t>1/6/2012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5D232-CC4C-4723-BB20-C738A70F319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EF6A-1283-4D1D-A6F5-F3419127C222}" type="datetimeFigureOut">
              <a:rPr lang="en-US" smtClean="0"/>
              <a:pPr/>
              <a:t>1/6/2012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5D232-CC4C-4723-BB20-C738A70F319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EF6A-1283-4D1D-A6F5-F3419127C222}" type="datetimeFigureOut">
              <a:rPr lang="en-US" smtClean="0"/>
              <a:pPr/>
              <a:t>1/6/2012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5D232-CC4C-4723-BB20-C738A70F319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EF6A-1283-4D1D-A6F5-F3419127C222}" type="datetimeFigureOut">
              <a:rPr lang="en-US" smtClean="0"/>
              <a:pPr/>
              <a:t>1/6/2012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5D232-CC4C-4723-BB20-C738A70F319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EF6A-1283-4D1D-A6F5-F3419127C222}" type="datetimeFigureOut">
              <a:rPr lang="en-US" smtClean="0"/>
              <a:pPr/>
              <a:t>1/6/2012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5D232-CC4C-4723-BB20-C738A70F319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3EF6A-1283-4D1D-A6F5-F3419127C222}" type="datetimeFigureOut">
              <a:rPr lang="en-US" smtClean="0"/>
              <a:pPr/>
              <a:t>1/6/2012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5D232-CC4C-4723-BB20-C738A70F319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The Roman Economy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ln>
            <a:solidFill>
              <a:schemeClr val="tx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en-GB" b="1" dirty="0" smtClean="0"/>
              <a:t>Term 2</a:t>
            </a:r>
          </a:p>
          <a:p>
            <a:r>
              <a:rPr lang="en-GB" b="1" dirty="0" smtClean="0"/>
              <a:t>Wednesday</a:t>
            </a:r>
          </a:p>
          <a:p>
            <a:r>
              <a:rPr lang="en-GB" b="1" dirty="0" smtClean="0"/>
              <a:t>Introduction </a:t>
            </a:r>
          </a:p>
          <a:p>
            <a:r>
              <a:rPr lang="en-GB" b="1" dirty="0" smtClean="0"/>
              <a:t> where’s it from?</a:t>
            </a:r>
            <a:endParaRPr lang="en-GB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Indiction</a:t>
            </a:r>
            <a:r>
              <a:rPr lang="en-GB" dirty="0" smtClean="0"/>
              <a:t> Stamp</a:t>
            </a:r>
            <a:endParaRPr lang="en-GB" dirty="0"/>
          </a:p>
        </p:txBody>
      </p:sp>
      <p:pic>
        <p:nvPicPr>
          <p:cNvPr id="4" name="Content Placeholder 3" descr="BEY045 (1) SF2434 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24" y="3357562"/>
            <a:ext cx="7829576" cy="2768601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Stamp 14 - I NIMAS (</a:t>
            </a:r>
            <a:r>
              <a:rPr lang="en-GB" dirty="0" err="1" smtClean="0"/>
              <a:t>Lauffray</a:t>
            </a:r>
            <a:r>
              <a:rPr lang="en-GB" dirty="0" smtClean="0"/>
              <a:t>, J. 1944; no 2471a and b, </a:t>
            </a:r>
            <a:r>
              <a:rPr lang="en-GB" dirty="0" err="1" smtClean="0"/>
              <a:t>Bardhill</a:t>
            </a:r>
            <a:r>
              <a:rPr lang="en-GB" dirty="0" smtClean="0"/>
              <a:t> 2004, 302) stamps dated AD 413-5 from the </a:t>
            </a:r>
            <a:r>
              <a:rPr lang="en-GB" dirty="0" err="1" smtClean="0"/>
              <a:t>Theodosian</a:t>
            </a:r>
            <a:r>
              <a:rPr lang="en-GB" dirty="0" smtClean="0"/>
              <a:t> church of St Sophia, Constantinople and on a stamp dated AD 430/1 from the palace of Antiochus. Two different dies were observed to have been used for this stamp, reads </a:t>
            </a:r>
            <a:r>
              <a:rPr lang="en-GB" dirty="0" smtClean="0">
                <a:sym typeface="Symbol"/>
              </a:rPr>
              <a:t></a:t>
            </a:r>
            <a:r>
              <a:rPr lang="en-GB" dirty="0" smtClean="0"/>
              <a:t>(</a:t>
            </a:r>
            <a:r>
              <a:rPr lang="en-GB" dirty="0" smtClean="0">
                <a:sym typeface="Symbol"/>
              </a:rPr>
              <a:t></a:t>
            </a:r>
            <a:r>
              <a:rPr lang="en-GB" dirty="0" smtClean="0"/>
              <a:t>) </a:t>
            </a:r>
            <a:r>
              <a:rPr lang="en-GB" dirty="0" smtClean="0">
                <a:sym typeface="Symbol"/>
              </a:rPr>
              <a:t></a:t>
            </a:r>
            <a:r>
              <a:rPr lang="en-GB" dirty="0" smtClean="0"/>
              <a:t>( ) S.</a:t>
            </a:r>
          </a:p>
          <a:p>
            <a:r>
              <a:rPr lang="en-GB" dirty="0" smtClean="0"/>
              <a:t> </a:t>
            </a:r>
          </a:p>
          <a:p>
            <a:r>
              <a:rPr lang="it-IT" dirty="0" smtClean="0"/>
              <a:t>Stamp 15 INIBA</a:t>
            </a:r>
            <a:r>
              <a:rPr lang="en-GB" dirty="0" smtClean="0">
                <a:sym typeface="Symbol"/>
              </a:rPr>
              <a:t></a:t>
            </a:r>
            <a:r>
              <a:rPr lang="it-IT" dirty="0" smtClean="0"/>
              <a:t>A (no 8972a, Bardhill, 2004, 204.) </a:t>
            </a:r>
            <a:r>
              <a:rPr lang="en-GB" dirty="0" smtClean="0"/>
              <a:t>A stamp dated AD 429-33 AD from the palace of Antiochus reads</a:t>
            </a:r>
            <a:r>
              <a:rPr lang="en-GB" b="1" dirty="0" smtClean="0"/>
              <a:t> </a:t>
            </a:r>
            <a:r>
              <a:rPr lang="en-GB" dirty="0" smtClean="0">
                <a:sym typeface="Symbol"/>
              </a:rPr>
              <a:t></a:t>
            </a:r>
            <a:r>
              <a:rPr lang="en-GB" dirty="0" smtClean="0"/>
              <a:t>(</a:t>
            </a:r>
            <a:r>
              <a:rPr lang="en-GB" dirty="0" smtClean="0">
                <a:sym typeface="Symbol"/>
              </a:rPr>
              <a:t></a:t>
            </a:r>
            <a:r>
              <a:rPr lang="en-GB" dirty="0" smtClean="0"/>
              <a:t>) </a:t>
            </a:r>
            <a:r>
              <a:rPr lang="en-GB" dirty="0" smtClean="0">
                <a:sym typeface="Symbol"/>
              </a:rPr>
              <a:t></a:t>
            </a:r>
            <a:r>
              <a:rPr lang="en-GB" dirty="0" smtClean="0"/>
              <a:t> ( ) </a:t>
            </a:r>
            <a:r>
              <a:rPr lang="en-GB" dirty="0" smtClean="0">
                <a:sym typeface="Symbol"/>
              </a:rPr>
              <a:t></a:t>
            </a:r>
            <a:r>
              <a:rPr lang="en-GB" dirty="0" smtClean="0"/>
              <a:t>( ). </a:t>
            </a:r>
          </a:p>
          <a:p>
            <a:endParaRPr lang="en-GB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611560" y="0"/>
          <a:ext cx="7805432" cy="3351245"/>
        </p:xfrm>
        <a:graphic>
          <a:graphicData uri="http://schemas.openxmlformats.org/presentationml/2006/ole">
            <p:oleObj spid="_x0000_s1025" name="Document" r:id="rId3" imgW="2419755" imgH="1050587" progId="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markings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Signatures</a:t>
            </a:r>
          </a:p>
          <a:p>
            <a:r>
              <a:rPr lang="en-GB" dirty="0" smtClean="0"/>
              <a:t>Tallies</a:t>
            </a:r>
          </a:p>
          <a:p>
            <a:r>
              <a:rPr lang="en-GB" dirty="0" smtClean="0"/>
              <a:t>Graffiti</a:t>
            </a:r>
          </a:p>
          <a:p>
            <a:r>
              <a:rPr lang="en-GB" dirty="0" err="1" smtClean="0"/>
              <a:t>Dipinto</a:t>
            </a:r>
            <a:endParaRPr lang="en-GB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2000" dirty="0" err="1" smtClean="0"/>
              <a:t>Lucius</a:t>
            </a:r>
            <a:r>
              <a:rPr lang="en-GB" sz="2000" dirty="0" smtClean="0"/>
              <a:t> </a:t>
            </a:r>
            <a:r>
              <a:rPr lang="en-GB" sz="2000" dirty="0" err="1" smtClean="0"/>
              <a:t>Tettius</a:t>
            </a:r>
            <a:r>
              <a:rPr lang="en-GB" sz="2000" dirty="0" smtClean="0"/>
              <a:t> </a:t>
            </a:r>
            <a:r>
              <a:rPr lang="en-GB" sz="2000" dirty="0" err="1" smtClean="0"/>
              <a:t>Africanus’s</a:t>
            </a:r>
            <a:r>
              <a:rPr lang="en-GB" sz="2000" dirty="0" smtClean="0"/>
              <a:t> </a:t>
            </a:r>
            <a:br>
              <a:rPr lang="en-GB" sz="2000" dirty="0" smtClean="0"/>
            </a:br>
            <a:r>
              <a:rPr lang="en-GB" sz="2000" dirty="0" smtClean="0"/>
              <a:t>finest fish sauce </a:t>
            </a:r>
            <a:br>
              <a:rPr lang="en-GB" sz="2000" dirty="0" smtClean="0"/>
            </a:br>
            <a:r>
              <a:rPr lang="en-GB" sz="2000" dirty="0" smtClean="0"/>
              <a:t>from </a:t>
            </a:r>
            <a:r>
              <a:rPr lang="en-GB" sz="2000" dirty="0" err="1" smtClean="0"/>
              <a:t>Antipolis</a:t>
            </a:r>
            <a:r>
              <a:rPr lang="en-GB" sz="2000" dirty="0" smtClean="0"/>
              <a:t>;</a:t>
            </a:r>
            <a:br>
              <a:rPr lang="en-GB" sz="2000" dirty="0" smtClean="0"/>
            </a:br>
            <a:r>
              <a:rPr lang="en-GB" sz="2000" dirty="0" smtClean="0"/>
              <a:t> (product) of </a:t>
            </a:r>
            <a:r>
              <a:rPr lang="en-GB" sz="2000" dirty="0" err="1" smtClean="0"/>
              <a:t>Africanus</a:t>
            </a:r>
            <a:endParaRPr lang="en-GB" sz="2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5421" y="1600200"/>
            <a:ext cx="359315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Typology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Forms related to function but are also related to regional traditions</a:t>
            </a:r>
            <a:endParaRPr lang="en-GB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Amphora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369808"/>
            <a:ext cx="4355455" cy="5756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material Itself</a:t>
            </a:r>
            <a:br>
              <a:rPr lang="en-GB" dirty="0" smtClean="0"/>
            </a:br>
            <a:r>
              <a:rPr lang="en-GB" dirty="0" smtClean="0"/>
              <a:t>a. Fabrics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Term used to describe the pottery. Will comprise the clay itself and temper which may be added for technological or aesthetic reasons. A number of these are distinctive to the eye or under simple magnification</a:t>
            </a:r>
          </a:p>
          <a:p>
            <a:endParaRPr lang="en-GB" dirty="0" smtClean="0"/>
          </a:p>
          <a:p>
            <a:r>
              <a:rPr lang="en-GB" dirty="0" smtClean="0"/>
              <a:t>Observe: Hardness, colour, fracture and feel.</a:t>
            </a:r>
          </a:p>
          <a:p>
            <a:r>
              <a:rPr lang="en-GB" dirty="0" smtClean="0"/>
              <a:t>Inclusions: identity, amount, sorting, shape, size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Amphora found At Bassit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09903" y="1600200"/>
            <a:ext cx="332419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African</a:t>
            </a:r>
            <a:endParaRPr lang="en-GB" dirty="0"/>
          </a:p>
        </p:txBody>
      </p:sp>
      <p:pic>
        <p:nvPicPr>
          <p:cNvPr id="4" name="Content Placeholder 3" descr="A21.3 Nepi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Cilician</a:t>
            </a:r>
            <a:endParaRPr lang="en-GB" dirty="0"/>
          </a:p>
        </p:txBody>
      </p:sp>
      <p:pic>
        <p:nvPicPr>
          <p:cNvPr id="4" name="Content Placeholder 3" descr="a32.1 a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Outcomes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How Material traces of the past and how they can be used to study the ancient economy</a:t>
            </a:r>
          </a:p>
          <a:p>
            <a:r>
              <a:rPr lang="en-GB" dirty="0" smtClean="0"/>
              <a:t>The range of Artefacts and Ecofacts</a:t>
            </a:r>
          </a:p>
          <a:p>
            <a:r>
              <a:rPr lang="en-GB" dirty="0" smtClean="0"/>
              <a:t>The potential and pitfalls of using different types of evidence</a:t>
            </a:r>
          </a:p>
          <a:p>
            <a:r>
              <a:rPr lang="en-GB" dirty="0" smtClean="0"/>
              <a:t>Getting to grips with archaeological evidence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 African Thin section</a:t>
            </a:r>
            <a:endParaRPr lang="en-GB" dirty="0"/>
          </a:p>
        </p:txBody>
      </p:sp>
      <p:pic>
        <p:nvPicPr>
          <p:cNvPr id="4" name="Content Placeholder 3" descr="car3 sma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17499" y="1600200"/>
            <a:ext cx="5309002" cy="4525963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Cilician thin section</a:t>
            </a:r>
            <a:endParaRPr lang="en-GB" dirty="0"/>
          </a:p>
        </p:txBody>
      </p:sp>
      <p:pic>
        <p:nvPicPr>
          <p:cNvPr id="4" name="Content Placeholder 3" descr="bER 2.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71340" y="1600200"/>
            <a:ext cx="5801320" cy="4525963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Chemical analysis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Qualitative – what elements make up the sample?.</a:t>
            </a:r>
          </a:p>
          <a:p>
            <a:r>
              <a:rPr lang="en-GB" dirty="0" smtClean="0"/>
              <a:t>Quantitative – how much of each </a:t>
            </a:r>
            <a:r>
              <a:rPr lang="en-GB" dirty="0" err="1" smtClean="0"/>
              <a:t>elemnt</a:t>
            </a:r>
            <a:r>
              <a:rPr lang="en-GB" dirty="0" smtClean="0"/>
              <a:t> is present</a:t>
            </a:r>
          </a:p>
          <a:p>
            <a:endParaRPr lang="en-GB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Chemical Analysis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Problems with chemical analysis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Post depositional Leaching</a:t>
            </a:r>
          </a:p>
          <a:p>
            <a:r>
              <a:rPr lang="en-GB" dirty="0" smtClean="0"/>
              <a:t>Temper</a:t>
            </a:r>
          </a:p>
          <a:p>
            <a:r>
              <a:rPr lang="en-GB" dirty="0" smtClean="0"/>
              <a:t>Cross lab standards</a:t>
            </a:r>
          </a:p>
          <a:p>
            <a:r>
              <a:rPr lang="en-GB" dirty="0" smtClean="0"/>
              <a:t>Contamination</a:t>
            </a:r>
          </a:p>
          <a:p>
            <a:r>
              <a:rPr lang="en-GB" dirty="0" smtClean="0"/>
              <a:t>Analysis</a:t>
            </a:r>
          </a:p>
          <a:p>
            <a:r>
              <a:rPr lang="en-GB" dirty="0" smtClean="0"/>
              <a:t>Publication</a:t>
            </a:r>
          </a:p>
          <a:p>
            <a:r>
              <a:rPr lang="en-GB" dirty="0" smtClean="0"/>
              <a:t>Integration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materials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Metal ore and smelts. coins</a:t>
            </a:r>
          </a:p>
          <a:p>
            <a:r>
              <a:rPr lang="en-GB" dirty="0" smtClean="0"/>
              <a:t>Glass, raw glass</a:t>
            </a:r>
          </a:p>
          <a:p>
            <a:r>
              <a:rPr lang="en-GB" dirty="0" smtClean="0"/>
              <a:t>Teeth – St isotope ratios</a:t>
            </a:r>
          </a:p>
          <a:p>
            <a:r>
              <a:rPr lang="en-GB" dirty="0" smtClean="0"/>
              <a:t>Stone – O isotope levels sourcing white marbles </a:t>
            </a:r>
            <a:r>
              <a:rPr lang="en-GB" dirty="0" err="1" smtClean="0"/>
              <a:t>varibility</a:t>
            </a:r>
            <a:r>
              <a:rPr lang="en-GB" dirty="0" smtClean="0"/>
              <a:t> within quarries greater than between quarries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ICPMS case study (Horningsea)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9184"/>
                <a:gridCol w="329184"/>
                <a:gridCol w="329184"/>
                <a:gridCol w="329184"/>
                <a:gridCol w="329184"/>
                <a:gridCol w="329184"/>
                <a:gridCol w="329184"/>
                <a:gridCol w="329184"/>
                <a:gridCol w="329184"/>
                <a:gridCol w="329184"/>
                <a:gridCol w="329184"/>
                <a:gridCol w="329184"/>
                <a:gridCol w="329184"/>
                <a:gridCol w="329184"/>
                <a:gridCol w="329184"/>
                <a:gridCol w="329184"/>
                <a:gridCol w="329184"/>
                <a:gridCol w="329184"/>
                <a:gridCol w="329184"/>
                <a:gridCol w="329184"/>
                <a:gridCol w="329184"/>
                <a:gridCol w="329184"/>
                <a:gridCol w="329184"/>
                <a:gridCol w="329184"/>
                <a:gridCol w="329184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Fabric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Fe2O3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MgO 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TiO2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MnO 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  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  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  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Cu  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Li  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  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Sc  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   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   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Zn  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Zr* 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La  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  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Nd  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Sm  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Eu  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Dy  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Yb  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Pb     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0.3659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0.5741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0.4935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0.5359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1.8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0.354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0.3675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1.8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0.4174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0.3567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1.4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Normalise to Aluminium</a:t>
            </a:r>
          </a:p>
          <a:p>
            <a:r>
              <a:rPr lang="en-GB" dirty="0" smtClean="0"/>
              <a:t>Factor analysis – try to reduce number of factors</a:t>
            </a:r>
            <a:endParaRPr lang="en-GB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en-GB" dirty="0" smtClean="0"/>
              <a:t>First Iteration</a:t>
            </a:r>
            <a:endParaRPr lang="en-GB" dirty="0"/>
          </a:p>
        </p:txBody>
      </p:sp>
      <p:pic>
        <p:nvPicPr>
          <p:cNvPr id="47106" name="Chart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142984"/>
            <a:ext cx="7124700" cy="493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 Sum 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The study of the material traces of the past can inform us about the ancient economy.</a:t>
            </a:r>
          </a:p>
          <a:p>
            <a:r>
              <a:rPr lang="en-GB" dirty="0" smtClean="0"/>
              <a:t>Different materials have different histories of research and potential. These can be integrated but should know the potential pitfalls.</a:t>
            </a:r>
          </a:p>
          <a:p>
            <a:r>
              <a:rPr lang="en-GB" dirty="0" smtClean="0"/>
              <a:t>A number of techniques exist to study </a:t>
            </a:r>
            <a:r>
              <a:rPr lang="en-GB" dirty="0" err="1" smtClean="0"/>
              <a:t>provenacing</a:t>
            </a:r>
            <a:r>
              <a:rPr lang="en-GB" dirty="0" smtClean="0"/>
              <a:t> whose effectiveness varies depending on material and technique.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“We are too often the victims of the great curse of archaeology, the indestructibility of pots “ </a:t>
            </a:r>
          </a:p>
          <a:p>
            <a:endParaRPr lang="en-GB" dirty="0" smtClean="0"/>
          </a:p>
          <a:p>
            <a:r>
              <a:rPr lang="en-GB" dirty="0" smtClean="0"/>
              <a:t>-Finley, M 1959 </a:t>
            </a:r>
            <a:r>
              <a:rPr lang="en-GB" b="1" dirty="0" smtClean="0"/>
              <a:t>Technology in the ancient world. Economic History Review,</a:t>
            </a:r>
            <a:r>
              <a:rPr lang="en-GB" dirty="0" smtClean="0"/>
              <a:t> 2</a:t>
            </a:r>
            <a:r>
              <a:rPr lang="en-GB" baseline="30000" dirty="0" smtClean="0"/>
              <a:t>nd</a:t>
            </a:r>
            <a:r>
              <a:rPr lang="en-GB" dirty="0" smtClean="0"/>
              <a:t> series, XII, 120-5.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Material Traces of an economy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Production</a:t>
            </a:r>
          </a:p>
          <a:p>
            <a:r>
              <a:rPr lang="en-GB" dirty="0" smtClean="0"/>
              <a:t>Exchange		</a:t>
            </a:r>
          </a:p>
          <a:p>
            <a:r>
              <a:rPr lang="en-GB" dirty="0" smtClean="0"/>
              <a:t>Distribution	</a:t>
            </a:r>
          </a:p>
          <a:p>
            <a:r>
              <a:rPr lang="en-GB" dirty="0" smtClean="0"/>
              <a:t>Consumption	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en-GB" sz="6400" b="1" dirty="0" smtClean="0"/>
              <a:t>Term 2 Syllabus</a:t>
            </a:r>
          </a:p>
          <a:p>
            <a:r>
              <a:rPr lang="en-GB" sz="6400" b="1" dirty="0" smtClean="0"/>
              <a:t>Week 1</a:t>
            </a:r>
          </a:p>
          <a:p>
            <a:r>
              <a:rPr lang="en-GB" sz="6400" dirty="0" smtClean="0"/>
              <a:t>Intro - Provenance</a:t>
            </a:r>
          </a:p>
          <a:p>
            <a:r>
              <a:rPr lang="en-GB" sz="6400" b="1" dirty="0" smtClean="0"/>
              <a:t>Week 2 </a:t>
            </a:r>
            <a:r>
              <a:rPr lang="en-GB" sz="6400" b="1" dirty="0"/>
              <a:t>Quantifying </a:t>
            </a:r>
            <a:r>
              <a:rPr lang="en-GB" sz="6400" b="1" dirty="0" smtClean="0"/>
              <a:t>and locating the economy</a:t>
            </a:r>
            <a:endParaRPr lang="en-GB" sz="6400" b="1" dirty="0"/>
          </a:p>
          <a:p>
            <a:r>
              <a:rPr lang="en-GB" sz="6400" dirty="0" smtClean="0"/>
              <a:t>A- How old and how much;		B - Agricultural evidence</a:t>
            </a:r>
            <a:endParaRPr lang="en-GB" sz="6400" dirty="0"/>
          </a:p>
          <a:p>
            <a:r>
              <a:rPr lang="en-GB" sz="6400" b="1" dirty="0"/>
              <a:t>Week </a:t>
            </a:r>
            <a:r>
              <a:rPr lang="en-GB" sz="6400" b="1" dirty="0" smtClean="0"/>
              <a:t>3</a:t>
            </a:r>
            <a:endParaRPr lang="en-GB" sz="6400" b="1" dirty="0"/>
          </a:p>
          <a:p>
            <a:r>
              <a:rPr lang="en-GB" sz="6400" dirty="0" smtClean="0"/>
              <a:t>A - Extraction and manufacture; 	B - amphora seminar</a:t>
            </a:r>
            <a:endParaRPr lang="en-GB" sz="6400" dirty="0"/>
          </a:p>
          <a:p>
            <a:r>
              <a:rPr lang="en-GB" sz="6400" b="1" dirty="0"/>
              <a:t>Week </a:t>
            </a:r>
            <a:r>
              <a:rPr lang="en-GB" sz="6400" b="1" dirty="0" smtClean="0"/>
              <a:t>4</a:t>
            </a:r>
          </a:p>
          <a:p>
            <a:r>
              <a:rPr lang="en-GB" sz="6400" dirty="0" smtClean="0"/>
              <a:t>A – Settlement and consumption;	B – Fine wares</a:t>
            </a:r>
            <a:endParaRPr lang="en-GB" sz="6400" dirty="0"/>
          </a:p>
          <a:p>
            <a:r>
              <a:rPr lang="en-GB" sz="6400" b="1" dirty="0" smtClean="0"/>
              <a:t>Week 5 </a:t>
            </a:r>
            <a:endParaRPr lang="en-GB" sz="6400" b="1" dirty="0"/>
          </a:p>
          <a:p>
            <a:r>
              <a:rPr lang="en-GB" sz="6400" dirty="0" smtClean="0"/>
              <a:t>A - </a:t>
            </a:r>
            <a:r>
              <a:rPr lang="en-GB" sz="6400" dirty="0"/>
              <a:t>Coarse </a:t>
            </a:r>
            <a:r>
              <a:rPr lang="en-GB" sz="6400" dirty="0" smtClean="0"/>
              <a:t>wares;			B – Ceramic Building Materials</a:t>
            </a:r>
            <a:endParaRPr lang="en-GB" sz="6400" dirty="0"/>
          </a:p>
          <a:p>
            <a:r>
              <a:rPr lang="en-GB" sz="6400" b="1" i="1" dirty="0"/>
              <a:t>Week </a:t>
            </a:r>
            <a:r>
              <a:rPr lang="en-GB" sz="6400" b="1" i="1" dirty="0" smtClean="0"/>
              <a:t>6</a:t>
            </a:r>
            <a:endParaRPr lang="en-GB" sz="6400" b="1" i="1" dirty="0"/>
          </a:p>
          <a:p>
            <a:r>
              <a:rPr lang="en-GB" sz="6400" i="1" dirty="0" smtClean="0"/>
              <a:t>Reading week</a:t>
            </a:r>
            <a:endParaRPr lang="en-GB" sz="6400" i="1" dirty="0"/>
          </a:p>
          <a:p>
            <a:r>
              <a:rPr lang="en-GB" sz="6400" b="1" dirty="0"/>
              <a:t>Week </a:t>
            </a:r>
            <a:r>
              <a:rPr lang="en-GB" sz="6400" b="1" dirty="0" smtClean="0"/>
              <a:t>7</a:t>
            </a:r>
            <a:endParaRPr lang="en-GB" sz="6400" b="1" dirty="0"/>
          </a:p>
          <a:p>
            <a:r>
              <a:rPr lang="en-GB" sz="6400" dirty="0" smtClean="0"/>
              <a:t>A – Marble; 			B –Was the Roman army a total institution??</a:t>
            </a:r>
            <a:endParaRPr lang="en-GB" sz="6400" dirty="0"/>
          </a:p>
          <a:p>
            <a:r>
              <a:rPr lang="en-GB" sz="6400" b="1" dirty="0"/>
              <a:t>Week </a:t>
            </a:r>
            <a:r>
              <a:rPr lang="en-GB" sz="6400" b="1" dirty="0" smtClean="0"/>
              <a:t>8</a:t>
            </a:r>
          </a:p>
          <a:p>
            <a:r>
              <a:rPr lang="en-GB" sz="6400" i="1" dirty="0" smtClean="0"/>
              <a:t>A - Guest Lecture ; 		</a:t>
            </a:r>
            <a:r>
              <a:rPr lang="en-GB" sz="6400" dirty="0" smtClean="0"/>
              <a:t>B</a:t>
            </a:r>
            <a:r>
              <a:rPr lang="en-GB" sz="6400" i="1" dirty="0" smtClean="0"/>
              <a:t> - </a:t>
            </a:r>
            <a:r>
              <a:rPr lang="en-GB" sz="6400" dirty="0" smtClean="0"/>
              <a:t>Transport and Military supply</a:t>
            </a:r>
            <a:endParaRPr lang="en-GB" sz="6400" dirty="0"/>
          </a:p>
          <a:p>
            <a:r>
              <a:rPr lang="en-GB" sz="6400" b="1" dirty="0" smtClean="0"/>
              <a:t>Week 9</a:t>
            </a:r>
            <a:endParaRPr lang="en-GB" sz="6400" b="1" dirty="0"/>
          </a:p>
          <a:p>
            <a:r>
              <a:rPr lang="en-GB" sz="6400" dirty="0" smtClean="0"/>
              <a:t>A Ras el Bassit (Syria);		B - Nepi (Italy)</a:t>
            </a:r>
            <a:endParaRPr lang="en-GB" sz="6400" dirty="0"/>
          </a:p>
          <a:p>
            <a:r>
              <a:rPr lang="en-GB" sz="6400" b="1" dirty="0" smtClean="0"/>
              <a:t>Week 10</a:t>
            </a:r>
            <a:endParaRPr lang="en-GB" sz="6400" dirty="0"/>
          </a:p>
          <a:p>
            <a:r>
              <a:rPr lang="en-GB" sz="6400" dirty="0" smtClean="0"/>
              <a:t>A - Pepper </a:t>
            </a:r>
            <a:r>
              <a:rPr lang="en-GB" sz="6400" dirty="0"/>
              <a:t>Spices and </a:t>
            </a:r>
            <a:r>
              <a:rPr lang="en-GB" sz="6400" dirty="0" smtClean="0"/>
              <a:t>silks 		B – The materiality of the Roman economy</a:t>
            </a:r>
            <a:endParaRPr lang="en-GB" sz="6400" dirty="0"/>
          </a:p>
          <a:p>
            <a:r>
              <a:rPr lang="en-GB" dirty="0"/>
              <a:t> </a:t>
            </a:r>
          </a:p>
          <a:p>
            <a:r>
              <a:rPr lang="en-GB" dirty="0"/>
              <a:t> </a:t>
            </a:r>
          </a:p>
          <a:p>
            <a:r>
              <a:rPr lang="en-GB" dirty="0"/>
              <a:t> </a:t>
            </a:r>
          </a:p>
          <a:p>
            <a:r>
              <a:rPr lang="en-GB" dirty="0"/>
              <a:t> </a:t>
            </a:r>
          </a:p>
          <a:p>
            <a:r>
              <a:rPr lang="en-GB" dirty="0"/>
              <a:t> </a:t>
            </a:r>
          </a:p>
          <a:p>
            <a:r>
              <a:rPr lang="en-GB" dirty="0"/>
              <a:t> 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Material culture?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Finds</a:t>
            </a:r>
          </a:p>
          <a:p>
            <a:r>
              <a:rPr lang="en-GB" dirty="0" smtClean="0"/>
              <a:t>Artefacts: </a:t>
            </a:r>
          </a:p>
          <a:p>
            <a:r>
              <a:rPr lang="en-GB" dirty="0" smtClean="0"/>
              <a:t>Ceramic; Worked Bone; Metals; Glass; Stone</a:t>
            </a:r>
          </a:p>
          <a:p>
            <a:r>
              <a:rPr lang="en-GB" dirty="0" smtClean="0"/>
              <a:t>Ecofacts:</a:t>
            </a:r>
          </a:p>
          <a:p>
            <a:r>
              <a:rPr lang="en-GB" dirty="0" smtClean="0"/>
              <a:t>Animal Bone; Fish bone; Seeds; Pollen; 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Development of the study of finds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Art Historical</a:t>
            </a:r>
          </a:p>
          <a:p>
            <a:r>
              <a:rPr lang="en-GB" dirty="0" smtClean="0"/>
              <a:t>Typological</a:t>
            </a:r>
          </a:p>
          <a:p>
            <a:r>
              <a:rPr lang="en-GB" dirty="0" smtClean="0"/>
              <a:t>Contextual:</a:t>
            </a:r>
          </a:p>
          <a:p>
            <a:pPr lvl="1"/>
            <a:r>
              <a:rPr lang="en-GB" dirty="0" smtClean="0"/>
              <a:t>Ethnography; </a:t>
            </a:r>
          </a:p>
          <a:p>
            <a:pPr lvl="1"/>
            <a:r>
              <a:rPr lang="en-GB" dirty="0" smtClean="0"/>
              <a:t>Technology; </a:t>
            </a:r>
          </a:p>
          <a:p>
            <a:pPr lvl="1"/>
            <a:r>
              <a:rPr lang="en-GB" dirty="0" smtClean="0"/>
              <a:t>Scientific methods; </a:t>
            </a:r>
          </a:p>
          <a:p>
            <a:pPr lvl="1"/>
            <a:r>
              <a:rPr lang="en-GB" dirty="0" smtClean="0"/>
              <a:t>Quantification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Where is it from?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Stamps and other markings</a:t>
            </a:r>
          </a:p>
          <a:p>
            <a:r>
              <a:rPr lang="en-GB" dirty="0" smtClean="0"/>
              <a:t>Typology</a:t>
            </a:r>
          </a:p>
          <a:p>
            <a:r>
              <a:rPr lang="en-GB" dirty="0" smtClean="0"/>
              <a:t>The material itself</a:t>
            </a:r>
          </a:p>
          <a:p>
            <a:r>
              <a:rPr lang="en-GB" dirty="0" smtClean="0"/>
              <a:t>Further Scientific analysis</a:t>
            </a:r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Stamps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GB" dirty="0" smtClean="0"/>
              <a:t>Where made, </a:t>
            </a:r>
          </a:p>
          <a:p>
            <a:r>
              <a:rPr lang="en-GB" dirty="0" smtClean="0"/>
              <a:t>When was it made</a:t>
            </a:r>
          </a:p>
          <a:p>
            <a:r>
              <a:rPr lang="en-GB" dirty="0" smtClean="0"/>
              <a:t>who made it, </a:t>
            </a:r>
          </a:p>
          <a:p>
            <a:r>
              <a:rPr lang="en-GB" dirty="0" smtClean="0"/>
              <a:t>what was it for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1188</TotalTime>
  <Words>798</Words>
  <Application>Microsoft Office PowerPoint</Application>
  <PresentationFormat>On-screen Show (4:3)</PresentationFormat>
  <Paragraphs>357</Paragraphs>
  <Slides>29</Slides>
  <Notes>15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1" baseType="lpstr">
      <vt:lpstr>Office Theme</vt:lpstr>
      <vt:lpstr>Document</vt:lpstr>
      <vt:lpstr>The Roman Economy</vt:lpstr>
      <vt:lpstr>Outcomes</vt:lpstr>
      <vt:lpstr>Slide 3</vt:lpstr>
      <vt:lpstr>Material Traces of an economy</vt:lpstr>
      <vt:lpstr>Slide 5</vt:lpstr>
      <vt:lpstr>What is Material culture?</vt:lpstr>
      <vt:lpstr>Development of the study of finds</vt:lpstr>
      <vt:lpstr>Where is it from?</vt:lpstr>
      <vt:lpstr>Stamps</vt:lpstr>
      <vt:lpstr>Indiction Stamp</vt:lpstr>
      <vt:lpstr>Slide 11</vt:lpstr>
      <vt:lpstr>Other markings</vt:lpstr>
      <vt:lpstr>Lucius Tettius Africanus’s  finest fish sauce  from Antipolis;  (product) of Africanus</vt:lpstr>
      <vt:lpstr>Typology</vt:lpstr>
      <vt:lpstr>Amphora</vt:lpstr>
      <vt:lpstr>The material Itself a. Fabrics</vt:lpstr>
      <vt:lpstr>Amphora found At Bassit</vt:lpstr>
      <vt:lpstr>African</vt:lpstr>
      <vt:lpstr>Cilician</vt:lpstr>
      <vt:lpstr>N African Thin section</vt:lpstr>
      <vt:lpstr>Cilician thin section</vt:lpstr>
      <vt:lpstr>Chemical analysis</vt:lpstr>
      <vt:lpstr>Chemical Analysis</vt:lpstr>
      <vt:lpstr>Problems with chemical analysis</vt:lpstr>
      <vt:lpstr>Other materials</vt:lpstr>
      <vt:lpstr>ICPMS case study (Horningsea)</vt:lpstr>
      <vt:lpstr>Slide 27</vt:lpstr>
      <vt:lpstr>First Iteration</vt:lpstr>
      <vt:lpstr>To Sum up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Ancient Economy</dc:title>
  <dc:creator>Dr Philip Mills</dc:creator>
  <cp:lastModifiedBy>Phil Mills</cp:lastModifiedBy>
  <cp:revision>121</cp:revision>
  <dcterms:created xsi:type="dcterms:W3CDTF">2009-12-28T16:06:58Z</dcterms:created>
  <dcterms:modified xsi:type="dcterms:W3CDTF">2012-01-06T15:53:00Z</dcterms:modified>
</cp:coreProperties>
</file>