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2" r:id="rId3"/>
    <p:sldId id="263" r:id="rId4"/>
    <p:sldId id="264" r:id="rId5"/>
    <p:sldId id="276" r:id="rId6"/>
    <p:sldId id="269" r:id="rId7"/>
    <p:sldId id="270" r:id="rId8"/>
    <p:sldId id="265" r:id="rId9"/>
    <p:sldId id="258" r:id="rId10"/>
    <p:sldId id="266" r:id="rId11"/>
    <p:sldId id="267" r:id="rId12"/>
    <p:sldId id="268" r:id="rId13"/>
    <p:sldId id="271" r:id="rId14"/>
    <p:sldId id="272" r:id="rId15"/>
    <p:sldId id="259" r:id="rId16"/>
    <p:sldId id="285" r:id="rId17"/>
    <p:sldId id="273" r:id="rId18"/>
    <p:sldId id="277" r:id="rId19"/>
    <p:sldId id="278" r:id="rId20"/>
    <p:sldId id="260" r:id="rId21"/>
    <p:sldId id="284" r:id="rId22"/>
    <p:sldId id="261" r:id="rId23"/>
    <p:sldId id="279" r:id="rId24"/>
    <p:sldId id="274" r:id="rId25"/>
    <p:sldId id="280" r:id="rId26"/>
    <p:sldId id="275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hil\Documents\Nepi%20Date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hil\Documents\My%20Projects\Sites\UK\Cheshire\Nantwich\WR02\pot%20data\Data\WR%20coin%20profiles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pivotSource>
    <c:name>[Nepi Dates.xlsx]Sheet4!PivotTable4</c:name>
    <c:fmtId val="-1"/>
  </c:pivotSource>
  <c:chart>
    <c:autoTitleDeleted val="1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Sheet4!$B$3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Sheet4!$A$4:$A$126</c:f>
              <c:strCache>
                <c:ptCount val="122"/>
                <c:pt idx="0">
                  <c:v>-500</c:v>
                </c:pt>
                <c:pt idx="1">
                  <c:v>-490</c:v>
                </c:pt>
                <c:pt idx="2">
                  <c:v>-480</c:v>
                </c:pt>
                <c:pt idx="3">
                  <c:v>-470</c:v>
                </c:pt>
                <c:pt idx="4">
                  <c:v>-460</c:v>
                </c:pt>
                <c:pt idx="5">
                  <c:v>-450</c:v>
                </c:pt>
                <c:pt idx="6">
                  <c:v>-440</c:v>
                </c:pt>
                <c:pt idx="7">
                  <c:v>-430</c:v>
                </c:pt>
                <c:pt idx="8">
                  <c:v>-420</c:v>
                </c:pt>
                <c:pt idx="9">
                  <c:v>-410</c:v>
                </c:pt>
                <c:pt idx="10">
                  <c:v>-400</c:v>
                </c:pt>
                <c:pt idx="11">
                  <c:v>-390</c:v>
                </c:pt>
                <c:pt idx="12">
                  <c:v>-380</c:v>
                </c:pt>
                <c:pt idx="13">
                  <c:v>-370</c:v>
                </c:pt>
                <c:pt idx="14">
                  <c:v>-360</c:v>
                </c:pt>
                <c:pt idx="15">
                  <c:v>-350</c:v>
                </c:pt>
                <c:pt idx="16">
                  <c:v>-340</c:v>
                </c:pt>
                <c:pt idx="17">
                  <c:v>-330</c:v>
                </c:pt>
                <c:pt idx="18">
                  <c:v>-320</c:v>
                </c:pt>
                <c:pt idx="19">
                  <c:v>-310</c:v>
                </c:pt>
                <c:pt idx="20">
                  <c:v>-300</c:v>
                </c:pt>
                <c:pt idx="21">
                  <c:v>-290</c:v>
                </c:pt>
                <c:pt idx="22">
                  <c:v>-280</c:v>
                </c:pt>
                <c:pt idx="23">
                  <c:v>-270</c:v>
                </c:pt>
                <c:pt idx="24">
                  <c:v>-260</c:v>
                </c:pt>
                <c:pt idx="25">
                  <c:v>-250</c:v>
                </c:pt>
                <c:pt idx="26">
                  <c:v>-240</c:v>
                </c:pt>
                <c:pt idx="27">
                  <c:v>-230</c:v>
                </c:pt>
                <c:pt idx="28">
                  <c:v>-220</c:v>
                </c:pt>
                <c:pt idx="29">
                  <c:v>-210</c:v>
                </c:pt>
                <c:pt idx="30">
                  <c:v>-200</c:v>
                </c:pt>
                <c:pt idx="31">
                  <c:v>-190</c:v>
                </c:pt>
                <c:pt idx="32">
                  <c:v>-180</c:v>
                </c:pt>
                <c:pt idx="33">
                  <c:v>-170</c:v>
                </c:pt>
                <c:pt idx="34">
                  <c:v>-160</c:v>
                </c:pt>
                <c:pt idx="35">
                  <c:v>-150</c:v>
                </c:pt>
                <c:pt idx="36">
                  <c:v>-140</c:v>
                </c:pt>
                <c:pt idx="37">
                  <c:v>-130</c:v>
                </c:pt>
                <c:pt idx="38">
                  <c:v>-120</c:v>
                </c:pt>
                <c:pt idx="39">
                  <c:v>-110</c:v>
                </c:pt>
                <c:pt idx="40">
                  <c:v>-100</c:v>
                </c:pt>
                <c:pt idx="41">
                  <c:v>-90</c:v>
                </c:pt>
                <c:pt idx="42">
                  <c:v>-80</c:v>
                </c:pt>
                <c:pt idx="43">
                  <c:v>-70</c:v>
                </c:pt>
                <c:pt idx="44">
                  <c:v>-60</c:v>
                </c:pt>
                <c:pt idx="45">
                  <c:v>-50</c:v>
                </c:pt>
                <c:pt idx="46">
                  <c:v>-40</c:v>
                </c:pt>
                <c:pt idx="47">
                  <c:v>-30</c:v>
                </c:pt>
                <c:pt idx="48">
                  <c:v>-20</c:v>
                </c:pt>
                <c:pt idx="49">
                  <c:v>-10</c:v>
                </c:pt>
                <c:pt idx="50">
                  <c:v>0</c:v>
                </c:pt>
                <c:pt idx="51">
                  <c:v>10</c:v>
                </c:pt>
                <c:pt idx="52">
                  <c:v>20</c:v>
                </c:pt>
                <c:pt idx="53">
                  <c:v>30</c:v>
                </c:pt>
                <c:pt idx="54">
                  <c:v>40</c:v>
                </c:pt>
                <c:pt idx="55">
                  <c:v>50</c:v>
                </c:pt>
                <c:pt idx="56">
                  <c:v>60</c:v>
                </c:pt>
                <c:pt idx="57">
                  <c:v>70</c:v>
                </c:pt>
                <c:pt idx="58">
                  <c:v>80</c:v>
                </c:pt>
                <c:pt idx="59">
                  <c:v>90</c:v>
                </c:pt>
                <c:pt idx="60">
                  <c:v>100</c:v>
                </c:pt>
                <c:pt idx="61">
                  <c:v>110</c:v>
                </c:pt>
                <c:pt idx="62">
                  <c:v>120</c:v>
                </c:pt>
                <c:pt idx="63">
                  <c:v>130</c:v>
                </c:pt>
                <c:pt idx="64">
                  <c:v>140</c:v>
                </c:pt>
                <c:pt idx="65">
                  <c:v>150</c:v>
                </c:pt>
                <c:pt idx="66">
                  <c:v>160</c:v>
                </c:pt>
                <c:pt idx="67">
                  <c:v>170</c:v>
                </c:pt>
                <c:pt idx="68">
                  <c:v>180</c:v>
                </c:pt>
                <c:pt idx="69">
                  <c:v>190</c:v>
                </c:pt>
                <c:pt idx="70">
                  <c:v>200</c:v>
                </c:pt>
                <c:pt idx="71">
                  <c:v>210</c:v>
                </c:pt>
                <c:pt idx="72">
                  <c:v>220</c:v>
                </c:pt>
                <c:pt idx="73">
                  <c:v>230</c:v>
                </c:pt>
                <c:pt idx="74">
                  <c:v>240</c:v>
                </c:pt>
                <c:pt idx="75">
                  <c:v>250</c:v>
                </c:pt>
                <c:pt idx="76">
                  <c:v>260</c:v>
                </c:pt>
                <c:pt idx="77">
                  <c:v>270</c:v>
                </c:pt>
                <c:pt idx="78">
                  <c:v>280</c:v>
                </c:pt>
                <c:pt idx="79">
                  <c:v>290</c:v>
                </c:pt>
                <c:pt idx="80">
                  <c:v>300</c:v>
                </c:pt>
                <c:pt idx="81">
                  <c:v>310</c:v>
                </c:pt>
                <c:pt idx="82">
                  <c:v>320</c:v>
                </c:pt>
                <c:pt idx="83">
                  <c:v>330</c:v>
                </c:pt>
                <c:pt idx="84">
                  <c:v>340</c:v>
                </c:pt>
                <c:pt idx="85">
                  <c:v>350</c:v>
                </c:pt>
                <c:pt idx="86">
                  <c:v>360</c:v>
                </c:pt>
                <c:pt idx="87">
                  <c:v>370</c:v>
                </c:pt>
                <c:pt idx="88">
                  <c:v>380</c:v>
                </c:pt>
                <c:pt idx="89">
                  <c:v>390</c:v>
                </c:pt>
                <c:pt idx="90">
                  <c:v>400</c:v>
                </c:pt>
                <c:pt idx="91">
                  <c:v>410</c:v>
                </c:pt>
                <c:pt idx="92">
                  <c:v>420</c:v>
                </c:pt>
                <c:pt idx="93">
                  <c:v>430</c:v>
                </c:pt>
                <c:pt idx="94">
                  <c:v>440</c:v>
                </c:pt>
                <c:pt idx="95">
                  <c:v>450</c:v>
                </c:pt>
                <c:pt idx="96">
                  <c:v>460</c:v>
                </c:pt>
                <c:pt idx="97">
                  <c:v>470</c:v>
                </c:pt>
                <c:pt idx="98">
                  <c:v>480</c:v>
                </c:pt>
                <c:pt idx="99">
                  <c:v>490</c:v>
                </c:pt>
                <c:pt idx="100">
                  <c:v>500</c:v>
                </c:pt>
                <c:pt idx="101">
                  <c:v>510</c:v>
                </c:pt>
                <c:pt idx="102">
                  <c:v>520</c:v>
                </c:pt>
                <c:pt idx="103">
                  <c:v>530</c:v>
                </c:pt>
                <c:pt idx="104">
                  <c:v>540</c:v>
                </c:pt>
                <c:pt idx="105">
                  <c:v>550</c:v>
                </c:pt>
                <c:pt idx="106">
                  <c:v>560</c:v>
                </c:pt>
                <c:pt idx="107">
                  <c:v>570</c:v>
                </c:pt>
                <c:pt idx="108">
                  <c:v>580</c:v>
                </c:pt>
                <c:pt idx="109">
                  <c:v>590</c:v>
                </c:pt>
                <c:pt idx="110">
                  <c:v>600</c:v>
                </c:pt>
                <c:pt idx="111">
                  <c:v>610</c:v>
                </c:pt>
                <c:pt idx="112">
                  <c:v>620</c:v>
                </c:pt>
                <c:pt idx="113">
                  <c:v>630</c:v>
                </c:pt>
                <c:pt idx="114">
                  <c:v>640</c:v>
                </c:pt>
                <c:pt idx="115">
                  <c:v>650</c:v>
                </c:pt>
                <c:pt idx="116">
                  <c:v>660</c:v>
                </c:pt>
                <c:pt idx="117">
                  <c:v>670</c:v>
                </c:pt>
                <c:pt idx="118">
                  <c:v>680</c:v>
                </c:pt>
                <c:pt idx="119">
                  <c:v>690</c:v>
                </c:pt>
                <c:pt idx="120">
                  <c:v>700</c:v>
                </c:pt>
                <c:pt idx="121">
                  <c:v>(blank)</c:v>
                </c:pt>
              </c:strCache>
            </c:strRef>
          </c:cat>
          <c:val>
            <c:numRef>
              <c:f>Sheet4!$B$4:$B$126</c:f>
              <c:numCache>
                <c:formatCode>General</c:formatCode>
                <c:ptCount val="122"/>
                <c:pt idx="0">
                  <c:v>3.4749999999999974</c:v>
                </c:pt>
                <c:pt idx="1">
                  <c:v>3.4749999999999974</c:v>
                </c:pt>
                <c:pt idx="2">
                  <c:v>3.4749999999999974</c:v>
                </c:pt>
                <c:pt idx="3">
                  <c:v>3.4749999999999974</c:v>
                </c:pt>
                <c:pt idx="4">
                  <c:v>3.4749999999999974</c:v>
                </c:pt>
                <c:pt idx="5">
                  <c:v>3.4749999999999974</c:v>
                </c:pt>
                <c:pt idx="6">
                  <c:v>3.4749999999999974</c:v>
                </c:pt>
                <c:pt idx="7">
                  <c:v>3.4749999999999974</c:v>
                </c:pt>
                <c:pt idx="8">
                  <c:v>3.4749999999999974</c:v>
                </c:pt>
                <c:pt idx="9">
                  <c:v>3.4749999999999974</c:v>
                </c:pt>
                <c:pt idx="10">
                  <c:v>3.4749999999999974</c:v>
                </c:pt>
                <c:pt idx="11">
                  <c:v>3.4749999999999974</c:v>
                </c:pt>
                <c:pt idx="12">
                  <c:v>3.4749999999999974</c:v>
                </c:pt>
                <c:pt idx="13">
                  <c:v>3.4749999999999974</c:v>
                </c:pt>
                <c:pt idx="14">
                  <c:v>3.4749999999999974</c:v>
                </c:pt>
                <c:pt idx="15">
                  <c:v>3.4749999999999974</c:v>
                </c:pt>
                <c:pt idx="16">
                  <c:v>3.4749999999999974</c:v>
                </c:pt>
                <c:pt idx="17">
                  <c:v>3.4749999999999974</c:v>
                </c:pt>
                <c:pt idx="18">
                  <c:v>3.4749999999999974</c:v>
                </c:pt>
                <c:pt idx="19">
                  <c:v>3.4749999999999974</c:v>
                </c:pt>
                <c:pt idx="20">
                  <c:v>8.5503768844221071</c:v>
                </c:pt>
                <c:pt idx="21">
                  <c:v>8.5503768844221071</c:v>
                </c:pt>
                <c:pt idx="22">
                  <c:v>8.5503768844221071</c:v>
                </c:pt>
                <c:pt idx="23">
                  <c:v>8.5503768844221071</c:v>
                </c:pt>
                <c:pt idx="24">
                  <c:v>8.5503768844221071</c:v>
                </c:pt>
                <c:pt idx="25">
                  <c:v>8.5503768844221071</c:v>
                </c:pt>
                <c:pt idx="26">
                  <c:v>8.5503768844221071</c:v>
                </c:pt>
                <c:pt idx="27">
                  <c:v>8.5503768844221071</c:v>
                </c:pt>
                <c:pt idx="28">
                  <c:v>8.5503768844221071</c:v>
                </c:pt>
                <c:pt idx="29">
                  <c:v>8.5503768844221071</c:v>
                </c:pt>
                <c:pt idx="30">
                  <c:v>45.485461701843441</c:v>
                </c:pt>
                <c:pt idx="31">
                  <c:v>45.352128368510421</c:v>
                </c:pt>
                <c:pt idx="32">
                  <c:v>45.352128368510421</c:v>
                </c:pt>
                <c:pt idx="33">
                  <c:v>45.897582913964968</c:v>
                </c:pt>
                <c:pt idx="34">
                  <c:v>46.26121927760132</c:v>
                </c:pt>
                <c:pt idx="35">
                  <c:v>47.058032026605289</c:v>
                </c:pt>
                <c:pt idx="36">
                  <c:v>47.058032026605289</c:v>
                </c:pt>
                <c:pt idx="37">
                  <c:v>47.058032026605289</c:v>
                </c:pt>
                <c:pt idx="38">
                  <c:v>47.058032026605289</c:v>
                </c:pt>
                <c:pt idx="39">
                  <c:v>47.058032026605289</c:v>
                </c:pt>
                <c:pt idx="40">
                  <c:v>34.294829359604904</c:v>
                </c:pt>
                <c:pt idx="41">
                  <c:v>32.424829359604765</c:v>
                </c:pt>
                <c:pt idx="42">
                  <c:v>32.424829359604765</c:v>
                </c:pt>
                <c:pt idx="43">
                  <c:v>33.668976516795553</c:v>
                </c:pt>
                <c:pt idx="44">
                  <c:v>34.498407954922634</c:v>
                </c:pt>
                <c:pt idx="45">
                  <c:v>50.80271634494553</c:v>
                </c:pt>
                <c:pt idx="46">
                  <c:v>50.682955865903416</c:v>
                </c:pt>
                <c:pt idx="47">
                  <c:v>51.346771092592896</c:v>
                </c:pt>
                <c:pt idx="48">
                  <c:v>81.632485378307209</c:v>
                </c:pt>
                <c:pt idx="49">
                  <c:v>81.632485378307209</c:v>
                </c:pt>
                <c:pt idx="50">
                  <c:v>78.464158923322827</c:v>
                </c:pt>
                <c:pt idx="51">
                  <c:v>79.966492171182509</c:v>
                </c:pt>
                <c:pt idx="52">
                  <c:v>79.966492171182509</c:v>
                </c:pt>
                <c:pt idx="53">
                  <c:v>81.45134065603105</c:v>
                </c:pt>
                <c:pt idx="54">
                  <c:v>77.78770429239465</c:v>
                </c:pt>
                <c:pt idx="55">
                  <c:v>77.309926514616848</c:v>
                </c:pt>
                <c:pt idx="56">
                  <c:v>79.139556264614868</c:v>
                </c:pt>
                <c:pt idx="57">
                  <c:v>80.896555002165968</c:v>
                </c:pt>
                <c:pt idx="58">
                  <c:v>80.210840716451116</c:v>
                </c:pt>
                <c:pt idx="59">
                  <c:v>80.210840716451116</c:v>
                </c:pt>
                <c:pt idx="60">
                  <c:v>72.346330572159445</c:v>
                </c:pt>
                <c:pt idx="61">
                  <c:v>70.074933584016065</c:v>
                </c:pt>
                <c:pt idx="62">
                  <c:v>77.074933584016037</c:v>
                </c:pt>
                <c:pt idx="63">
                  <c:v>70.774933584016097</c:v>
                </c:pt>
                <c:pt idx="64">
                  <c:v>70.074933584016065</c:v>
                </c:pt>
                <c:pt idx="65">
                  <c:v>70.074933584016065</c:v>
                </c:pt>
                <c:pt idx="66">
                  <c:v>75.133757113427123</c:v>
                </c:pt>
                <c:pt idx="67">
                  <c:v>86.221992407545528</c:v>
                </c:pt>
                <c:pt idx="68">
                  <c:v>86.221992407545528</c:v>
                </c:pt>
                <c:pt idx="69">
                  <c:v>55.81484955040218</c:v>
                </c:pt>
                <c:pt idx="70">
                  <c:v>33.387975263038904</c:v>
                </c:pt>
                <c:pt idx="71">
                  <c:v>31.23446013058053</c:v>
                </c:pt>
                <c:pt idx="72">
                  <c:v>31.23446013058053</c:v>
                </c:pt>
                <c:pt idx="73">
                  <c:v>26.492429430131402</c:v>
                </c:pt>
                <c:pt idx="74">
                  <c:v>23.331075629832402</c:v>
                </c:pt>
                <c:pt idx="75">
                  <c:v>22.123021938557116</c:v>
                </c:pt>
                <c:pt idx="76">
                  <c:v>24.22953808093412</c:v>
                </c:pt>
                <c:pt idx="77">
                  <c:v>27.590654576378977</c:v>
                </c:pt>
                <c:pt idx="78">
                  <c:v>27.590654576378977</c:v>
                </c:pt>
                <c:pt idx="79">
                  <c:v>27.590654576378977</c:v>
                </c:pt>
                <c:pt idx="80">
                  <c:v>23.639788051599531</c:v>
                </c:pt>
                <c:pt idx="81">
                  <c:v>22.267469548846226</c:v>
                </c:pt>
                <c:pt idx="82">
                  <c:v>22.267469548846226</c:v>
                </c:pt>
                <c:pt idx="83">
                  <c:v>22.53785581494078</c:v>
                </c:pt>
                <c:pt idx="84">
                  <c:v>22.653735643266828</c:v>
                </c:pt>
                <c:pt idx="85">
                  <c:v>22.653735643266828</c:v>
                </c:pt>
                <c:pt idx="86">
                  <c:v>27.630257382397261</c:v>
                </c:pt>
                <c:pt idx="87">
                  <c:v>35.095039991092911</c:v>
                </c:pt>
                <c:pt idx="88">
                  <c:v>35.095039991092911</c:v>
                </c:pt>
                <c:pt idx="89">
                  <c:v>35.095039991092911</c:v>
                </c:pt>
                <c:pt idx="90">
                  <c:v>32.283281060755975</c:v>
                </c:pt>
                <c:pt idx="91">
                  <c:v>31.9708634018297</c:v>
                </c:pt>
                <c:pt idx="92">
                  <c:v>24.096959181050554</c:v>
                </c:pt>
                <c:pt idx="93">
                  <c:v>23.222080934297189</c:v>
                </c:pt>
                <c:pt idx="94">
                  <c:v>23.222080934297189</c:v>
                </c:pt>
                <c:pt idx="95">
                  <c:v>23.222080934297189</c:v>
                </c:pt>
                <c:pt idx="96">
                  <c:v>23.222080934297189</c:v>
                </c:pt>
                <c:pt idx="97">
                  <c:v>23.222080934297189</c:v>
                </c:pt>
                <c:pt idx="98">
                  <c:v>23.222080934297189</c:v>
                </c:pt>
                <c:pt idx="99">
                  <c:v>23.222080934297189</c:v>
                </c:pt>
                <c:pt idx="100">
                  <c:v>22.975246030070842</c:v>
                </c:pt>
                <c:pt idx="101">
                  <c:v>22.63670881849033</c:v>
                </c:pt>
                <c:pt idx="102">
                  <c:v>21.516708818490308</c:v>
                </c:pt>
                <c:pt idx="103">
                  <c:v>37.442769424550903</c:v>
                </c:pt>
                <c:pt idx="104">
                  <c:v>44.988223970005457</c:v>
                </c:pt>
                <c:pt idx="105">
                  <c:v>43.96105005696198</c:v>
                </c:pt>
                <c:pt idx="106">
                  <c:v>32.795585248398908</c:v>
                </c:pt>
                <c:pt idx="107">
                  <c:v>7.009138376243639</c:v>
                </c:pt>
                <c:pt idx="108">
                  <c:v>7.009138376243639</c:v>
                </c:pt>
                <c:pt idx="109">
                  <c:v>7.009138376243639</c:v>
                </c:pt>
                <c:pt idx="110">
                  <c:v>2.6284138376243642</c:v>
                </c:pt>
                <c:pt idx="111">
                  <c:v>2.1416666666666653</c:v>
                </c:pt>
                <c:pt idx="112">
                  <c:v>2.1416666666666653</c:v>
                </c:pt>
                <c:pt idx="113">
                  <c:v>2.1416666666666653</c:v>
                </c:pt>
                <c:pt idx="114">
                  <c:v>2.1416666666666653</c:v>
                </c:pt>
                <c:pt idx="115">
                  <c:v>2.1416666666666653</c:v>
                </c:pt>
                <c:pt idx="116">
                  <c:v>2.1416666666666653</c:v>
                </c:pt>
                <c:pt idx="117">
                  <c:v>2.1416666666666653</c:v>
                </c:pt>
                <c:pt idx="118">
                  <c:v>2.1416666666666653</c:v>
                </c:pt>
                <c:pt idx="119">
                  <c:v>2.1416666666666653</c:v>
                </c:pt>
                <c:pt idx="120">
                  <c:v>0.2141666666666667</c:v>
                </c:pt>
              </c:numCache>
            </c:numRef>
          </c:val>
        </c:ser>
        <c:gapWidth val="0"/>
        <c:axId val="189364096"/>
        <c:axId val="191533440"/>
      </c:barChart>
      <c:catAx>
        <c:axId val="189364096"/>
        <c:scaling>
          <c:orientation val="minMax"/>
        </c:scaling>
        <c:axPos val="b"/>
        <c:tickLblPos val="nextTo"/>
        <c:crossAx val="191533440"/>
        <c:crosses val="autoZero"/>
        <c:auto val="1"/>
        <c:lblAlgn val="ctr"/>
        <c:lblOffset val="100"/>
      </c:catAx>
      <c:valAx>
        <c:axId val="191533440"/>
        <c:scaling>
          <c:orientation val="minMax"/>
        </c:scaling>
        <c:axPos val="l"/>
        <c:numFmt formatCode="General" sourceLinked="1"/>
        <c:tickLblPos val="nextTo"/>
        <c:crossAx val="189364096"/>
        <c:crosses val="autoZero"/>
        <c:crossBetween val="between"/>
      </c:valAx>
    </c:plotArea>
    <c:plotVisOnly val="1"/>
  </c:chart>
  <c:spPr>
    <a:solidFill>
      <a:sysClr val="window" lastClr="FFFFFF"/>
    </a:solidFill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4.3435340572556755E-2"/>
          <c:y val="1.2924071082390961E-2"/>
          <c:w val="0.80157946692991111"/>
          <c:h val="0.9515347334410339"/>
        </c:manualLayout>
      </c:layout>
      <c:lineChart>
        <c:grouping val="standard"/>
        <c:ser>
          <c:idx val="0"/>
          <c:order val="0"/>
          <c:tx>
            <c:strRef>
              <c:f>Sheet1!$H$17</c:f>
              <c:strCache>
                <c:ptCount val="1"/>
                <c:pt idx="0">
                  <c:v>Nantwich</c:v>
                </c:pt>
              </c:strCache>
            </c:strRef>
          </c:tx>
          <c:marker>
            <c:symbol val="none"/>
          </c:marker>
          <c:val>
            <c:numRef>
              <c:f>Sheet1!$H$18:$H$38</c:f>
              <c:numCache>
                <c:formatCode>General</c:formatCode>
                <c:ptCount val="21"/>
                <c:pt idx="0">
                  <c:v>-6.4700000000000024</c:v>
                </c:pt>
                <c:pt idx="1">
                  <c:v>-11.73</c:v>
                </c:pt>
                <c:pt idx="2">
                  <c:v>-5.9</c:v>
                </c:pt>
                <c:pt idx="3">
                  <c:v>-30.85</c:v>
                </c:pt>
                <c:pt idx="4">
                  <c:v>172.40769230769257</c:v>
                </c:pt>
                <c:pt idx="5">
                  <c:v>22.671538461538503</c:v>
                </c:pt>
                <c:pt idx="6">
                  <c:v>289.02230769230766</c:v>
                </c:pt>
                <c:pt idx="7">
                  <c:v>257.7107692307693</c:v>
                </c:pt>
                <c:pt idx="8">
                  <c:v>72.263076923076909</c:v>
                </c:pt>
                <c:pt idx="9">
                  <c:v>-15.18</c:v>
                </c:pt>
                <c:pt idx="10">
                  <c:v>-7.29</c:v>
                </c:pt>
                <c:pt idx="11">
                  <c:v>-8.08</c:v>
                </c:pt>
                <c:pt idx="12">
                  <c:v>-105.83846153846133</c:v>
                </c:pt>
                <c:pt idx="13">
                  <c:v>-121.24000000000002</c:v>
                </c:pt>
                <c:pt idx="14">
                  <c:v>59.433076923076939</c:v>
                </c:pt>
                <c:pt idx="15">
                  <c:v>-44.13</c:v>
                </c:pt>
                <c:pt idx="16">
                  <c:v>-245.54</c:v>
                </c:pt>
                <c:pt idx="17">
                  <c:v>-98.22</c:v>
                </c:pt>
                <c:pt idx="18">
                  <c:v>-118</c:v>
                </c:pt>
                <c:pt idx="19">
                  <c:v>-4.8</c:v>
                </c:pt>
                <c:pt idx="20">
                  <c:v>-50.25</c:v>
                </c:pt>
              </c:numCache>
            </c:numRef>
          </c:val>
        </c:ser>
        <c:ser>
          <c:idx val="1"/>
          <c:order val="1"/>
          <c:tx>
            <c:strRef>
              <c:f>Sheet1!$I$17</c:f>
              <c:strCache>
                <c:ptCount val="1"/>
                <c:pt idx="0">
                  <c:v>King St</c:v>
                </c:pt>
              </c:strCache>
            </c:strRef>
          </c:tx>
          <c:marker>
            <c:symbol val="none"/>
          </c:marker>
          <c:val>
            <c:numRef>
              <c:f>Sheet1!$I$18:$I$38</c:f>
              <c:numCache>
                <c:formatCode>General</c:formatCode>
                <c:ptCount val="21"/>
                <c:pt idx="0">
                  <c:v>-6.4700000000000024</c:v>
                </c:pt>
                <c:pt idx="1">
                  <c:v>-11.73</c:v>
                </c:pt>
                <c:pt idx="2">
                  <c:v>41.719047619047508</c:v>
                </c:pt>
                <c:pt idx="3">
                  <c:v>302.48333333333335</c:v>
                </c:pt>
                <c:pt idx="4">
                  <c:v>122.95714285714286</c:v>
                </c:pt>
                <c:pt idx="5">
                  <c:v>79.44809523809522</c:v>
                </c:pt>
                <c:pt idx="6">
                  <c:v>-18.670000000000005</c:v>
                </c:pt>
                <c:pt idx="7">
                  <c:v>36.099047619047518</c:v>
                </c:pt>
                <c:pt idx="8">
                  <c:v>-4.6599999999999975</c:v>
                </c:pt>
                <c:pt idx="9">
                  <c:v>-15.18</c:v>
                </c:pt>
                <c:pt idx="10">
                  <c:v>-7.29</c:v>
                </c:pt>
                <c:pt idx="11">
                  <c:v>-8.08</c:v>
                </c:pt>
                <c:pt idx="12">
                  <c:v>46.176190476190442</c:v>
                </c:pt>
                <c:pt idx="13">
                  <c:v>-121.24000000000002</c:v>
                </c:pt>
                <c:pt idx="14">
                  <c:v>77.748095238095232</c:v>
                </c:pt>
                <c:pt idx="15">
                  <c:v>-44.13</c:v>
                </c:pt>
                <c:pt idx="16">
                  <c:v>-197.92095238095237</c:v>
                </c:pt>
                <c:pt idx="17">
                  <c:v>-98.22</c:v>
                </c:pt>
                <c:pt idx="18">
                  <c:v>-118</c:v>
                </c:pt>
                <c:pt idx="19">
                  <c:v>-4.8</c:v>
                </c:pt>
                <c:pt idx="20">
                  <c:v>-50.25</c:v>
                </c:pt>
              </c:numCache>
            </c:numRef>
          </c:val>
        </c:ser>
        <c:ser>
          <c:idx val="2"/>
          <c:order val="2"/>
          <c:tx>
            <c:strRef>
              <c:f>Sheet1!$J$17</c:f>
              <c:strCache>
                <c:ptCount val="1"/>
                <c:pt idx="0">
                  <c:v>Middlewich MD</c:v>
                </c:pt>
              </c:strCache>
            </c:strRef>
          </c:tx>
          <c:marker>
            <c:symbol val="none"/>
          </c:marker>
          <c:val>
            <c:numRef>
              <c:f>Sheet1!$J$18:$J$38</c:f>
              <c:numCache>
                <c:formatCode>General</c:formatCode>
                <c:ptCount val="21"/>
                <c:pt idx="0">
                  <c:v>106.9320618556701</c:v>
                </c:pt>
                <c:pt idx="1">
                  <c:v>-11.73</c:v>
                </c:pt>
                <c:pt idx="2">
                  <c:v>14.718556701030918</c:v>
                </c:pt>
                <c:pt idx="3">
                  <c:v>92.861340206185488</c:v>
                </c:pt>
                <c:pt idx="4">
                  <c:v>237.83195876288656</c:v>
                </c:pt>
                <c:pt idx="5">
                  <c:v>87.302783505154409</c:v>
                </c:pt>
                <c:pt idx="6">
                  <c:v>53.494948453608153</c:v>
                </c:pt>
                <c:pt idx="7">
                  <c:v>91.572783505154419</c:v>
                </c:pt>
                <c:pt idx="8">
                  <c:v>26.267835051546392</c:v>
                </c:pt>
                <c:pt idx="9">
                  <c:v>26.057113402061859</c:v>
                </c:pt>
                <c:pt idx="10">
                  <c:v>23.637835051546439</c:v>
                </c:pt>
                <c:pt idx="11">
                  <c:v>43.466391752577316</c:v>
                </c:pt>
                <c:pt idx="12">
                  <c:v>-113.3721649484535</c:v>
                </c:pt>
                <c:pt idx="13">
                  <c:v>-121.24000000000002</c:v>
                </c:pt>
                <c:pt idx="14">
                  <c:v>-17.489999999999963</c:v>
                </c:pt>
                <c:pt idx="15">
                  <c:v>-44.13</c:v>
                </c:pt>
                <c:pt idx="16">
                  <c:v>-224.92144329896928</c:v>
                </c:pt>
                <c:pt idx="17">
                  <c:v>-98.22</c:v>
                </c:pt>
                <c:pt idx="18">
                  <c:v>-118</c:v>
                </c:pt>
                <c:pt idx="19">
                  <c:v>-4.8</c:v>
                </c:pt>
                <c:pt idx="20">
                  <c:v>-50.25</c:v>
                </c:pt>
              </c:numCache>
            </c:numRef>
          </c:val>
        </c:ser>
        <c:ser>
          <c:idx val="3"/>
          <c:order val="3"/>
          <c:tx>
            <c:strRef>
              <c:f>Sheet1!$K$17</c:f>
              <c:strCache>
                <c:ptCount val="1"/>
                <c:pt idx="0">
                  <c:v>Midlewich All</c:v>
                </c:pt>
              </c:strCache>
            </c:strRef>
          </c:tx>
          <c:marker>
            <c:symbol val="none"/>
          </c:marker>
          <c:val>
            <c:numRef>
              <c:f>Sheet1!$K$18:$K$38</c:f>
              <c:numCache>
                <c:formatCode>General</c:formatCode>
                <c:ptCount val="21"/>
                <c:pt idx="0">
                  <c:v>86.750338983050668</c:v>
                </c:pt>
                <c:pt idx="1">
                  <c:v>-11.73</c:v>
                </c:pt>
                <c:pt idx="2">
                  <c:v>19.523728813559284</c:v>
                </c:pt>
                <c:pt idx="3">
                  <c:v>130.16694915254237</c:v>
                </c:pt>
                <c:pt idx="4">
                  <c:v>217.38813559322057</c:v>
                </c:pt>
                <c:pt idx="5">
                  <c:v>85.90491525423748</c:v>
                </c:pt>
                <c:pt idx="6">
                  <c:v>40.652033898305113</c:v>
                </c:pt>
                <c:pt idx="7">
                  <c:v>81.700338983050727</c:v>
                </c:pt>
                <c:pt idx="8">
                  <c:v>20.763728813559275</c:v>
                </c:pt>
                <c:pt idx="9">
                  <c:v>18.718305084745737</c:v>
                </c:pt>
                <c:pt idx="10">
                  <c:v>18.133728813559326</c:v>
                </c:pt>
                <c:pt idx="11">
                  <c:v>34.292881355932195</c:v>
                </c:pt>
                <c:pt idx="12">
                  <c:v>-84.977966101694918</c:v>
                </c:pt>
                <c:pt idx="13">
                  <c:v>-121.24000000000002</c:v>
                </c:pt>
                <c:pt idx="14">
                  <c:v>-0.5408474576271175</c:v>
                </c:pt>
                <c:pt idx="15">
                  <c:v>-44.13</c:v>
                </c:pt>
                <c:pt idx="16">
                  <c:v>-220.11627118644043</c:v>
                </c:pt>
                <c:pt idx="17">
                  <c:v>-98.22</c:v>
                </c:pt>
                <c:pt idx="18">
                  <c:v>-118</c:v>
                </c:pt>
                <c:pt idx="19">
                  <c:v>-4.8</c:v>
                </c:pt>
                <c:pt idx="20">
                  <c:v>-50.25</c:v>
                </c:pt>
              </c:numCache>
            </c:numRef>
          </c:val>
        </c:ser>
        <c:marker val="1"/>
        <c:axId val="61430016"/>
        <c:axId val="61444096"/>
      </c:lineChart>
      <c:catAx>
        <c:axId val="61430016"/>
        <c:scaling>
          <c:orientation val="minMax"/>
        </c:scaling>
        <c:axPos val="b"/>
        <c:numFmt formatCode="General" sourceLinked="1"/>
        <c:tickLblPos val="nextTo"/>
        <c:crossAx val="61444096"/>
        <c:crosses val="autoZero"/>
        <c:auto val="1"/>
        <c:lblAlgn val="ctr"/>
        <c:lblOffset val="100"/>
      </c:catAx>
      <c:valAx>
        <c:axId val="61444096"/>
        <c:scaling>
          <c:orientation val="minMax"/>
        </c:scaling>
        <c:axPos val="l"/>
        <c:majorGridlines/>
        <c:numFmt formatCode="General" sourceLinked="1"/>
        <c:tickLblPos val="nextTo"/>
        <c:crossAx val="61430016"/>
        <c:crosses val="autoZero"/>
        <c:crossBetween val="between"/>
      </c:valAx>
      <c:spPr>
        <a:solidFill>
          <a:sysClr val="window" lastClr="FFFFFF"/>
        </a:solidFill>
      </c:spPr>
    </c:plotArea>
    <c:legend>
      <c:legendPos val="r"/>
      <c:layout/>
    </c:legend>
    <c:plotVisOnly val="1"/>
    <c:dispBlanksAs val="gap"/>
  </c:chart>
  <c:spPr>
    <a:solidFill>
      <a:sysClr val="window" lastClr="FFFFFF"/>
    </a:solidFill>
  </c:sp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D312A7-3FC8-4820-A2E1-C2479D217233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27FA2C-6C93-4B5E-84F1-41619D9468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A5CCCF-67DB-4D04-B676-2001CADC83C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9A64CA-452E-4EFC-9773-4B3377E5A6D9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4327E6-B4C6-4EE8-8E0D-55A774D0A1E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78A31F-F07A-429D-A194-EE8CAABEC9A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80FD65-A292-423E-BC6D-03DE2E3D63E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821D5B-781F-485F-8BCE-68E95A59D2C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07CF26-4CEA-4DDD-8674-CB35EF770B1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F3ACA1-4F56-4F2B-8484-AA30EEC96DC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C7B336-6434-44CE-9524-35BE222FA10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6F22F3-5179-4106-A3D0-4F24822CC24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0CA2E0-686B-49E3-88E7-EF42BC342E4D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4C99CB-5A0B-4496-88D7-0D908D249ED4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59F2EC-FCA2-45D4-A655-46B10F2270D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C5F3DB-5C14-4CB5-9149-3079A1F3F144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C656F9-3625-4C11-83F3-157CA4EB2E8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F5C3BD-16E2-4DF0-B000-5224A0770A0C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AFB4B0-E2E3-4271-9631-260B9A939735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719CFE-F9B0-48CB-9A5E-44AEEF6E4B0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CBA915-14B3-4AB1-9057-398659B93FE8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94C9AC-B5AD-4720-A53C-C3890392FEA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C956CC-D2D9-4FF3-A150-3B9F06800682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39DB37-2F3F-44EE-A3BA-C20408654F8A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2FF442-5CDF-4995-A390-FC4988BB3CF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047D6F-3A5A-43E2-9F3E-B64DEA38450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C2EEF8-37F3-47D2-8557-D16E0A5D69A6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5EB9B-E08A-4B17-9825-97E3E0E3F687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C33B0-72A2-4E88-957F-309200C170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BD4BC-14C8-4FBA-92A7-664CC1FB5B16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F339-2458-47FE-8CA7-6101D2E3F0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C26D8-0BCA-4161-BC19-5B2E15A21959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E5F1C-8188-4572-A898-DFBC9E81AB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CE5C9-9572-4923-BE6A-61EDA255C681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4765C-3F84-40CC-B5EE-DED7D090D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934E-CAA4-484D-B6E5-EBD843B068F0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C6A30-07FB-400C-A15E-E3961037C2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54A38-EB52-46D5-9F86-6A87938D94BA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03EA3-6F3E-4189-808C-FE8F35D222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54EE7-35A3-485F-BF78-6D6A265C8679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638C3-09F6-49B8-A860-B5ECC08A97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74793-CBC6-4FF4-BFC3-0BFD5004CE73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EFACD-CB42-4A26-978A-AD3DC56983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E2E88-ACEF-4331-99B8-153E71D6FD66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9A12D-C040-451A-AEE1-7A4DF6859F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E802-4253-41D6-AF83-F0440F6E4E54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9C984-9955-4C2F-8F65-5FBB9F93AF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00CE-AB30-488A-BC90-18FC2CF43482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291FC-CE52-4378-B658-62FE0E7EFE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C7F0C8-E962-441A-A8DD-4E4329CEA354}" type="datetimeFigureOut">
              <a:rPr lang="en-US"/>
              <a:pPr>
                <a:defRPr/>
              </a:pPr>
              <a:t>3/13/2012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E78006-0C86-4977-A3B9-6E496EF595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Term 2</a:t>
            </a:r>
            <a:br>
              <a:rPr lang="en-GB" smtClean="0"/>
            </a:br>
            <a:r>
              <a:rPr lang="en-GB" smtClean="0"/>
              <a:t>Week 2</a:t>
            </a:r>
            <a:br>
              <a:rPr lang="en-GB" smtClean="0"/>
            </a:br>
            <a:endParaRPr lang="en-GB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A. When and how much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Nantwich Date Distribution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11268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643063"/>
            <a:ext cx="728662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GB" smtClean="0"/>
              <a:t>Mortaria Only</a:t>
            </a:r>
          </a:p>
        </p:txBody>
      </p:sp>
      <p:pic>
        <p:nvPicPr>
          <p:cNvPr id="12291" name="Chart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1643063"/>
            <a:ext cx="7286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Samian</a:t>
            </a:r>
          </a:p>
        </p:txBody>
      </p:sp>
      <p:pic>
        <p:nvPicPr>
          <p:cNvPr id="13315" name="Chart 1"/>
          <p:cNvPicPr>
            <a:picLocks noChangeArrowheads="1"/>
          </p:cNvPicPr>
          <p:nvPr/>
        </p:nvPicPr>
        <p:blipFill>
          <a:blip r:embed="rId3" cstate="print"/>
          <a:srcRect b="-17"/>
          <a:stretch>
            <a:fillRect/>
          </a:stretch>
        </p:blipFill>
        <p:spPr bwMode="auto">
          <a:xfrm>
            <a:off x="1928813" y="1428750"/>
            <a:ext cx="56435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Ras al Bassit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14340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571625"/>
            <a:ext cx="69294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1800" smtClean="0"/>
              <a:t>Quarry Farm, Ingleby Barwick, Stockton-on-Tees</a:t>
            </a:r>
            <a:r>
              <a:rPr lang="en-GB" smtClean="0"/>
              <a:t/>
            </a:r>
            <a:br>
              <a:rPr lang="en-GB" smtClean="0"/>
            </a:br>
            <a:endParaRPr lang="en-GB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571625"/>
            <a:ext cx="7858125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296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The finds themselves.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Some finds can have their date of manufacture etc deducted by stamps ( the example par excellence is coins, but some pottery stamps can give  useful dating data, as can decorated pots and  the forms.</a:t>
            </a:r>
          </a:p>
          <a:p>
            <a:pPr eaLnBrk="1" hangingPunct="1"/>
            <a:r>
              <a:rPr lang="en-GB" smtClean="0"/>
              <a:t>Typologies have been constructed showing the development of forms and with some forms having known dates chronological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Residuality</a:t>
            </a:r>
          </a:p>
          <a:p>
            <a:pPr lvl="1" eaLnBrk="1" hangingPunct="1"/>
            <a:r>
              <a:rPr lang="en-GB" smtClean="0"/>
              <a:t>Material which is older than its context</a:t>
            </a:r>
          </a:p>
          <a:p>
            <a:pPr lvl="2" eaLnBrk="1" hangingPunct="1"/>
            <a:r>
              <a:rPr lang="en-GB" smtClean="0"/>
              <a:t>Heirlooms</a:t>
            </a:r>
          </a:p>
          <a:p>
            <a:pPr lvl="2" eaLnBrk="1" hangingPunct="1"/>
            <a:r>
              <a:rPr lang="en-GB" smtClean="0"/>
              <a:t>Reuse</a:t>
            </a:r>
          </a:p>
          <a:p>
            <a:pPr lvl="1" eaLnBrk="1" hangingPunct="1"/>
            <a:endParaRPr lang="en-GB" smtClean="0"/>
          </a:p>
          <a:p>
            <a:pPr eaLnBrk="1" hangingPunct="1"/>
            <a:r>
              <a:rPr lang="en-GB" smtClean="0"/>
              <a:t>Intrusive Material</a:t>
            </a:r>
          </a:p>
          <a:p>
            <a:pPr lvl="1" eaLnBrk="1" hangingPunct="1"/>
            <a:r>
              <a:rPr lang="en-GB" smtClean="0"/>
              <a:t>Material which is more recent than its context</a:t>
            </a:r>
          </a:p>
          <a:p>
            <a:pPr lvl="2" eaLnBrk="1" hangingPunct="1"/>
            <a:r>
              <a:rPr lang="en-GB" smtClean="0"/>
              <a:t>Bioturbation</a:t>
            </a:r>
          </a:p>
          <a:p>
            <a:pPr lvl="2" eaLnBrk="1" hangingPunct="1"/>
            <a:r>
              <a:rPr lang="en-GB" smtClean="0"/>
              <a:t>Poor control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GB" smtClean="0"/>
              <a:t>Using different dating evidence</a:t>
            </a: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</p:nvPr>
        </p:nvGraphicFramePr>
        <p:xfrm>
          <a:off x="1979613" y="2133600"/>
          <a:ext cx="5994400" cy="2087880"/>
        </p:xfrm>
        <a:graphic>
          <a:graphicData uri="http://schemas.openxmlformats.org/drawingml/2006/table">
            <a:tbl>
              <a:tblPr/>
              <a:tblGrid>
                <a:gridCol w="711200"/>
                <a:gridCol w="444500"/>
                <a:gridCol w="469900"/>
                <a:gridCol w="863600"/>
                <a:gridCol w="292100"/>
                <a:gridCol w="292100"/>
                <a:gridCol w="292100"/>
                <a:gridCol w="292100"/>
                <a:gridCol w="292100"/>
                <a:gridCol w="292100"/>
                <a:gridCol w="292100"/>
                <a:gridCol w="292100"/>
                <a:gridCol w="292100"/>
                <a:gridCol w="292100"/>
                <a:gridCol w="292100"/>
                <a:gridCol w="292100"/>
              </a:tblGrid>
              <a:tr h="18097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BEY006 (2181) Primary fill of Robber Trench.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325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375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425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475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525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550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575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Evidence Type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From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Pot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Coin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501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Lamp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Glass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401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CBM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410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425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TPQ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Midoint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475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NorthWest Coin profiles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0" y="1600200"/>
          <a:ext cx="6095685" cy="4525969"/>
        </p:xfrm>
        <a:graphic>
          <a:graphicData uri="http://schemas.openxmlformats.org/drawingml/2006/table">
            <a:tbl>
              <a:tblPr/>
              <a:tblGrid>
                <a:gridCol w="654277"/>
                <a:gridCol w="730610"/>
                <a:gridCol w="523422"/>
                <a:gridCol w="523422"/>
                <a:gridCol w="523422"/>
                <a:gridCol w="523422"/>
                <a:gridCol w="523422"/>
                <a:gridCol w="523422"/>
                <a:gridCol w="523422"/>
                <a:gridCol w="523422"/>
                <a:gridCol w="523422"/>
              </a:tblGrid>
              <a:tr h="2878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Period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british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mean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Mwi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Mw2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Mw3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Nantwich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King 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Middlewich MD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Midlewich All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 AD41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106.9321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86.75034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41-54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54-69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41.71905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14.71856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19.52373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69-96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-30.85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302.4833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92.86134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130.1669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96-117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172.4077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122.9571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237.832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217.3881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117-38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22.67154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79.4481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87.30278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85.90492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138-161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289.0223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53.49495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40.65203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161-180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257.7108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36.09905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91.57278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81.70034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180-192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72.26308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26.26784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20.76373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193-222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26.05711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18.71831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222-238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23.63784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18.13373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238-260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43.46639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34.29288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260-275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-105.838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46.17619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-113.372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-84.978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88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275-294/5/6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-121.24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294-317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59.43308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77.7481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-17.49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-0.54085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317-330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-44.13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-44.13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-44.13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-44.13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245.54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330-348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-245.54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-197.921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-224.921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-220.116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348-364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-98.22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364-378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378-388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388-408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-50.25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10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Nantwich and Middlewich coin profiles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714349" y="1142985"/>
          <a:ext cx="792961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Methods of Recovery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Field Survey</a:t>
            </a:r>
          </a:p>
          <a:p>
            <a:pPr eaLnBrk="1" hangingPunct="1"/>
            <a:r>
              <a:rPr lang="en-GB" smtClean="0"/>
              <a:t>Excavations</a:t>
            </a:r>
          </a:p>
          <a:p>
            <a:pPr eaLnBrk="1" hangingPunct="1"/>
            <a:r>
              <a:rPr lang="en-GB" smtClean="0"/>
              <a:t>Chance finds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Scientific Dating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C14</a:t>
            </a:r>
          </a:p>
          <a:p>
            <a:pPr eaLnBrk="1" hangingPunct="1"/>
            <a:r>
              <a:rPr lang="en-GB" smtClean="0"/>
              <a:t>Dendrochronology</a:t>
            </a:r>
          </a:p>
          <a:p>
            <a:pPr eaLnBrk="1" hangingPunct="1"/>
            <a:r>
              <a:rPr lang="en-GB" smtClean="0"/>
              <a:t>Theroluminesence</a:t>
            </a:r>
          </a:p>
          <a:p>
            <a:pPr eaLnBrk="1" hangingPunct="1"/>
            <a:r>
              <a:rPr lang="en-GB" smtClean="0"/>
              <a:t>Thermo-remnant magnetism</a:t>
            </a:r>
          </a:p>
          <a:p>
            <a:pPr eaLnBrk="1" hangingPunct="1"/>
            <a:r>
              <a:rPr lang="en-GB" smtClean="0"/>
              <a:t>Rehydroxylation Dating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Quantification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000" smtClean="0"/>
              <a:t>Finley, M. 1985 </a:t>
            </a:r>
            <a:r>
              <a:rPr lang="en-GB" sz="2000" i="1" smtClean="0"/>
              <a:t>The Ancient Economy </a:t>
            </a:r>
            <a:r>
              <a:rPr lang="en-GB" sz="2000" smtClean="0"/>
              <a:t>London: The Hogarth Press, p33</a:t>
            </a:r>
          </a:p>
          <a:p>
            <a:pPr eaLnBrk="1" hangingPunct="1"/>
            <a:endParaRPr lang="en-GB" sz="2000" smtClean="0"/>
          </a:p>
          <a:p>
            <a:pPr eaLnBrk="1" hangingPunct="1"/>
            <a:endParaRPr lang="en-GB" sz="2000" smtClean="0"/>
          </a:p>
          <a:p>
            <a:pPr eaLnBrk="1" hangingPunct="1"/>
            <a:r>
              <a:rPr lang="en-GB" sz="2000" smtClean="0"/>
              <a:t>.</a:t>
            </a:r>
            <a:r>
              <a:rPr lang="en-GB" smtClean="0"/>
              <a:t>’Wheeler tells the cautionary tale of the discovery on the Swedish island of Gotland of 39 sherds of </a:t>
            </a:r>
            <a:r>
              <a:rPr lang="en-GB" i="1" smtClean="0"/>
              <a:t>terra sigillata </a:t>
            </a:r>
            <a:r>
              <a:rPr lang="en-GB" smtClean="0"/>
              <a:t>pottery scattered over an area of some 400 square metres, which turned out in the end all to be broken bits of the same bowl.’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Quantification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Counts</a:t>
            </a:r>
          </a:p>
          <a:p>
            <a:pPr eaLnBrk="1" hangingPunct="1"/>
            <a:r>
              <a:rPr lang="en-GB" smtClean="0"/>
              <a:t>Weights</a:t>
            </a:r>
          </a:p>
          <a:p>
            <a:pPr eaLnBrk="1" hangingPunct="1"/>
            <a:r>
              <a:rPr lang="en-GB" smtClean="0"/>
              <a:t>Minimum Numbers</a:t>
            </a:r>
          </a:p>
          <a:p>
            <a:pPr eaLnBrk="1" hangingPunct="1"/>
            <a:r>
              <a:rPr lang="en-GB" smtClean="0"/>
              <a:t>Animals (Mind), Pottery (MnR) Tile (MT)</a:t>
            </a:r>
          </a:p>
          <a:p>
            <a:pPr eaLnBrk="1" hangingPunct="1"/>
            <a:r>
              <a:rPr lang="en-GB" smtClean="0"/>
              <a:t>Detailed analysis: need counts of objects, data is sparse</a:t>
            </a:r>
          </a:p>
          <a:p>
            <a:pPr eaLnBrk="1" hangingPunct="1"/>
            <a:r>
              <a:rPr lang="en-GB" smtClean="0"/>
              <a:t>Be aware of RHB measures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Problems with Count and weight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Small common objects can swamp figures.</a:t>
            </a:r>
          </a:p>
          <a:p>
            <a:pPr eaLnBrk="1" hangingPunct="1"/>
            <a:r>
              <a:rPr lang="en-GB" smtClean="0"/>
              <a:t>What are we counting?</a:t>
            </a:r>
          </a:p>
          <a:p>
            <a:pPr eaLnBrk="1" hangingPunct="1"/>
            <a:r>
              <a:rPr lang="en-GB" smtClean="0"/>
              <a:t>Objects come in different sizes and different weights</a:t>
            </a:r>
          </a:p>
          <a:p>
            <a:pPr eaLnBrk="1" hangingPunct="1"/>
            <a:r>
              <a:rPr lang="en-GB" smtClean="0"/>
              <a:t>Objects break differently</a:t>
            </a:r>
          </a:p>
          <a:p>
            <a:pPr eaLnBrk="1" hangingPunct="1"/>
            <a:r>
              <a:rPr lang="en-GB" smtClean="0"/>
              <a:t>Parts ( long bones) may be differentially reused.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Minimum numbers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Min No of individuals</a:t>
            </a:r>
          </a:p>
          <a:p>
            <a:pPr eaLnBrk="1" hangingPunct="1"/>
            <a:r>
              <a:rPr lang="en-GB" smtClean="0"/>
              <a:t>E.g. no of legs/ 4 of no of front left leg; </a:t>
            </a:r>
          </a:p>
          <a:p>
            <a:pPr eaLnBrk="1" hangingPunct="1"/>
            <a:r>
              <a:rPr lang="en-GB" smtClean="0"/>
              <a:t>MV No of vessels, no of rims handles and bases  - identifying vessels, vessel parts forms without handles</a:t>
            </a:r>
          </a:p>
          <a:p>
            <a:pPr eaLnBrk="1" hangingPunct="1"/>
            <a:r>
              <a:rPr lang="en-GB" smtClean="0"/>
              <a:t>MnR: Numbers of rims</a:t>
            </a:r>
          </a:p>
          <a:p>
            <a:pPr eaLnBrk="1" hangingPunct="1"/>
            <a:r>
              <a:rPr lang="en-GB" smtClean="0"/>
              <a:t>MT : Minimum no of tiles/ Bricks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Estimated Vessels, pseudo Counts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Rim Equivalent (RE)– percentage of rim remaining</a:t>
            </a:r>
          </a:p>
          <a:p>
            <a:pPr eaLnBrk="1" hangingPunct="1"/>
            <a:r>
              <a:rPr lang="en-GB" smtClean="0"/>
              <a:t>Base Equivalent (BE) – percentage of base remaining</a:t>
            </a:r>
          </a:p>
          <a:p>
            <a:pPr eaLnBrk="1" hangingPunct="1"/>
            <a:r>
              <a:rPr lang="en-GB" smtClean="0"/>
              <a:t>EVE – Estimated Vessel equivalent – (RE+BE)/2</a:t>
            </a:r>
          </a:p>
          <a:p>
            <a:pPr eaLnBrk="1" hangingPunct="1"/>
            <a:r>
              <a:rPr lang="en-GB" smtClean="0"/>
              <a:t>PIE – Pottery  Information equivalent . A Pseudo-count transformation of EVE data</a:t>
            </a:r>
          </a:p>
          <a:p>
            <a:pPr eaLnBrk="1" hangingPunct="1"/>
            <a:r>
              <a:rPr lang="en-GB" smtClean="0"/>
              <a:t>Tile Equivalent data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Bone Zones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357313"/>
            <a:ext cx="35734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Able to integrate Pottery data (other vessels), CBM Data, with animal bone data. Other objects can be counted as individuals</a:t>
            </a:r>
          </a:p>
          <a:p>
            <a:pPr eaLnBrk="1" hangingPunct="1"/>
            <a:r>
              <a:rPr lang="en-GB" smtClean="0"/>
              <a:t>So meaningful multivariate stats can be carried out on datasets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To Sum Up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Data collection:</a:t>
            </a:r>
          </a:p>
          <a:p>
            <a:pPr lvl="1" eaLnBrk="1" hangingPunct="1"/>
            <a:r>
              <a:rPr lang="en-GB" smtClean="0"/>
              <a:t>Field survey: wide area, no independent dating</a:t>
            </a:r>
          </a:p>
          <a:p>
            <a:pPr lvl="1" eaLnBrk="1" hangingPunct="1"/>
            <a:r>
              <a:rPr lang="en-GB" smtClean="0"/>
              <a:t>Excavation: specific site, independent dating</a:t>
            </a:r>
          </a:p>
          <a:p>
            <a:pPr lvl="1" eaLnBrk="1" hangingPunct="1">
              <a:buFont typeface="Arial" charset="0"/>
              <a:buNone/>
            </a:pPr>
            <a:r>
              <a:rPr lang="en-GB" smtClean="0"/>
              <a:t>Dating:</a:t>
            </a:r>
          </a:p>
          <a:p>
            <a:pPr lvl="1" eaLnBrk="1" hangingPunct="1">
              <a:buFont typeface="Arial" charset="0"/>
              <a:buNone/>
            </a:pPr>
            <a:r>
              <a:rPr lang="en-GB" smtClean="0"/>
              <a:t>	Intrinsic to find</a:t>
            </a:r>
          </a:p>
          <a:p>
            <a:pPr lvl="1" eaLnBrk="1" hangingPunct="1">
              <a:buFont typeface="Arial" charset="0"/>
              <a:buNone/>
            </a:pPr>
            <a:r>
              <a:rPr lang="en-GB" smtClean="0"/>
              <a:t>	Built up by associations from different projets over time.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Quantification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 range of methods have been developed to counter the bias inherent in archaeological recovery.</a:t>
            </a:r>
          </a:p>
          <a:p>
            <a:pPr eaLnBrk="1" hangingPunct="1"/>
            <a:r>
              <a:rPr lang="en-GB" smtClean="0"/>
              <a:t>We are usually looking at samples of incomplete objects, so methods that allow indicators of object counts are preferred as a means of meaningful high level multivariate statistical analyisis.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Field survey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Sites:</a:t>
            </a:r>
          </a:p>
          <a:p>
            <a:pPr eaLnBrk="1" hangingPunct="1"/>
            <a:r>
              <a:rPr lang="en-GB" smtClean="0"/>
              <a:t>Hut – a single building</a:t>
            </a:r>
          </a:p>
          <a:p>
            <a:pPr eaLnBrk="1" hangingPunct="1"/>
            <a:r>
              <a:rPr lang="en-GB" smtClean="0"/>
              <a:t>Farm – tile pot walls plaster</a:t>
            </a:r>
          </a:p>
          <a:p>
            <a:pPr eaLnBrk="1" hangingPunct="1"/>
            <a:r>
              <a:rPr lang="en-GB" smtClean="0"/>
              <a:t>Villa – colonaded court yard, baths</a:t>
            </a:r>
          </a:p>
          <a:p>
            <a:pPr eaLnBrk="1" hangingPunct="1"/>
            <a:r>
              <a:rPr lang="en-GB" smtClean="0"/>
              <a:t>Large villas, Towns, burials, kilns, presses, temples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Pros and Cons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Rapidly cover a wide area</a:t>
            </a:r>
          </a:p>
          <a:p>
            <a:pPr eaLnBrk="1" hangingPunct="1"/>
            <a:r>
              <a:rPr lang="en-GB" sz="2800" smtClean="0"/>
              <a:t>Shows levels and types of exploitation</a:t>
            </a:r>
          </a:p>
          <a:p>
            <a:pPr eaLnBrk="1" hangingPunct="1"/>
            <a:r>
              <a:rPr lang="en-GB" sz="2800" smtClean="0"/>
              <a:t>Material is unstratified – dating relies on the recovery of objects of known date ( usually pottery)</a:t>
            </a:r>
          </a:p>
          <a:p>
            <a:pPr eaLnBrk="1" hangingPunct="1"/>
            <a:r>
              <a:rPr lang="en-GB" sz="2800" smtClean="0"/>
              <a:t>Only coarse date ranges can be elucidated</a:t>
            </a:r>
          </a:p>
          <a:p>
            <a:pPr eaLnBrk="1" hangingPunct="1"/>
            <a:r>
              <a:rPr lang="en-GB" sz="2800" smtClean="0"/>
              <a:t>Recovery effected by  site use in past and contemporary usage – crops, weather, access</a:t>
            </a:r>
          </a:p>
          <a:p>
            <a:pPr eaLnBrk="1" hangingPunct="1"/>
            <a:r>
              <a:rPr lang="en-GB" sz="2800" smtClean="0"/>
              <a:t>Latest occupation may obscure earlier settlement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Nepi, Italy Survey</a:t>
            </a: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44563" y="1143000"/>
            <a:ext cx="7270750" cy="54530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Nepi Date Distribution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571472" y="1571612"/>
          <a:ext cx="8268884" cy="4357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Homs Village 358</a:t>
            </a:r>
          </a:p>
        </p:txBody>
      </p:sp>
      <p:sp>
        <p:nvSpPr>
          <p:cNvPr id="102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250825" y="1484313"/>
          <a:ext cx="8686800" cy="4352925"/>
        </p:xfrm>
        <a:graphic>
          <a:graphicData uri="http://schemas.openxmlformats.org/presentationml/2006/ole">
            <p:oleObj spid="_x0000_s1026" name="Chart" r:id="rId4" imgW="8686800" imgH="43529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Excavation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Identification, recording and removal of deposits in reverse order of formation (Contexts).</a:t>
            </a:r>
          </a:p>
          <a:p>
            <a:pPr eaLnBrk="1" hangingPunct="1"/>
            <a:r>
              <a:rPr lang="en-GB" smtClean="0"/>
              <a:t>Finds are kept from contexts.</a:t>
            </a:r>
          </a:p>
          <a:p>
            <a:pPr eaLnBrk="1" hangingPunct="1"/>
            <a:r>
              <a:rPr lang="en-GB" smtClean="0"/>
              <a:t>Site interpretation made of grouping contexts into larger units  phases are groups of contexts from  contemportily related activity defined by the stratigraphy.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Stratigraphy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8600" y="2124075"/>
          <a:ext cx="8729663" cy="3876675"/>
        </p:xfrm>
        <a:graphic>
          <a:graphicData uri="http://schemas.openxmlformats.org/presentationml/2006/ole">
            <p:oleObj spid="_x0000_s2050" name="Document" r:id="rId4" imgW="5877000" imgH="2610000" progId="DesignCAD.DCD-Document.1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1085</TotalTime>
  <Words>1006</Words>
  <Application>Microsoft Office PowerPoint</Application>
  <PresentationFormat>On-screen Show (4:3)</PresentationFormat>
  <Paragraphs>447</Paragraphs>
  <Slides>29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Times New Roman</vt:lpstr>
      <vt:lpstr>Arial Unicode MS</vt:lpstr>
      <vt:lpstr>Office Theme</vt:lpstr>
      <vt:lpstr>Chart</vt:lpstr>
      <vt:lpstr>DesignCAD.DCD-Document</vt:lpstr>
      <vt:lpstr>Term 2 Week 2 </vt:lpstr>
      <vt:lpstr>Methods of Recovery</vt:lpstr>
      <vt:lpstr>Field survey</vt:lpstr>
      <vt:lpstr>Pros and Cons</vt:lpstr>
      <vt:lpstr>Nepi, Italy Survey</vt:lpstr>
      <vt:lpstr>Nepi Date Distribution</vt:lpstr>
      <vt:lpstr>Homs Village 358</vt:lpstr>
      <vt:lpstr>Excavation</vt:lpstr>
      <vt:lpstr>Stratigraphy</vt:lpstr>
      <vt:lpstr>Nantwich Date Distribution</vt:lpstr>
      <vt:lpstr>Mortaria Only</vt:lpstr>
      <vt:lpstr>Samian</vt:lpstr>
      <vt:lpstr>Ras al Bassit</vt:lpstr>
      <vt:lpstr>Quarry Farm, Ingleby Barwick, Stockton-on-Tees </vt:lpstr>
      <vt:lpstr>The finds themselves. </vt:lpstr>
      <vt:lpstr>Slide 16</vt:lpstr>
      <vt:lpstr>Using different dating evidence</vt:lpstr>
      <vt:lpstr>NorthWest Coin profiles</vt:lpstr>
      <vt:lpstr>Nantwich and Middlewich coin profiles</vt:lpstr>
      <vt:lpstr>Scientific Dating</vt:lpstr>
      <vt:lpstr>Quantification</vt:lpstr>
      <vt:lpstr>Quantification</vt:lpstr>
      <vt:lpstr>Problems with Count and weight</vt:lpstr>
      <vt:lpstr>Minimum numbers</vt:lpstr>
      <vt:lpstr>Estimated Vessels, pseudo Counts</vt:lpstr>
      <vt:lpstr>Bone Zones</vt:lpstr>
      <vt:lpstr>Slide 27</vt:lpstr>
      <vt:lpstr>To Sum Up</vt:lpstr>
      <vt:lpstr>Quantification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 2 Week 1b Chronology and Quantity</dc:title>
  <dc:creator>Dr Philip Mills</dc:creator>
  <cp:lastModifiedBy>Phil Mills</cp:lastModifiedBy>
  <cp:revision>83</cp:revision>
  <dcterms:created xsi:type="dcterms:W3CDTF">2009-12-28T16:36:55Z</dcterms:created>
  <dcterms:modified xsi:type="dcterms:W3CDTF">2012-03-13T10:51:57Z</dcterms:modified>
</cp:coreProperties>
</file>