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Default Extension="tiff" ContentType="image/tiff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sldIdLst>
    <p:sldId id="256" r:id="rId2"/>
    <p:sldId id="265" r:id="rId3"/>
    <p:sldId id="266" r:id="rId4"/>
    <p:sldId id="267" r:id="rId5"/>
    <p:sldId id="287" r:id="rId6"/>
    <p:sldId id="289" r:id="rId7"/>
    <p:sldId id="290" r:id="rId8"/>
    <p:sldId id="291" r:id="rId9"/>
    <p:sldId id="263" r:id="rId10"/>
    <p:sldId id="258" r:id="rId11"/>
    <p:sldId id="282" r:id="rId12"/>
    <p:sldId id="269" r:id="rId13"/>
    <p:sldId id="270" r:id="rId14"/>
    <p:sldId id="268" r:id="rId15"/>
    <p:sldId id="271" r:id="rId16"/>
    <p:sldId id="273" r:id="rId17"/>
    <p:sldId id="272" r:id="rId18"/>
    <p:sldId id="292" r:id="rId19"/>
    <p:sldId id="293" r:id="rId20"/>
    <p:sldId id="294" r:id="rId21"/>
    <p:sldId id="259" r:id="rId22"/>
    <p:sldId id="274" r:id="rId23"/>
    <p:sldId id="260" r:id="rId24"/>
    <p:sldId id="284" r:id="rId25"/>
    <p:sldId id="285" r:id="rId26"/>
    <p:sldId id="275" r:id="rId27"/>
    <p:sldId id="276" r:id="rId28"/>
    <p:sldId id="277" r:id="rId29"/>
    <p:sldId id="261" r:id="rId30"/>
    <p:sldId id="295" r:id="rId31"/>
    <p:sldId id="278" r:id="rId32"/>
    <p:sldId id="279" r:id="rId33"/>
    <p:sldId id="280" r:id="rId34"/>
    <p:sldId id="281" r:id="rId35"/>
    <p:sldId id="296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GB"/>
  <c:pivotSource>
    <c:name>[Book1]Sheet4!PivotTable3</c:name>
    <c:fmtId val="2"/>
  </c:pivotSource>
  <c:chart>
    <c:pivotFmts>
      <c:pivotFmt>
        <c:idx val="0"/>
        <c:marker>
          <c:symbol val="none"/>
        </c:marker>
      </c:pivotFmt>
      <c:pivotFmt>
        <c:idx val="1"/>
        <c:marker>
          <c:symbol val="none"/>
        </c:marker>
      </c:pivotFmt>
      <c:pivotFmt>
        <c:idx val="2"/>
        <c:marker>
          <c:symbol val="none"/>
        </c:marker>
      </c:pivotFmt>
      <c:pivotFmt>
        <c:idx val="3"/>
        <c:marker>
          <c:symbol val="none"/>
        </c:marker>
      </c:pivotFmt>
      <c:pivotFmt>
        <c:idx val="4"/>
        <c:marker>
          <c:symbol val="none"/>
        </c:marker>
      </c:pivotFmt>
      <c:pivotFmt>
        <c:idx val="5"/>
        <c:marker>
          <c:symbol val="none"/>
        </c:marker>
      </c:pivotFmt>
      <c:pivotFmt>
        <c:idx val="6"/>
        <c:marker>
          <c:symbol val="none"/>
        </c:marker>
      </c:pivotFmt>
      <c:pivotFmt>
        <c:idx val="7"/>
        <c:marker>
          <c:symbol val="none"/>
        </c:marker>
      </c:pivotFmt>
      <c:pivotFmt>
        <c:idx val="8"/>
        <c:marker>
          <c:symbol val="none"/>
        </c:marker>
      </c:pivotFmt>
      <c:pivotFmt>
        <c:idx val="9"/>
        <c:marker>
          <c:symbol val="none"/>
        </c:marker>
      </c:pivotFmt>
      <c:pivotFmt>
        <c:idx val="10"/>
        <c:marker>
          <c:symbol val="none"/>
        </c:marker>
      </c:pivotFmt>
      <c:pivotFmt>
        <c:idx val="11"/>
        <c:marker>
          <c:symbol val="none"/>
        </c:marker>
      </c:pivotFmt>
      <c:pivotFmt>
        <c:idx val="12"/>
        <c:marker>
          <c:symbol val="none"/>
        </c:marker>
      </c:pivotFmt>
      <c:pivotFmt>
        <c:idx val="13"/>
        <c:marker>
          <c:symbol val="none"/>
        </c:marker>
      </c:pivotFmt>
      <c:pivotFmt>
        <c:idx val="14"/>
        <c:marker>
          <c:symbol val="none"/>
        </c:marker>
      </c:pivotFmt>
      <c:pivotFmt>
        <c:idx val="15"/>
        <c:marker>
          <c:symbol val="none"/>
        </c:marker>
      </c:pivotFmt>
      <c:pivotFmt>
        <c:idx val="16"/>
        <c:marker>
          <c:symbol val="none"/>
        </c:marker>
      </c:pivotFmt>
      <c:pivotFmt>
        <c:idx val="17"/>
        <c:marker>
          <c:symbol val="none"/>
        </c:marker>
      </c:pivotFmt>
      <c:pivotFmt>
        <c:idx val="18"/>
        <c:marker>
          <c:symbol val="none"/>
        </c:marker>
      </c:pivotFmt>
      <c:pivotFmt>
        <c:idx val="19"/>
        <c:marker>
          <c:symbol val="none"/>
        </c:marker>
      </c:pivotFmt>
      <c:pivotFmt>
        <c:idx val="20"/>
        <c:marker>
          <c:symbol val="none"/>
        </c:marker>
      </c:pivotFmt>
      <c:pivotFmt>
        <c:idx val="21"/>
        <c:marker>
          <c:symbol val="none"/>
        </c:marker>
      </c:pivotFmt>
      <c:pivotFmt>
        <c:idx val="22"/>
        <c:marker>
          <c:symbol val="none"/>
        </c:marker>
      </c:pivotFmt>
      <c:pivotFmt>
        <c:idx val="23"/>
        <c:marker>
          <c:symbol val="none"/>
        </c:marker>
      </c:pivotFmt>
      <c:pivotFmt>
        <c:idx val="24"/>
        <c:marker>
          <c:symbol val="none"/>
        </c:marker>
      </c:pivotFmt>
      <c:pivotFmt>
        <c:idx val="25"/>
        <c:marker>
          <c:symbol val="none"/>
        </c:marker>
      </c:pivotFmt>
      <c:pivotFmt>
        <c:idx val="26"/>
        <c:marker>
          <c:symbol val="none"/>
        </c:marker>
      </c:pivotFmt>
      <c:pivotFmt>
        <c:idx val="27"/>
        <c:marker>
          <c:symbol val="none"/>
        </c:marker>
      </c:pivotFmt>
    </c:pivotFmts>
    <c:plotArea>
      <c:layout/>
      <c:barChart>
        <c:barDir val="col"/>
        <c:grouping val="clustered"/>
        <c:ser>
          <c:idx val="0"/>
          <c:order val="0"/>
          <c:tx>
            <c:strRef>
              <c:f>Sheet4!$B$3:$B$4</c:f>
              <c:strCache>
                <c:ptCount val="1"/>
                <c:pt idx="0">
                  <c:v>Female</c:v>
                </c:pt>
              </c:strCache>
            </c:strRef>
          </c:tx>
          <c:cat>
            <c:strRef>
              <c:f>Sheet4!$A$5:$A$13</c:f>
              <c:strCache>
                <c:ptCount val="8"/>
                <c:pt idx="0">
                  <c:v>Alington Ave</c:v>
                </c:pt>
                <c:pt idx="1">
                  <c:v>Bradley Hill</c:v>
                </c:pt>
                <c:pt idx="2">
                  <c:v>Cirencestr</c:v>
                </c:pt>
                <c:pt idx="3">
                  <c:v>Colchester</c:v>
                </c:pt>
                <c:pt idx="4">
                  <c:v>Dunstable</c:v>
                </c:pt>
                <c:pt idx="5">
                  <c:v>London East</c:v>
                </c:pt>
                <c:pt idx="6">
                  <c:v>Maiden Castle Rd</c:v>
                </c:pt>
                <c:pt idx="7">
                  <c:v>Poundbury</c:v>
                </c:pt>
              </c:strCache>
            </c:strRef>
          </c:cat>
          <c:val>
            <c:numRef>
              <c:f>Sheet4!$B$5:$B$13</c:f>
              <c:numCache>
                <c:formatCode>General</c:formatCode>
                <c:ptCount val="8"/>
                <c:pt idx="0">
                  <c:v>1.58</c:v>
                </c:pt>
                <c:pt idx="1">
                  <c:v>1.59</c:v>
                </c:pt>
                <c:pt idx="2">
                  <c:v>1.58</c:v>
                </c:pt>
                <c:pt idx="3">
                  <c:v>1.56</c:v>
                </c:pt>
                <c:pt idx="4">
                  <c:v>1.6</c:v>
                </c:pt>
                <c:pt idx="5">
                  <c:v>1.58</c:v>
                </c:pt>
                <c:pt idx="6">
                  <c:v>1.59</c:v>
                </c:pt>
                <c:pt idx="7">
                  <c:v>1.61</c:v>
                </c:pt>
              </c:numCache>
            </c:numRef>
          </c:val>
        </c:ser>
        <c:ser>
          <c:idx val="1"/>
          <c:order val="1"/>
          <c:tx>
            <c:strRef>
              <c:f>Sheet4!$C$3:$C$4</c:f>
              <c:strCache>
                <c:ptCount val="1"/>
                <c:pt idx="0">
                  <c:v>Male</c:v>
                </c:pt>
              </c:strCache>
            </c:strRef>
          </c:tx>
          <c:cat>
            <c:strRef>
              <c:f>Sheet4!$A$5:$A$13</c:f>
              <c:strCache>
                <c:ptCount val="8"/>
                <c:pt idx="0">
                  <c:v>Alington Ave</c:v>
                </c:pt>
                <c:pt idx="1">
                  <c:v>Bradley Hill</c:v>
                </c:pt>
                <c:pt idx="2">
                  <c:v>Cirencestr</c:v>
                </c:pt>
                <c:pt idx="3">
                  <c:v>Colchester</c:v>
                </c:pt>
                <c:pt idx="4">
                  <c:v>Dunstable</c:v>
                </c:pt>
                <c:pt idx="5">
                  <c:v>London East</c:v>
                </c:pt>
                <c:pt idx="6">
                  <c:v>Maiden Castle Rd</c:v>
                </c:pt>
                <c:pt idx="7">
                  <c:v>Poundbury</c:v>
                </c:pt>
              </c:strCache>
            </c:strRef>
          </c:cat>
          <c:val>
            <c:numRef>
              <c:f>Sheet4!$C$5:$C$13</c:f>
              <c:numCache>
                <c:formatCode>General</c:formatCode>
                <c:ptCount val="8"/>
                <c:pt idx="0">
                  <c:v>1.6600000000000001</c:v>
                </c:pt>
                <c:pt idx="1">
                  <c:v>1.6900000000000004</c:v>
                </c:pt>
                <c:pt idx="2">
                  <c:v>1.6900000000000004</c:v>
                </c:pt>
                <c:pt idx="3">
                  <c:v>1.6800000000000004</c:v>
                </c:pt>
                <c:pt idx="4">
                  <c:v>1.6800000000000004</c:v>
                </c:pt>
                <c:pt idx="5">
                  <c:v>1.6900000000000004</c:v>
                </c:pt>
                <c:pt idx="6">
                  <c:v>1.6700000000000004</c:v>
                </c:pt>
                <c:pt idx="7">
                  <c:v>1.6600000000000001</c:v>
                </c:pt>
              </c:numCache>
            </c:numRef>
          </c:val>
        </c:ser>
        <c:axId val="42125184"/>
        <c:axId val="60870016"/>
      </c:barChart>
      <c:catAx>
        <c:axId val="42125184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Site</a:t>
                </a:r>
              </a:p>
            </c:rich>
          </c:tx>
          <c:layout/>
        </c:title>
        <c:tickLblPos val="nextTo"/>
        <c:crossAx val="60870016"/>
        <c:crosses val="autoZero"/>
        <c:auto val="1"/>
        <c:lblAlgn val="ctr"/>
        <c:lblOffset val="100"/>
      </c:catAx>
      <c:valAx>
        <c:axId val="60870016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Ht (m)</a:t>
                </a:r>
              </a:p>
            </c:rich>
          </c:tx>
          <c:layout/>
        </c:title>
        <c:numFmt formatCode="General" sourceLinked="1"/>
        <c:tickLblPos val="nextTo"/>
        <c:crossAx val="42125184"/>
        <c:crosses val="autoZero"/>
        <c:crossBetween val="between"/>
      </c:valAx>
    </c:plotArea>
    <c:legend>
      <c:legendPos val="r"/>
      <c:layout/>
    </c:legend>
    <c:plotVisOnly val="1"/>
  </c:chart>
  <c:spPr>
    <a:solidFill>
      <a:schemeClr val="bg1"/>
    </a:solidFill>
  </c:sp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pivotSource>
    <c:name>[Book1]Sheet1!PivotTable4</c:name>
    <c:fmtId val="2"/>
  </c:pivotSource>
  <c:chart>
    <c:pivotFmts>
      <c:pivotFmt>
        <c:idx val="0"/>
        <c:marker>
          <c:symbol val="none"/>
        </c:marker>
      </c:pivotFmt>
      <c:pivotFmt>
        <c:idx val="1"/>
        <c:marker>
          <c:symbol val="none"/>
        </c:marker>
      </c:pivotFmt>
      <c:pivotFmt>
        <c:idx val="2"/>
        <c:marker>
          <c:symbol val="none"/>
        </c:marker>
      </c:pivotFmt>
      <c:pivotFmt>
        <c:idx val="3"/>
        <c:marker>
          <c:symbol val="none"/>
        </c:marker>
      </c:pivotFmt>
      <c:pivotFmt>
        <c:idx val="4"/>
        <c:marker>
          <c:symbol val="none"/>
        </c:marker>
      </c:pivotFmt>
      <c:pivotFmt>
        <c:idx val="5"/>
        <c:marker>
          <c:symbol val="none"/>
        </c:marker>
      </c:pivotFmt>
      <c:pivotFmt>
        <c:idx val="6"/>
        <c:marker>
          <c:symbol val="none"/>
        </c:marker>
      </c:pivotFmt>
    </c:pivotFmts>
    <c:plotArea>
      <c:layout/>
      <c:barChart>
        <c:barDir val="col"/>
        <c:grouping val="clustered"/>
        <c:ser>
          <c:idx val="0"/>
          <c:order val="0"/>
          <c:tx>
            <c:strRef>
              <c:f>Sheet1!$L$32:$L$33</c:f>
              <c:strCache>
                <c:ptCount val="1"/>
                <c:pt idx="0">
                  <c:v>Caries</c:v>
                </c:pt>
              </c:strCache>
            </c:strRef>
          </c:tx>
          <c:cat>
            <c:strRef>
              <c:f>Sheet1!$K$34:$K$42</c:f>
              <c:strCache>
                <c:ptCount val="8"/>
                <c:pt idx="0">
                  <c:v>Alchester</c:v>
                </c:pt>
                <c:pt idx="1">
                  <c:v>Alington Ave</c:v>
                </c:pt>
                <c:pt idx="2">
                  <c:v>Chignall</c:v>
                </c:pt>
                <c:pt idx="3">
                  <c:v>Cirencestr</c:v>
                </c:pt>
                <c:pt idx="4">
                  <c:v>Colchester</c:v>
                </c:pt>
                <c:pt idx="5">
                  <c:v>Dunstable</c:v>
                </c:pt>
                <c:pt idx="6">
                  <c:v>London East</c:v>
                </c:pt>
                <c:pt idx="7">
                  <c:v>Poundbury</c:v>
                </c:pt>
              </c:strCache>
            </c:strRef>
          </c:cat>
          <c:val>
            <c:numRef>
              <c:f>Sheet1!$L$34:$L$42</c:f>
              <c:numCache>
                <c:formatCode>General</c:formatCode>
                <c:ptCount val="8"/>
                <c:pt idx="0">
                  <c:v>1</c:v>
                </c:pt>
                <c:pt idx="1">
                  <c:v>2.6</c:v>
                </c:pt>
                <c:pt idx="2">
                  <c:v>0</c:v>
                </c:pt>
                <c:pt idx="3">
                  <c:v>5.0999999999999996</c:v>
                </c:pt>
                <c:pt idx="4">
                  <c:v>3.9</c:v>
                </c:pt>
                <c:pt idx="5">
                  <c:v>3.8</c:v>
                </c:pt>
                <c:pt idx="6">
                  <c:v>7.3</c:v>
                </c:pt>
                <c:pt idx="7">
                  <c:v>15.8</c:v>
                </c:pt>
              </c:numCache>
            </c:numRef>
          </c:val>
        </c:ser>
        <c:ser>
          <c:idx val="1"/>
          <c:order val="1"/>
          <c:tx>
            <c:strRef>
              <c:f>Sheet1!$M$32:$M$33</c:f>
              <c:strCache>
                <c:ptCount val="1"/>
                <c:pt idx="0">
                  <c:v>Enamel Hypoplasia</c:v>
                </c:pt>
              </c:strCache>
            </c:strRef>
          </c:tx>
          <c:cat>
            <c:strRef>
              <c:f>Sheet1!$K$34:$K$42</c:f>
              <c:strCache>
                <c:ptCount val="8"/>
                <c:pt idx="0">
                  <c:v>Alchester</c:v>
                </c:pt>
                <c:pt idx="1">
                  <c:v>Alington Ave</c:v>
                </c:pt>
                <c:pt idx="2">
                  <c:v>Chignall</c:v>
                </c:pt>
                <c:pt idx="3">
                  <c:v>Cirencestr</c:v>
                </c:pt>
                <c:pt idx="4">
                  <c:v>Colchester</c:v>
                </c:pt>
                <c:pt idx="5">
                  <c:v>Dunstable</c:v>
                </c:pt>
                <c:pt idx="6">
                  <c:v>London East</c:v>
                </c:pt>
                <c:pt idx="7">
                  <c:v>Poundbury</c:v>
                </c:pt>
              </c:strCache>
            </c:strRef>
          </c:cat>
          <c:val>
            <c:numRef>
              <c:f>Sheet1!$M$34:$M$42</c:f>
              <c:numCache>
                <c:formatCode>General</c:formatCode>
                <c:ptCount val="8"/>
                <c:pt idx="0">
                  <c:v>12.5</c:v>
                </c:pt>
                <c:pt idx="1">
                  <c:v>0</c:v>
                </c:pt>
                <c:pt idx="2">
                  <c:v>30.5</c:v>
                </c:pt>
                <c:pt idx="3">
                  <c:v>24</c:v>
                </c:pt>
                <c:pt idx="4">
                  <c:v>27.2</c:v>
                </c:pt>
                <c:pt idx="5">
                  <c:v>0</c:v>
                </c:pt>
                <c:pt idx="6">
                  <c:v>10</c:v>
                </c:pt>
                <c:pt idx="7">
                  <c:v>38.5</c:v>
                </c:pt>
              </c:numCache>
            </c:numRef>
          </c:val>
        </c:ser>
        <c:ser>
          <c:idx val="2"/>
          <c:order val="2"/>
          <c:tx>
            <c:strRef>
              <c:f>Sheet1!$N$32:$N$33</c:f>
              <c:strCache>
                <c:ptCount val="1"/>
                <c:pt idx="0">
                  <c:v>Criba Orbitalia</c:v>
                </c:pt>
              </c:strCache>
            </c:strRef>
          </c:tx>
          <c:cat>
            <c:strRef>
              <c:f>Sheet1!$K$34:$K$42</c:f>
              <c:strCache>
                <c:ptCount val="8"/>
                <c:pt idx="0">
                  <c:v>Alchester</c:v>
                </c:pt>
                <c:pt idx="1">
                  <c:v>Alington Ave</c:v>
                </c:pt>
                <c:pt idx="2">
                  <c:v>Chignall</c:v>
                </c:pt>
                <c:pt idx="3">
                  <c:v>Cirencestr</c:v>
                </c:pt>
                <c:pt idx="4">
                  <c:v>Colchester</c:v>
                </c:pt>
                <c:pt idx="5">
                  <c:v>Dunstable</c:v>
                </c:pt>
                <c:pt idx="6">
                  <c:v>London East</c:v>
                </c:pt>
                <c:pt idx="7">
                  <c:v>Poundbury</c:v>
                </c:pt>
              </c:strCache>
            </c:strRef>
          </c:cat>
          <c:val>
            <c:numRef>
              <c:f>Sheet1!$N$34:$N$42</c:f>
              <c:numCache>
                <c:formatCode>General</c:formatCode>
                <c:ptCount val="8"/>
                <c:pt idx="0">
                  <c:v>13</c:v>
                </c:pt>
                <c:pt idx="1">
                  <c:v>2.7</c:v>
                </c:pt>
                <c:pt idx="2">
                  <c:v>22</c:v>
                </c:pt>
                <c:pt idx="3">
                  <c:v>17.7</c:v>
                </c:pt>
                <c:pt idx="4">
                  <c:v>9.9</c:v>
                </c:pt>
                <c:pt idx="5">
                  <c:v>0</c:v>
                </c:pt>
                <c:pt idx="6">
                  <c:v>0</c:v>
                </c:pt>
                <c:pt idx="7">
                  <c:v>28</c:v>
                </c:pt>
              </c:numCache>
            </c:numRef>
          </c:val>
        </c:ser>
        <c:axId val="61461632"/>
        <c:axId val="61463168"/>
      </c:barChart>
      <c:catAx>
        <c:axId val="61461632"/>
        <c:scaling>
          <c:orientation val="minMax"/>
        </c:scaling>
        <c:axPos val="b"/>
        <c:tickLblPos val="nextTo"/>
        <c:crossAx val="61463168"/>
        <c:crosses val="autoZero"/>
        <c:auto val="1"/>
        <c:lblAlgn val="ctr"/>
        <c:lblOffset val="100"/>
      </c:catAx>
      <c:valAx>
        <c:axId val="61463168"/>
        <c:scaling>
          <c:orientation val="minMax"/>
        </c:scaling>
        <c:axPos val="l"/>
        <c:majorGridlines/>
        <c:numFmt formatCode="General" sourceLinked="1"/>
        <c:tickLblPos val="nextTo"/>
        <c:crossAx val="61461632"/>
        <c:crosses val="autoZero"/>
        <c:crossBetween val="between"/>
      </c:valAx>
    </c:plotArea>
    <c:legend>
      <c:legendPos val="r"/>
      <c:layout/>
    </c:legend>
    <c:plotVisOnly val="1"/>
  </c:chart>
  <c:spPr>
    <a:solidFill>
      <a:schemeClr val="bg1"/>
    </a:solidFill>
  </c:sp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pivotSource>
    <c:name>[Book1]Sheet2!PivotTable5</c:name>
    <c:fmtId val="2"/>
  </c:pivotSource>
  <c:chart>
    <c:pivotFmts>
      <c:pivotFmt>
        <c:idx val="0"/>
        <c:marker>
          <c:symbol val="none"/>
        </c:marker>
      </c:pivotFmt>
      <c:pivotFmt>
        <c:idx val="1"/>
        <c:marker>
          <c:symbol val="none"/>
        </c:marker>
      </c:pivotFmt>
      <c:pivotFmt>
        <c:idx val="2"/>
        <c:marker>
          <c:symbol val="none"/>
        </c:marker>
      </c:pivotFmt>
      <c:pivotFmt>
        <c:idx val="3"/>
        <c:marker>
          <c:symbol val="none"/>
        </c:marker>
      </c:pivotFmt>
      <c:pivotFmt>
        <c:idx val="4"/>
        <c:marker>
          <c:symbol val="none"/>
        </c:marker>
      </c:pivotFmt>
      <c:pivotFmt>
        <c:idx val="5"/>
        <c:marker>
          <c:symbol val="none"/>
        </c:marker>
      </c:pivotFmt>
    </c:pivotFmts>
    <c:plotArea>
      <c:layout/>
      <c:barChart>
        <c:barDir val="col"/>
        <c:grouping val="clustered"/>
        <c:ser>
          <c:idx val="0"/>
          <c:order val="0"/>
          <c:tx>
            <c:strRef>
              <c:f>Sheet2!$L$2:$L$3</c:f>
              <c:strCache>
                <c:ptCount val="1"/>
                <c:pt idx="0">
                  <c:v>Sum of Pig %</c:v>
                </c:pt>
              </c:strCache>
            </c:strRef>
          </c:tx>
          <c:cat>
            <c:multiLvlStrRef>
              <c:f>Sheet2!$K$4:$K$14</c:f>
              <c:multiLvlStrCache>
                <c:ptCount val="6"/>
                <c:lvl>
                  <c:pt idx="0">
                    <c:v>Castleford</c:v>
                  </c:pt>
                  <c:pt idx="1">
                    <c:v>Ribchester</c:v>
                  </c:pt>
                  <c:pt idx="2">
                    <c:v>Wilcote</c:v>
                  </c:pt>
                  <c:pt idx="3">
                    <c:v>Leicester</c:v>
                  </c:pt>
                  <c:pt idx="4">
                    <c:v>Wroxeter</c:v>
                  </c:pt>
                  <c:pt idx="5">
                    <c:v>Castleford</c:v>
                  </c:pt>
                </c:lvl>
                <c:lvl>
                  <c:pt idx="0">
                    <c:v>Fort</c:v>
                  </c:pt>
                  <c:pt idx="2">
                    <c:v>Roadside rural</c:v>
                  </c:pt>
                  <c:pt idx="3">
                    <c:v>Urban</c:v>
                  </c:pt>
                  <c:pt idx="5">
                    <c:v>Vicus</c:v>
                  </c:pt>
                </c:lvl>
              </c:multiLvlStrCache>
            </c:multiLvlStrRef>
          </c:cat>
          <c:val>
            <c:numRef>
              <c:f>Sheet2!$L$4:$L$14</c:f>
              <c:numCache>
                <c:formatCode>General</c:formatCode>
                <c:ptCount val="6"/>
                <c:pt idx="0">
                  <c:v>10</c:v>
                </c:pt>
                <c:pt idx="1">
                  <c:v>11</c:v>
                </c:pt>
                <c:pt idx="2">
                  <c:v>9</c:v>
                </c:pt>
                <c:pt idx="3">
                  <c:v>17</c:v>
                </c:pt>
                <c:pt idx="4">
                  <c:v>18</c:v>
                </c:pt>
                <c:pt idx="5">
                  <c:v>13</c:v>
                </c:pt>
              </c:numCache>
            </c:numRef>
          </c:val>
        </c:ser>
        <c:ser>
          <c:idx val="1"/>
          <c:order val="1"/>
          <c:tx>
            <c:strRef>
              <c:f>Sheet2!$M$2:$M$3</c:f>
              <c:strCache>
                <c:ptCount val="1"/>
                <c:pt idx="0">
                  <c:v>Sum of Sheep %</c:v>
                </c:pt>
              </c:strCache>
            </c:strRef>
          </c:tx>
          <c:cat>
            <c:multiLvlStrRef>
              <c:f>Sheet2!$K$4:$K$14</c:f>
              <c:multiLvlStrCache>
                <c:ptCount val="6"/>
                <c:lvl>
                  <c:pt idx="0">
                    <c:v>Castleford</c:v>
                  </c:pt>
                  <c:pt idx="1">
                    <c:v>Ribchester</c:v>
                  </c:pt>
                  <c:pt idx="2">
                    <c:v>Wilcote</c:v>
                  </c:pt>
                  <c:pt idx="3">
                    <c:v>Leicester</c:v>
                  </c:pt>
                  <c:pt idx="4">
                    <c:v>Wroxeter</c:v>
                  </c:pt>
                  <c:pt idx="5">
                    <c:v>Castleford</c:v>
                  </c:pt>
                </c:lvl>
                <c:lvl>
                  <c:pt idx="0">
                    <c:v>Fort</c:v>
                  </c:pt>
                  <c:pt idx="2">
                    <c:v>Roadside rural</c:v>
                  </c:pt>
                  <c:pt idx="3">
                    <c:v>Urban</c:v>
                  </c:pt>
                  <c:pt idx="5">
                    <c:v>Vicus</c:v>
                  </c:pt>
                </c:lvl>
              </c:multiLvlStrCache>
            </c:multiLvlStrRef>
          </c:cat>
          <c:val>
            <c:numRef>
              <c:f>Sheet2!$M$4:$M$14</c:f>
              <c:numCache>
                <c:formatCode>General</c:formatCode>
                <c:ptCount val="6"/>
                <c:pt idx="0">
                  <c:v>26</c:v>
                </c:pt>
                <c:pt idx="1">
                  <c:v>25</c:v>
                </c:pt>
                <c:pt idx="2">
                  <c:v>52</c:v>
                </c:pt>
                <c:pt idx="3">
                  <c:v>39</c:v>
                </c:pt>
                <c:pt idx="4">
                  <c:v>29</c:v>
                </c:pt>
                <c:pt idx="5">
                  <c:v>28</c:v>
                </c:pt>
              </c:numCache>
            </c:numRef>
          </c:val>
        </c:ser>
        <c:ser>
          <c:idx val="2"/>
          <c:order val="2"/>
          <c:tx>
            <c:strRef>
              <c:f>Sheet2!$N$2:$N$3</c:f>
              <c:strCache>
                <c:ptCount val="1"/>
                <c:pt idx="0">
                  <c:v>Sum of Cattle %</c:v>
                </c:pt>
              </c:strCache>
            </c:strRef>
          </c:tx>
          <c:cat>
            <c:multiLvlStrRef>
              <c:f>Sheet2!$K$4:$K$14</c:f>
              <c:multiLvlStrCache>
                <c:ptCount val="6"/>
                <c:lvl>
                  <c:pt idx="0">
                    <c:v>Castleford</c:v>
                  </c:pt>
                  <c:pt idx="1">
                    <c:v>Ribchester</c:v>
                  </c:pt>
                  <c:pt idx="2">
                    <c:v>Wilcote</c:v>
                  </c:pt>
                  <c:pt idx="3">
                    <c:v>Leicester</c:v>
                  </c:pt>
                  <c:pt idx="4">
                    <c:v>Wroxeter</c:v>
                  </c:pt>
                  <c:pt idx="5">
                    <c:v>Castleford</c:v>
                  </c:pt>
                </c:lvl>
                <c:lvl>
                  <c:pt idx="0">
                    <c:v>Fort</c:v>
                  </c:pt>
                  <c:pt idx="2">
                    <c:v>Roadside rural</c:v>
                  </c:pt>
                  <c:pt idx="3">
                    <c:v>Urban</c:v>
                  </c:pt>
                  <c:pt idx="5">
                    <c:v>Vicus</c:v>
                  </c:pt>
                </c:lvl>
              </c:multiLvlStrCache>
            </c:multiLvlStrRef>
          </c:cat>
          <c:val>
            <c:numRef>
              <c:f>Sheet2!$N$4:$N$14</c:f>
              <c:numCache>
                <c:formatCode>General</c:formatCode>
                <c:ptCount val="6"/>
                <c:pt idx="0">
                  <c:v>64</c:v>
                </c:pt>
                <c:pt idx="1">
                  <c:v>63</c:v>
                </c:pt>
                <c:pt idx="2">
                  <c:v>38</c:v>
                </c:pt>
                <c:pt idx="3">
                  <c:v>44</c:v>
                </c:pt>
                <c:pt idx="4">
                  <c:v>53</c:v>
                </c:pt>
                <c:pt idx="5">
                  <c:v>59</c:v>
                </c:pt>
              </c:numCache>
            </c:numRef>
          </c:val>
        </c:ser>
        <c:axId val="79822848"/>
        <c:axId val="79824384"/>
      </c:barChart>
      <c:catAx>
        <c:axId val="79822848"/>
        <c:scaling>
          <c:orientation val="minMax"/>
        </c:scaling>
        <c:axPos val="b"/>
        <c:tickLblPos val="nextTo"/>
        <c:crossAx val="79824384"/>
        <c:crosses val="autoZero"/>
        <c:auto val="1"/>
        <c:lblAlgn val="ctr"/>
        <c:lblOffset val="100"/>
      </c:catAx>
      <c:valAx>
        <c:axId val="79824384"/>
        <c:scaling>
          <c:orientation val="minMax"/>
        </c:scaling>
        <c:axPos val="l"/>
        <c:majorGridlines/>
        <c:numFmt formatCode="General" sourceLinked="1"/>
        <c:tickLblPos val="nextTo"/>
        <c:crossAx val="79822848"/>
        <c:crosses val="autoZero"/>
        <c:crossBetween val="between"/>
      </c:valAx>
    </c:plotArea>
    <c:legend>
      <c:legendPos val="r"/>
      <c:layout/>
    </c:legend>
    <c:plotVisOnly val="1"/>
  </c:chart>
  <c:spPr>
    <a:solidFill>
      <a:schemeClr val="bg1"/>
    </a:solidFill>
  </c:sp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D8FFFC-405F-4B44-8FDE-14F3A8E58A2A}" type="datetimeFigureOut">
              <a:rPr lang="en-US" smtClean="0"/>
              <a:pPr/>
              <a:t>3/13/2012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7431E1-FA7C-47E8-91FC-150B2730F0D1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7431E1-FA7C-47E8-91FC-150B2730F0D1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7431E1-FA7C-47E8-91FC-150B2730F0D1}" type="slidenum">
              <a:rPr lang="en-GB" smtClean="0"/>
              <a:pPr/>
              <a:t>14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7431E1-FA7C-47E8-91FC-150B2730F0D1}" type="slidenum">
              <a:rPr lang="en-GB" smtClean="0"/>
              <a:pPr/>
              <a:t>15</a:t>
            </a:fld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7431E1-FA7C-47E8-91FC-150B2730F0D1}" type="slidenum">
              <a:rPr lang="en-GB" smtClean="0"/>
              <a:pPr/>
              <a:t>16</a:t>
            </a:fld>
            <a:endParaRPr lang="en-GB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7431E1-FA7C-47E8-91FC-150B2730F0D1}" type="slidenum">
              <a:rPr lang="en-GB" smtClean="0"/>
              <a:pPr/>
              <a:t>17</a:t>
            </a:fld>
            <a:endParaRPr lang="en-GB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7431E1-FA7C-47E8-91FC-150B2730F0D1}" type="slidenum">
              <a:rPr lang="en-GB" smtClean="0"/>
              <a:pPr/>
              <a:t>21</a:t>
            </a:fld>
            <a:endParaRPr lang="en-GB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7431E1-FA7C-47E8-91FC-150B2730F0D1}" type="slidenum">
              <a:rPr lang="en-GB" smtClean="0"/>
              <a:pPr/>
              <a:t>22</a:t>
            </a:fld>
            <a:endParaRPr lang="en-GB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7431E1-FA7C-47E8-91FC-150B2730F0D1}" type="slidenum">
              <a:rPr lang="en-GB" smtClean="0"/>
              <a:pPr/>
              <a:t>23</a:t>
            </a:fld>
            <a:endParaRPr lang="en-GB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7431E1-FA7C-47E8-91FC-150B2730F0D1}" type="slidenum">
              <a:rPr lang="en-GB" smtClean="0"/>
              <a:pPr/>
              <a:t>26</a:t>
            </a:fld>
            <a:endParaRPr lang="en-GB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7431E1-FA7C-47E8-91FC-150B2730F0D1}" type="slidenum">
              <a:rPr lang="en-GB" smtClean="0"/>
              <a:pPr/>
              <a:t>27</a:t>
            </a:fld>
            <a:endParaRPr lang="en-GB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7431E1-FA7C-47E8-91FC-150B2730F0D1}" type="slidenum">
              <a:rPr lang="en-GB" smtClean="0"/>
              <a:pPr/>
              <a:t>28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7431E1-FA7C-47E8-91FC-150B2730F0D1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7431E1-FA7C-47E8-91FC-150B2730F0D1}" type="slidenum">
              <a:rPr lang="en-GB" smtClean="0"/>
              <a:pPr/>
              <a:t>29</a:t>
            </a:fld>
            <a:endParaRPr lang="en-GB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7431E1-FA7C-47E8-91FC-150B2730F0D1}" type="slidenum">
              <a:rPr lang="en-GB" smtClean="0"/>
              <a:pPr/>
              <a:t>31</a:t>
            </a:fld>
            <a:endParaRPr lang="en-GB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7431E1-FA7C-47E8-91FC-150B2730F0D1}" type="slidenum">
              <a:rPr lang="en-GB" smtClean="0"/>
              <a:pPr/>
              <a:t>32</a:t>
            </a:fld>
            <a:endParaRPr lang="en-GB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7431E1-FA7C-47E8-91FC-150B2730F0D1}" type="slidenum">
              <a:rPr lang="en-GB" smtClean="0"/>
              <a:pPr/>
              <a:t>33</a:t>
            </a:fld>
            <a:endParaRPr lang="en-GB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7431E1-FA7C-47E8-91FC-150B2730F0D1}" type="slidenum">
              <a:rPr lang="en-GB" smtClean="0"/>
              <a:pPr/>
              <a:t>34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7431E1-FA7C-47E8-91FC-150B2730F0D1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7431E1-FA7C-47E8-91FC-150B2730F0D1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7431E1-FA7C-47E8-91FC-150B2730F0D1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7431E1-FA7C-47E8-91FC-150B2730F0D1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7431E1-FA7C-47E8-91FC-150B2730F0D1}" type="slidenum">
              <a:rPr lang="en-GB" smtClean="0"/>
              <a:pPr/>
              <a:t>11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7431E1-FA7C-47E8-91FC-150B2730F0D1}" type="slidenum">
              <a:rPr lang="en-GB" smtClean="0"/>
              <a:pPr/>
              <a:t>12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7431E1-FA7C-47E8-91FC-150B2730F0D1}" type="slidenum">
              <a:rPr lang="en-GB" smtClean="0"/>
              <a:pPr/>
              <a:t>13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26498-1FB8-4F69-90CA-AE0B45EF15B1}" type="datetimeFigureOut">
              <a:rPr lang="en-US" smtClean="0"/>
              <a:pPr/>
              <a:t>3/13/2012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57710-3506-4D92-946C-893CE5A3093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26498-1FB8-4F69-90CA-AE0B45EF15B1}" type="datetimeFigureOut">
              <a:rPr lang="en-US" smtClean="0"/>
              <a:pPr/>
              <a:t>3/13/2012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57710-3506-4D92-946C-893CE5A3093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26498-1FB8-4F69-90CA-AE0B45EF15B1}" type="datetimeFigureOut">
              <a:rPr lang="en-US" smtClean="0"/>
              <a:pPr/>
              <a:t>3/13/2012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57710-3506-4D92-946C-893CE5A3093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26498-1FB8-4F69-90CA-AE0B45EF15B1}" type="datetimeFigureOut">
              <a:rPr lang="en-US" smtClean="0"/>
              <a:pPr/>
              <a:t>3/13/2012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57710-3506-4D92-946C-893CE5A3093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26498-1FB8-4F69-90CA-AE0B45EF15B1}" type="datetimeFigureOut">
              <a:rPr lang="en-US" smtClean="0"/>
              <a:pPr/>
              <a:t>3/13/2012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57710-3506-4D92-946C-893CE5A3093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26498-1FB8-4F69-90CA-AE0B45EF15B1}" type="datetimeFigureOut">
              <a:rPr lang="en-US" smtClean="0"/>
              <a:pPr/>
              <a:t>3/13/2012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57710-3506-4D92-946C-893CE5A3093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26498-1FB8-4F69-90CA-AE0B45EF15B1}" type="datetimeFigureOut">
              <a:rPr lang="en-US" smtClean="0"/>
              <a:pPr/>
              <a:t>3/13/2012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57710-3506-4D92-946C-893CE5A3093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26498-1FB8-4F69-90CA-AE0B45EF15B1}" type="datetimeFigureOut">
              <a:rPr lang="en-US" smtClean="0"/>
              <a:pPr/>
              <a:t>3/13/2012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57710-3506-4D92-946C-893CE5A3093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26498-1FB8-4F69-90CA-AE0B45EF15B1}" type="datetimeFigureOut">
              <a:rPr lang="en-US" smtClean="0"/>
              <a:pPr/>
              <a:t>3/13/2012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57710-3506-4D92-946C-893CE5A3093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26498-1FB8-4F69-90CA-AE0B45EF15B1}" type="datetimeFigureOut">
              <a:rPr lang="en-US" smtClean="0"/>
              <a:pPr/>
              <a:t>3/13/2012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57710-3506-4D92-946C-893CE5A3093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26498-1FB8-4F69-90CA-AE0B45EF15B1}" type="datetimeFigureOut">
              <a:rPr lang="en-US" smtClean="0"/>
              <a:pPr/>
              <a:t>3/13/2012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57710-3506-4D92-946C-893CE5A3093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726498-1FB8-4F69-90CA-AE0B45EF15B1}" type="datetimeFigureOut">
              <a:rPr lang="en-US" smtClean="0"/>
              <a:pPr/>
              <a:t>3/13/2012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557710-3506-4D92-946C-893CE5A30938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576" y="476672"/>
            <a:ext cx="7772400" cy="1470025"/>
          </a:xfrm>
        </p:spPr>
        <p:txBody>
          <a:bodyPr/>
          <a:lstStyle/>
          <a:p>
            <a:r>
              <a:rPr lang="en-GB" dirty="0" smtClean="0"/>
              <a:t>The Roman Economy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Week 2 – Lecture 2</a:t>
            </a:r>
          </a:p>
          <a:p>
            <a:r>
              <a:rPr lang="en-GB" dirty="0" smtClean="0"/>
              <a:t> Agricultural Production</a:t>
            </a:r>
            <a:endParaRPr lang="en-GB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Olive oil</a:t>
            </a:r>
            <a:br>
              <a:rPr lang="en-GB" dirty="0" smtClean="0"/>
            </a:br>
            <a:r>
              <a:rPr lang="en-GB" sz="3600" b="1" dirty="0" err="1" smtClean="0"/>
              <a:t>Olea</a:t>
            </a:r>
            <a:r>
              <a:rPr lang="en-GB" sz="3600" b="1" dirty="0" smtClean="0"/>
              <a:t> </a:t>
            </a:r>
            <a:r>
              <a:rPr lang="en-GB" sz="3600" b="1" dirty="0" err="1" smtClean="0"/>
              <a:t>Europea</a:t>
            </a:r>
            <a:r>
              <a:rPr lang="en-GB" sz="3600" b="1" dirty="0" smtClean="0"/>
              <a:t> </a:t>
            </a:r>
            <a:r>
              <a:rPr lang="en-GB" sz="3600" b="1" dirty="0" err="1" smtClean="0"/>
              <a:t>Sativa</a:t>
            </a:r>
            <a:endParaRPr lang="en-GB" sz="3600" dirty="0"/>
          </a:p>
        </p:txBody>
      </p:sp>
      <p:pic>
        <p:nvPicPr>
          <p:cNvPr id="3074" name="Picture 2" descr="C:\Users\Phil\Documents\Downloads\DR20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8446" y="2198211"/>
            <a:ext cx="2007108" cy="33299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Segilla</a:t>
            </a:r>
            <a:r>
              <a:rPr lang="en-GB" dirty="0" smtClean="0"/>
              <a:t>, </a:t>
            </a:r>
            <a:r>
              <a:rPr lang="en-GB" dirty="0" smtClean="0"/>
              <a:t>Syria</a:t>
            </a:r>
            <a:endParaRPr lang="en-GB" dirty="0"/>
          </a:p>
        </p:txBody>
      </p:sp>
      <p:pic>
        <p:nvPicPr>
          <p:cNvPr id="4" name="Content Placeholder 3" descr="olive presses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069819" y="1600200"/>
            <a:ext cx="7004361" cy="4525963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4743" y="1600200"/>
            <a:ext cx="7334514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33998" y="1600200"/>
            <a:ext cx="707600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29522" y="1600200"/>
            <a:ext cx="6684956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Content Placeholder 5" descr="Cidilla Olive press.t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058747" y="1600200"/>
            <a:ext cx="7026506" cy="4525963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Olive 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Spain, Tunisia </a:t>
            </a:r>
            <a:r>
              <a:rPr lang="en-GB" dirty="0" err="1" smtClean="0"/>
              <a:t>Tripolitania</a:t>
            </a:r>
            <a:r>
              <a:rPr lang="en-GB" dirty="0" smtClean="0"/>
              <a:t> (Libya) North Syria</a:t>
            </a:r>
          </a:p>
          <a:p>
            <a:r>
              <a:rPr lang="en-GB" dirty="0" smtClean="0"/>
              <a:t>Other locations but not so intensive</a:t>
            </a:r>
          </a:p>
          <a:p>
            <a:r>
              <a:rPr lang="en-GB" dirty="0" smtClean="0"/>
              <a:t>Food c. 20L a year; lasts a year before going rancid</a:t>
            </a:r>
          </a:p>
          <a:p>
            <a:r>
              <a:rPr lang="en-GB" dirty="0" smtClean="0"/>
              <a:t>Also used on body, perfumes, medicines, soap, light</a:t>
            </a:r>
          </a:p>
          <a:p>
            <a:r>
              <a:rPr lang="en-GB" dirty="0" smtClean="0"/>
              <a:t>Monte </a:t>
            </a:r>
            <a:r>
              <a:rPr lang="en-GB" dirty="0" err="1" smtClean="0"/>
              <a:t>Testaccio</a:t>
            </a:r>
            <a:r>
              <a:rPr lang="en-GB" dirty="0" smtClean="0"/>
              <a:t> – 40-50 million discarded </a:t>
            </a:r>
            <a:r>
              <a:rPr lang="en-GB" dirty="0" err="1" smtClean="0"/>
              <a:t>amph</a:t>
            </a:r>
            <a:r>
              <a:rPr lang="en-GB" dirty="0" smtClean="0"/>
              <a:t>, 80% </a:t>
            </a:r>
            <a:r>
              <a:rPr lang="en-GB" dirty="0" err="1" smtClean="0"/>
              <a:t>dressel</a:t>
            </a:r>
            <a:r>
              <a:rPr lang="en-GB" dirty="0" smtClean="0"/>
              <a:t> 20 amphora, 2000 billion l. </a:t>
            </a:r>
            <a:endParaRPr lang="en-GB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Wine</a:t>
            </a:r>
            <a:endParaRPr lang="en-GB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1357298"/>
            <a:ext cx="2055818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7620" y="1857364"/>
            <a:ext cx="19050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Wine production in Britain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Wooden presses</a:t>
            </a:r>
          </a:p>
          <a:p>
            <a:r>
              <a:rPr lang="en-GB" dirty="0" smtClean="0"/>
              <a:t>Tacitus claims olives and vines don’t flourish in Britain</a:t>
            </a:r>
          </a:p>
          <a:p>
            <a:r>
              <a:rPr lang="en-GB" dirty="0" err="1" smtClean="0"/>
              <a:t>Probus</a:t>
            </a:r>
            <a:r>
              <a:rPr lang="en-GB" dirty="0" smtClean="0"/>
              <a:t> in 3</a:t>
            </a:r>
            <a:r>
              <a:rPr lang="en-GB" baseline="30000" dirty="0" smtClean="0"/>
              <a:t>rd</a:t>
            </a:r>
            <a:r>
              <a:rPr lang="en-GB" dirty="0" smtClean="0"/>
              <a:t> century granted permission to </a:t>
            </a:r>
            <a:r>
              <a:rPr lang="en-GB" dirty="0" err="1" smtClean="0"/>
              <a:t>Gauls</a:t>
            </a:r>
            <a:r>
              <a:rPr lang="en-GB" dirty="0" smtClean="0"/>
              <a:t>, </a:t>
            </a:r>
            <a:r>
              <a:rPr lang="en-GB" dirty="0" err="1" smtClean="0"/>
              <a:t>Spaniads</a:t>
            </a:r>
            <a:r>
              <a:rPr lang="en-GB" dirty="0" smtClean="0"/>
              <a:t> and Britons to cultivate </a:t>
            </a:r>
            <a:r>
              <a:rPr lang="en-GB" dirty="0" err="1" smtClean="0"/>
              <a:t>vinyards</a:t>
            </a:r>
            <a:r>
              <a:rPr lang="en-GB" dirty="0" smtClean="0"/>
              <a:t> and make wine</a:t>
            </a:r>
          </a:p>
          <a:p>
            <a:r>
              <a:rPr lang="en-GB" dirty="0" smtClean="0"/>
              <a:t>No evidence of specialised tools</a:t>
            </a:r>
          </a:p>
          <a:p>
            <a:r>
              <a:rPr lang="en-GB" dirty="0" smtClean="0"/>
              <a:t>Vine pollen does not travel far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Wollaston, Nene Valley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Large scale </a:t>
            </a:r>
            <a:r>
              <a:rPr lang="en-GB" dirty="0" err="1" smtClean="0"/>
              <a:t>prodution</a:t>
            </a:r>
            <a:endParaRPr lang="en-GB" dirty="0" smtClean="0"/>
          </a:p>
          <a:p>
            <a:r>
              <a:rPr lang="en-GB" dirty="0" smtClean="0"/>
              <a:t>Trenches and irrigation channels with plants supported by wooden structures</a:t>
            </a:r>
          </a:p>
          <a:p>
            <a:r>
              <a:rPr lang="en-GB" i="1" dirty="0" err="1" smtClean="0"/>
              <a:t>Pastinatio</a:t>
            </a:r>
            <a:r>
              <a:rPr lang="en-GB" i="1" dirty="0" smtClean="0"/>
              <a:t> </a:t>
            </a:r>
            <a:r>
              <a:rPr lang="en-GB" dirty="0" smtClean="0"/>
              <a:t>trenches </a:t>
            </a:r>
            <a:r>
              <a:rPr lang="en-GB" dirty="0" err="1" smtClean="0"/>
              <a:t>Columella</a:t>
            </a:r>
            <a:r>
              <a:rPr lang="en-GB" dirty="0" smtClean="0"/>
              <a:t>, </a:t>
            </a:r>
            <a:r>
              <a:rPr lang="en-GB" i="1" dirty="0" smtClean="0"/>
              <a:t>De Re</a:t>
            </a:r>
            <a:r>
              <a:rPr lang="en-GB" dirty="0" smtClean="0"/>
              <a:t> </a:t>
            </a:r>
            <a:r>
              <a:rPr lang="en-GB" i="1" dirty="0" err="1" smtClean="0"/>
              <a:t>Rustica</a:t>
            </a:r>
            <a:r>
              <a:rPr lang="en-GB" i="1" dirty="0" smtClean="0"/>
              <a:t>, </a:t>
            </a:r>
            <a:r>
              <a:rPr lang="en-GB" dirty="0" smtClean="0"/>
              <a:t>4.25.424-427</a:t>
            </a: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Evidence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Animal Bones and Plant Remains</a:t>
            </a:r>
          </a:p>
          <a:p>
            <a:r>
              <a:rPr lang="en-GB" dirty="0" smtClean="0"/>
              <a:t>Ephemeral</a:t>
            </a:r>
          </a:p>
          <a:p>
            <a:r>
              <a:rPr lang="en-GB" dirty="0" smtClean="0"/>
              <a:t>Survive in specific conditions:</a:t>
            </a:r>
          </a:p>
          <a:p>
            <a:pPr lvl="1"/>
            <a:r>
              <a:rPr lang="en-GB" dirty="0" smtClean="0"/>
              <a:t>Desiccated</a:t>
            </a:r>
          </a:p>
          <a:p>
            <a:pPr lvl="1"/>
            <a:r>
              <a:rPr lang="en-GB" dirty="0" smtClean="0"/>
              <a:t>Anaerobic</a:t>
            </a:r>
          </a:p>
          <a:p>
            <a:pPr lvl="1"/>
            <a:r>
              <a:rPr lang="en-GB" dirty="0" smtClean="0"/>
              <a:t>Burnt or mineralised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i="1" dirty="0" err="1" smtClean="0"/>
              <a:t>Pastinatio</a:t>
            </a:r>
            <a:r>
              <a:rPr lang="en-GB" i="1" dirty="0" smtClean="0"/>
              <a:t> </a:t>
            </a:r>
            <a:r>
              <a:rPr lang="en-GB" dirty="0" smtClean="0"/>
              <a:t>Trenches</a:t>
            </a:r>
            <a:endParaRPr lang="en-GB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04912" y="1729581"/>
            <a:ext cx="6734175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Grain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Emmer, Spelt, (</a:t>
            </a:r>
            <a:r>
              <a:rPr lang="en-GB" dirty="0" err="1" smtClean="0"/>
              <a:t>Glume</a:t>
            </a:r>
            <a:r>
              <a:rPr lang="en-GB" dirty="0" smtClean="0"/>
              <a:t> wheat – parching/ pounding)</a:t>
            </a:r>
          </a:p>
          <a:p>
            <a:r>
              <a:rPr lang="en-GB" dirty="0" smtClean="0"/>
              <a:t> Bread Wheat</a:t>
            </a:r>
          </a:p>
          <a:p>
            <a:r>
              <a:rPr lang="en-GB" dirty="0" smtClean="0"/>
              <a:t>Emmer better for porridge and cakes</a:t>
            </a:r>
          </a:p>
          <a:p>
            <a:endParaRPr lang="en-GB" dirty="0" smtClean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Milling</a:t>
            </a:r>
            <a:br>
              <a:rPr lang="en-GB" dirty="0" smtClean="0"/>
            </a:br>
            <a:endParaRPr lang="en-GB" dirty="0"/>
          </a:p>
        </p:txBody>
      </p:sp>
      <p:pic>
        <p:nvPicPr>
          <p:cNvPr id="3074" name="Picture 2" descr="Querns by rubber rat productions.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97000" y="1754981"/>
            <a:ext cx="6350000" cy="4216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Meat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Pig (Urban elites)</a:t>
            </a:r>
          </a:p>
          <a:p>
            <a:r>
              <a:rPr lang="en-GB" dirty="0" smtClean="0"/>
              <a:t>Cattle (Military)</a:t>
            </a:r>
          </a:p>
          <a:p>
            <a:r>
              <a:rPr lang="en-GB" dirty="0" smtClean="0"/>
              <a:t>Sheep ( Native)</a:t>
            </a:r>
            <a:endParaRPr lang="en-GB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Meat distribution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Secondary products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Leather</a:t>
            </a:r>
          </a:p>
          <a:p>
            <a:r>
              <a:rPr lang="en-GB" dirty="0" smtClean="0"/>
              <a:t>Milk</a:t>
            </a:r>
          </a:p>
          <a:p>
            <a:r>
              <a:rPr lang="en-GB" dirty="0" smtClean="0"/>
              <a:t>Butter </a:t>
            </a:r>
          </a:p>
          <a:p>
            <a:r>
              <a:rPr lang="en-GB" dirty="0" smtClean="0"/>
              <a:t>Cheese</a:t>
            </a:r>
          </a:p>
          <a:p>
            <a:r>
              <a:rPr lang="en-GB" dirty="0" smtClean="0"/>
              <a:t>Animal bone – ‘the plastic of the roman world’</a:t>
            </a:r>
            <a:endParaRPr lang="en-GB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Cheese production</a:t>
            </a:r>
            <a:endParaRPr lang="en-GB" dirty="0"/>
          </a:p>
        </p:txBody>
      </p:sp>
      <p:pic>
        <p:nvPicPr>
          <p:cNvPr id="471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1785926"/>
            <a:ext cx="3721948" cy="851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Cheese presses in Cambridgeshire</a:t>
            </a:r>
            <a:endParaRPr lang="en-GB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1562" y="1600200"/>
            <a:ext cx="5940876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Other sources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Foraging</a:t>
            </a:r>
          </a:p>
          <a:p>
            <a:r>
              <a:rPr lang="en-GB" dirty="0" smtClean="0"/>
              <a:t>Game</a:t>
            </a:r>
          </a:p>
          <a:p>
            <a:r>
              <a:rPr lang="en-GB" dirty="0" smtClean="0"/>
              <a:t>Shell fish</a:t>
            </a:r>
          </a:p>
          <a:p>
            <a:r>
              <a:rPr lang="en-GB" dirty="0" smtClean="0"/>
              <a:t>Fish</a:t>
            </a:r>
            <a:endParaRPr lang="en-GB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Fish Sauce</a:t>
            </a:r>
            <a:endParaRPr lang="en-GB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19500" y="2515394"/>
            <a:ext cx="1905000" cy="269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Wet Sieving</a:t>
            </a:r>
            <a:endParaRPr lang="en-GB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178566" y="1600200"/>
            <a:ext cx="6786867" cy="4525963"/>
          </a:xfr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Salt fish guts fermented in the sun for 2-3 months then sealed in jar .</a:t>
            </a:r>
          </a:p>
          <a:p>
            <a:r>
              <a:rPr lang="en-GB" dirty="0" smtClean="0"/>
              <a:t> </a:t>
            </a:r>
            <a:r>
              <a:rPr lang="en-GB" dirty="0" err="1" smtClean="0"/>
              <a:t>Liqumem</a:t>
            </a:r>
            <a:r>
              <a:rPr lang="en-GB" dirty="0" smtClean="0"/>
              <a:t> is the clear liquid at the top. </a:t>
            </a:r>
          </a:p>
          <a:p>
            <a:r>
              <a:rPr lang="en-GB" dirty="0" err="1" smtClean="0"/>
              <a:t>Garum</a:t>
            </a:r>
            <a:r>
              <a:rPr lang="en-GB" dirty="0" smtClean="0"/>
              <a:t> is thicker</a:t>
            </a:r>
          </a:p>
          <a:p>
            <a:r>
              <a:rPr lang="en-GB" dirty="0" err="1" smtClean="0"/>
              <a:t>Allec</a:t>
            </a:r>
            <a:r>
              <a:rPr lang="en-GB" dirty="0" smtClean="0"/>
              <a:t> is the sludge at the bottom</a:t>
            </a:r>
            <a:endParaRPr lang="en-GB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Main production:</a:t>
            </a:r>
          </a:p>
          <a:p>
            <a:r>
              <a:rPr lang="en-GB" dirty="0" smtClean="0"/>
              <a:t>Straits of Gibraltar, Africa, The Crimea, Brittany, Italy</a:t>
            </a:r>
          </a:p>
          <a:p>
            <a:r>
              <a:rPr lang="en-GB" dirty="0" smtClean="0"/>
              <a:t>Food: E.G. Apicius -  </a:t>
            </a:r>
            <a:r>
              <a:rPr lang="en-GB" dirty="0" err="1" smtClean="0"/>
              <a:t>Melcas</a:t>
            </a:r>
            <a:r>
              <a:rPr lang="en-GB" dirty="0" smtClean="0"/>
              <a:t> : Cheese sweetened with honey served with pepper and </a:t>
            </a:r>
            <a:r>
              <a:rPr lang="en-GB" dirty="0" err="1" smtClean="0"/>
              <a:t>liquamem</a:t>
            </a:r>
            <a:r>
              <a:rPr lang="en-GB" dirty="0" smtClean="0"/>
              <a:t>.</a:t>
            </a:r>
          </a:p>
          <a:p>
            <a:r>
              <a:rPr lang="en-GB" dirty="0" smtClean="0"/>
              <a:t>Seems to peak C1/C2 – related to olive boom?</a:t>
            </a:r>
            <a:endParaRPr lang="en-GB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Salt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Seas shore or inland – where plenty of rock salt (E.g. Nantwich, Middlewich )</a:t>
            </a:r>
          </a:p>
          <a:p>
            <a:r>
              <a:rPr lang="en-GB" dirty="0" smtClean="0"/>
              <a:t>Brine is left to evaporate (inland tends to be supersaturated)</a:t>
            </a:r>
          </a:p>
          <a:p>
            <a:r>
              <a:rPr lang="en-GB" dirty="0" smtClean="0"/>
              <a:t>Brine then heated </a:t>
            </a:r>
          </a:p>
          <a:p>
            <a:r>
              <a:rPr lang="en-GB" dirty="0" smtClean="0"/>
              <a:t>Briquetage – Very coarse, porous pottery absorbs water allowing salt to evaporate.</a:t>
            </a:r>
          </a:p>
          <a:p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Nantwich Salt tanks</a:t>
            </a:r>
            <a:endParaRPr lang="en-GB" dirty="0"/>
          </a:p>
        </p:txBody>
      </p:sp>
      <p:pic>
        <p:nvPicPr>
          <p:cNvPr id="4915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27462" y="1600200"/>
            <a:ext cx="708907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Nantwich Brine tanks</a:t>
            </a:r>
            <a:endParaRPr lang="en-GB" dirty="0"/>
          </a:p>
        </p:txBody>
      </p:sp>
      <p:pic>
        <p:nvPicPr>
          <p:cNvPr id="50180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73205" y="1600200"/>
            <a:ext cx="3397589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 Conclude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Evidence can be ephemeral – need secondary indicators</a:t>
            </a:r>
          </a:p>
          <a:p>
            <a:r>
              <a:rPr lang="en-GB" dirty="0" smtClean="0"/>
              <a:t>Patterns can be discerned</a:t>
            </a:r>
          </a:p>
          <a:p>
            <a:r>
              <a:rPr lang="en-GB" dirty="0" smtClean="0"/>
              <a:t>The Roman world was not homogenous in terms of tastes or wants.</a:t>
            </a:r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Sorting </a:t>
            </a:r>
            <a:r>
              <a:rPr lang="en-GB" dirty="0" err="1" smtClean="0"/>
              <a:t>Flots</a:t>
            </a:r>
            <a:endParaRPr lang="en-GB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7527" y="1600200"/>
            <a:ext cx="678894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Human Bones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Evidence of diet and health can be recorded in human bones.</a:t>
            </a:r>
          </a:p>
          <a:p>
            <a:r>
              <a:rPr lang="en-GB" dirty="0" smtClean="0"/>
              <a:t>Rich diet</a:t>
            </a:r>
          </a:p>
          <a:p>
            <a:pPr lvl="1"/>
            <a:r>
              <a:rPr lang="en-GB" dirty="0" smtClean="0"/>
              <a:t>Diffuse idiopathic skeletal hyperostosis (DISH) – obesity and diabetes</a:t>
            </a:r>
          </a:p>
          <a:p>
            <a:pPr lvl="1"/>
            <a:r>
              <a:rPr lang="en-GB" dirty="0" smtClean="0"/>
              <a:t>Gout</a:t>
            </a:r>
          </a:p>
          <a:p>
            <a:pPr lvl="1"/>
            <a:r>
              <a:rPr lang="en-GB" dirty="0" smtClean="0"/>
              <a:t>Caries (but may be indicative of poor dental hygiene)</a:t>
            </a:r>
          </a:p>
          <a:p>
            <a:pPr lvl="1"/>
            <a:endParaRPr lang="en-GB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Poor Diet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Enamel </a:t>
            </a:r>
            <a:r>
              <a:rPr lang="en-GB" dirty="0" err="1" smtClean="0"/>
              <a:t>Hypoplasia</a:t>
            </a:r>
            <a:r>
              <a:rPr lang="en-GB" dirty="0" smtClean="0"/>
              <a:t> – pits and scores in tooth enamel</a:t>
            </a:r>
          </a:p>
          <a:p>
            <a:r>
              <a:rPr lang="en-GB" dirty="0" smtClean="0"/>
              <a:t>Vitamin deficiency</a:t>
            </a:r>
          </a:p>
          <a:p>
            <a:pPr lvl="1"/>
            <a:r>
              <a:rPr lang="en-GB" dirty="0" smtClean="0"/>
              <a:t>Vitamin D – rickets</a:t>
            </a:r>
          </a:p>
          <a:p>
            <a:pPr lvl="1"/>
            <a:r>
              <a:rPr lang="en-GB" dirty="0" smtClean="0"/>
              <a:t>Vitamin C – Scurvy – periodontal disease.</a:t>
            </a:r>
          </a:p>
          <a:p>
            <a:r>
              <a:rPr lang="en-GB" dirty="0" smtClean="0"/>
              <a:t>Iron deficiency – probably anaemia – </a:t>
            </a:r>
            <a:r>
              <a:rPr lang="en-GB" dirty="0" err="1" smtClean="0"/>
              <a:t>Criba</a:t>
            </a:r>
            <a:r>
              <a:rPr lang="en-GB" dirty="0" smtClean="0"/>
              <a:t> </a:t>
            </a:r>
            <a:r>
              <a:rPr lang="en-GB" dirty="0" err="1" smtClean="0"/>
              <a:t>Orbitalia</a:t>
            </a:r>
            <a:endParaRPr lang="en-GB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Mean Skeleton height from sites in Roman Britain</a:t>
            </a:r>
            <a:endParaRPr lang="en-GB" sz="28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000" dirty="0" smtClean="0"/>
              <a:t>Incidence of caries, enamel </a:t>
            </a:r>
            <a:r>
              <a:rPr lang="en-GB" sz="2000" dirty="0" err="1" smtClean="0"/>
              <a:t>hypoplasia</a:t>
            </a:r>
            <a:r>
              <a:rPr lang="en-GB" sz="2000" dirty="0" smtClean="0"/>
              <a:t> and </a:t>
            </a:r>
            <a:r>
              <a:rPr lang="en-GB" sz="2000" dirty="0" err="1" smtClean="0"/>
              <a:t>Ceibia</a:t>
            </a:r>
            <a:r>
              <a:rPr lang="en-GB" sz="2000" dirty="0" smtClean="0"/>
              <a:t> </a:t>
            </a:r>
            <a:r>
              <a:rPr lang="en-GB" sz="2000" dirty="0" err="1" smtClean="0"/>
              <a:t>Orbitalia</a:t>
            </a:r>
            <a:r>
              <a:rPr lang="en-GB" sz="2000" dirty="0" smtClean="0"/>
              <a:t> in Roman -British populations</a:t>
            </a:r>
            <a:endParaRPr lang="en-GB" sz="20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Modes of Production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GB" dirty="0" smtClean="0"/>
              <a:t>Household production</a:t>
            </a:r>
          </a:p>
          <a:p>
            <a:pPr lvl="0"/>
            <a:r>
              <a:rPr lang="en-GB" dirty="0" smtClean="0"/>
              <a:t>Household Industry</a:t>
            </a:r>
          </a:p>
          <a:p>
            <a:pPr lvl="0"/>
            <a:r>
              <a:rPr lang="en-GB" dirty="0" smtClean="0"/>
              <a:t>Individual workshop</a:t>
            </a:r>
          </a:p>
          <a:p>
            <a:pPr lvl="0"/>
            <a:r>
              <a:rPr lang="en-GB" dirty="0" smtClean="0"/>
              <a:t>Nucleated Workshop</a:t>
            </a:r>
          </a:p>
          <a:p>
            <a:pPr lvl="0"/>
            <a:r>
              <a:rPr lang="en-GB" dirty="0" smtClean="0"/>
              <a:t>The Manufactory</a:t>
            </a:r>
          </a:p>
          <a:p>
            <a:pPr lvl="0"/>
            <a:r>
              <a:rPr lang="en-GB" dirty="0" smtClean="0"/>
              <a:t>The Factory - </a:t>
            </a:r>
            <a:r>
              <a:rPr lang="en-GB" sz="1500" dirty="0" smtClean="0"/>
              <a:t>c.f. flour mills at </a:t>
            </a:r>
            <a:r>
              <a:rPr lang="en-GB" sz="1500" dirty="0" err="1" smtClean="0"/>
              <a:t>Barbegal</a:t>
            </a:r>
            <a:r>
              <a:rPr lang="en-GB" sz="1500" dirty="0" smtClean="0"/>
              <a:t>, Southern France</a:t>
            </a:r>
          </a:p>
          <a:p>
            <a:pPr lvl="0"/>
            <a:r>
              <a:rPr lang="en-GB" dirty="0" smtClean="0"/>
              <a:t>Estate Production</a:t>
            </a:r>
          </a:p>
          <a:p>
            <a:r>
              <a:rPr lang="en-GB" dirty="0" smtClean="0"/>
              <a:t>Military and official production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1497</TotalTime>
  <Words>555</Words>
  <Application>Microsoft Office PowerPoint</Application>
  <PresentationFormat>On-screen Show (4:3)</PresentationFormat>
  <Paragraphs>125</Paragraphs>
  <Slides>35</Slides>
  <Notes>24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Office Theme</vt:lpstr>
      <vt:lpstr>The Roman Economy</vt:lpstr>
      <vt:lpstr>The Evidence</vt:lpstr>
      <vt:lpstr>Wet Sieving</vt:lpstr>
      <vt:lpstr>Sorting Flots</vt:lpstr>
      <vt:lpstr>Human Bones</vt:lpstr>
      <vt:lpstr>Poor Diet</vt:lpstr>
      <vt:lpstr>Mean Skeleton height from sites in Roman Britain</vt:lpstr>
      <vt:lpstr>Incidence of caries, enamel hypoplasia and Ceibia Orbitalia in Roman -British populations</vt:lpstr>
      <vt:lpstr>Modes of Production</vt:lpstr>
      <vt:lpstr>Olive oil Olea Europea Sativa</vt:lpstr>
      <vt:lpstr>Segilla, Syria</vt:lpstr>
      <vt:lpstr>Slide 12</vt:lpstr>
      <vt:lpstr>Slide 13</vt:lpstr>
      <vt:lpstr>Slide 14</vt:lpstr>
      <vt:lpstr>Slide 15</vt:lpstr>
      <vt:lpstr>Olive summary</vt:lpstr>
      <vt:lpstr>Wine</vt:lpstr>
      <vt:lpstr>Wine production in Britain</vt:lpstr>
      <vt:lpstr>Wollaston, Nene Valley</vt:lpstr>
      <vt:lpstr>Pastinatio Trenches</vt:lpstr>
      <vt:lpstr>Grain</vt:lpstr>
      <vt:lpstr>Milling </vt:lpstr>
      <vt:lpstr>Meat</vt:lpstr>
      <vt:lpstr>Meat distribution</vt:lpstr>
      <vt:lpstr>Secondary products</vt:lpstr>
      <vt:lpstr>Cheese production</vt:lpstr>
      <vt:lpstr>Cheese presses in Cambridgeshire</vt:lpstr>
      <vt:lpstr>Other sources</vt:lpstr>
      <vt:lpstr>Fish Sauce</vt:lpstr>
      <vt:lpstr>Production</vt:lpstr>
      <vt:lpstr>Slide 31</vt:lpstr>
      <vt:lpstr>Salt</vt:lpstr>
      <vt:lpstr>Nantwich Salt tanks</vt:lpstr>
      <vt:lpstr>Nantwich Brine tanks</vt:lpstr>
      <vt:lpstr>To Conclude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Ancient Economy</dc:title>
  <dc:creator>Dr Philip Mills</dc:creator>
  <cp:lastModifiedBy>Phil Mills</cp:lastModifiedBy>
  <cp:revision>156</cp:revision>
  <dcterms:created xsi:type="dcterms:W3CDTF">2009-12-30T10:44:10Z</dcterms:created>
  <dcterms:modified xsi:type="dcterms:W3CDTF">2012-03-13T10:55:28Z</dcterms:modified>
</cp:coreProperties>
</file>