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1" r:id="rId3"/>
    <p:sldId id="258" r:id="rId4"/>
    <p:sldId id="259" r:id="rId5"/>
    <p:sldId id="260" r:id="rId6"/>
    <p:sldId id="262" r:id="rId7"/>
    <p:sldId id="273" r:id="rId8"/>
    <p:sldId id="284" r:id="rId9"/>
    <p:sldId id="274" r:id="rId10"/>
    <p:sldId id="275" r:id="rId11"/>
    <p:sldId id="288" r:id="rId12"/>
    <p:sldId id="263" r:id="rId13"/>
    <p:sldId id="289" r:id="rId14"/>
    <p:sldId id="264" r:id="rId15"/>
    <p:sldId id="281" r:id="rId16"/>
    <p:sldId id="265" r:id="rId17"/>
    <p:sldId id="276" r:id="rId18"/>
    <p:sldId id="277" r:id="rId19"/>
    <p:sldId id="283" r:id="rId20"/>
    <p:sldId id="282" r:id="rId21"/>
    <p:sldId id="285" r:id="rId22"/>
    <p:sldId id="278" r:id="rId23"/>
    <p:sldId id="279" r:id="rId24"/>
    <p:sldId id="269" r:id="rId25"/>
    <p:sldId id="266" r:id="rId26"/>
    <p:sldId id="268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4" autoAdjust="0"/>
    <p:restoredTop sz="94660"/>
  </p:normalViewPr>
  <p:slideViewPr>
    <p:cSldViewPr>
      <p:cViewPr varScale="1">
        <p:scale>
          <a:sx n="68" d="100"/>
          <a:sy n="68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ADA38-75A7-412D-A321-A5ABF2C80C0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B1C7F-AF8B-40E2-837D-B94FA0012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1C7F-AF8B-40E2-837D-B94FA0012DE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E3CE5-D0EB-4347-BFBA-B301ACAEA264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CC74A-1FA2-49BB-B4E4-EB22A4A6109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Roman Economy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3 lecture 1 Production (non agricultural)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kilns_0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39457" y="1600200"/>
            <a:ext cx="3265085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Samian Mould</a:t>
            </a:r>
            <a:endParaRPr lang="en-GB" dirty="0"/>
          </a:p>
        </p:txBody>
      </p:sp>
      <p:pic>
        <p:nvPicPr>
          <p:cNvPr id="4" name="Content Placeholder 3" descr="BankStatementRajala04123011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47441" y="1600200"/>
            <a:ext cx="2049117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Three components: Former, Flux , Stabiliser</a:t>
            </a:r>
          </a:p>
          <a:p>
            <a:r>
              <a:rPr lang="en-GB" dirty="0" smtClean="0"/>
              <a:t>Former  -Sand (Silica) </a:t>
            </a:r>
          </a:p>
          <a:p>
            <a:r>
              <a:rPr lang="en-GB" dirty="0" smtClean="0"/>
              <a:t>Flux – reduces melting temperature -Soda (</a:t>
            </a:r>
            <a:r>
              <a:rPr lang="en-GB" dirty="0" err="1" smtClean="0"/>
              <a:t>Natron</a:t>
            </a:r>
            <a:r>
              <a:rPr lang="en-GB" dirty="0" smtClean="0"/>
              <a:t>)- </a:t>
            </a:r>
            <a:r>
              <a:rPr lang="en-GB" dirty="0" err="1" smtClean="0"/>
              <a:t>Wadi</a:t>
            </a:r>
            <a:r>
              <a:rPr lang="en-GB" dirty="0" smtClean="0"/>
              <a:t> </a:t>
            </a:r>
            <a:r>
              <a:rPr lang="en-GB" dirty="0" err="1" smtClean="0"/>
              <a:t>Natrun</a:t>
            </a:r>
            <a:r>
              <a:rPr lang="en-GB" dirty="0" smtClean="0"/>
              <a:t>, Egypt; Saline plants</a:t>
            </a:r>
          </a:p>
          <a:p>
            <a:r>
              <a:rPr lang="en-GB" dirty="0" smtClean="0"/>
              <a:t>Stabiliser – calcium less soluble in water, possibly included with former or flux rather than a separate ingredient.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Glass Vessel manufacture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Cast – in use until mid-late C1</a:t>
            </a:r>
          </a:p>
          <a:p>
            <a:r>
              <a:rPr lang="en-GB" dirty="0" smtClean="0"/>
              <a:t>Blown – started in Syria/ </a:t>
            </a:r>
            <a:r>
              <a:rPr lang="en-GB" dirty="0" err="1" smtClean="0"/>
              <a:t>Palestime</a:t>
            </a:r>
            <a:r>
              <a:rPr lang="en-GB" dirty="0" smtClean="0"/>
              <a:t> Mid C1 BC</a:t>
            </a:r>
          </a:p>
          <a:p>
            <a:r>
              <a:rPr lang="en-GB" dirty="0" smtClean="0"/>
              <a:t>Mould Blown – Common up until C2, sporadic after C4</a:t>
            </a:r>
          </a:p>
          <a:p>
            <a:r>
              <a:rPr lang="en-GB" dirty="0" smtClean="0"/>
              <a:t>Free Blown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Copper and its alloys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Ores: native, Oxidised, Sulphides</a:t>
            </a:r>
          </a:p>
          <a:p>
            <a:r>
              <a:rPr lang="en-GB" dirty="0" smtClean="0"/>
              <a:t>Sulphides need roasting</a:t>
            </a:r>
          </a:p>
          <a:p>
            <a:r>
              <a:rPr lang="en-GB" dirty="0" smtClean="0"/>
              <a:t>Smelting under reducing conditions – no Oxygen</a:t>
            </a:r>
          </a:p>
          <a:p>
            <a:r>
              <a:rPr lang="en-GB" dirty="0" err="1" smtClean="0"/>
              <a:t>Smithing</a:t>
            </a:r>
            <a:r>
              <a:rPr lang="en-GB" dirty="0" smtClean="0"/>
              <a:t> and Casting</a:t>
            </a:r>
          </a:p>
          <a:p>
            <a:r>
              <a:rPr lang="en-GB" dirty="0" smtClean="0"/>
              <a:t>Alloying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Copper output </a:t>
            </a:r>
            <a:endParaRPr lang="en-GB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4494" y="1600200"/>
            <a:ext cx="72950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Very widespread distribution of ores:</a:t>
            </a:r>
          </a:p>
          <a:p>
            <a:r>
              <a:rPr lang="en-GB" dirty="0" smtClean="0"/>
              <a:t>Carbonates, Hydrated oxides, </a:t>
            </a:r>
            <a:r>
              <a:rPr lang="en-GB" dirty="0" err="1" smtClean="0"/>
              <a:t>Limonites</a:t>
            </a:r>
            <a:r>
              <a:rPr lang="en-GB" dirty="0" smtClean="0"/>
              <a:t>, </a:t>
            </a:r>
            <a:r>
              <a:rPr lang="en-GB" dirty="0" err="1" smtClean="0"/>
              <a:t>Hematites</a:t>
            </a:r>
            <a:r>
              <a:rPr lang="en-GB" dirty="0" smtClean="0"/>
              <a:t>, Magnetite, </a:t>
            </a:r>
            <a:r>
              <a:rPr lang="en-GB" dirty="0" err="1" smtClean="0"/>
              <a:t>Ferroginous</a:t>
            </a:r>
            <a:r>
              <a:rPr lang="en-GB" dirty="0" smtClean="0"/>
              <a:t> Gossans, Manganese ores Bog Iron.</a:t>
            </a:r>
          </a:p>
          <a:p>
            <a:r>
              <a:rPr lang="en-GB" dirty="0" smtClean="0"/>
              <a:t>Solid state </a:t>
            </a:r>
            <a:r>
              <a:rPr lang="en-GB" dirty="0" err="1" smtClean="0"/>
              <a:t>bloomery</a:t>
            </a:r>
            <a:r>
              <a:rPr lang="en-GB" dirty="0" smtClean="0"/>
              <a:t> process – most impurities </a:t>
            </a:r>
            <a:r>
              <a:rPr lang="en-GB" dirty="0" err="1" smtClean="0"/>
              <a:t>liquify</a:t>
            </a:r>
            <a:r>
              <a:rPr lang="en-GB" dirty="0" smtClean="0"/>
              <a:t> in smelting</a:t>
            </a:r>
          </a:p>
          <a:p>
            <a:r>
              <a:rPr lang="en-GB" dirty="0" err="1" smtClean="0"/>
              <a:t>Smithing</a:t>
            </a:r>
            <a:r>
              <a:rPr lang="en-GB" dirty="0" smtClean="0"/>
              <a:t> remove remaining </a:t>
            </a:r>
            <a:r>
              <a:rPr lang="en-GB" dirty="0" err="1" smtClean="0"/>
              <a:t>slags</a:t>
            </a:r>
            <a:r>
              <a:rPr lang="en-GB" dirty="0" smtClean="0"/>
              <a:t> by reheating and hammering</a:t>
            </a:r>
          </a:p>
          <a:p>
            <a:r>
              <a:rPr lang="en-GB" dirty="0" smtClean="0"/>
              <a:t>‘Inefficient’ – many old </a:t>
            </a:r>
            <a:r>
              <a:rPr lang="en-GB" dirty="0" err="1" smtClean="0"/>
              <a:t>slags</a:t>
            </a:r>
            <a:r>
              <a:rPr lang="en-GB" dirty="0" smtClean="0"/>
              <a:t> reused in C17.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Shaft Furnace</a:t>
            </a:r>
            <a:endParaRPr lang="en-GB" dirty="0"/>
          </a:p>
        </p:txBody>
      </p:sp>
      <p:pic>
        <p:nvPicPr>
          <p:cNvPr id="4" name="Content Placeholder 3" descr="kilns_0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923" y="1600200"/>
            <a:ext cx="3656153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Developed Bowl</a:t>
            </a:r>
            <a:endParaRPr lang="en-GB" dirty="0"/>
          </a:p>
        </p:txBody>
      </p:sp>
      <p:pic>
        <p:nvPicPr>
          <p:cNvPr id="4" name="Content Placeholder 3" descr="kilns_00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1890" y="1600200"/>
            <a:ext cx="3820220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Metal Mining in Britannia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5829" y="1600200"/>
            <a:ext cx="50723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Ceramics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Clay (</a:t>
            </a:r>
            <a:r>
              <a:rPr lang="en-GB" dirty="0" err="1" smtClean="0"/>
              <a:t>Kaolinite</a:t>
            </a:r>
            <a:r>
              <a:rPr lang="en-GB" dirty="0" smtClean="0"/>
              <a:t>) Primary and Secondary</a:t>
            </a:r>
          </a:p>
          <a:p>
            <a:r>
              <a:rPr lang="en-GB" dirty="0" smtClean="0"/>
              <a:t>Dig Clay – Usually not Topsoil</a:t>
            </a:r>
          </a:p>
          <a:p>
            <a:r>
              <a:rPr lang="en-GB" dirty="0" smtClean="0"/>
              <a:t>Clean (Beating, Sieving, wet and knead) Or </a:t>
            </a:r>
          </a:p>
          <a:p>
            <a:r>
              <a:rPr lang="en-GB" dirty="0" smtClean="0"/>
              <a:t>Levigation (Clean then decant – allowing larger particles to drop to bottom)</a:t>
            </a:r>
          </a:p>
          <a:p>
            <a:r>
              <a:rPr lang="en-GB" dirty="0" smtClean="0"/>
              <a:t>Weathering/ Souring</a:t>
            </a:r>
          </a:p>
          <a:p>
            <a:r>
              <a:rPr lang="en-GB" dirty="0" smtClean="0"/>
              <a:t>More than one clay may be used</a:t>
            </a:r>
          </a:p>
          <a:p>
            <a:r>
              <a:rPr lang="en-GB" dirty="0" smtClean="0"/>
              <a:t>Tempering (thermal shock resistance)</a:t>
            </a:r>
          </a:p>
          <a:p>
            <a:r>
              <a:rPr lang="en-GB" dirty="0" smtClean="0"/>
              <a:t>Forming: Hand made, Wheel made, Moulding, Slip Cast</a:t>
            </a:r>
          </a:p>
          <a:p>
            <a:r>
              <a:rPr lang="en-GB" dirty="0" smtClean="0"/>
              <a:t>Kilns: Bonfire, Up draught, Down Draught</a:t>
            </a:r>
          </a:p>
          <a:p>
            <a:r>
              <a:rPr lang="en-GB" dirty="0" smtClean="0"/>
              <a:t>Fuel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Roman Iron Production in The Weald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12856"/>
            <a:ext cx="8229600" cy="350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Iron working in Leicestershire, Rutland, Nottinghamshire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214422"/>
            <a:ext cx="3733725" cy="531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Smithing</a:t>
            </a:r>
            <a:endParaRPr lang="en-GB" dirty="0"/>
          </a:p>
        </p:txBody>
      </p:sp>
      <p:pic>
        <p:nvPicPr>
          <p:cNvPr id="4" name="Content Placeholder 3" descr="kilns_0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41295" y="1600200"/>
            <a:ext cx="2861410" cy="45259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Hammer scale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970" y="1600200"/>
            <a:ext cx="20940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Silver and lead</a:t>
            </a:r>
            <a:endParaRPr lang="en-GB" dirty="0"/>
          </a:p>
        </p:txBody>
      </p:sp>
      <p:pic>
        <p:nvPicPr>
          <p:cNvPr id="4" name="Content Placeholder 3" descr="kilns_0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017" y="1600200"/>
            <a:ext cx="8001966" cy="4525963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Textiles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Preparation of fibre</a:t>
            </a:r>
          </a:p>
          <a:p>
            <a:r>
              <a:rPr lang="en-GB" dirty="0" smtClean="0"/>
              <a:t>Spinning,</a:t>
            </a:r>
          </a:p>
          <a:p>
            <a:r>
              <a:rPr lang="en-GB" dirty="0" smtClean="0"/>
              <a:t>Weaving</a:t>
            </a:r>
          </a:p>
          <a:p>
            <a:r>
              <a:rPr lang="en-GB" dirty="0" smtClean="0"/>
              <a:t>Dying (Fuller)</a:t>
            </a:r>
          </a:p>
          <a:p>
            <a:r>
              <a:rPr lang="en-GB" dirty="0" smtClean="0"/>
              <a:t>Leather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Mortar and Plaster</a:t>
            </a:r>
          </a:p>
          <a:p>
            <a:r>
              <a:rPr lang="en-GB" dirty="0" smtClean="0"/>
              <a:t>Mosaics</a:t>
            </a:r>
          </a:p>
          <a:p>
            <a:r>
              <a:rPr lang="en-GB" dirty="0" smtClean="0"/>
              <a:t>Wood</a:t>
            </a:r>
          </a:p>
          <a:p>
            <a:r>
              <a:rPr lang="en-GB" dirty="0" smtClean="0"/>
              <a:t>Worked Bone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empire allowed the rapid transfusion of technologies.</a:t>
            </a:r>
          </a:p>
          <a:p>
            <a:r>
              <a:rPr lang="en-GB" dirty="0" smtClean="0"/>
              <a:t>Different technologies traditions and scales were acting simultaneously</a:t>
            </a:r>
          </a:p>
          <a:p>
            <a:r>
              <a:rPr lang="en-GB" dirty="0" smtClean="0"/>
              <a:t>The output of some industries e.g. Samian, Iron, copper far outstripped anything until the later middle ages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Forming (Wheel made)</a:t>
            </a:r>
            <a:endParaRPr lang="en-GB" dirty="0"/>
          </a:p>
        </p:txBody>
      </p:sp>
      <p:pic>
        <p:nvPicPr>
          <p:cNvPr id="7" name="Content Placeholder 6" descr="kilns_0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70944" y="1600200"/>
            <a:ext cx="3402112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Forming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Hand made</a:t>
            </a:r>
          </a:p>
          <a:p>
            <a:r>
              <a:rPr lang="en-GB" dirty="0" smtClean="0"/>
              <a:t>Slow wheel</a:t>
            </a:r>
          </a:p>
          <a:p>
            <a:r>
              <a:rPr lang="en-GB" dirty="0" smtClean="0"/>
              <a:t>Wheel</a:t>
            </a:r>
          </a:p>
          <a:p>
            <a:r>
              <a:rPr lang="en-GB" dirty="0" smtClean="0"/>
              <a:t>Mould</a:t>
            </a:r>
          </a:p>
          <a:p>
            <a:r>
              <a:rPr lang="en-GB" dirty="0" smtClean="0"/>
              <a:t>Slip casting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Burnishing - non-stick, less porous</a:t>
            </a:r>
          </a:p>
          <a:p>
            <a:r>
              <a:rPr lang="en-GB" dirty="0" smtClean="0"/>
              <a:t>Incision - knife, combing, </a:t>
            </a:r>
            <a:r>
              <a:rPr lang="en-GB" dirty="0" err="1" smtClean="0"/>
              <a:t>rouletting</a:t>
            </a:r>
            <a:endParaRPr lang="en-GB" dirty="0" smtClean="0"/>
          </a:p>
          <a:p>
            <a:r>
              <a:rPr lang="en-GB" dirty="0" smtClean="0"/>
              <a:t>Stamps - Parisian</a:t>
            </a:r>
          </a:p>
          <a:p>
            <a:r>
              <a:rPr lang="en-GB" dirty="0" smtClean="0"/>
              <a:t>Applied - face pots, rustication</a:t>
            </a:r>
          </a:p>
          <a:p>
            <a:r>
              <a:rPr lang="en-GB" dirty="0" smtClean="0"/>
              <a:t>Barbotine &amp; 'Celtic art'</a:t>
            </a:r>
          </a:p>
          <a:p>
            <a:r>
              <a:rPr lang="en-GB" dirty="0" smtClean="0"/>
              <a:t>Rough cast</a:t>
            </a:r>
          </a:p>
          <a:p>
            <a:r>
              <a:rPr lang="en-GB" dirty="0" smtClean="0"/>
              <a:t>Glazing</a:t>
            </a:r>
          </a:p>
          <a:p>
            <a:r>
              <a:rPr lang="en-GB" dirty="0" smtClean="0"/>
              <a:t>Slips</a:t>
            </a:r>
          </a:p>
          <a:p>
            <a:r>
              <a:rPr lang="en-GB" dirty="0" smtClean="0"/>
              <a:t>Mica Dusting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Kilns</a:t>
            </a:r>
            <a:endParaRPr lang="en-GB" dirty="0"/>
          </a:p>
        </p:txBody>
      </p:sp>
      <p:pic>
        <p:nvPicPr>
          <p:cNvPr id="4" name="Content Placeholder 3" descr="kilns_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92958" y="1600200"/>
            <a:ext cx="3558084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kilns_0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1054" y="1600200"/>
            <a:ext cx="352189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Pottery Kilns of Roman Britain</a:t>
            </a:r>
            <a:endParaRPr lang="en-GB" dirty="0"/>
          </a:p>
        </p:txBody>
      </p:sp>
      <p:pic>
        <p:nvPicPr>
          <p:cNvPr id="3076" name="Picture 4" descr="http://www.potsherd.uklinux.net/atlas/data/map.php?db=rbkiln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3725" y="1953419"/>
            <a:ext cx="2876550" cy="381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kilns_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83379" y="1600200"/>
            <a:ext cx="6177242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424</Words>
  <Application>Microsoft Office PowerPoint</Application>
  <PresentationFormat>On-screen Show (4:3)</PresentationFormat>
  <Paragraphs>103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The Roman Economy</vt:lpstr>
      <vt:lpstr>Ceramics</vt:lpstr>
      <vt:lpstr>Forming (Wheel made)</vt:lpstr>
      <vt:lpstr>Forming </vt:lpstr>
      <vt:lpstr>Other Techniques</vt:lpstr>
      <vt:lpstr>Kilns</vt:lpstr>
      <vt:lpstr>Slide 7</vt:lpstr>
      <vt:lpstr>Pottery Kilns of Roman Britain</vt:lpstr>
      <vt:lpstr>Slide 9</vt:lpstr>
      <vt:lpstr>Slide 10</vt:lpstr>
      <vt:lpstr>Samian Mould</vt:lpstr>
      <vt:lpstr>Glass</vt:lpstr>
      <vt:lpstr>Glass Vessel manufacture</vt:lpstr>
      <vt:lpstr>Copper and its alloys</vt:lpstr>
      <vt:lpstr>Copper output </vt:lpstr>
      <vt:lpstr>Iron</vt:lpstr>
      <vt:lpstr>Shaft Furnace</vt:lpstr>
      <vt:lpstr>Developed Bowl</vt:lpstr>
      <vt:lpstr>Metal Mining in Britannia</vt:lpstr>
      <vt:lpstr>Roman Iron Production in The Weald</vt:lpstr>
      <vt:lpstr>Iron working in Leicestershire, Rutland, Nottinghamshire </vt:lpstr>
      <vt:lpstr>Smithing</vt:lpstr>
      <vt:lpstr>Hammer scale</vt:lpstr>
      <vt:lpstr>Silver and lead</vt:lpstr>
      <vt:lpstr>Textiles</vt:lpstr>
      <vt:lpstr>Other materials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Economy</dc:title>
  <dc:creator>Dr Philip Mills</dc:creator>
  <cp:lastModifiedBy>Phil Mills</cp:lastModifiedBy>
  <cp:revision>90</cp:revision>
  <dcterms:created xsi:type="dcterms:W3CDTF">2009-12-30T10:44:46Z</dcterms:created>
  <dcterms:modified xsi:type="dcterms:W3CDTF">2012-03-13T10:57:31Z</dcterms:modified>
</cp:coreProperties>
</file>