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Default Extension="xls" ContentType="application/vnd.ms-exce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314" r:id="rId3"/>
    <p:sldId id="315" r:id="rId4"/>
    <p:sldId id="316" r:id="rId5"/>
    <p:sldId id="257" r:id="rId6"/>
    <p:sldId id="258" r:id="rId7"/>
    <p:sldId id="267" r:id="rId8"/>
    <p:sldId id="272" r:id="rId9"/>
    <p:sldId id="281" r:id="rId10"/>
    <p:sldId id="269" r:id="rId11"/>
    <p:sldId id="282" r:id="rId12"/>
    <p:sldId id="287" r:id="rId13"/>
    <p:sldId id="286" r:id="rId14"/>
    <p:sldId id="285" r:id="rId15"/>
    <p:sldId id="284" r:id="rId16"/>
    <p:sldId id="283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6" r:id="rId25"/>
    <p:sldId id="305" r:id="rId26"/>
    <p:sldId id="260" r:id="rId27"/>
    <p:sldId id="273" r:id="rId28"/>
    <p:sldId id="261" r:id="rId29"/>
    <p:sldId id="262" r:id="rId30"/>
    <p:sldId id="288" r:id="rId31"/>
    <p:sldId id="290" r:id="rId32"/>
    <p:sldId id="296" r:id="rId33"/>
    <p:sldId id="297" r:id="rId34"/>
    <p:sldId id="291" r:id="rId35"/>
    <p:sldId id="292" r:id="rId36"/>
    <p:sldId id="293" r:id="rId37"/>
    <p:sldId id="294" r:id="rId38"/>
    <p:sldId id="295" r:id="rId39"/>
    <p:sldId id="263" r:id="rId40"/>
    <p:sldId id="274" r:id="rId41"/>
    <p:sldId id="275" r:id="rId42"/>
    <p:sldId id="317" r:id="rId43"/>
    <p:sldId id="277" r:id="rId44"/>
    <p:sldId id="264" r:id="rId45"/>
    <p:sldId id="279" r:id="rId46"/>
    <p:sldId id="280" r:id="rId47"/>
    <p:sldId id="265" r:id="rId48"/>
    <p:sldId id="307" r:id="rId49"/>
    <p:sldId id="311" r:id="rId50"/>
    <p:sldId id="312" r:id="rId51"/>
    <p:sldId id="313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hil\Documents\My%20Projects\Research\Roman\Roman%20economy\lectures%20-%202012\Week%204%20consumption%20FW\l3b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hil\Documents\My%20Projects\Sites\UK\Cambridgeshire\Horningsea%20Project\SYNTHESIS2\Illustrations\Figures\Volume%20Chapter%204%20Figures\Volumech4.1%20Fig%20Function%20Figures%20by%20site%20typ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pivotSource>
    <c:name>[l3b.xlsx]Sheet5!PivotTable1</c:name>
    <c:fmtId val="4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</c:pivotFmts>
    <c:plotArea>
      <c:layout/>
      <c:barChart>
        <c:barDir val="col"/>
        <c:grouping val="percentStacked"/>
        <c:ser>
          <c:idx val="0"/>
          <c:order val="0"/>
          <c:tx>
            <c:strRef>
              <c:f>Sheet5!$B$3:$B$4</c:f>
              <c:strCache>
                <c:ptCount val="1"/>
                <c:pt idx="0">
                  <c:v>PO</c:v>
                </c:pt>
              </c:strCache>
            </c:strRef>
          </c:tx>
          <c:cat>
            <c:multiLvlStrRef>
              <c:f>Sheet5!$A$5:$A$25</c:f>
              <c:multiLvlStrCache>
                <c:ptCount val="15"/>
                <c:lvl>
                  <c:pt idx="0">
                    <c:v>Catsgore</c:v>
                  </c:pt>
                  <c:pt idx="1">
                    <c:v>Kingscote</c:v>
                  </c:pt>
                  <c:pt idx="2">
                    <c:v>Gatcombe</c:v>
                  </c:pt>
                  <c:pt idx="3">
                    <c:v>Scole small town</c:v>
                  </c:pt>
                  <c:pt idx="4">
                    <c:v>Ilchest sub</c:v>
                  </c:pt>
                  <c:pt idx="5">
                    <c:v>BBL leicester</c:v>
                  </c:pt>
                  <c:pt idx="6">
                    <c:v>CWL Leicester </c:v>
                  </c:pt>
                  <c:pt idx="7">
                    <c:v>GHS Leiicester</c:v>
                  </c:pt>
                  <c:pt idx="8">
                    <c:v>Ilchest Town</c:v>
                  </c:pt>
                  <c:pt idx="9">
                    <c:v>Pounbury</c:v>
                  </c:pt>
                  <c:pt idx="10">
                    <c:v>Shires Leicester </c:v>
                  </c:pt>
                  <c:pt idx="11">
                    <c:v>Colchester</c:v>
                  </c:pt>
                  <c:pt idx="12">
                    <c:v>Cirencester</c:v>
                  </c:pt>
                  <c:pt idx="13">
                    <c:v>Dorch lib</c:v>
                  </c:pt>
                  <c:pt idx="14">
                    <c:v>Dorch grey</c:v>
                  </c:pt>
                </c:lvl>
                <c:lvl>
                  <c:pt idx="0">
                    <c:v>Rural</c:v>
                  </c:pt>
                  <c:pt idx="2">
                    <c:v>Villa</c:v>
                  </c:pt>
                  <c:pt idx="3">
                    <c:v>Small Town</c:v>
                  </c:pt>
                  <c:pt idx="4">
                    <c:v>Sub Urban</c:v>
                  </c:pt>
                  <c:pt idx="6">
                    <c:v>urban</c:v>
                  </c:pt>
                </c:lvl>
              </c:multiLvlStrCache>
            </c:multiLvlStrRef>
          </c:cat>
          <c:val>
            <c:numRef>
              <c:f>Sheet5!$B$5:$B$25</c:f>
              <c:numCache>
                <c:formatCode>General</c:formatCode>
                <c:ptCount val="15"/>
                <c:pt idx="0">
                  <c:v>46</c:v>
                </c:pt>
                <c:pt idx="1">
                  <c:v>67</c:v>
                </c:pt>
                <c:pt idx="2">
                  <c:v>53</c:v>
                </c:pt>
                <c:pt idx="3">
                  <c:v>36</c:v>
                </c:pt>
                <c:pt idx="4">
                  <c:v>57</c:v>
                </c:pt>
                <c:pt idx="5">
                  <c:v>39</c:v>
                </c:pt>
                <c:pt idx="6">
                  <c:v>73</c:v>
                </c:pt>
                <c:pt idx="7">
                  <c:v>63</c:v>
                </c:pt>
                <c:pt idx="8">
                  <c:v>66</c:v>
                </c:pt>
                <c:pt idx="9">
                  <c:v>58</c:v>
                </c:pt>
                <c:pt idx="10">
                  <c:v>54</c:v>
                </c:pt>
                <c:pt idx="11">
                  <c:v>65</c:v>
                </c:pt>
                <c:pt idx="12">
                  <c:v>56</c:v>
                </c:pt>
                <c:pt idx="13">
                  <c:v>62</c:v>
                </c:pt>
                <c:pt idx="14">
                  <c:v>58</c:v>
                </c:pt>
              </c:numCache>
            </c:numRef>
          </c:val>
        </c:ser>
        <c:ser>
          <c:idx val="1"/>
          <c:order val="1"/>
          <c:tx>
            <c:strRef>
              <c:f>Sheet5!$C$3:$C$4</c:f>
              <c:strCache>
                <c:ptCount val="1"/>
                <c:pt idx="0">
                  <c:v>Txtile</c:v>
                </c:pt>
              </c:strCache>
            </c:strRef>
          </c:tx>
          <c:cat>
            <c:multiLvlStrRef>
              <c:f>Sheet5!$A$5:$A$25</c:f>
              <c:multiLvlStrCache>
                <c:ptCount val="15"/>
                <c:lvl>
                  <c:pt idx="0">
                    <c:v>Catsgore</c:v>
                  </c:pt>
                  <c:pt idx="1">
                    <c:v>Kingscote</c:v>
                  </c:pt>
                  <c:pt idx="2">
                    <c:v>Gatcombe</c:v>
                  </c:pt>
                  <c:pt idx="3">
                    <c:v>Scole small town</c:v>
                  </c:pt>
                  <c:pt idx="4">
                    <c:v>Ilchest sub</c:v>
                  </c:pt>
                  <c:pt idx="5">
                    <c:v>BBL leicester</c:v>
                  </c:pt>
                  <c:pt idx="6">
                    <c:v>CWL Leicester </c:v>
                  </c:pt>
                  <c:pt idx="7">
                    <c:v>GHS Leiicester</c:v>
                  </c:pt>
                  <c:pt idx="8">
                    <c:v>Ilchest Town</c:v>
                  </c:pt>
                  <c:pt idx="9">
                    <c:v>Pounbury</c:v>
                  </c:pt>
                  <c:pt idx="10">
                    <c:v>Shires Leicester </c:v>
                  </c:pt>
                  <c:pt idx="11">
                    <c:v>Colchester</c:v>
                  </c:pt>
                  <c:pt idx="12">
                    <c:v>Cirencester</c:v>
                  </c:pt>
                  <c:pt idx="13">
                    <c:v>Dorch lib</c:v>
                  </c:pt>
                  <c:pt idx="14">
                    <c:v>Dorch grey</c:v>
                  </c:pt>
                </c:lvl>
                <c:lvl>
                  <c:pt idx="0">
                    <c:v>Rural</c:v>
                  </c:pt>
                  <c:pt idx="2">
                    <c:v>Villa</c:v>
                  </c:pt>
                  <c:pt idx="3">
                    <c:v>Small Town</c:v>
                  </c:pt>
                  <c:pt idx="4">
                    <c:v>Sub Urban</c:v>
                  </c:pt>
                  <c:pt idx="6">
                    <c:v>urban</c:v>
                  </c:pt>
                </c:lvl>
              </c:multiLvlStrCache>
            </c:multiLvlStrRef>
          </c:cat>
          <c:val>
            <c:numRef>
              <c:f>Sheet5!$C$5:$C$25</c:f>
              <c:numCache>
                <c:formatCode>General</c:formatCode>
                <c:ptCount val="15"/>
                <c:pt idx="0">
                  <c:v>8</c:v>
                </c:pt>
                <c:pt idx="1">
                  <c:v>5</c:v>
                </c:pt>
                <c:pt idx="2">
                  <c:v>9</c:v>
                </c:pt>
                <c:pt idx="3">
                  <c:v>2</c:v>
                </c:pt>
                <c:pt idx="4">
                  <c:v>8</c:v>
                </c:pt>
                <c:pt idx="5">
                  <c:v>7</c:v>
                </c:pt>
                <c:pt idx="6">
                  <c:v>4</c:v>
                </c:pt>
                <c:pt idx="7">
                  <c:v>8</c:v>
                </c:pt>
                <c:pt idx="8">
                  <c:v>17</c:v>
                </c:pt>
                <c:pt idx="9">
                  <c:v>4</c:v>
                </c:pt>
                <c:pt idx="10">
                  <c:v>6</c:v>
                </c:pt>
                <c:pt idx="11">
                  <c:v>4</c:v>
                </c:pt>
                <c:pt idx="12">
                  <c:v>3</c:v>
                </c:pt>
                <c:pt idx="13">
                  <c:v>6</c:v>
                </c:pt>
                <c:pt idx="14">
                  <c:v>6</c:v>
                </c:pt>
              </c:numCache>
            </c:numRef>
          </c:val>
        </c:ser>
        <c:ser>
          <c:idx val="2"/>
          <c:order val="2"/>
          <c:tx>
            <c:strRef>
              <c:f>Sheet5!$D$3:$D$4</c:f>
              <c:strCache>
                <c:ptCount val="1"/>
                <c:pt idx="0">
                  <c:v>HH</c:v>
                </c:pt>
              </c:strCache>
            </c:strRef>
          </c:tx>
          <c:cat>
            <c:multiLvlStrRef>
              <c:f>Sheet5!$A$5:$A$25</c:f>
              <c:multiLvlStrCache>
                <c:ptCount val="15"/>
                <c:lvl>
                  <c:pt idx="0">
                    <c:v>Catsgore</c:v>
                  </c:pt>
                  <c:pt idx="1">
                    <c:v>Kingscote</c:v>
                  </c:pt>
                  <c:pt idx="2">
                    <c:v>Gatcombe</c:v>
                  </c:pt>
                  <c:pt idx="3">
                    <c:v>Scole small town</c:v>
                  </c:pt>
                  <c:pt idx="4">
                    <c:v>Ilchest sub</c:v>
                  </c:pt>
                  <c:pt idx="5">
                    <c:v>BBL leicester</c:v>
                  </c:pt>
                  <c:pt idx="6">
                    <c:v>CWL Leicester </c:v>
                  </c:pt>
                  <c:pt idx="7">
                    <c:v>GHS Leiicester</c:v>
                  </c:pt>
                  <c:pt idx="8">
                    <c:v>Ilchest Town</c:v>
                  </c:pt>
                  <c:pt idx="9">
                    <c:v>Pounbury</c:v>
                  </c:pt>
                  <c:pt idx="10">
                    <c:v>Shires Leicester </c:v>
                  </c:pt>
                  <c:pt idx="11">
                    <c:v>Colchester</c:v>
                  </c:pt>
                  <c:pt idx="12">
                    <c:v>Cirencester</c:v>
                  </c:pt>
                  <c:pt idx="13">
                    <c:v>Dorch lib</c:v>
                  </c:pt>
                  <c:pt idx="14">
                    <c:v>Dorch grey</c:v>
                  </c:pt>
                </c:lvl>
                <c:lvl>
                  <c:pt idx="0">
                    <c:v>Rural</c:v>
                  </c:pt>
                  <c:pt idx="2">
                    <c:v>Villa</c:v>
                  </c:pt>
                  <c:pt idx="3">
                    <c:v>Small Town</c:v>
                  </c:pt>
                  <c:pt idx="4">
                    <c:v>Sub Urban</c:v>
                  </c:pt>
                  <c:pt idx="6">
                    <c:v>urban</c:v>
                  </c:pt>
                </c:lvl>
              </c:multiLvlStrCache>
            </c:multiLvlStrRef>
          </c:cat>
          <c:val>
            <c:numRef>
              <c:f>Sheet5!$D$5:$D$25</c:f>
              <c:numCache>
                <c:formatCode>General</c:formatCode>
                <c:ptCount val="15"/>
                <c:pt idx="0">
                  <c:v>14</c:v>
                </c:pt>
                <c:pt idx="1">
                  <c:v>4</c:v>
                </c:pt>
                <c:pt idx="2">
                  <c:v>15</c:v>
                </c:pt>
                <c:pt idx="3">
                  <c:v>42</c:v>
                </c:pt>
                <c:pt idx="4">
                  <c:v>5</c:v>
                </c:pt>
                <c:pt idx="5">
                  <c:v>16</c:v>
                </c:pt>
                <c:pt idx="6">
                  <c:v>7</c:v>
                </c:pt>
                <c:pt idx="7">
                  <c:v>4</c:v>
                </c:pt>
                <c:pt idx="8">
                  <c:v>1</c:v>
                </c:pt>
                <c:pt idx="9">
                  <c:v>10</c:v>
                </c:pt>
                <c:pt idx="10">
                  <c:v>15</c:v>
                </c:pt>
                <c:pt idx="11">
                  <c:v>4</c:v>
                </c:pt>
                <c:pt idx="12">
                  <c:v>8</c:v>
                </c:pt>
                <c:pt idx="13">
                  <c:v>14</c:v>
                </c:pt>
                <c:pt idx="14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Sheet5!$E$3:$E$4</c:f>
              <c:strCache>
                <c:ptCount val="1"/>
                <c:pt idx="0">
                  <c:v>REC</c:v>
                </c:pt>
              </c:strCache>
            </c:strRef>
          </c:tx>
          <c:cat>
            <c:multiLvlStrRef>
              <c:f>Sheet5!$A$5:$A$25</c:f>
              <c:multiLvlStrCache>
                <c:ptCount val="15"/>
                <c:lvl>
                  <c:pt idx="0">
                    <c:v>Catsgore</c:v>
                  </c:pt>
                  <c:pt idx="1">
                    <c:v>Kingscote</c:v>
                  </c:pt>
                  <c:pt idx="2">
                    <c:v>Gatcombe</c:v>
                  </c:pt>
                  <c:pt idx="3">
                    <c:v>Scole small town</c:v>
                  </c:pt>
                  <c:pt idx="4">
                    <c:v>Ilchest sub</c:v>
                  </c:pt>
                  <c:pt idx="5">
                    <c:v>BBL leicester</c:v>
                  </c:pt>
                  <c:pt idx="6">
                    <c:v>CWL Leicester </c:v>
                  </c:pt>
                  <c:pt idx="7">
                    <c:v>GHS Leiicester</c:v>
                  </c:pt>
                  <c:pt idx="8">
                    <c:v>Ilchest Town</c:v>
                  </c:pt>
                  <c:pt idx="9">
                    <c:v>Pounbury</c:v>
                  </c:pt>
                  <c:pt idx="10">
                    <c:v>Shires Leicester </c:v>
                  </c:pt>
                  <c:pt idx="11">
                    <c:v>Colchester</c:v>
                  </c:pt>
                  <c:pt idx="12">
                    <c:v>Cirencester</c:v>
                  </c:pt>
                  <c:pt idx="13">
                    <c:v>Dorch lib</c:v>
                  </c:pt>
                  <c:pt idx="14">
                    <c:v>Dorch grey</c:v>
                  </c:pt>
                </c:lvl>
                <c:lvl>
                  <c:pt idx="0">
                    <c:v>Rural</c:v>
                  </c:pt>
                  <c:pt idx="2">
                    <c:v>Villa</c:v>
                  </c:pt>
                  <c:pt idx="3">
                    <c:v>Small Town</c:v>
                  </c:pt>
                  <c:pt idx="4">
                    <c:v>Sub Urban</c:v>
                  </c:pt>
                  <c:pt idx="6">
                    <c:v>urban</c:v>
                  </c:pt>
                </c:lvl>
              </c:multiLvlStrCache>
            </c:multiLvlStrRef>
          </c:cat>
          <c:val>
            <c:numRef>
              <c:f>Sheet5!$E$5:$E$25</c:f>
              <c:numCache>
                <c:formatCode>General</c:formatCode>
                <c:ptCount val="15"/>
                <c:pt idx="0">
                  <c:v>14</c:v>
                </c:pt>
                <c:pt idx="1">
                  <c:v>7</c:v>
                </c:pt>
                <c:pt idx="2">
                  <c:v>4</c:v>
                </c:pt>
                <c:pt idx="3">
                  <c:v>1</c:v>
                </c:pt>
                <c:pt idx="4">
                  <c:v>5</c:v>
                </c:pt>
                <c:pt idx="5">
                  <c:v>8</c:v>
                </c:pt>
                <c:pt idx="6">
                  <c:v>12</c:v>
                </c:pt>
                <c:pt idx="7">
                  <c:v>13</c:v>
                </c:pt>
                <c:pt idx="8">
                  <c:v>1</c:v>
                </c:pt>
                <c:pt idx="9">
                  <c:v>2</c:v>
                </c:pt>
                <c:pt idx="10">
                  <c:v>11</c:v>
                </c:pt>
                <c:pt idx="11">
                  <c:v>20</c:v>
                </c:pt>
                <c:pt idx="12">
                  <c:v>6</c:v>
                </c:pt>
                <c:pt idx="13">
                  <c:v>3</c:v>
                </c:pt>
                <c:pt idx="14">
                  <c:v>22</c:v>
                </c:pt>
              </c:numCache>
            </c:numRef>
          </c:val>
        </c:ser>
        <c:ser>
          <c:idx val="4"/>
          <c:order val="4"/>
          <c:tx>
            <c:strRef>
              <c:f>Sheet5!$F$3:$F$4</c:f>
              <c:strCache>
                <c:ptCount val="1"/>
                <c:pt idx="0">
                  <c:v>Wri</c:v>
                </c:pt>
              </c:strCache>
            </c:strRef>
          </c:tx>
          <c:cat>
            <c:multiLvlStrRef>
              <c:f>Sheet5!$A$5:$A$25</c:f>
              <c:multiLvlStrCache>
                <c:ptCount val="15"/>
                <c:lvl>
                  <c:pt idx="0">
                    <c:v>Catsgore</c:v>
                  </c:pt>
                  <c:pt idx="1">
                    <c:v>Kingscote</c:v>
                  </c:pt>
                  <c:pt idx="2">
                    <c:v>Gatcombe</c:v>
                  </c:pt>
                  <c:pt idx="3">
                    <c:v>Scole small town</c:v>
                  </c:pt>
                  <c:pt idx="4">
                    <c:v>Ilchest sub</c:v>
                  </c:pt>
                  <c:pt idx="5">
                    <c:v>BBL leicester</c:v>
                  </c:pt>
                  <c:pt idx="6">
                    <c:v>CWL Leicester </c:v>
                  </c:pt>
                  <c:pt idx="7">
                    <c:v>GHS Leiicester</c:v>
                  </c:pt>
                  <c:pt idx="8">
                    <c:v>Ilchest Town</c:v>
                  </c:pt>
                  <c:pt idx="9">
                    <c:v>Pounbury</c:v>
                  </c:pt>
                  <c:pt idx="10">
                    <c:v>Shires Leicester </c:v>
                  </c:pt>
                  <c:pt idx="11">
                    <c:v>Colchester</c:v>
                  </c:pt>
                  <c:pt idx="12">
                    <c:v>Cirencester</c:v>
                  </c:pt>
                  <c:pt idx="13">
                    <c:v>Dorch lib</c:v>
                  </c:pt>
                  <c:pt idx="14">
                    <c:v>Dorch grey</c:v>
                  </c:pt>
                </c:lvl>
                <c:lvl>
                  <c:pt idx="0">
                    <c:v>Rural</c:v>
                  </c:pt>
                  <c:pt idx="2">
                    <c:v>Villa</c:v>
                  </c:pt>
                  <c:pt idx="3">
                    <c:v>Small Town</c:v>
                  </c:pt>
                  <c:pt idx="4">
                    <c:v>Sub Urban</c:v>
                  </c:pt>
                  <c:pt idx="6">
                    <c:v>urban</c:v>
                  </c:pt>
                </c:lvl>
              </c:multiLvlStrCache>
            </c:multiLvlStrRef>
          </c:cat>
          <c:val>
            <c:numRef>
              <c:f>Sheet5!$F$5:$F$25</c:f>
              <c:numCache>
                <c:formatCode>General</c:formatCode>
                <c:ptCount val="15"/>
                <c:pt idx="0">
                  <c:v>4</c:v>
                </c:pt>
                <c:pt idx="1">
                  <c:v>5</c:v>
                </c:pt>
                <c:pt idx="2">
                  <c:v>0.5</c:v>
                </c:pt>
                <c:pt idx="3">
                  <c:v>7</c:v>
                </c:pt>
                <c:pt idx="4">
                  <c:v>6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1</c:v>
                </c:pt>
                <c:pt idx="11">
                  <c:v>0.1</c:v>
                </c:pt>
                <c:pt idx="12">
                  <c:v>4</c:v>
                </c:pt>
                <c:pt idx="13">
                  <c:v>5</c:v>
                </c:pt>
                <c:pt idx="14">
                  <c:v>2</c:v>
                </c:pt>
              </c:numCache>
            </c:numRef>
          </c:val>
        </c:ser>
        <c:ser>
          <c:idx val="5"/>
          <c:order val="5"/>
          <c:tx>
            <c:strRef>
              <c:f>Sheet5!$G$3:$G$4</c:f>
              <c:strCache>
                <c:ptCount val="1"/>
                <c:pt idx="0">
                  <c:v>Ag</c:v>
                </c:pt>
              </c:strCache>
            </c:strRef>
          </c:tx>
          <c:cat>
            <c:multiLvlStrRef>
              <c:f>Sheet5!$A$5:$A$25</c:f>
              <c:multiLvlStrCache>
                <c:ptCount val="15"/>
                <c:lvl>
                  <c:pt idx="0">
                    <c:v>Catsgore</c:v>
                  </c:pt>
                  <c:pt idx="1">
                    <c:v>Kingscote</c:v>
                  </c:pt>
                  <c:pt idx="2">
                    <c:v>Gatcombe</c:v>
                  </c:pt>
                  <c:pt idx="3">
                    <c:v>Scole small town</c:v>
                  </c:pt>
                  <c:pt idx="4">
                    <c:v>Ilchest sub</c:v>
                  </c:pt>
                  <c:pt idx="5">
                    <c:v>BBL leicester</c:v>
                  </c:pt>
                  <c:pt idx="6">
                    <c:v>CWL Leicester </c:v>
                  </c:pt>
                  <c:pt idx="7">
                    <c:v>GHS Leiicester</c:v>
                  </c:pt>
                  <c:pt idx="8">
                    <c:v>Ilchest Town</c:v>
                  </c:pt>
                  <c:pt idx="9">
                    <c:v>Pounbury</c:v>
                  </c:pt>
                  <c:pt idx="10">
                    <c:v>Shires Leicester </c:v>
                  </c:pt>
                  <c:pt idx="11">
                    <c:v>Colchester</c:v>
                  </c:pt>
                  <c:pt idx="12">
                    <c:v>Cirencester</c:v>
                  </c:pt>
                  <c:pt idx="13">
                    <c:v>Dorch lib</c:v>
                  </c:pt>
                  <c:pt idx="14">
                    <c:v>Dorch grey</c:v>
                  </c:pt>
                </c:lvl>
                <c:lvl>
                  <c:pt idx="0">
                    <c:v>Rural</c:v>
                  </c:pt>
                  <c:pt idx="2">
                    <c:v>Villa</c:v>
                  </c:pt>
                  <c:pt idx="3">
                    <c:v>Small Town</c:v>
                  </c:pt>
                  <c:pt idx="4">
                    <c:v>Sub Urban</c:v>
                  </c:pt>
                  <c:pt idx="6">
                    <c:v>urban</c:v>
                  </c:pt>
                </c:lvl>
              </c:multiLvlStrCache>
            </c:multiLvlStrRef>
          </c:cat>
          <c:val>
            <c:numRef>
              <c:f>Sheet5!$G$5:$G$25</c:f>
              <c:numCache>
                <c:formatCode>General</c:formatCode>
                <c:ptCount val="15"/>
                <c:pt idx="0">
                  <c:v>0.5</c:v>
                </c:pt>
                <c:pt idx="1">
                  <c:v>1</c:v>
                </c:pt>
                <c:pt idx="2">
                  <c:v>0.5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ser>
          <c:idx val="6"/>
          <c:order val="6"/>
          <c:tx>
            <c:strRef>
              <c:f>Sheet5!$H$3:$H$4</c:f>
              <c:strCache>
                <c:ptCount val="1"/>
                <c:pt idx="0">
                  <c:v>Tool</c:v>
                </c:pt>
              </c:strCache>
            </c:strRef>
          </c:tx>
          <c:cat>
            <c:multiLvlStrRef>
              <c:f>Sheet5!$A$5:$A$25</c:f>
              <c:multiLvlStrCache>
                <c:ptCount val="15"/>
                <c:lvl>
                  <c:pt idx="0">
                    <c:v>Catsgore</c:v>
                  </c:pt>
                  <c:pt idx="1">
                    <c:v>Kingscote</c:v>
                  </c:pt>
                  <c:pt idx="2">
                    <c:v>Gatcombe</c:v>
                  </c:pt>
                  <c:pt idx="3">
                    <c:v>Scole small town</c:v>
                  </c:pt>
                  <c:pt idx="4">
                    <c:v>Ilchest sub</c:v>
                  </c:pt>
                  <c:pt idx="5">
                    <c:v>BBL leicester</c:v>
                  </c:pt>
                  <c:pt idx="6">
                    <c:v>CWL Leicester </c:v>
                  </c:pt>
                  <c:pt idx="7">
                    <c:v>GHS Leiicester</c:v>
                  </c:pt>
                  <c:pt idx="8">
                    <c:v>Ilchest Town</c:v>
                  </c:pt>
                  <c:pt idx="9">
                    <c:v>Pounbury</c:v>
                  </c:pt>
                  <c:pt idx="10">
                    <c:v>Shires Leicester </c:v>
                  </c:pt>
                  <c:pt idx="11">
                    <c:v>Colchester</c:v>
                  </c:pt>
                  <c:pt idx="12">
                    <c:v>Cirencester</c:v>
                  </c:pt>
                  <c:pt idx="13">
                    <c:v>Dorch lib</c:v>
                  </c:pt>
                  <c:pt idx="14">
                    <c:v>Dorch grey</c:v>
                  </c:pt>
                </c:lvl>
                <c:lvl>
                  <c:pt idx="0">
                    <c:v>Rural</c:v>
                  </c:pt>
                  <c:pt idx="2">
                    <c:v>Villa</c:v>
                  </c:pt>
                  <c:pt idx="3">
                    <c:v>Small Town</c:v>
                  </c:pt>
                  <c:pt idx="4">
                    <c:v>Sub Urban</c:v>
                  </c:pt>
                  <c:pt idx="6">
                    <c:v>urban</c:v>
                  </c:pt>
                </c:lvl>
              </c:multiLvlStrCache>
            </c:multiLvlStrRef>
          </c:cat>
          <c:val>
            <c:numRef>
              <c:f>Sheet5!$H$5:$H$25</c:f>
              <c:numCache>
                <c:formatCode>General</c:formatCode>
                <c:ptCount val="15"/>
                <c:pt idx="0">
                  <c:v>11</c:v>
                </c:pt>
                <c:pt idx="1">
                  <c:v>7</c:v>
                </c:pt>
                <c:pt idx="2">
                  <c:v>14</c:v>
                </c:pt>
                <c:pt idx="3">
                  <c:v>6</c:v>
                </c:pt>
                <c:pt idx="4">
                  <c:v>13</c:v>
                </c:pt>
                <c:pt idx="5">
                  <c:v>3</c:v>
                </c:pt>
                <c:pt idx="6">
                  <c:v>1</c:v>
                </c:pt>
                <c:pt idx="7">
                  <c:v>1</c:v>
                </c:pt>
                <c:pt idx="8">
                  <c:v>7</c:v>
                </c:pt>
                <c:pt idx="9">
                  <c:v>24</c:v>
                </c:pt>
                <c:pt idx="10">
                  <c:v>10</c:v>
                </c:pt>
                <c:pt idx="11">
                  <c:v>4</c:v>
                </c:pt>
                <c:pt idx="12">
                  <c:v>4</c:v>
                </c:pt>
                <c:pt idx="13">
                  <c:v>8</c:v>
                </c:pt>
                <c:pt idx="14">
                  <c:v>4</c:v>
                </c:pt>
              </c:numCache>
            </c:numRef>
          </c:val>
        </c:ser>
        <c:ser>
          <c:idx val="7"/>
          <c:order val="7"/>
          <c:tx>
            <c:strRef>
              <c:f>Sheet5!$I$3:$I$4</c:f>
              <c:strCache>
                <c:ptCount val="1"/>
                <c:pt idx="0">
                  <c:v>Fit</c:v>
                </c:pt>
              </c:strCache>
            </c:strRef>
          </c:tx>
          <c:cat>
            <c:multiLvlStrRef>
              <c:f>Sheet5!$A$5:$A$25</c:f>
              <c:multiLvlStrCache>
                <c:ptCount val="15"/>
                <c:lvl>
                  <c:pt idx="0">
                    <c:v>Catsgore</c:v>
                  </c:pt>
                  <c:pt idx="1">
                    <c:v>Kingscote</c:v>
                  </c:pt>
                  <c:pt idx="2">
                    <c:v>Gatcombe</c:v>
                  </c:pt>
                  <c:pt idx="3">
                    <c:v>Scole small town</c:v>
                  </c:pt>
                  <c:pt idx="4">
                    <c:v>Ilchest sub</c:v>
                  </c:pt>
                  <c:pt idx="5">
                    <c:v>BBL leicester</c:v>
                  </c:pt>
                  <c:pt idx="6">
                    <c:v>CWL Leicester </c:v>
                  </c:pt>
                  <c:pt idx="7">
                    <c:v>GHS Leiicester</c:v>
                  </c:pt>
                  <c:pt idx="8">
                    <c:v>Ilchest Town</c:v>
                  </c:pt>
                  <c:pt idx="9">
                    <c:v>Pounbury</c:v>
                  </c:pt>
                  <c:pt idx="10">
                    <c:v>Shires Leicester </c:v>
                  </c:pt>
                  <c:pt idx="11">
                    <c:v>Colchester</c:v>
                  </c:pt>
                  <c:pt idx="12">
                    <c:v>Cirencester</c:v>
                  </c:pt>
                  <c:pt idx="13">
                    <c:v>Dorch lib</c:v>
                  </c:pt>
                  <c:pt idx="14">
                    <c:v>Dorch grey</c:v>
                  </c:pt>
                </c:lvl>
                <c:lvl>
                  <c:pt idx="0">
                    <c:v>Rural</c:v>
                  </c:pt>
                  <c:pt idx="2">
                    <c:v>Villa</c:v>
                  </c:pt>
                  <c:pt idx="3">
                    <c:v>Small Town</c:v>
                  </c:pt>
                  <c:pt idx="4">
                    <c:v>Sub Urban</c:v>
                  </c:pt>
                  <c:pt idx="6">
                    <c:v>urban</c:v>
                  </c:pt>
                </c:lvl>
              </c:multiLvlStrCache>
            </c:multiLvlStrRef>
          </c:cat>
          <c:val>
            <c:numRef>
              <c:f>Sheet5!$I$5:$I$25</c:f>
              <c:numCache>
                <c:formatCode>General</c:formatCode>
                <c:ptCount val="15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0</c:v>
                </c:pt>
                <c:pt idx="4">
                  <c:v>4</c:v>
                </c:pt>
                <c:pt idx="5">
                  <c:v>27</c:v>
                </c:pt>
                <c:pt idx="6">
                  <c:v>0</c:v>
                </c:pt>
                <c:pt idx="7">
                  <c:v>6</c:v>
                </c:pt>
                <c:pt idx="8">
                  <c:v>5</c:v>
                </c:pt>
                <c:pt idx="9">
                  <c:v>0</c:v>
                </c:pt>
                <c:pt idx="10">
                  <c:v>0</c:v>
                </c:pt>
                <c:pt idx="11">
                  <c:v>3</c:v>
                </c:pt>
                <c:pt idx="12">
                  <c:v>18</c:v>
                </c:pt>
                <c:pt idx="13">
                  <c:v>3</c:v>
                </c:pt>
                <c:pt idx="14">
                  <c:v>3</c:v>
                </c:pt>
              </c:numCache>
            </c:numRef>
          </c:val>
        </c:ser>
        <c:ser>
          <c:idx val="8"/>
          <c:order val="8"/>
          <c:tx>
            <c:strRef>
              <c:f>Sheet5!$J$3:$J$4</c:f>
              <c:strCache>
                <c:ptCount val="1"/>
                <c:pt idx="0">
                  <c:v>Rel</c:v>
                </c:pt>
              </c:strCache>
            </c:strRef>
          </c:tx>
          <c:cat>
            <c:multiLvlStrRef>
              <c:f>Sheet5!$A$5:$A$25</c:f>
              <c:multiLvlStrCache>
                <c:ptCount val="15"/>
                <c:lvl>
                  <c:pt idx="0">
                    <c:v>Catsgore</c:v>
                  </c:pt>
                  <c:pt idx="1">
                    <c:v>Kingscote</c:v>
                  </c:pt>
                  <c:pt idx="2">
                    <c:v>Gatcombe</c:v>
                  </c:pt>
                  <c:pt idx="3">
                    <c:v>Scole small town</c:v>
                  </c:pt>
                  <c:pt idx="4">
                    <c:v>Ilchest sub</c:v>
                  </c:pt>
                  <c:pt idx="5">
                    <c:v>BBL leicester</c:v>
                  </c:pt>
                  <c:pt idx="6">
                    <c:v>CWL Leicester </c:v>
                  </c:pt>
                  <c:pt idx="7">
                    <c:v>GHS Leiicester</c:v>
                  </c:pt>
                  <c:pt idx="8">
                    <c:v>Ilchest Town</c:v>
                  </c:pt>
                  <c:pt idx="9">
                    <c:v>Pounbury</c:v>
                  </c:pt>
                  <c:pt idx="10">
                    <c:v>Shires Leicester </c:v>
                  </c:pt>
                  <c:pt idx="11">
                    <c:v>Colchester</c:v>
                  </c:pt>
                  <c:pt idx="12">
                    <c:v>Cirencester</c:v>
                  </c:pt>
                  <c:pt idx="13">
                    <c:v>Dorch lib</c:v>
                  </c:pt>
                  <c:pt idx="14">
                    <c:v>Dorch grey</c:v>
                  </c:pt>
                </c:lvl>
                <c:lvl>
                  <c:pt idx="0">
                    <c:v>Rural</c:v>
                  </c:pt>
                  <c:pt idx="2">
                    <c:v>Villa</c:v>
                  </c:pt>
                  <c:pt idx="3">
                    <c:v>Small Town</c:v>
                  </c:pt>
                  <c:pt idx="4">
                    <c:v>Sub Urban</c:v>
                  </c:pt>
                  <c:pt idx="6">
                    <c:v>urban</c:v>
                  </c:pt>
                </c:lvl>
              </c:multiLvlStrCache>
            </c:multiLvlStrRef>
          </c:cat>
          <c:val>
            <c:numRef>
              <c:f>Sheet5!$J$5:$J$25</c:f>
              <c:numCache>
                <c:formatCode>General</c:formatCode>
                <c:ptCount val="15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2</c:v>
                </c:pt>
                <c:pt idx="4">
                  <c:v>0.1</c:v>
                </c:pt>
                <c:pt idx="5">
                  <c:v>0</c:v>
                </c:pt>
                <c:pt idx="6">
                  <c:v>0.5</c:v>
                </c:pt>
                <c:pt idx="7">
                  <c:v>2</c:v>
                </c:pt>
                <c:pt idx="8">
                  <c:v>0.1</c:v>
                </c:pt>
                <c:pt idx="9">
                  <c:v>0.1</c:v>
                </c:pt>
                <c:pt idx="10">
                  <c:v>1</c:v>
                </c:pt>
                <c:pt idx="11">
                  <c:v>0.1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</c:numCache>
            </c:numRef>
          </c:val>
        </c:ser>
        <c:ser>
          <c:idx val="9"/>
          <c:order val="9"/>
          <c:tx>
            <c:strRef>
              <c:f>Sheet5!$K$3:$K$4</c:f>
              <c:strCache>
                <c:ptCount val="1"/>
                <c:pt idx="0">
                  <c:v>Crft</c:v>
                </c:pt>
              </c:strCache>
            </c:strRef>
          </c:tx>
          <c:cat>
            <c:multiLvlStrRef>
              <c:f>Sheet5!$A$5:$A$25</c:f>
              <c:multiLvlStrCache>
                <c:ptCount val="15"/>
                <c:lvl>
                  <c:pt idx="0">
                    <c:v>Catsgore</c:v>
                  </c:pt>
                  <c:pt idx="1">
                    <c:v>Kingscote</c:v>
                  </c:pt>
                  <c:pt idx="2">
                    <c:v>Gatcombe</c:v>
                  </c:pt>
                  <c:pt idx="3">
                    <c:v>Scole small town</c:v>
                  </c:pt>
                  <c:pt idx="4">
                    <c:v>Ilchest sub</c:v>
                  </c:pt>
                  <c:pt idx="5">
                    <c:v>BBL leicester</c:v>
                  </c:pt>
                  <c:pt idx="6">
                    <c:v>CWL Leicester </c:v>
                  </c:pt>
                  <c:pt idx="7">
                    <c:v>GHS Leiicester</c:v>
                  </c:pt>
                  <c:pt idx="8">
                    <c:v>Ilchest Town</c:v>
                  </c:pt>
                  <c:pt idx="9">
                    <c:v>Pounbury</c:v>
                  </c:pt>
                  <c:pt idx="10">
                    <c:v>Shires Leicester </c:v>
                  </c:pt>
                  <c:pt idx="11">
                    <c:v>Colchester</c:v>
                  </c:pt>
                  <c:pt idx="12">
                    <c:v>Cirencester</c:v>
                  </c:pt>
                  <c:pt idx="13">
                    <c:v>Dorch lib</c:v>
                  </c:pt>
                  <c:pt idx="14">
                    <c:v>Dorch grey</c:v>
                  </c:pt>
                </c:lvl>
                <c:lvl>
                  <c:pt idx="0">
                    <c:v>Rural</c:v>
                  </c:pt>
                  <c:pt idx="2">
                    <c:v>Villa</c:v>
                  </c:pt>
                  <c:pt idx="3">
                    <c:v>Small Town</c:v>
                  </c:pt>
                  <c:pt idx="4">
                    <c:v>Sub Urban</c:v>
                  </c:pt>
                  <c:pt idx="6">
                    <c:v>urban</c:v>
                  </c:pt>
                </c:lvl>
              </c:multiLvlStrCache>
            </c:multiLvlStrRef>
          </c:cat>
          <c:val>
            <c:numRef>
              <c:f>Sheet5!$K$5:$K$25</c:f>
              <c:numCache>
                <c:formatCode>General</c:formatCode>
                <c:ptCount val="15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2</c:v>
                </c:pt>
                <c:pt idx="4">
                  <c:v>0.1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0.1</c:v>
                </c:pt>
                <c:pt idx="9">
                  <c:v>0.1</c:v>
                </c:pt>
                <c:pt idx="10">
                  <c:v>0</c:v>
                </c:pt>
                <c:pt idx="11">
                  <c:v>0.1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</c:numCache>
            </c:numRef>
          </c:val>
        </c:ser>
        <c:overlap val="100"/>
        <c:axId val="94140288"/>
        <c:axId val="94141824"/>
      </c:barChart>
      <c:catAx>
        <c:axId val="94140288"/>
        <c:scaling>
          <c:orientation val="minMax"/>
        </c:scaling>
        <c:axPos val="b"/>
        <c:tickLblPos val="nextTo"/>
        <c:crossAx val="94141824"/>
        <c:crosses val="autoZero"/>
        <c:auto val="1"/>
        <c:lblAlgn val="ctr"/>
        <c:lblOffset val="100"/>
      </c:catAx>
      <c:valAx>
        <c:axId val="94141824"/>
        <c:scaling>
          <c:orientation val="minMax"/>
        </c:scaling>
        <c:axPos val="l"/>
        <c:numFmt formatCode="0%" sourceLinked="1"/>
        <c:tickLblPos val="nextTo"/>
        <c:crossAx val="94140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4842463405524602"/>
          <c:y val="6.0381835832164832E-2"/>
          <c:w val="4.3154313313175006E-2"/>
          <c:h val="0.83425571803524567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spPr>
    <a:solidFill>
      <a:schemeClr val="bg1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/>
            </a:pPr>
            <a:r>
              <a:rPr lang="en-GB"/>
              <a:t> </a:t>
            </a:r>
          </a:p>
        </c:rich>
      </c:tx>
      <c:layout>
        <c:manualLayout>
          <c:xMode val="edge"/>
          <c:yMode val="edge"/>
          <c:x val="0.49178854026562485"/>
          <c:y val="2.840914345322771E-2"/>
        </c:manualLayout>
      </c:layout>
    </c:title>
    <c:plotArea>
      <c:layout>
        <c:manualLayout>
          <c:layoutTarget val="inner"/>
          <c:xMode val="edge"/>
          <c:yMode val="edge"/>
          <c:x val="0.10705321469935986"/>
          <c:y val="0.22195245912282177"/>
          <c:w val="0.73448937831879091"/>
          <c:h val="0.72727407240262565"/>
        </c:manualLayout>
      </c:layout>
      <c:scatterChart>
        <c:scatterStyle val="lineMarker"/>
        <c:ser>
          <c:idx val="0"/>
          <c:order val="0"/>
          <c:tx>
            <c:strRef>
              <c:f>'Jar v tableware'!$J$13</c:f>
              <c:strCache>
                <c:ptCount val="1"/>
                <c:pt idx="0">
                  <c:v>Rural</c:v>
                </c:pt>
              </c:strCache>
            </c:strRef>
          </c:tx>
          <c:spPr>
            <a:ln w="28575">
              <a:noFill/>
            </a:ln>
          </c:spPr>
          <c:xVal>
            <c:numRef>
              <c:f>'Jar v tableware'!$K$13:$K$21</c:f>
              <c:numCache>
                <c:formatCode>General</c:formatCode>
                <c:ptCount val="9"/>
                <c:pt idx="0">
                  <c:v>5</c:v>
                </c:pt>
                <c:pt idx="1">
                  <c:v>10.714285714285715</c:v>
                </c:pt>
                <c:pt idx="2">
                  <c:v>15.714285714285715</c:v>
                </c:pt>
                <c:pt idx="3">
                  <c:v>20</c:v>
                </c:pt>
                <c:pt idx="4">
                  <c:v>23.571428571428573</c:v>
                </c:pt>
                <c:pt idx="5">
                  <c:v>25</c:v>
                </c:pt>
                <c:pt idx="6">
                  <c:v>14.285714285714286</c:v>
                </c:pt>
                <c:pt idx="7">
                  <c:v>21.428571428571427</c:v>
                </c:pt>
                <c:pt idx="8">
                  <c:v>34.285714285714285</c:v>
                </c:pt>
              </c:numCache>
            </c:numRef>
          </c:xVal>
          <c:yVal>
            <c:numRef>
              <c:f>'Jar v tableware'!$L$13:$L$21</c:f>
              <c:numCache>
                <c:formatCode>General</c:formatCode>
                <c:ptCount val="9"/>
                <c:pt idx="0">
                  <c:v>84.285714285714292</c:v>
                </c:pt>
                <c:pt idx="1">
                  <c:v>75</c:v>
                </c:pt>
                <c:pt idx="2">
                  <c:v>71.428571428571388</c:v>
                </c:pt>
                <c:pt idx="3">
                  <c:v>57.142857142857153</c:v>
                </c:pt>
                <c:pt idx="4">
                  <c:v>64.285714285714292</c:v>
                </c:pt>
                <c:pt idx="5">
                  <c:v>53.571428571428413</c:v>
                </c:pt>
                <c:pt idx="6">
                  <c:v>62.857142857142648</c:v>
                </c:pt>
                <c:pt idx="7">
                  <c:v>60.714285714285715</c:v>
                </c:pt>
                <c:pt idx="8">
                  <c:v>50</c:v>
                </c:pt>
              </c:numCache>
            </c:numRef>
          </c:yVal>
        </c:ser>
        <c:ser>
          <c:idx val="1"/>
          <c:order val="1"/>
          <c:tx>
            <c:strRef>
              <c:f>'Jar v tableware'!$J$22</c:f>
              <c:strCache>
                <c:ptCount val="1"/>
                <c:pt idx="0">
                  <c:v>urban</c:v>
                </c:pt>
              </c:strCache>
            </c:strRef>
          </c:tx>
          <c:spPr>
            <a:ln w="28575">
              <a:noFill/>
            </a:ln>
          </c:spPr>
          <c:xVal>
            <c:numRef>
              <c:f>'Jar v tableware'!$K$22:$K$52</c:f>
              <c:numCache>
                <c:formatCode>General</c:formatCode>
                <c:ptCount val="31"/>
                <c:pt idx="0">
                  <c:v>14.285714285714286</c:v>
                </c:pt>
                <c:pt idx="1">
                  <c:v>17.857142857142829</c:v>
                </c:pt>
                <c:pt idx="2">
                  <c:v>22.857142857142829</c:v>
                </c:pt>
                <c:pt idx="3">
                  <c:v>32.142857142857153</c:v>
                </c:pt>
                <c:pt idx="4">
                  <c:v>30</c:v>
                </c:pt>
                <c:pt idx="5">
                  <c:v>38.571428571428413</c:v>
                </c:pt>
                <c:pt idx="6">
                  <c:v>32.142857142857153</c:v>
                </c:pt>
                <c:pt idx="7">
                  <c:v>35</c:v>
                </c:pt>
                <c:pt idx="8">
                  <c:v>35.714285714285715</c:v>
                </c:pt>
                <c:pt idx="9">
                  <c:v>30</c:v>
                </c:pt>
                <c:pt idx="10">
                  <c:v>33.571428571428413</c:v>
                </c:pt>
                <c:pt idx="11">
                  <c:v>35</c:v>
                </c:pt>
                <c:pt idx="12">
                  <c:v>48.571428571428413</c:v>
                </c:pt>
                <c:pt idx="13">
                  <c:v>32.142857142857153</c:v>
                </c:pt>
                <c:pt idx="14">
                  <c:v>37.142857142857153</c:v>
                </c:pt>
                <c:pt idx="15">
                  <c:v>44.285714285714285</c:v>
                </c:pt>
                <c:pt idx="16">
                  <c:v>32.142857142857153</c:v>
                </c:pt>
                <c:pt idx="17">
                  <c:v>39.285714285714285</c:v>
                </c:pt>
                <c:pt idx="18">
                  <c:v>42.857142857142648</c:v>
                </c:pt>
                <c:pt idx="19">
                  <c:v>32.142857142857153</c:v>
                </c:pt>
                <c:pt idx="20">
                  <c:v>35.714285714285715</c:v>
                </c:pt>
                <c:pt idx="21">
                  <c:v>42.857142857142648</c:v>
                </c:pt>
                <c:pt idx="22">
                  <c:v>42.857142857142648</c:v>
                </c:pt>
                <c:pt idx="23">
                  <c:v>45</c:v>
                </c:pt>
                <c:pt idx="24">
                  <c:v>45.714285714285715</c:v>
                </c:pt>
                <c:pt idx="25">
                  <c:v>53.571428571428413</c:v>
                </c:pt>
                <c:pt idx="26">
                  <c:v>42.857142857142648</c:v>
                </c:pt>
                <c:pt idx="27">
                  <c:v>39.285714285714285</c:v>
                </c:pt>
                <c:pt idx="28">
                  <c:v>44.285714285714285</c:v>
                </c:pt>
                <c:pt idx="29">
                  <c:v>46.428571428571587</c:v>
                </c:pt>
                <c:pt idx="30">
                  <c:v>59.285714285714285</c:v>
                </c:pt>
              </c:numCache>
            </c:numRef>
          </c:xVal>
          <c:yVal>
            <c:numRef>
              <c:f>'Jar v tableware'!$L$22:$L$52</c:f>
              <c:numCache>
                <c:formatCode>General</c:formatCode>
                <c:ptCount val="31"/>
                <c:pt idx="0">
                  <c:v>85.714285714285722</c:v>
                </c:pt>
                <c:pt idx="1">
                  <c:v>70</c:v>
                </c:pt>
                <c:pt idx="2">
                  <c:v>61.428571428571587</c:v>
                </c:pt>
                <c:pt idx="3">
                  <c:v>57.142857142857153</c:v>
                </c:pt>
                <c:pt idx="4">
                  <c:v>49.285714285714285</c:v>
                </c:pt>
                <c:pt idx="5">
                  <c:v>45</c:v>
                </c:pt>
                <c:pt idx="6">
                  <c:v>44.285714285714285</c:v>
                </c:pt>
                <c:pt idx="7">
                  <c:v>43.571428571428413</c:v>
                </c:pt>
                <c:pt idx="8">
                  <c:v>42.857142857142648</c:v>
                </c:pt>
                <c:pt idx="9">
                  <c:v>40</c:v>
                </c:pt>
                <c:pt idx="10">
                  <c:v>40</c:v>
                </c:pt>
                <c:pt idx="11">
                  <c:v>40</c:v>
                </c:pt>
                <c:pt idx="12">
                  <c:v>40.714285714285715</c:v>
                </c:pt>
                <c:pt idx="13">
                  <c:v>39.285714285714285</c:v>
                </c:pt>
                <c:pt idx="14">
                  <c:v>39.285714285714285</c:v>
                </c:pt>
                <c:pt idx="15">
                  <c:v>39.285714285714285</c:v>
                </c:pt>
                <c:pt idx="16">
                  <c:v>39.285714285714285</c:v>
                </c:pt>
                <c:pt idx="17">
                  <c:v>38.571428571428413</c:v>
                </c:pt>
                <c:pt idx="18">
                  <c:v>38.571428571428413</c:v>
                </c:pt>
                <c:pt idx="19">
                  <c:v>37.857142857142648</c:v>
                </c:pt>
                <c:pt idx="20">
                  <c:v>37.857142857142648</c:v>
                </c:pt>
                <c:pt idx="21">
                  <c:v>37.857142857142648</c:v>
                </c:pt>
                <c:pt idx="22">
                  <c:v>35.714285714285715</c:v>
                </c:pt>
                <c:pt idx="23">
                  <c:v>35.714285714285715</c:v>
                </c:pt>
                <c:pt idx="24">
                  <c:v>36.428571428571587</c:v>
                </c:pt>
                <c:pt idx="25">
                  <c:v>35.714285714285715</c:v>
                </c:pt>
                <c:pt idx="26">
                  <c:v>34.285714285714285</c:v>
                </c:pt>
                <c:pt idx="27">
                  <c:v>32.857142857142648</c:v>
                </c:pt>
                <c:pt idx="28">
                  <c:v>32.142857142857153</c:v>
                </c:pt>
                <c:pt idx="29">
                  <c:v>27.142857142857213</c:v>
                </c:pt>
                <c:pt idx="30">
                  <c:v>24.28571428571415</c:v>
                </c:pt>
              </c:numCache>
            </c:numRef>
          </c:yVal>
        </c:ser>
        <c:ser>
          <c:idx val="2"/>
          <c:order val="2"/>
          <c:tx>
            <c:strRef>
              <c:f>'Jar v tableware'!$J$53</c:f>
              <c:strCache>
                <c:ptCount val="1"/>
                <c:pt idx="0">
                  <c:v>Villa</c:v>
                </c:pt>
              </c:strCache>
            </c:strRef>
          </c:tx>
          <c:spPr>
            <a:ln w="28575">
              <a:noFill/>
            </a:ln>
          </c:spPr>
          <c:xVal>
            <c:numRef>
              <c:f>'Jar v tableware'!$K$53:$K$54</c:f>
              <c:numCache>
                <c:formatCode>General</c:formatCode>
                <c:ptCount val="2"/>
                <c:pt idx="0">
                  <c:v>25.714285714285801</c:v>
                </c:pt>
                <c:pt idx="1">
                  <c:v>27.857142857142829</c:v>
                </c:pt>
              </c:numCache>
            </c:numRef>
          </c:xVal>
          <c:yVal>
            <c:numRef>
              <c:f>'Jar v tableware'!$L$53:$L$54</c:f>
              <c:numCache>
                <c:formatCode>General</c:formatCode>
                <c:ptCount val="2"/>
                <c:pt idx="0">
                  <c:v>45.714285714285715</c:v>
                </c:pt>
                <c:pt idx="1">
                  <c:v>45</c:v>
                </c:pt>
              </c:numCache>
            </c:numRef>
          </c:yVal>
        </c:ser>
        <c:ser>
          <c:idx val="3"/>
          <c:order val="3"/>
          <c:tx>
            <c:strRef>
              <c:f>'Jar v tableware'!$J$11</c:f>
              <c:strCache>
                <c:ptCount val="1"/>
                <c:pt idx="0">
                  <c:v>Long Marston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8.3202721515109601E-3"/>
                  <c:y val="2.1260100721296752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Long Marston</a:t>
                    </a:r>
                  </a:p>
                </c:rich>
              </c:tx>
              <c:dLblPos val="r"/>
            </c:dLbl>
            <c:showVal val="1"/>
          </c:dLbls>
          <c:xVal>
            <c:numRef>
              <c:f>'Jar v tableware'!$K$11</c:f>
              <c:numCache>
                <c:formatCode>General</c:formatCode>
                <c:ptCount val="1"/>
                <c:pt idx="0">
                  <c:v>39.285714285714285</c:v>
                </c:pt>
              </c:numCache>
            </c:numRef>
          </c:xVal>
          <c:yVal>
            <c:numRef>
              <c:f>'Jar v tableware'!$L$11</c:f>
              <c:numCache>
                <c:formatCode>General</c:formatCode>
                <c:ptCount val="1"/>
                <c:pt idx="0">
                  <c:v>46.428571428571587</c:v>
                </c:pt>
              </c:numCache>
            </c:numRef>
          </c:yVal>
        </c:ser>
        <c:ser>
          <c:idx val="4"/>
          <c:order val="4"/>
          <c:tx>
            <c:strRef>
              <c:f>'Jar v tableware'!$J$12</c:f>
              <c:strCache>
                <c:ptCount val="1"/>
                <c:pt idx="0">
                  <c:v>Mildehall Well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8.6135676175900205E-2"/>
                  <c:y val="3.0188613745848667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Mildenhall Well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tableware'!$K$12</c:f>
              <c:numCache>
                <c:formatCode>General</c:formatCode>
                <c:ptCount val="1"/>
                <c:pt idx="0">
                  <c:v>23.571428571428573</c:v>
                </c:pt>
              </c:numCache>
            </c:numRef>
          </c:xVal>
          <c:yVal>
            <c:numRef>
              <c:f>'Jar v tableware'!$L$12</c:f>
              <c:numCache>
                <c:formatCode>General</c:formatCode>
                <c:ptCount val="1"/>
                <c:pt idx="0">
                  <c:v>57.142857142857153</c:v>
                </c:pt>
              </c:numCache>
            </c:numRef>
          </c:yVal>
        </c:ser>
        <c:ser>
          <c:idx val="5"/>
          <c:order val="5"/>
          <c:tx>
            <c:strRef>
              <c:f>'Jar v tableware'!$J$2</c:f>
              <c:strCache>
                <c:ptCount val="1"/>
                <c:pt idx="0">
                  <c:v>Group 1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8.5157946201603243E-3"/>
                  <c:y val="-1.6546727520107905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Group 1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tableware'!$K$2</c:f>
              <c:numCache>
                <c:formatCode>General</c:formatCode>
                <c:ptCount val="1"/>
                <c:pt idx="0">
                  <c:v>16</c:v>
                </c:pt>
              </c:numCache>
            </c:numRef>
          </c:xVal>
          <c:yVal>
            <c:numRef>
              <c:f>'Jar v tableware'!$L$2</c:f>
              <c:numCache>
                <c:formatCode>General</c:formatCode>
                <c:ptCount val="1"/>
                <c:pt idx="0">
                  <c:v>83</c:v>
                </c:pt>
              </c:numCache>
            </c:numRef>
          </c:yVal>
        </c:ser>
        <c:ser>
          <c:idx val="6"/>
          <c:order val="6"/>
          <c:tx>
            <c:strRef>
              <c:f>'Jar v tableware'!$J$3</c:f>
              <c:strCache>
                <c:ptCount val="1"/>
                <c:pt idx="0">
                  <c:v>Group 2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2.5851587465323546E-2"/>
                  <c:y val="2.7645422866012612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Group 2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tableware'!$K$3</c:f>
              <c:numCache>
                <c:formatCode>General</c:formatCode>
                <c:ptCount val="1"/>
                <c:pt idx="0">
                  <c:v>12</c:v>
                </c:pt>
              </c:numCache>
            </c:numRef>
          </c:xVal>
          <c:yVal>
            <c:numRef>
              <c:f>'Jar v tableware'!$L$3</c:f>
              <c:numCache>
                <c:formatCode>General</c:formatCode>
                <c:ptCount val="1"/>
                <c:pt idx="0">
                  <c:v>73</c:v>
                </c:pt>
              </c:numCache>
            </c:numRef>
          </c:yVal>
        </c:ser>
        <c:ser>
          <c:idx val="7"/>
          <c:order val="7"/>
          <c:tx>
            <c:strRef>
              <c:f>'Jar v tableware'!$J$4</c:f>
              <c:strCache>
                <c:ptCount val="1"/>
                <c:pt idx="0">
                  <c:v>Group 3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5.6873414952891457E-2"/>
                  <c:y val="1.994330006253249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Group 3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tableware'!$K$4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'Jar v tableware'!$L$4</c:f>
              <c:numCache>
                <c:formatCode>General</c:formatCode>
                <c:ptCount val="1"/>
                <c:pt idx="0">
                  <c:v>39</c:v>
                </c:pt>
              </c:numCache>
            </c:numRef>
          </c:yVal>
        </c:ser>
        <c:ser>
          <c:idx val="8"/>
          <c:order val="8"/>
          <c:tx>
            <c:strRef>
              <c:f>'Jar v tableware'!$J$5</c:f>
              <c:strCache>
                <c:ptCount val="1"/>
                <c:pt idx="0">
                  <c:v>Group 4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2.8588768215892423E-2"/>
                  <c:y val="2.7645274726301013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Group 4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tableware'!$K$5</c:f>
              <c:numCache>
                <c:formatCode>General</c:formatCode>
                <c:ptCount val="1"/>
                <c:pt idx="0">
                  <c:v>22</c:v>
                </c:pt>
              </c:numCache>
            </c:numRef>
          </c:xVal>
          <c:yVal>
            <c:numRef>
              <c:f>'Jar v tableware'!$L$6</c:f>
              <c:numCache>
                <c:formatCode>General</c:formatCode>
                <c:ptCount val="1"/>
                <c:pt idx="0">
                  <c:v>43</c:v>
                </c:pt>
              </c:numCache>
            </c:numRef>
          </c:yVal>
        </c:ser>
        <c:ser>
          <c:idx val="9"/>
          <c:order val="9"/>
          <c:tx>
            <c:strRef>
              <c:f>'Jar v tableware'!$J$6</c:f>
              <c:strCache>
                <c:ptCount val="1"/>
                <c:pt idx="0">
                  <c:v>Group 5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2.7676321653262212E-2"/>
                  <c:y val="-2.5385126386390608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Group 5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tableware'!$K$6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'Jar v tableware'!$L$6</c:f>
              <c:numCache>
                <c:formatCode>General</c:formatCode>
                <c:ptCount val="1"/>
                <c:pt idx="0">
                  <c:v>43</c:v>
                </c:pt>
              </c:numCache>
            </c:numRef>
          </c:yVal>
        </c:ser>
        <c:ser>
          <c:idx val="10"/>
          <c:order val="10"/>
          <c:tx>
            <c:strRef>
              <c:f>'Jar v tableware'!$J$7</c:f>
              <c:strCache>
                <c:ptCount val="1"/>
                <c:pt idx="0">
                  <c:v>Group 6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3.8017887365712952E-3"/>
                  <c:y val="-2.2859745081205706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Group 6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tableware'!$K$7</c:f>
              <c:numCache>
                <c:formatCode>General</c:formatCode>
                <c:ptCount val="1"/>
                <c:pt idx="0">
                  <c:v>39</c:v>
                </c:pt>
              </c:numCache>
            </c:numRef>
          </c:xVal>
          <c:yVal>
            <c:numRef>
              <c:f>'Jar v tableware'!$L$7</c:f>
              <c:numCache>
                <c:formatCode>General</c:formatCode>
                <c:ptCount val="1"/>
                <c:pt idx="0">
                  <c:v>48</c:v>
                </c:pt>
              </c:numCache>
            </c:numRef>
          </c:yVal>
        </c:ser>
        <c:ser>
          <c:idx val="11"/>
          <c:order val="11"/>
          <c:tx>
            <c:strRef>
              <c:f>'Jar v tableware'!$J$8</c:f>
              <c:strCache>
                <c:ptCount val="1"/>
                <c:pt idx="0">
                  <c:v>Group 7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2.3114343568378392E-2"/>
                  <c:y val="1.5145341282207233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Group 7</a:t>
                    </a:r>
                  </a:p>
                </c:rich>
              </c:tx>
              <c:dLblPos val="r"/>
            </c:dLbl>
            <c:showVal val="1"/>
          </c:dLbls>
          <c:xVal>
            <c:numRef>
              <c:f>'Jar v tableware'!$K$8</c:f>
              <c:numCache>
                <c:formatCode>General</c:formatCode>
                <c:ptCount val="1"/>
                <c:pt idx="0">
                  <c:v>36</c:v>
                </c:pt>
              </c:numCache>
            </c:numRef>
          </c:xVal>
          <c:yVal>
            <c:numRef>
              <c:f>'Jar v tableware'!$L$8</c:f>
              <c:numCache>
                <c:formatCode>General</c:formatCode>
                <c:ptCount val="1"/>
                <c:pt idx="0">
                  <c:v>37</c:v>
                </c:pt>
              </c:numCache>
            </c:numRef>
          </c:yVal>
        </c:ser>
        <c:ser>
          <c:idx val="12"/>
          <c:order val="12"/>
          <c:tx>
            <c:strRef>
              <c:f>'Jar v tableware'!$J$9</c:f>
              <c:strCache>
                <c:ptCount val="1"/>
                <c:pt idx="0">
                  <c:v>Group 8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3.7712822475009775E-2"/>
                  <c:y val="1.1988669708430587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Group 8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tableware'!$K$9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'Jar v tableware'!$L$9</c:f>
              <c:numCache>
                <c:formatCode>General</c:formatCode>
                <c:ptCount val="1"/>
                <c:pt idx="0">
                  <c:v>57</c:v>
                </c:pt>
              </c:numCache>
            </c:numRef>
          </c:yVal>
        </c:ser>
        <c:ser>
          <c:idx val="13"/>
          <c:order val="13"/>
          <c:tx>
            <c:strRef>
              <c:f>'Jar v tableware'!$J$10</c:f>
              <c:strCache>
                <c:ptCount val="1"/>
                <c:pt idx="0">
                  <c:v>Group 9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2.5851571065218602E-2"/>
                  <c:y val="-3.4097199386255404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Group 9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tableware'!$K$10</c:f>
              <c:numCache>
                <c:formatCode>General</c:formatCode>
                <c:ptCount val="1"/>
                <c:pt idx="0">
                  <c:v>36</c:v>
                </c:pt>
              </c:numCache>
            </c:numRef>
          </c:xVal>
          <c:yVal>
            <c:numRef>
              <c:f>'Jar v tableware'!$L$10</c:f>
              <c:numCache>
                <c:formatCode>General</c:formatCode>
                <c:ptCount val="1"/>
                <c:pt idx="0">
                  <c:v>52</c:v>
                </c:pt>
              </c:numCache>
            </c:numRef>
          </c:yVal>
        </c:ser>
        <c:ser>
          <c:idx val="14"/>
          <c:order val="14"/>
          <c:tx>
            <c:strRef>
              <c:f>'Jar v tableware'!$J$55</c:f>
              <c:strCache>
                <c:ptCount val="1"/>
                <c:pt idx="0">
                  <c:v>Foxton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3.0413539800848145E-2"/>
                  <c:y val="2.2216076376453852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Foxton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tableware'!$K$55</c:f>
              <c:numCache>
                <c:formatCode>General</c:formatCode>
                <c:ptCount val="1"/>
                <c:pt idx="0">
                  <c:v>32</c:v>
                </c:pt>
              </c:numCache>
            </c:numRef>
          </c:xVal>
          <c:yVal>
            <c:numRef>
              <c:f>'Jar v tableware'!$L$55</c:f>
              <c:numCache>
                <c:formatCode>General</c:formatCode>
                <c:ptCount val="1"/>
                <c:pt idx="0">
                  <c:v>36</c:v>
                </c:pt>
              </c:numCache>
            </c:numRef>
          </c:yVal>
        </c:ser>
        <c:ser>
          <c:idx val="15"/>
          <c:order val="15"/>
          <c:tx>
            <c:strRef>
              <c:f>'Jar v tableware'!$J$56</c:f>
              <c:strCache>
                <c:ptCount val="1"/>
                <c:pt idx="0">
                  <c:v>Foxton MR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2.1289476192476814E-2"/>
                  <c:y val="-5.3415461772113412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Foxton MR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tableware'!$K$56</c:f>
              <c:numCache>
                <c:formatCode>General</c:formatCode>
                <c:ptCount val="1"/>
                <c:pt idx="0">
                  <c:v>26</c:v>
                </c:pt>
              </c:numCache>
            </c:numRef>
          </c:xVal>
          <c:yVal>
            <c:numRef>
              <c:f>'Jar v tableware'!$L$56</c:f>
              <c:numCache>
                <c:formatCode>General</c:formatCode>
                <c:ptCount val="1"/>
                <c:pt idx="0">
                  <c:v>55</c:v>
                </c:pt>
              </c:numCache>
            </c:numRef>
          </c:yVal>
        </c:ser>
        <c:ser>
          <c:idx val="16"/>
          <c:order val="16"/>
          <c:tx>
            <c:strRef>
              <c:f>'Jar v tableware'!$J$57</c:f>
              <c:strCache>
                <c:ptCount val="1"/>
                <c:pt idx="0">
                  <c:v>Foxto LR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8.9719979759454727E-3"/>
                  <c:y val="2.2342279452695072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Foxton LR</a:t>
                    </a:r>
                  </a:p>
                </c:rich>
              </c:tx>
              <c:dLblPos val="r"/>
            </c:dLbl>
            <c:showCatName val="1"/>
          </c:dLbls>
          <c:xVal>
            <c:numRef>
              <c:f>'Jar v tableware'!$K$57</c:f>
              <c:numCache>
                <c:formatCode>General</c:formatCode>
                <c:ptCount val="1"/>
                <c:pt idx="0">
                  <c:v>47</c:v>
                </c:pt>
              </c:numCache>
            </c:numRef>
          </c:xVal>
          <c:yVal>
            <c:numRef>
              <c:f>'Jar v tableware'!$L$57</c:f>
              <c:numCache>
                <c:formatCode>General</c:formatCode>
                <c:ptCount val="1"/>
                <c:pt idx="0">
                  <c:v>40</c:v>
                </c:pt>
              </c:numCache>
            </c:numRef>
          </c:yVal>
        </c:ser>
        <c:axId val="94578176"/>
        <c:axId val="94580096"/>
      </c:scatterChart>
      <c:valAx>
        <c:axId val="945781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Dishes &amp; Bowls</a:t>
                </a:r>
              </a:p>
            </c:rich>
          </c:tx>
          <c:layout>
            <c:manualLayout>
              <c:xMode val="edge"/>
              <c:yMode val="edge"/>
              <c:x val="0.41605857951971287"/>
              <c:y val="0.92803201947210068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4580096"/>
        <c:crosses val="autoZero"/>
        <c:crossBetween val="midCat"/>
      </c:valAx>
      <c:valAx>
        <c:axId val="9458009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Jars</a:t>
                </a:r>
              </a:p>
            </c:rich>
          </c:tx>
          <c:layout>
            <c:manualLayout>
              <c:xMode val="edge"/>
              <c:yMode val="edge"/>
              <c:x val="3.3759139127695847E-2"/>
              <c:y val="0.43939475207658635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4578176"/>
        <c:crosses val="autoZero"/>
        <c:crossBetween val="midCat"/>
      </c:valAx>
      <c:spPr>
        <a:solidFill>
          <a:schemeClr val="bg1"/>
        </a:solidFill>
      </c:spPr>
    </c:plotArea>
    <c:legend>
      <c:legendPos val="r"/>
      <c:layout>
        <c:manualLayout>
          <c:xMode val="edge"/>
          <c:yMode val="edge"/>
          <c:x val="0.90054784646042763"/>
          <c:y val="8.2469887638667499E-2"/>
          <c:w val="9.2153325726953547E-2"/>
          <c:h val="0.85124406277010078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370E4-6D0B-46B5-93B6-D7C964EF6E4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4BF9F-D84C-4D8E-982E-D8BEBA5FA2B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4BF9F-D84C-4D8E-982E-D8BEBA5FA2B5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D2A1D-9C51-45B8-B1B4-E8E8077EE824}" type="datetimeFigureOut">
              <a:rPr lang="en-US" smtClean="0"/>
              <a:pPr/>
              <a:t>1/30/2012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0CAC7-8199-4DE6-8E8D-BC359EA6452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://intarch.ac.uk/journal/issue17/1/biblio.html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Roman Economy</a:t>
            </a:r>
            <a:br>
              <a:rPr lang="en-GB" dirty="0" smtClean="0"/>
            </a:br>
            <a:r>
              <a:rPr lang="en-GB" dirty="0" smtClean="0"/>
              <a:t>Week 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Consumption and location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Finds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GB" dirty="0" smtClean="0"/>
              <a:t>Functional groups: </a:t>
            </a:r>
          </a:p>
          <a:p>
            <a:r>
              <a:rPr lang="en-GB" dirty="0" smtClean="0"/>
              <a:t>Personal Ornamentation</a:t>
            </a:r>
          </a:p>
          <a:p>
            <a:r>
              <a:rPr lang="en-GB" dirty="0" smtClean="0"/>
              <a:t>Toilet, Surgical or pharmaceutical instruments</a:t>
            </a:r>
          </a:p>
          <a:p>
            <a:r>
              <a:rPr lang="en-GB" dirty="0" smtClean="0"/>
              <a:t>Manufacture or working of textiles</a:t>
            </a:r>
          </a:p>
          <a:p>
            <a:r>
              <a:rPr lang="en-GB" dirty="0" smtClean="0"/>
              <a:t>Household utensils and furniture</a:t>
            </a:r>
          </a:p>
          <a:p>
            <a:r>
              <a:rPr lang="en-GB" dirty="0" smtClean="0"/>
              <a:t>Recreational purposes</a:t>
            </a:r>
          </a:p>
          <a:p>
            <a:r>
              <a:rPr lang="en-GB" dirty="0" smtClean="0"/>
              <a:t>Weighing and measuring</a:t>
            </a:r>
          </a:p>
          <a:p>
            <a:r>
              <a:rPr lang="en-GB" dirty="0" smtClean="0"/>
              <a:t>Used for or associated with written communication</a:t>
            </a:r>
          </a:p>
          <a:p>
            <a:r>
              <a:rPr lang="en-GB" dirty="0" smtClean="0"/>
              <a:t>Transport</a:t>
            </a:r>
          </a:p>
          <a:p>
            <a:r>
              <a:rPr lang="en-GB" dirty="0" smtClean="0"/>
              <a:t>Buildings and services</a:t>
            </a:r>
          </a:p>
          <a:p>
            <a:r>
              <a:rPr lang="en-GB" dirty="0" smtClean="0"/>
              <a:t>Tools</a:t>
            </a:r>
          </a:p>
          <a:p>
            <a:r>
              <a:rPr lang="en-GB" dirty="0" smtClean="0"/>
              <a:t>Fasteners and Fittings</a:t>
            </a:r>
          </a:p>
          <a:p>
            <a:r>
              <a:rPr lang="en-GB" dirty="0" smtClean="0"/>
              <a:t>Agriculture, horticulture and animal husbandry</a:t>
            </a:r>
          </a:p>
          <a:p>
            <a:r>
              <a:rPr lang="en-GB" dirty="0" smtClean="0"/>
              <a:t>Military equipment</a:t>
            </a:r>
          </a:p>
          <a:p>
            <a:r>
              <a:rPr lang="en-GB" dirty="0" smtClean="0"/>
              <a:t>Religious beliefs and practices</a:t>
            </a:r>
          </a:p>
          <a:p>
            <a:r>
              <a:rPr lang="en-GB" dirty="0" smtClean="0"/>
              <a:t>Objects and waste from metal working</a:t>
            </a:r>
          </a:p>
          <a:p>
            <a:r>
              <a:rPr lang="en-GB" dirty="0" smtClean="0"/>
              <a:t>Objects and waste with antler, horn, bone, tooth working</a:t>
            </a:r>
          </a:p>
          <a:p>
            <a:r>
              <a:rPr lang="en-GB" dirty="0" smtClean="0"/>
              <a:t>Manufacture of pottery or pipe clay objects</a:t>
            </a:r>
          </a:p>
          <a:p>
            <a:r>
              <a:rPr lang="en-GB" dirty="0" smtClean="0"/>
              <a:t>Unknown function</a:t>
            </a:r>
          </a:p>
          <a:p>
            <a:r>
              <a:rPr lang="en-GB" dirty="0" smtClean="0"/>
              <a:t>Others have included: (Heating and lighting; Coins, Vessels)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Personal Ornamentation</a:t>
            </a:r>
            <a:endParaRPr lang="en-GB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9535" y="1600200"/>
            <a:ext cx="342492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Toilet, Surgical or pharmaceutical instruments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7532" y="1600200"/>
            <a:ext cx="18889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Manufacture or working of textiles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9735" y="1600200"/>
            <a:ext cx="308453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Household utensils and furniture</a:t>
            </a:r>
            <a:endParaRPr lang="en-GB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1966" y="1600200"/>
            <a:ext cx="340006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Recreational purposes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6597" y="1600200"/>
            <a:ext cx="451080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Weighing and measuring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8484" y="1600200"/>
            <a:ext cx="44670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Used for or associated with written communication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6535" y="1600200"/>
            <a:ext cx="219092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Transport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1816" y="1600200"/>
            <a:ext cx="492036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Tools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4007" y="1600200"/>
            <a:ext cx="345598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Where did Economic Activity Take Place?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What traces does it leave in the archaeological record</a:t>
            </a:r>
          </a:p>
          <a:p>
            <a:r>
              <a:rPr lang="en-GB" dirty="0" smtClean="0"/>
              <a:t>Shack</a:t>
            </a:r>
          </a:p>
          <a:p>
            <a:r>
              <a:rPr lang="en-GB" dirty="0" smtClean="0"/>
              <a:t>Farm</a:t>
            </a:r>
          </a:p>
          <a:p>
            <a:r>
              <a:rPr lang="en-GB" dirty="0" smtClean="0"/>
              <a:t>Villa</a:t>
            </a:r>
          </a:p>
          <a:p>
            <a:r>
              <a:rPr lang="en-GB" dirty="0" smtClean="0"/>
              <a:t>Town House</a:t>
            </a:r>
          </a:p>
          <a:p>
            <a:r>
              <a:rPr lang="en-GB" dirty="0" smtClean="0"/>
              <a:t>Shop</a:t>
            </a:r>
          </a:p>
          <a:p>
            <a:r>
              <a:rPr lang="en-GB" dirty="0" smtClean="0"/>
              <a:t>The forum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Fasteners and Fittings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6609" y="1600200"/>
            <a:ext cx="355078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Agriculture, horticulture and animal husbandry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5284" y="1600200"/>
            <a:ext cx="481343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Military equipment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8399" y="1600200"/>
            <a:ext cx="346720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Religious beliefs and practices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8603" y="1600200"/>
            <a:ext cx="250679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Objects and waste with antler, horn, bone, tooth working</a:t>
            </a:r>
            <a:endParaRPr lang="en-GB" dirty="0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0537" y="1600200"/>
            <a:ext cx="3462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Unknown function</a:t>
            </a:r>
            <a:endParaRPr lang="en-GB" dirty="0"/>
          </a:p>
        </p:txBody>
      </p:sp>
      <p:pic>
        <p:nvPicPr>
          <p:cNvPr id="573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8812" y="1600200"/>
            <a:ext cx="34463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Function by site type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539552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Ras el Bassit by Area and Phase</a:t>
            </a:r>
            <a:endParaRPr lang="en-GB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000100" y="1714488"/>
          <a:ext cx="6662744" cy="4448175"/>
        </p:xfrm>
        <a:graphic>
          <a:graphicData uri="http://schemas.openxmlformats.org/presentationml/2006/ole">
            <p:oleObj spid="_x0000_s1025" name="Chart" r:id="rId4" imgW="5734050" imgH="444817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Pottery Functional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A –Amphora</a:t>
            </a:r>
          </a:p>
          <a:p>
            <a:r>
              <a:rPr lang="en-GB" dirty="0" smtClean="0"/>
              <a:t>F – Flagon Ju – Jug CJ – Constricted Neck Jar</a:t>
            </a:r>
          </a:p>
          <a:p>
            <a:r>
              <a:rPr lang="en-GB" dirty="0" smtClean="0"/>
              <a:t>J – Jar  </a:t>
            </a:r>
          </a:p>
          <a:p>
            <a:r>
              <a:rPr lang="en-GB" dirty="0" smtClean="0"/>
              <a:t>WMJ – Wide Mouth Jar SJ – Storage Jar (Other Jars)</a:t>
            </a:r>
          </a:p>
          <a:p>
            <a:r>
              <a:rPr lang="en-GB" dirty="0" smtClean="0"/>
              <a:t>Bk- Beaker Cu – Cup Tk-Tankard</a:t>
            </a:r>
          </a:p>
          <a:p>
            <a:r>
              <a:rPr lang="en-GB" dirty="0" smtClean="0"/>
              <a:t>M – Mortaria</a:t>
            </a:r>
          </a:p>
          <a:p>
            <a:r>
              <a:rPr lang="en-GB" dirty="0" smtClean="0"/>
              <a:t>B- Bowl D – Dish (Table wares)</a:t>
            </a:r>
          </a:p>
          <a:p>
            <a:r>
              <a:rPr lang="en-GB" dirty="0" smtClean="0"/>
              <a:t>L - Lid</a:t>
            </a:r>
          </a:p>
          <a:p>
            <a:r>
              <a:rPr lang="en-GB" dirty="0" smtClean="0"/>
              <a:t>O – Other</a:t>
            </a:r>
          </a:p>
          <a:p>
            <a:r>
              <a:rPr lang="en-GB" dirty="0" smtClean="0"/>
              <a:t>Casserole</a:t>
            </a:r>
          </a:p>
          <a:p>
            <a:r>
              <a:rPr lang="en-GB" dirty="0" smtClean="0"/>
              <a:t>Cooking pot</a:t>
            </a:r>
          </a:p>
          <a:p>
            <a:r>
              <a:rPr lang="en-GB" dirty="0" smtClean="0"/>
              <a:t>Basin</a:t>
            </a:r>
          </a:p>
          <a:p>
            <a:r>
              <a:rPr lang="en-GB" dirty="0" smtClean="0"/>
              <a:t>Pithoi/ Dolia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Flagons/ Jugs</a:t>
            </a:r>
            <a:endParaRPr lang="en-GB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1916" y="1600200"/>
            <a:ext cx="304016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Home</a:t>
            </a:r>
            <a:endParaRPr lang="en-GB" dirty="0"/>
          </a:p>
        </p:txBody>
      </p:sp>
      <p:pic>
        <p:nvPicPr>
          <p:cNvPr id="109570" name="Picture 2" descr="http://ddc.aub.edu.lb/projects/archaeology/soukex/deliverables/images/domus3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5226" y="1600200"/>
            <a:ext cx="359354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Constricted necked jars</a:t>
            </a:r>
            <a:endParaRPr lang="en-GB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5152" y="1600200"/>
            <a:ext cx="635369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Jars</a:t>
            </a:r>
            <a:endParaRPr lang="en-GB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1658" y="1600200"/>
            <a:ext cx="294068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Wide Mouth Jar</a:t>
            </a:r>
            <a:endParaRPr lang="en-GB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345065"/>
            <a:ext cx="2538691" cy="96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 Jar</a:t>
            </a:r>
            <a:endParaRPr lang="en-GB" dirty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5359" y="3247091"/>
            <a:ext cx="2553282" cy="123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Beaker</a:t>
            </a:r>
            <a:endParaRPr lang="en-GB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1574" y="1600200"/>
            <a:ext cx="296085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Tankards/ Cups</a:t>
            </a:r>
            <a:endParaRPr lang="en-GB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071810"/>
            <a:ext cx="1962152" cy="132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2714620"/>
            <a:ext cx="4048124" cy="197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Mortaria</a:t>
            </a:r>
            <a:endParaRPr lang="en-GB" dirty="0"/>
          </a:p>
        </p:txBody>
      </p:sp>
      <p:pic>
        <p:nvPicPr>
          <p:cNvPr id="378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2814" y="1600200"/>
            <a:ext cx="29983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Bowls and Dishes (Table Ware)</a:t>
            </a:r>
            <a:endParaRPr lang="en-GB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2010" y="1600200"/>
            <a:ext cx="715998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Lids/ Other</a:t>
            </a:r>
            <a:endParaRPr lang="en-GB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4991" y="1600200"/>
            <a:ext cx="35340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Tableware V Drinking Vessels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2289" name="Chart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71612"/>
            <a:ext cx="7529525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1618" name="Picture 2" descr="http://ddc.aub.edu.lb/projects/archaeology/soukex/deliverables/images/domus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4515" y="1600200"/>
            <a:ext cx="427497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Jars V Tableware</a:t>
            </a:r>
            <a:endParaRPr lang="en-GB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4573" y="1600200"/>
            <a:ext cx="349485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Jar V Drinking Vessel</a:t>
            </a:r>
            <a:endParaRPr lang="en-GB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4382" y="1600200"/>
            <a:ext cx="42152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Sites in Cambridgeshire</a:t>
            </a:r>
            <a:endParaRPr lang="en-GB" dirty="0"/>
          </a:p>
        </p:txBody>
      </p:sp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Chart 7"/>
          <p:cNvGraphicFramePr/>
          <p:nvPr/>
        </p:nvGraphicFramePr>
        <p:xfrm>
          <a:off x="395536" y="620688"/>
          <a:ext cx="8748464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Amphorae</a:t>
            </a:r>
            <a:endParaRPr lang="en-GB" dirty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7041" y="1600200"/>
            <a:ext cx="40299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Ware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A - amphora</a:t>
            </a:r>
          </a:p>
          <a:p>
            <a:r>
              <a:rPr lang="en-GB" dirty="0" smtClean="0"/>
              <a:t> B – Black Burnished</a:t>
            </a:r>
          </a:p>
          <a:p>
            <a:r>
              <a:rPr lang="en-GB" dirty="0" smtClean="0"/>
              <a:t>C – Shelly</a:t>
            </a:r>
          </a:p>
          <a:p>
            <a:r>
              <a:rPr lang="en-GB" dirty="0" smtClean="0"/>
              <a:t> E  - Grog Gallo Belgic</a:t>
            </a:r>
          </a:p>
          <a:p>
            <a:r>
              <a:rPr lang="en-GB" dirty="0" smtClean="0"/>
              <a:t>F – Fine(Colour coat)</a:t>
            </a:r>
          </a:p>
          <a:p>
            <a:r>
              <a:rPr lang="en-GB" dirty="0" smtClean="0"/>
              <a:t>G – Gritty Normally hand made</a:t>
            </a:r>
          </a:p>
          <a:p>
            <a:r>
              <a:rPr lang="en-GB" dirty="0" smtClean="0"/>
              <a:t>M  - Mortaria</a:t>
            </a:r>
          </a:p>
          <a:p>
            <a:r>
              <a:rPr lang="en-GB" dirty="0" smtClean="0"/>
              <a:t>O – Oxidised</a:t>
            </a:r>
          </a:p>
          <a:p>
            <a:r>
              <a:rPr lang="en-GB" dirty="0" smtClean="0"/>
              <a:t>Q – White Slip</a:t>
            </a:r>
          </a:p>
          <a:p>
            <a:r>
              <a:rPr lang="en-GB" dirty="0" smtClean="0"/>
              <a:t> R – Reduced</a:t>
            </a:r>
          </a:p>
          <a:p>
            <a:r>
              <a:rPr lang="en-GB" dirty="0" smtClean="0"/>
              <a:t> S – Samian</a:t>
            </a:r>
          </a:p>
          <a:p>
            <a:r>
              <a:rPr lang="en-GB" dirty="0" smtClean="0"/>
              <a:t> W – White ware</a:t>
            </a:r>
          </a:p>
          <a:p>
            <a:r>
              <a:rPr lang="en-GB" dirty="0" smtClean="0"/>
              <a:t>Z - Medieval</a:t>
            </a:r>
          </a:p>
          <a:p>
            <a:r>
              <a:rPr lang="en-GB" dirty="0" smtClean="0"/>
              <a:t>N – Dolia;  L T  Bricks and Tiles</a:t>
            </a:r>
            <a:endParaRPr lang="en-GB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445496"/>
            <a:ext cx="4630853" cy="568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3" y="37944"/>
            <a:ext cx="4661706" cy="608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Fineware levels</a:t>
            </a:r>
            <a:endParaRPr lang="en-GB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3508" y="1600200"/>
            <a:ext cx="645698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Samian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proportion of samian present within Roman pottery groups strongly reflects the character of the site from which the groups derive (e.g. Willis </a:t>
            </a:r>
            <a:r>
              <a:rPr lang="en-GB" dirty="0" smtClean="0">
                <a:hlinkClick r:id="rId2" action="ppaction://hlinkfile"/>
              </a:rPr>
              <a:t>1998a</a:t>
            </a:r>
            <a:r>
              <a:rPr lang="en-GB" dirty="0" smtClean="0"/>
              <a:t>, Table 1 and 2);</a:t>
            </a:r>
          </a:p>
          <a:p>
            <a:r>
              <a:rPr lang="en-GB" dirty="0" smtClean="0"/>
              <a:t>there exists a marked correlation between site type/status and the proportion of decorated samian ware present, as opposed to plain ware (Willis </a:t>
            </a:r>
            <a:r>
              <a:rPr lang="en-GB" dirty="0" smtClean="0">
                <a:hlinkClick r:id="rId2" action="ppaction://hlinkfile"/>
              </a:rPr>
              <a:t>1998a</a:t>
            </a:r>
            <a:r>
              <a:rPr lang="en-GB" dirty="0" smtClean="0"/>
              <a:t>, Table 3).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Samian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proportion of samian present within Roman pottery groups strongly reflects the character of the site from which the groups derive;</a:t>
            </a:r>
          </a:p>
          <a:p>
            <a:r>
              <a:rPr lang="en-GB" dirty="0" smtClean="0"/>
              <a:t>there exists a marked correlation between site type/status and the proportion of decorated samian ware present, as opposed to plain ware 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Base level Rural – ladder and brickwork settlements</a:t>
            </a:r>
          </a:p>
          <a:p>
            <a:r>
              <a:rPr lang="en-GB" dirty="0" smtClean="0"/>
              <a:t> farms</a:t>
            </a:r>
          </a:p>
          <a:p>
            <a:r>
              <a:rPr lang="en-GB" dirty="0" smtClean="0"/>
              <a:t>Villa</a:t>
            </a:r>
          </a:p>
          <a:p>
            <a:r>
              <a:rPr lang="en-GB" dirty="0" smtClean="0"/>
              <a:t>‘Small Towns’</a:t>
            </a:r>
          </a:p>
          <a:p>
            <a:pPr lvl="1"/>
            <a:r>
              <a:rPr lang="en-GB" dirty="0" err="1" smtClean="0"/>
              <a:t>Vicus</a:t>
            </a:r>
            <a:endParaRPr lang="en-GB" dirty="0" smtClean="0"/>
          </a:p>
          <a:p>
            <a:pPr lvl="1"/>
            <a:r>
              <a:rPr lang="en-GB" dirty="0" err="1" smtClean="0"/>
              <a:t>Oppidum</a:t>
            </a:r>
            <a:r>
              <a:rPr lang="en-GB" dirty="0" smtClean="0"/>
              <a:t>, </a:t>
            </a:r>
            <a:r>
              <a:rPr lang="en-GB" dirty="0" err="1" smtClean="0"/>
              <a:t>Urbs</a:t>
            </a:r>
            <a:r>
              <a:rPr lang="en-GB" dirty="0" smtClean="0"/>
              <a:t>, </a:t>
            </a:r>
            <a:r>
              <a:rPr lang="en-GB" dirty="0" err="1" smtClean="0"/>
              <a:t>Municipium</a:t>
            </a:r>
            <a:endParaRPr lang="en-GB" dirty="0" smtClean="0"/>
          </a:p>
          <a:p>
            <a:r>
              <a:rPr lang="en-GB" dirty="0" smtClean="0"/>
              <a:t>Towns</a:t>
            </a:r>
          </a:p>
          <a:p>
            <a:pPr lvl="1"/>
            <a:r>
              <a:rPr lang="en-GB" dirty="0" smtClean="0"/>
              <a:t>Colonia</a:t>
            </a:r>
          </a:p>
          <a:p>
            <a:pPr lvl="1"/>
            <a:r>
              <a:rPr lang="en-GB" dirty="0" err="1" smtClean="0"/>
              <a:t>Civitas</a:t>
            </a:r>
            <a:r>
              <a:rPr lang="en-GB" dirty="0" smtClean="0"/>
              <a:t> (</a:t>
            </a:r>
            <a:r>
              <a:rPr lang="en-GB" i="1" dirty="0" smtClean="0"/>
              <a:t>Polis</a:t>
            </a:r>
            <a:r>
              <a:rPr lang="en-GB" dirty="0" smtClean="0"/>
              <a:t>)</a:t>
            </a:r>
          </a:p>
          <a:p>
            <a:r>
              <a:rPr lang="en-GB" dirty="0" smtClean="0"/>
              <a:t>Military</a:t>
            </a:r>
          </a:p>
          <a:p>
            <a:r>
              <a:rPr lang="en-GB" dirty="0" smtClean="0"/>
              <a:t>Temple</a:t>
            </a:r>
            <a:endParaRPr lang="en-GB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5473" name="Chart 10"/>
          <p:cNvPicPr>
            <a:picLocks noChangeArrowheads="1"/>
          </p:cNvPicPr>
          <p:nvPr/>
        </p:nvPicPr>
        <p:blipFill>
          <a:blip r:embed="rId2" cstate="print"/>
          <a:srcRect b="-37"/>
          <a:stretch>
            <a:fillRect/>
          </a:stretch>
        </p:blipFill>
        <p:spPr bwMode="auto">
          <a:xfrm>
            <a:off x="1835696" y="2204864"/>
            <a:ext cx="5743575" cy="3276600"/>
          </a:xfrm>
          <a:prstGeom prst="rect">
            <a:avLst/>
          </a:prstGeom>
          <a:noFill/>
        </p:spPr>
      </p:pic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7638"/>
            <a:ext cx="464697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Willis’ functional analysis (for larger categories) for different sites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Willis’s functional analysis for different site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420888"/>
            <a:ext cx="7859216" cy="370527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899829" rIns="899829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8545" name="Object 1"/>
          <p:cNvGraphicFramePr>
            <a:graphicFrameLocks noChangeAspect="1"/>
          </p:cNvGraphicFramePr>
          <p:nvPr/>
        </p:nvGraphicFramePr>
        <p:xfrm>
          <a:off x="590550" y="1700808"/>
          <a:ext cx="8553450" cy="4210050"/>
        </p:xfrm>
        <a:graphic>
          <a:graphicData uri="http://schemas.openxmlformats.org/presentationml/2006/ole">
            <p:oleObj spid="_x0000_s108545" name="Worksheet" r:id="rId3" imgW="8591584" imgH="4219445" progId="Excel.Sheet.12">
              <p:embed/>
            </p:oleObj>
          </a:graphicData>
        </a:graphic>
      </p:graphicFrame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4297918"/>
            <a:ext cx="2359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6838" algn="l"/>
                <a:tab pos="554038" algn="l"/>
                <a:tab pos="1011238" algn="l"/>
                <a:tab pos="1468438" algn="l"/>
                <a:tab pos="1925638" algn="l"/>
                <a:tab pos="2382838" algn="l"/>
                <a:tab pos="2840038" algn="l"/>
                <a:tab pos="3297238" algn="l"/>
                <a:tab pos="3754438" algn="l"/>
                <a:tab pos="4211638" algn="l"/>
                <a:tab pos="4668838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6838" algn="l"/>
                <a:tab pos="554038" algn="l"/>
                <a:tab pos="1011238" algn="l"/>
                <a:tab pos="1468438" algn="l"/>
                <a:tab pos="1925638" algn="l"/>
                <a:tab pos="2382838" algn="l"/>
                <a:tab pos="2840038" algn="l"/>
                <a:tab pos="3297238" algn="l"/>
                <a:tab pos="3754438" algn="l"/>
                <a:tab pos="4211638" algn="l"/>
                <a:tab pos="4668838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Taphonomy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Briefly where and how material deposited  can reflect site type ( More layers in Villas and Urban sites) effect the nature of the evidence for different sites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Small Finds: A blanket term often used to describe an excavated object which needs more detailed initial recording , description in publication, and possibly a more controlled environment for storage than pottery or animal bone. Crummy 1983.</a:t>
            </a:r>
          </a:p>
          <a:p>
            <a:r>
              <a:rPr lang="en-GB" dirty="0" smtClean="0"/>
              <a:t>Bulk finds: Pottery, Brick and Tile, Animal bone, Architectural Stone.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Animal Bone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Military sites- Cattle predominate</a:t>
            </a:r>
          </a:p>
          <a:p>
            <a:r>
              <a:rPr lang="en-GB" dirty="0" smtClean="0"/>
              <a:t>Urban Sites – Pigs dominate</a:t>
            </a:r>
          </a:p>
          <a:p>
            <a:r>
              <a:rPr lang="en-GB" dirty="0" smtClean="0"/>
              <a:t>Rural site – Sheep / Goat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Coins (Temples)</a:t>
            </a:r>
            <a:endParaRPr lang="en-GB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1905794"/>
            <a:ext cx="771525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672</Words>
  <Application>Microsoft Office PowerPoint</Application>
  <PresentationFormat>On-screen Show (4:3)</PresentationFormat>
  <Paragraphs>185</Paragraphs>
  <Slides>51</Slides>
  <Notes>43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Office Theme</vt:lpstr>
      <vt:lpstr>Chart</vt:lpstr>
      <vt:lpstr>Worksheet</vt:lpstr>
      <vt:lpstr>Roman Economy Week 4</vt:lpstr>
      <vt:lpstr>Where did Economic Activity Take Place?</vt:lpstr>
      <vt:lpstr>The Home</vt:lpstr>
      <vt:lpstr>Slide 4</vt:lpstr>
      <vt:lpstr>Site Types</vt:lpstr>
      <vt:lpstr>Taphonomy</vt:lpstr>
      <vt:lpstr>Slide 7</vt:lpstr>
      <vt:lpstr>Animal Bone</vt:lpstr>
      <vt:lpstr>Coins (Temples)</vt:lpstr>
      <vt:lpstr>Small Finds</vt:lpstr>
      <vt:lpstr>Personal Ornamentation</vt:lpstr>
      <vt:lpstr>Toilet, Surgical or pharmaceutical instruments </vt:lpstr>
      <vt:lpstr>Manufacture or working of textiles </vt:lpstr>
      <vt:lpstr>Household utensils and furniture</vt:lpstr>
      <vt:lpstr>Recreational purposes </vt:lpstr>
      <vt:lpstr>Weighing and measuring </vt:lpstr>
      <vt:lpstr>Used for or associated with written communication </vt:lpstr>
      <vt:lpstr>Transport </vt:lpstr>
      <vt:lpstr> Tools </vt:lpstr>
      <vt:lpstr>Fasteners and Fittings </vt:lpstr>
      <vt:lpstr>Agriculture, horticulture and animal husbandry </vt:lpstr>
      <vt:lpstr>Military equipment </vt:lpstr>
      <vt:lpstr>Religious beliefs and practices  </vt:lpstr>
      <vt:lpstr>Objects and waste with antler, horn, bone, tooth working</vt:lpstr>
      <vt:lpstr> Unknown function</vt:lpstr>
      <vt:lpstr>Examples of Function by site type</vt:lpstr>
      <vt:lpstr>Ras el Bassit by Area and Phase</vt:lpstr>
      <vt:lpstr>Pottery Functional Groups</vt:lpstr>
      <vt:lpstr>Flagons/ Jugs</vt:lpstr>
      <vt:lpstr>Constricted necked jars</vt:lpstr>
      <vt:lpstr>Jars</vt:lpstr>
      <vt:lpstr>Wide Mouth Jar</vt:lpstr>
      <vt:lpstr>Storage Jar</vt:lpstr>
      <vt:lpstr>Beaker</vt:lpstr>
      <vt:lpstr>Tankards/ Cups</vt:lpstr>
      <vt:lpstr>Mortaria</vt:lpstr>
      <vt:lpstr>Bowls and Dishes (Table Ware)</vt:lpstr>
      <vt:lpstr>Lids/ Other</vt:lpstr>
      <vt:lpstr>Tableware V Drinking Vessels</vt:lpstr>
      <vt:lpstr>Jars V Tableware</vt:lpstr>
      <vt:lpstr>Jar V Drinking Vessel</vt:lpstr>
      <vt:lpstr>Sites in Cambridgeshire</vt:lpstr>
      <vt:lpstr>Amphorae</vt:lpstr>
      <vt:lpstr>Ware Types</vt:lpstr>
      <vt:lpstr>Slide 45</vt:lpstr>
      <vt:lpstr>Slide 46</vt:lpstr>
      <vt:lpstr>Fineware levels</vt:lpstr>
      <vt:lpstr>Samian</vt:lpstr>
      <vt:lpstr>Samian</vt:lpstr>
      <vt:lpstr>Willis’ functional analysis (for larger categories) for different sites </vt:lpstr>
      <vt:lpstr>Willis’s functional analysis for different site types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 b</dc:title>
  <dc:creator>Dr Philip Mills</dc:creator>
  <cp:lastModifiedBy>Phil Mills</cp:lastModifiedBy>
  <cp:revision>69</cp:revision>
  <dcterms:created xsi:type="dcterms:W3CDTF">2010-01-18T05:43:34Z</dcterms:created>
  <dcterms:modified xsi:type="dcterms:W3CDTF">2012-01-30T09:37:16Z</dcterms:modified>
</cp:coreProperties>
</file>