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274" r:id="rId3"/>
    <p:sldId id="257" r:id="rId4"/>
    <p:sldId id="275" r:id="rId5"/>
    <p:sldId id="289" r:id="rId6"/>
    <p:sldId id="290" r:id="rId7"/>
    <p:sldId id="291" r:id="rId8"/>
    <p:sldId id="293" r:id="rId9"/>
    <p:sldId id="292" r:id="rId10"/>
    <p:sldId id="294" r:id="rId11"/>
    <p:sldId id="295" r:id="rId12"/>
    <p:sldId id="277" r:id="rId13"/>
    <p:sldId id="263" r:id="rId14"/>
    <p:sldId id="301" r:id="rId15"/>
    <p:sldId id="296" r:id="rId16"/>
    <p:sldId id="302" r:id="rId17"/>
    <p:sldId id="303" r:id="rId18"/>
    <p:sldId id="304" r:id="rId19"/>
    <p:sldId id="258" r:id="rId20"/>
    <p:sldId id="306" r:id="rId21"/>
    <p:sldId id="279" r:id="rId22"/>
    <p:sldId id="305" r:id="rId23"/>
    <p:sldId id="307" r:id="rId24"/>
    <p:sldId id="308" r:id="rId25"/>
    <p:sldId id="284" r:id="rId26"/>
    <p:sldId id="285" r:id="rId27"/>
    <p:sldId id="262" r:id="rId28"/>
    <p:sldId id="309" r:id="rId29"/>
    <p:sldId id="286" r:id="rId30"/>
    <p:sldId id="287" r:id="rId31"/>
    <p:sldId id="259" r:id="rId32"/>
    <p:sldId id="310" r:id="rId33"/>
    <p:sldId id="265" r:id="rId34"/>
    <p:sldId id="297" r:id="rId35"/>
    <p:sldId id="311" r:id="rId36"/>
    <p:sldId id="312" r:id="rId37"/>
    <p:sldId id="300" r:id="rId38"/>
    <p:sldId id="298" r:id="rId39"/>
    <p:sldId id="314" r:id="rId40"/>
    <p:sldId id="299" r:id="rId41"/>
    <p:sldId id="313" r:id="rId42"/>
    <p:sldId id="261" r:id="rId43"/>
    <p:sldId id="315" r:id="rId44"/>
    <p:sldId id="268" r:id="rId45"/>
    <p:sldId id="269" r:id="rId46"/>
    <p:sldId id="270" r:id="rId47"/>
    <p:sldId id="271" r:id="rId48"/>
    <p:sldId id="272" r:id="rId49"/>
    <p:sldId id="273" r:id="rId50"/>
    <p:sldId id="288" r:id="rId51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C61E0-0404-426B-BA66-8EE31D5E0D7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08179-7430-48A7-9AFC-976AF2BE0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08179-7430-48A7-9AFC-976AF2BE0CF1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7E009-F149-4226-AB69-0AD13B348CD6}" type="datetimeFigureOut">
              <a:rPr lang="en-US" smtClean="0"/>
              <a:pPr/>
              <a:t>1/31/2012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5D0FF-8074-43B5-889F-8D5F26DB7ED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Pots and Pans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Week 4 Lecture 2</a:t>
            </a:r>
            <a:endParaRPr lang="en-GB" dirty="0" smtClean="0"/>
          </a:p>
          <a:p>
            <a:r>
              <a:rPr lang="en-GB" dirty="0" smtClean="0"/>
              <a:t>Sigillata and Other Fine wares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Italian Terra </a:t>
            </a:r>
            <a:r>
              <a:rPr lang="en-GB" dirty="0" err="1" smtClean="0"/>
              <a:t>Sigillata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Now known to come from several sources :</a:t>
            </a:r>
          </a:p>
          <a:p>
            <a:r>
              <a:rPr lang="en-GB" dirty="0" smtClean="0"/>
              <a:t>Arezzo, Pisa, Tiber valley, Pozzuoli most important.</a:t>
            </a:r>
          </a:p>
          <a:p>
            <a:r>
              <a:rPr lang="en-GB" dirty="0" smtClean="0"/>
              <a:t>Red gloss introduced AD 40 -30.</a:t>
            </a:r>
          </a:p>
          <a:p>
            <a:r>
              <a:rPr lang="en-GB" dirty="0" smtClean="0"/>
              <a:t>Diverse range of forms until AD 40 – 50 when stagnation sets in </a:t>
            </a:r>
          </a:p>
          <a:p>
            <a:r>
              <a:rPr lang="en-GB" dirty="0" smtClean="0"/>
              <a:t>Dates in the west come from short lived military sites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Quickly exported to Gaul, Spain, Rhineland</a:t>
            </a:r>
          </a:p>
          <a:p>
            <a:r>
              <a:rPr lang="en-GB" dirty="0" smtClean="0"/>
              <a:t>By 15 – 10 BC found in the Aegean</a:t>
            </a:r>
          </a:p>
          <a:p>
            <a:r>
              <a:rPr lang="en-GB" dirty="0" smtClean="0"/>
              <a:t>Then Syria, Palestine </a:t>
            </a:r>
            <a:r>
              <a:rPr lang="en-GB" dirty="0" err="1" smtClean="0"/>
              <a:t>Eygpt</a:t>
            </a:r>
            <a:endParaRPr lang="en-GB" dirty="0" smtClean="0"/>
          </a:p>
          <a:p>
            <a:r>
              <a:rPr lang="en-GB" dirty="0" smtClean="0"/>
              <a:t>By 10/20 AD at </a:t>
            </a:r>
            <a:r>
              <a:rPr lang="en-GB" dirty="0" err="1" smtClean="0"/>
              <a:t>Arikamedu</a:t>
            </a:r>
            <a:r>
              <a:rPr lang="en-GB" dirty="0" smtClean="0"/>
              <a:t>, India </a:t>
            </a:r>
          </a:p>
          <a:p>
            <a:r>
              <a:rPr lang="en-GB" dirty="0" smtClean="0"/>
              <a:t>Forms varies in </a:t>
            </a:r>
            <a:r>
              <a:rPr lang="en-GB" dirty="0" err="1" smtClean="0"/>
              <a:t>wesst</a:t>
            </a:r>
            <a:r>
              <a:rPr lang="en-GB" dirty="0" smtClean="0"/>
              <a:t> and eastern export markets e.g. Cup form </a:t>
            </a:r>
            <a:r>
              <a:rPr lang="en-GB" dirty="0" err="1" smtClean="0"/>
              <a:t>Haltern</a:t>
            </a:r>
            <a:r>
              <a:rPr lang="en-GB" dirty="0" smtClean="0"/>
              <a:t> 8 dominates in west, but rare in East.</a:t>
            </a:r>
          </a:p>
          <a:p>
            <a:r>
              <a:rPr lang="en-GB" dirty="0" smtClean="0"/>
              <a:t>Loose market in mid 1</a:t>
            </a:r>
            <a:r>
              <a:rPr lang="en-GB" baseline="30000" dirty="0" smtClean="0"/>
              <a:t>st</a:t>
            </a:r>
            <a:r>
              <a:rPr lang="en-GB" dirty="0" smtClean="0"/>
              <a:t> century due to rise of Aegean production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Megarian</a:t>
            </a:r>
            <a:r>
              <a:rPr lang="en-GB" dirty="0" smtClean="0"/>
              <a:t> Bowl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527924"/>
            <a:ext cx="2940953" cy="473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Arratine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1746" name="Picture 2" descr="http://2.bp.blogspot.com/_yk9ZP5m7bPo/SqmWkMNixWI/AAAAAAAAALM/LkuUBzbAUwg/s320/Romanarret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857364"/>
            <a:ext cx="302895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Italian TS</a:t>
            </a:r>
            <a:endParaRPr lang="en-GB" dirty="0"/>
          </a:p>
        </p:txBody>
      </p:sp>
      <p:pic>
        <p:nvPicPr>
          <p:cNvPr id="6" name="Content Placeholder 5" descr="italina ts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86273"/>
            <a:ext cx="8229600" cy="355381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Decorated vessels a substitute for more expensive metal (silver) vessels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Stamped Forms</a:t>
            </a:r>
          </a:p>
          <a:p>
            <a:r>
              <a:rPr lang="en-GB" dirty="0" smtClean="0"/>
              <a:t>Slaves and Proprietors, including Greek names</a:t>
            </a:r>
          </a:p>
          <a:p>
            <a:r>
              <a:rPr lang="en-GB" dirty="0" smtClean="0"/>
              <a:t>Some 90 firms noted, occasionally working together.</a:t>
            </a:r>
          </a:p>
          <a:p>
            <a:r>
              <a:rPr lang="en-GB" dirty="0" err="1" smtClean="0"/>
              <a:t>Foim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 of 1 up to c. 60 slaves, most with 10 or less, but a fair number with 10-30.</a:t>
            </a:r>
          </a:p>
          <a:p>
            <a:r>
              <a:rPr lang="en-GB" dirty="0" smtClean="0"/>
              <a:t>i.e. An industry of workshops/ nucleated workshops but with some manufactories.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02" name="Picture 2" descr="Cypri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643050"/>
            <a:ext cx="3286125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Source: Asia Minor ( </a:t>
            </a:r>
            <a:r>
              <a:rPr lang="en-GB" dirty="0" err="1" smtClean="0"/>
              <a:t>Tralles</a:t>
            </a:r>
            <a:r>
              <a:rPr lang="en-GB" dirty="0" smtClean="0"/>
              <a:t>)</a:t>
            </a:r>
          </a:p>
          <a:p>
            <a:r>
              <a:rPr lang="en-GB" dirty="0" smtClean="0"/>
              <a:t>Mainly in Aegean</a:t>
            </a:r>
          </a:p>
          <a:p>
            <a:r>
              <a:rPr lang="en-GB" dirty="0" smtClean="0"/>
              <a:t>1AD – c.AD 150</a:t>
            </a:r>
          </a:p>
          <a:p>
            <a:r>
              <a:rPr lang="en-GB" dirty="0" smtClean="0"/>
              <a:t>Founded by C. </a:t>
            </a:r>
            <a:r>
              <a:rPr lang="en-GB" dirty="0" err="1" smtClean="0"/>
              <a:t>Sentius</a:t>
            </a:r>
            <a:r>
              <a:rPr lang="en-GB" dirty="0" smtClean="0"/>
              <a:t>, who has stamps at </a:t>
            </a:r>
            <a:r>
              <a:rPr lang="en-GB" dirty="0" err="1" smtClean="0"/>
              <a:t>Arrezzo</a:t>
            </a:r>
            <a:r>
              <a:rPr lang="en-GB" dirty="0" smtClean="0"/>
              <a:t> (</a:t>
            </a:r>
            <a:r>
              <a:rPr lang="en-GB" dirty="0" err="1" smtClean="0"/>
              <a:t>Arratine</a:t>
            </a:r>
            <a:r>
              <a:rPr lang="en-GB" dirty="0" smtClean="0"/>
              <a:t>)  and Lyons (SG Samian)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Gaulish Terra Sigillata Kilns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1762" y="1729581"/>
            <a:ext cx="38004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Hellenistic Black Gloss Tradition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edgarlowen.com/b5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857364"/>
            <a:ext cx="6324600" cy="4114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Samian / Gaulish 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well studied, with a good understanding fabrics, of development of forms over time ( e.g. Shift from Plates/ Platters to Dishes then Bowls.</a:t>
            </a:r>
          </a:p>
          <a:p>
            <a:r>
              <a:rPr lang="en-GB" dirty="0" smtClean="0"/>
              <a:t>A good body of work on identified potters and workshops</a:t>
            </a:r>
          </a:p>
          <a:p>
            <a:r>
              <a:rPr lang="en-GB" dirty="0" smtClean="0"/>
              <a:t>Dating can be refined to around +/- 25 years.</a:t>
            </a:r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Southern Gaulish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Samian ware b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714488"/>
            <a:ext cx="4286280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Southern Gaul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 </a:t>
            </a:r>
            <a:r>
              <a:rPr lang="en-GB" dirty="0" err="1" smtClean="0"/>
              <a:t>Grafesenque</a:t>
            </a:r>
            <a:r>
              <a:rPr lang="en-GB" dirty="0" smtClean="0"/>
              <a:t> – </a:t>
            </a:r>
            <a:r>
              <a:rPr lang="en-GB" dirty="0" err="1" smtClean="0"/>
              <a:t>Arratine</a:t>
            </a:r>
            <a:r>
              <a:rPr lang="en-GB" dirty="0" smtClean="0"/>
              <a:t> imitations start at AD1/10. Reasonable imitation starts AD20</a:t>
            </a:r>
          </a:p>
          <a:p>
            <a:r>
              <a:rPr lang="en-GB" dirty="0" err="1" smtClean="0"/>
              <a:t>Ateius</a:t>
            </a:r>
            <a:r>
              <a:rPr lang="en-GB" dirty="0" smtClean="0"/>
              <a:t> moves to Lyon</a:t>
            </a:r>
          </a:p>
          <a:p>
            <a:r>
              <a:rPr lang="en-GB" dirty="0" smtClean="0"/>
              <a:t>AD 35/40 forms develop – simplifications of </a:t>
            </a:r>
            <a:r>
              <a:rPr lang="en-GB" dirty="0" err="1" smtClean="0"/>
              <a:t>Arretine</a:t>
            </a:r>
            <a:r>
              <a:rPr lang="en-GB" dirty="0" smtClean="0"/>
              <a:t> types</a:t>
            </a:r>
          </a:p>
          <a:p>
            <a:r>
              <a:rPr lang="en-GB" dirty="0" smtClean="0"/>
              <a:t>Also made at Montans and </a:t>
            </a:r>
            <a:r>
              <a:rPr lang="en-GB" dirty="0" err="1" smtClean="0"/>
              <a:t>Banassac</a:t>
            </a:r>
            <a:endParaRPr lang="en-GB" dirty="0" smtClean="0"/>
          </a:p>
          <a:p>
            <a:r>
              <a:rPr lang="en-GB" dirty="0" smtClean="0"/>
              <a:t>Peaks perhaps AD 80-100, lower quality</a:t>
            </a:r>
          </a:p>
          <a:p>
            <a:r>
              <a:rPr lang="en-GB" dirty="0" smtClean="0"/>
              <a:t>Finishes AD 110 – Reasons not clear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Stamp Information shows different framework</a:t>
            </a:r>
          </a:p>
          <a:p>
            <a:r>
              <a:rPr lang="en-GB" dirty="0" smtClean="0"/>
              <a:t>Slaves only mentioned once as ancillary workforce</a:t>
            </a:r>
          </a:p>
          <a:p>
            <a:r>
              <a:rPr lang="en-GB" dirty="0" smtClean="0"/>
              <a:t>Cemetery data suggests little differentiation social stratification</a:t>
            </a:r>
          </a:p>
          <a:p>
            <a:r>
              <a:rPr lang="en-GB" dirty="0" smtClean="0"/>
              <a:t> evidence for kiln sharing</a:t>
            </a:r>
          </a:p>
          <a:p>
            <a:r>
              <a:rPr lang="en-GB" dirty="0" smtClean="0"/>
              <a:t>Extensive pottery making complex</a:t>
            </a:r>
          </a:p>
          <a:p>
            <a:r>
              <a:rPr lang="en-GB" dirty="0" smtClean="0"/>
              <a:t>Dockets give details of individual firings: 25,000-30,000 vessels from 10 ‘firms’</a:t>
            </a:r>
          </a:p>
          <a:p>
            <a:r>
              <a:rPr lang="en-GB" dirty="0" smtClean="0"/>
              <a:t>Marketed through towns ( potters shops)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Central Gaulish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Les </a:t>
            </a:r>
            <a:r>
              <a:rPr lang="en-GB" dirty="0" err="1" smtClean="0"/>
              <a:t>Matres</a:t>
            </a:r>
            <a:r>
              <a:rPr lang="en-GB" dirty="0" smtClean="0"/>
              <a:t> de </a:t>
            </a:r>
            <a:r>
              <a:rPr lang="en-GB" dirty="0" err="1" smtClean="0"/>
              <a:t>Veyres</a:t>
            </a:r>
            <a:r>
              <a:rPr lang="en-GB" dirty="0" smtClean="0"/>
              <a:t> Starts AD 100 collapses AD120 potters move to </a:t>
            </a:r>
            <a:r>
              <a:rPr lang="en-GB" dirty="0" err="1" smtClean="0"/>
              <a:t>Lezoux</a:t>
            </a:r>
            <a:r>
              <a:rPr lang="en-GB" dirty="0" smtClean="0"/>
              <a:t> and East Gaul</a:t>
            </a:r>
          </a:p>
          <a:p>
            <a:r>
              <a:rPr lang="en-GB" dirty="0" err="1" smtClean="0"/>
              <a:t>Lezoux</a:t>
            </a:r>
            <a:r>
              <a:rPr lang="en-GB" dirty="0" smtClean="0"/>
              <a:t> starts in C1, better slip from AD 70 (rare in </a:t>
            </a:r>
            <a:r>
              <a:rPr lang="en-GB" dirty="0" err="1" smtClean="0"/>
              <a:t>britain</a:t>
            </a:r>
            <a:r>
              <a:rPr lang="en-GB" dirty="0" smtClean="0"/>
              <a:t>)</a:t>
            </a:r>
          </a:p>
          <a:p>
            <a:r>
              <a:rPr lang="en-GB" dirty="0" smtClean="0"/>
              <a:t>AD120 new technology (LMDV migrants?)</a:t>
            </a:r>
          </a:p>
          <a:p>
            <a:r>
              <a:rPr lang="en-GB" dirty="0" smtClean="0"/>
              <a:t>AD120-200 main centre</a:t>
            </a:r>
          </a:p>
          <a:p>
            <a:r>
              <a:rPr lang="en-GB" dirty="0" smtClean="0"/>
              <a:t>Ends in AD 196-7 with sack of Lyon by </a:t>
            </a:r>
            <a:r>
              <a:rPr lang="en-GB" dirty="0" err="1" smtClean="0"/>
              <a:t>Severan</a:t>
            </a:r>
            <a:endParaRPr lang="en-GB" dirty="0" smtClean="0"/>
          </a:p>
          <a:p>
            <a:r>
              <a:rPr lang="en-GB" dirty="0" smtClean="0"/>
              <a:t>Some local production in C3</a:t>
            </a:r>
          </a:p>
          <a:p>
            <a:r>
              <a:rPr lang="en-GB" dirty="0" smtClean="0"/>
              <a:t>Some moulds shared with SG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Central Gaulish</a:t>
            </a:r>
            <a:endParaRPr lang="en-GB" dirty="0"/>
          </a:p>
        </p:txBody>
      </p:sp>
      <p:pic>
        <p:nvPicPr>
          <p:cNvPr id="4" name="Content Placeholder 3" descr="IMG_79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 of Decoration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2517" y="1600200"/>
            <a:ext cx="69789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Dragendorf 37 Decoration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D8. Form 37, Central Gaulish. Complete bowl,</a:t>
            </a:r>
          </a:p>
          <a:p>
            <a:r>
              <a:rPr lang="en-GB" dirty="0" smtClean="0"/>
              <a:t>showing freestyle hunting scene in the style of </a:t>
            </a:r>
            <a:r>
              <a:rPr lang="en-GB" dirty="0" err="1" smtClean="0"/>
              <a:t>Cinnamus</a:t>
            </a:r>
            <a:endParaRPr lang="en-GB" dirty="0" smtClean="0"/>
          </a:p>
          <a:p>
            <a:r>
              <a:rPr lang="en-GB" dirty="0" smtClean="0"/>
              <a:t>ii, with his </a:t>
            </a:r>
            <a:r>
              <a:rPr lang="en-GB" dirty="0" err="1" smtClean="0"/>
              <a:t>ovolo</a:t>
            </a:r>
            <a:r>
              <a:rPr lang="en-GB" dirty="0" smtClean="0"/>
              <a:t> (Rogers B233) and bush space filler</a:t>
            </a:r>
          </a:p>
          <a:p>
            <a:r>
              <a:rPr lang="en-GB" dirty="0" smtClean="0"/>
              <a:t>(Rogers N15). Types are the horseman (O.245),</a:t>
            </a:r>
          </a:p>
          <a:p>
            <a:r>
              <a:rPr lang="en-GB" dirty="0" smtClean="0"/>
              <a:t>panther (O.1507), hind (O.1822I), stag (O.1720),small lion (O.1421) and bear (closest to O.1633L). A</a:t>
            </a:r>
          </a:p>
          <a:p>
            <a:r>
              <a:rPr lang="en-GB" dirty="0" smtClean="0"/>
              <a:t>stamped bowl from Lezoux (Rogers 1999, pl. 32, 45)</a:t>
            </a:r>
          </a:p>
          <a:p>
            <a:r>
              <a:rPr lang="en-GB" dirty="0" smtClean="0"/>
              <a:t>shows the same </a:t>
            </a:r>
            <a:r>
              <a:rPr lang="en-GB" dirty="0" err="1" smtClean="0"/>
              <a:t>ovolo</a:t>
            </a:r>
            <a:r>
              <a:rPr lang="en-GB" dirty="0" smtClean="0"/>
              <a:t>, bush, horseman, stag and</a:t>
            </a:r>
          </a:p>
          <a:p>
            <a:r>
              <a:rPr lang="en-GB" dirty="0" smtClean="0"/>
              <a:t>hind. </a:t>
            </a:r>
            <a:r>
              <a:rPr lang="en-GB" dirty="0" err="1" smtClean="0"/>
              <a:t>c.AD</a:t>
            </a:r>
            <a:r>
              <a:rPr lang="en-GB" dirty="0" smtClean="0"/>
              <a:t> 150-180. [1207] (1225)</a:t>
            </a: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Eastern Gaul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Trier, </a:t>
            </a:r>
            <a:r>
              <a:rPr lang="en-GB" dirty="0" err="1" smtClean="0"/>
              <a:t>Rheinzabern</a:t>
            </a:r>
            <a:r>
              <a:rPr lang="en-GB" dirty="0" smtClean="0"/>
              <a:t>, Argonne.</a:t>
            </a:r>
          </a:p>
          <a:p>
            <a:r>
              <a:rPr lang="en-GB" dirty="0" smtClean="0"/>
              <a:t>Minor centres in AD50</a:t>
            </a:r>
          </a:p>
          <a:p>
            <a:r>
              <a:rPr lang="en-GB" dirty="0" err="1" smtClean="0"/>
              <a:t>Sinzig</a:t>
            </a:r>
            <a:r>
              <a:rPr lang="en-GB" dirty="0" smtClean="0"/>
              <a:t>, Trier Had/Ant; </a:t>
            </a:r>
            <a:r>
              <a:rPr lang="en-GB" dirty="0" err="1" smtClean="0"/>
              <a:t>Rheinzabern</a:t>
            </a:r>
            <a:r>
              <a:rPr lang="en-GB" dirty="0" smtClean="0"/>
              <a:t> Early Ant – not found on Antonine wall</a:t>
            </a:r>
          </a:p>
          <a:p>
            <a:r>
              <a:rPr lang="en-GB" dirty="0" err="1" smtClean="0"/>
              <a:t>Rh</a:t>
            </a:r>
            <a:r>
              <a:rPr lang="en-GB" dirty="0" smtClean="0"/>
              <a:t> and Trier main C3 supply to Britain – reaches Chester ( 6%) but more common on East coast (15%)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Proto industrial Model(Dark, K. 2000)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1 Money based exchange system, with efficient enough communications) to give access to regional, or larger markets.</a:t>
            </a:r>
          </a:p>
          <a:p>
            <a:r>
              <a:rPr lang="en-GB" dirty="0" smtClean="0"/>
              <a:t>2 Regions containing clusters of rural craft based production aimed at serving regional markets</a:t>
            </a:r>
          </a:p>
          <a:p>
            <a:r>
              <a:rPr lang="en-GB" dirty="0" smtClean="0"/>
              <a:t>3 products marketed though urban centres</a:t>
            </a:r>
          </a:p>
          <a:p>
            <a:r>
              <a:rPr lang="en-GB" dirty="0" smtClean="0"/>
              <a:t>4 use of traditional technologies already employed in region, not new ones</a:t>
            </a:r>
          </a:p>
          <a:p>
            <a:r>
              <a:rPr lang="en-GB" dirty="0" smtClean="0"/>
              <a:t>5 Co-ordination to produce standardised products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Sigillata Red Gloss wares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C1 BC move from ‘Hellenistic’ Black gloss to Red Gloss</a:t>
            </a:r>
          </a:p>
          <a:p>
            <a:r>
              <a:rPr lang="en-GB" dirty="0" smtClean="0"/>
              <a:t>Eastern Sigillata a – c.150BC – LC2/ EC3AD  ( AD10 – 200 influenced by Italian forms)</a:t>
            </a:r>
          </a:p>
          <a:p>
            <a:r>
              <a:rPr lang="en-GB" dirty="0" err="1" smtClean="0"/>
              <a:t>Arratine</a:t>
            </a:r>
            <a:r>
              <a:rPr lang="en-GB" dirty="0" smtClean="0"/>
              <a:t> c. 40 BC – C. AD 50</a:t>
            </a:r>
          </a:p>
          <a:p>
            <a:r>
              <a:rPr lang="en-GB" dirty="0" smtClean="0"/>
              <a:t>Eastern Sigillata AD 1 -150</a:t>
            </a:r>
          </a:p>
          <a:p>
            <a:r>
              <a:rPr lang="en-GB" dirty="0" smtClean="0"/>
              <a:t>Southern Gaulish AD 40 -110</a:t>
            </a:r>
          </a:p>
          <a:p>
            <a:r>
              <a:rPr lang="en-GB" dirty="0" smtClean="0"/>
              <a:t>African Red Slip LC1 -  C7/8</a:t>
            </a:r>
          </a:p>
          <a:p>
            <a:r>
              <a:rPr lang="en-GB" dirty="0" smtClean="0"/>
              <a:t>Central Gaulish  AD C2</a:t>
            </a:r>
          </a:p>
          <a:p>
            <a:r>
              <a:rPr lang="en-GB" dirty="0" smtClean="0"/>
              <a:t>Eastern Gaulish AD MC2 – C3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Staffordshire</a:t>
            </a:r>
          </a:p>
          <a:p>
            <a:r>
              <a:rPr lang="en-GB" dirty="0" smtClean="0"/>
              <a:t>1710-19 – 67 Potters, home workshops, transport by pack horse 50km. Canals in 1766, Manufactory 1756 – 1500 pieces at once, workforce still in 10s.</a:t>
            </a:r>
            <a:endParaRPr lang="en-GB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Distribution of Sigillata in Britain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</a:t>
            </a:r>
            <a:r>
              <a:rPr lang="en-GB" dirty="0" err="1" smtClean="0"/>
              <a:t>Sigillatas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Spanish</a:t>
            </a:r>
          </a:p>
          <a:p>
            <a:r>
              <a:rPr lang="en-GB" dirty="0" smtClean="0"/>
              <a:t>Cypriot</a:t>
            </a:r>
          </a:p>
          <a:p>
            <a:endParaRPr lang="en-GB" dirty="0" smtClean="0"/>
          </a:p>
          <a:p>
            <a:r>
              <a:rPr lang="en-GB" dirty="0" smtClean="0"/>
              <a:t>Replaced by red slip</a:t>
            </a:r>
            <a:endParaRPr lang="en-GB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African Red Slip</a:t>
            </a:r>
            <a:endParaRPr lang="en-GB" dirty="0"/>
          </a:p>
        </p:txBody>
      </p:sp>
      <p:pic>
        <p:nvPicPr>
          <p:cNvPr id="36866" name="Picture 2" descr="http://www.historyforkids.org/learn/romans/art/pictures/ars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6352" y="2698845"/>
            <a:ext cx="3511296" cy="232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African Red Slip</a:t>
            </a:r>
            <a:endParaRPr lang="en-GB" dirty="0"/>
          </a:p>
        </p:txBody>
      </p:sp>
      <p:pic>
        <p:nvPicPr>
          <p:cNvPr id="4" name="Content Placeholder 3" descr="A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2856"/>
            <a:ext cx="8229600" cy="2460650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 Roman tradition fineware that goes on, originating from </a:t>
            </a:r>
            <a:r>
              <a:rPr lang="en-GB" dirty="0" err="1" smtClean="0"/>
              <a:t>Hellenistc</a:t>
            </a:r>
            <a:r>
              <a:rPr lang="en-GB" dirty="0" smtClean="0"/>
              <a:t> casseroles.</a:t>
            </a:r>
          </a:p>
          <a:p>
            <a:r>
              <a:rPr lang="en-GB" dirty="0" smtClean="0"/>
              <a:t>Fineware starts AD60-80, North Tunisia,</a:t>
            </a:r>
          </a:p>
          <a:p>
            <a:r>
              <a:rPr lang="en-GB" dirty="0" smtClean="0"/>
              <a:t>Starts later in Central (AD200) and Southern Tunisia</a:t>
            </a:r>
          </a:p>
          <a:p>
            <a:r>
              <a:rPr lang="en-GB" dirty="0" smtClean="0"/>
              <a:t>Starts to dominate C2-EC3 in West Med</a:t>
            </a:r>
          </a:p>
          <a:p>
            <a:r>
              <a:rPr lang="en-GB" dirty="0" smtClean="0"/>
              <a:t>C3 – massive penetration of Eastern market replacing ESA .</a:t>
            </a:r>
          </a:p>
          <a:p>
            <a:r>
              <a:rPr lang="en-GB" dirty="0" smtClean="0"/>
              <a:t>Ec4 </a:t>
            </a:r>
            <a:r>
              <a:rPr lang="en-GB" dirty="0" smtClean="0"/>
              <a:t>vandal occupation – some new form</a:t>
            </a:r>
            <a:endParaRPr lang="en-GB" dirty="0" smtClean="0"/>
          </a:p>
          <a:p>
            <a:r>
              <a:rPr lang="en-GB" dirty="0" smtClean="0"/>
              <a:t>C5 – declines in west (end of </a:t>
            </a:r>
            <a:r>
              <a:rPr lang="en-GB" dirty="0" err="1" smtClean="0"/>
              <a:t>Annona</a:t>
            </a:r>
            <a:r>
              <a:rPr lang="en-GB" dirty="0" smtClean="0"/>
              <a:t>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Greece – dominant LC3 – EC5, then </a:t>
            </a:r>
            <a:r>
              <a:rPr lang="en-GB" dirty="0" err="1" smtClean="0"/>
              <a:t>Phocaen</a:t>
            </a:r>
            <a:r>
              <a:rPr lang="en-GB" dirty="0" smtClean="0"/>
              <a:t> red slip takes over.</a:t>
            </a:r>
          </a:p>
          <a:p>
            <a:r>
              <a:rPr lang="en-GB" dirty="0" smtClean="0"/>
              <a:t>Mid C5 – </a:t>
            </a:r>
            <a:r>
              <a:rPr lang="en-GB" dirty="0" err="1" smtClean="0"/>
              <a:t>levant</a:t>
            </a:r>
            <a:r>
              <a:rPr lang="en-GB" dirty="0" smtClean="0"/>
              <a:t> sees rise in Cypriot red slip</a:t>
            </a:r>
          </a:p>
          <a:p>
            <a:r>
              <a:rPr lang="en-GB" dirty="0" smtClean="0"/>
              <a:t>AD 533 </a:t>
            </a:r>
            <a:r>
              <a:rPr lang="en-GB" dirty="0" err="1" smtClean="0"/>
              <a:t>reconquest</a:t>
            </a:r>
            <a:r>
              <a:rPr lang="en-GB" dirty="0" smtClean="0"/>
              <a:t> – production limited to N Tunisia</a:t>
            </a:r>
          </a:p>
          <a:p>
            <a:r>
              <a:rPr lang="en-GB" dirty="0" smtClean="0"/>
              <a:t>End in C6 – EC7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ARS Nep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8748" y="1600200"/>
            <a:ext cx="6566504" cy="4525963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Cypriot Red Slip</a:t>
            </a:r>
            <a:endParaRPr lang="en-GB" dirty="0"/>
          </a:p>
        </p:txBody>
      </p:sp>
      <p:pic>
        <p:nvPicPr>
          <p:cNvPr id="4" name="Content Placeholder 3" descr="l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42166"/>
            <a:ext cx="8229600" cy="3442030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Southern Aegean, Turkey, Syria</a:t>
            </a:r>
          </a:p>
          <a:p>
            <a:r>
              <a:rPr lang="en-GB" dirty="0" smtClean="0"/>
              <a:t>Starts end C4</a:t>
            </a:r>
          </a:p>
          <a:p>
            <a:r>
              <a:rPr lang="en-GB" dirty="0" smtClean="0"/>
              <a:t>Decline C6 down to </a:t>
            </a:r>
            <a:r>
              <a:rPr lang="en-GB" dirty="0" err="1" smtClean="0"/>
              <a:t>reconquest</a:t>
            </a:r>
            <a:r>
              <a:rPr lang="en-GB" dirty="0" smtClean="0"/>
              <a:t> of North Africa</a:t>
            </a:r>
          </a:p>
          <a:p>
            <a:r>
              <a:rPr lang="en-GB" dirty="0" err="1" smtClean="0"/>
              <a:t>Replced</a:t>
            </a:r>
            <a:r>
              <a:rPr lang="en-GB" dirty="0" smtClean="0"/>
              <a:t> by </a:t>
            </a:r>
            <a:r>
              <a:rPr lang="en-GB" dirty="0" err="1" smtClean="0"/>
              <a:t>Eygptian</a:t>
            </a:r>
            <a:r>
              <a:rPr lang="en-GB" dirty="0" smtClean="0"/>
              <a:t> red slip in e C7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0178" name="Picture 2" descr="http://www.ancienttouch.com/6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357298"/>
            <a:ext cx="4924425" cy="4829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Phocean</a:t>
            </a:r>
            <a:r>
              <a:rPr lang="en-GB" dirty="0" smtClean="0"/>
              <a:t> red slip</a:t>
            </a:r>
            <a:endParaRPr lang="en-GB" dirty="0"/>
          </a:p>
        </p:txBody>
      </p:sp>
      <p:pic>
        <p:nvPicPr>
          <p:cNvPr id="4" name="Content Placeholder 3" descr="LR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8090" y="1600200"/>
            <a:ext cx="7867819" cy="4525963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 </a:t>
            </a:r>
            <a:br>
              <a:rPr lang="en-GB" dirty="0" smtClean="0"/>
            </a:br>
            <a:r>
              <a:rPr lang="en-GB" dirty="0" smtClean="0"/>
              <a:t>LRC - </a:t>
            </a:r>
            <a:r>
              <a:rPr lang="en-GB" dirty="0" err="1" smtClean="0"/>
              <a:t>Phocean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LC4 start Rapid take over of Turkey and Greece in C5. found in Britain LC5</a:t>
            </a:r>
          </a:p>
          <a:p>
            <a:r>
              <a:rPr lang="en-GB" dirty="0" smtClean="0"/>
              <a:t>Western supply AD 450-550,</a:t>
            </a:r>
          </a:p>
          <a:p>
            <a:r>
              <a:rPr lang="en-GB" dirty="0" smtClean="0"/>
              <a:t>Highlights shipping routes to West, especially Marseilles.</a:t>
            </a:r>
          </a:p>
          <a:p>
            <a:r>
              <a:rPr lang="en-GB" dirty="0" smtClean="0"/>
              <a:t>Its rise coincides with the Vandal conquest</a:t>
            </a:r>
            <a:endParaRPr lang="en-GB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Later Finewares In Britain</a:t>
            </a:r>
            <a:br>
              <a:rPr lang="en-GB" dirty="0" smtClean="0"/>
            </a:br>
            <a:r>
              <a:rPr lang="en-GB" dirty="0" smtClean="0"/>
              <a:t>Nene Valley Colour coat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170" name="Picture 2" descr="http://www.potsherd.uklinux.net/atlas/ware2/img/NV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571612"/>
            <a:ext cx="2185669" cy="4648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Lower Nene Valley Colour Coats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Starts AD 160</a:t>
            </a:r>
          </a:p>
          <a:p>
            <a:r>
              <a:rPr lang="en-GB" dirty="0" smtClean="0"/>
              <a:t>Originates alongside a greyware tradition</a:t>
            </a:r>
          </a:p>
          <a:p>
            <a:r>
              <a:rPr lang="en-GB" dirty="0" smtClean="0"/>
              <a:t>Comes in a variety of colours: red, Browns, Dark Browns.</a:t>
            </a:r>
          </a:p>
          <a:p>
            <a:r>
              <a:rPr lang="en-GB" dirty="0" smtClean="0"/>
              <a:t>Later Roman Diversification to include </a:t>
            </a:r>
            <a:r>
              <a:rPr lang="en-GB" dirty="0" err="1" smtClean="0"/>
              <a:t>coarseware</a:t>
            </a:r>
            <a:r>
              <a:rPr lang="en-GB" dirty="0" smtClean="0"/>
              <a:t> forms (does not happen to other CC wares)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3794" name="Picture 2" descr="ma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45928"/>
            <a:ext cx="4343830" cy="5780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h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98717"/>
            <a:ext cx="6243642" cy="584014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h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642918"/>
            <a:ext cx="5610225" cy="52673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h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02194"/>
            <a:ext cx="6386518" cy="675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h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500958" cy="66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h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15338" cy="6860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ESA Distribution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107" y="1772816"/>
            <a:ext cx="8912893" cy="456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Fineware pottery has a long history of study</a:t>
            </a:r>
          </a:p>
          <a:p>
            <a:r>
              <a:rPr lang="en-GB" dirty="0" smtClean="0"/>
              <a:t>Precise details of chronology and distribution help map changes and connections in the Roman Economy</a:t>
            </a:r>
          </a:p>
          <a:p>
            <a:r>
              <a:rPr lang="en-GB" dirty="0" smtClean="0"/>
              <a:t>The changes in the range of forms are indicative of wider social changes.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ESA Chronology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Starts somewhere before 150 BC</a:t>
            </a:r>
          </a:p>
          <a:p>
            <a:r>
              <a:rPr lang="en-GB" dirty="0" smtClean="0"/>
              <a:t>Early Transitional Black gloss phase</a:t>
            </a:r>
          </a:p>
          <a:p>
            <a:r>
              <a:rPr lang="en-GB" dirty="0" smtClean="0"/>
              <a:t>Wide spread distribution after 50 BC</a:t>
            </a:r>
          </a:p>
          <a:p>
            <a:r>
              <a:rPr lang="en-GB" dirty="0" smtClean="0"/>
              <a:t>Decline starts end Augustan Period (AD 20), replaced with </a:t>
            </a:r>
            <a:r>
              <a:rPr lang="en-GB" dirty="0" err="1" smtClean="0"/>
              <a:t>Arratine</a:t>
            </a:r>
            <a:r>
              <a:rPr lang="en-GB" dirty="0" smtClean="0"/>
              <a:t>/ Italian TS</a:t>
            </a:r>
          </a:p>
          <a:p>
            <a:r>
              <a:rPr lang="en-GB" dirty="0" smtClean="0"/>
              <a:t>Possible revival Mid –late C1 AD (evidence from Pompeii)</a:t>
            </a:r>
          </a:p>
          <a:p>
            <a:r>
              <a:rPr lang="en-GB" dirty="0" smtClean="0"/>
              <a:t>Short lives as ESB2 (Adriatic source) soon replaces.</a:t>
            </a:r>
          </a:p>
          <a:p>
            <a:r>
              <a:rPr lang="en-GB" dirty="0" smtClean="0"/>
              <a:t>Does not last beyond Antonine period (C2) in core zone.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ESA Region Black Gloss </a:t>
            </a:r>
            <a:endParaRPr lang="en-GB" dirty="0"/>
          </a:p>
        </p:txBody>
      </p:sp>
      <p:pic>
        <p:nvPicPr>
          <p:cNvPr id="4" name="Content Placeholder 3" descr="esa region b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56136"/>
            <a:ext cx="8229600" cy="301409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re E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2032" y="1600200"/>
            <a:ext cx="7999935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e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52669"/>
            <a:ext cx="8229600" cy="362102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1171</Words>
  <Application>Microsoft Office PowerPoint</Application>
  <PresentationFormat>On-screen Show (4:3)</PresentationFormat>
  <Paragraphs>169</Paragraphs>
  <Slides>50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Pots and Pans</vt:lpstr>
      <vt:lpstr>Hellenistic Black Gloss Tradition</vt:lpstr>
      <vt:lpstr>Sigillata Red Gloss wares</vt:lpstr>
      <vt:lpstr>ESA</vt:lpstr>
      <vt:lpstr>ESA Distribution</vt:lpstr>
      <vt:lpstr>ESA Chronology</vt:lpstr>
      <vt:lpstr>ESA Region Black Gloss </vt:lpstr>
      <vt:lpstr>Slide 8</vt:lpstr>
      <vt:lpstr>Slide 9</vt:lpstr>
      <vt:lpstr>Italian Terra Sigillata</vt:lpstr>
      <vt:lpstr>Distribution</vt:lpstr>
      <vt:lpstr>Megarian Bowl</vt:lpstr>
      <vt:lpstr>Arratine</vt:lpstr>
      <vt:lpstr>Italian TS</vt:lpstr>
      <vt:lpstr>Slide 15</vt:lpstr>
      <vt:lpstr>Slide 16</vt:lpstr>
      <vt:lpstr>ESB</vt:lpstr>
      <vt:lpstr>Slide 18</vt:lpstr>
      <vt:lpstr>Gaulish Terra Sigillata Kilns</vt:lpstr>
      <vt:lpstr>Samian / Gaulish TS</vt:lpstr>
      <vt:lpstr>Southern Gaulish</vt:lpstr>
      <vt:lpstr>Southern Gaul</vt:lpstr>
      <vt:lpstr>Slide 23</vt:lpstr>
      <vt:lpstr>Central Gaulish</vt:lpstr>
      <vt:lpstr>Central Gaulish</vt:lpstr>
      <vt:lpstr>Detail of Decoration</vt:lpstr>
      <vt:lpstr>Dragendorf 37 Decoration </vt:lpstr>
      <vt:lpstr>Eastern Gaul</vt:lpstr>
      <vt:lpstr>Proto industrial Model(Dark, K. 2000)</vt:lpstr>
      <vt:lpstr>Slide 30</vt:lpstr>
      <vt:lpstr>Distribution of Sigillata in Britain</vt:lpstr>
      <vt:lpstr>Other Sigillatas</vt:lpstr>
      <vt:lpstr>African Red Slip</vt:lpstr>
      <vt:lpstr>African Red Slip</vt:lpstr>
      <vt:lpstr>ARS</vt:lpstr>
      <vt:lpstr>Slide 36</vt:lpstr>
      <vt:lpstr>Slide 37</vt:lpstr>
      <vt:lpstr>Cypriot Red Slip</vt:lpstr>
      <vt:lpstr>Slide 39</vt:lpstr>
      <vt:lpstr>Phocean red slip</vt:lpstr>
      <vt:lpstr>  LRC - Phocean </vt:lpstr>
      <vt:lpstr>Later Finewares In Britain Nene Valley Colour coat</vt:lpstr>
      <vt:lpstr>Lower Nene Valley Colour Coats</vt:lpstr>
      <vt:lpstr>Slide 44</vt:lpstr>
      <vt:lpstr>Slide 45</vt:lpstr>
      <vt:lpstr>Slide 46</vt:lpstr>
      <vt:lpstr>Slide 47</vt:lpstr>
      <vt:lpstr>Slide 48</vt:lpstr>
      <vt:lpstr>Slide 49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Ancient Economy</dc:title>
  <dc:creator>Dr Philip Mills</dc:creator>
  <cp:lastModifiedBy>Phil Mills</cp:lastModifiedBy>
  <cp:revision>103</cp:revision>
  <dcterms:created xsi:type="dcterms:W3CDTF">2009-12-30T10:45:51Z</dcterms:created>
  <dcterms:modified xsi:type="dcterms:W3CDTF">2012-01-31T15:37:08Z</dcterms:modified>
</cp:coreProperties>
</file>