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91" r:id="rId3"/>
    <p:sldId id="279" r:id="rId4"/>
    <p:sldId id="263" r:id="rId5"/>
    <p:sldId id="284" r:id="rId6"/>
    <p:sldId id="285" r:id="rId7"/>
    <p:sldId id="275" r:id="rId8"/>
    <p:sldId id="276" r:id="rId9"/>
    <p:sldId id="280" r:id="rId10"/>
    <p:sldId id="282" r:id="rId11"/>
    <p:sldId id="270" r:id="rId12"/>
    <p:sldId id="298" r:id="rId13"/>
    <p:sldId id="302" r:id="rId14"/>
    <p:sldId id="303" r:id="rId15"/>
    <p:sldId id="281" r:id="rId16"/>
    <p:sldId id="277" r:id="rId17"/>
    <p:sldId id="295" r:id="rId18"/>
    <p:sldId id="267" r:id="rId19"/>
    <p:sldId id="264" r:id="rId20"/>
    <p:sldId id="265" r:id="rId21"/>
    <p:sldId id="278" r:id="rId22"/>
    <p:sldId id="287" r:id="rId23"/>
    <p:sldId id="292" r:id="rId24"/>
    <p:sldId id="266" r:id="rId25"/>
    <p:sldId id="296" r:id="rId26"/>
    <p:sldId id="297" r:id="rId27"/>
    <p:sldId id="293" r:id="rId28"/>
    <p:sldId id="269" r:id="rId29"/>
    <p:sldId id="271" r:id="rId30"/>
    <p:sldId id="272" r:id="rId31"/>
    <p:sldId id="274" r:id="rId32"/>
    <p:sldId id="289" r:id="rId33"/>
    <p:sldId id="30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col"/>
        <c:grouping val="clustered"/>
        <c:ser>
          <c:idx val="0"/>
          <c:order val="0"/>
          <c:cat>
            <c:strRef>
              <c:f>Sheet1!$B$49:$B$59</c:f>
              <c:strCache>
                <c:ptCount val="11"/>
                <c:pt idx="0">
                  <c:v>Roof tile min</c:v>
                </c:pt>
                <c:pt idx="1">
                  <c:v>Roof tile max</c:v>
                </c:pt>
                <c:pt idx="2">
                  <c:v>Olive oil (fresh)</c:v>
                </c:pt>
                <c:pt idx="3">
                  <c:v>Olive oil (second quality)</c:v>
                </c:pt>
                <c:pt idx="4">
                  <c:v>Wine (best)</c:v>
                </c:pt>
                <c:pt idx="5">
                  <c:v>Wine (ordinary)</c:v>
                </c:pt>
                <c:pt idx="6">
                  <c:v>Liquamen</c:v>
                </c:pt>
                <c:pt idx="7">
                  <c:v>Liquamen (second quality)</c:v>
                </c:pt>
                <c:pt idx="8">
                  <c:v>Wheat</c:v>
                </c:pt>
                <c:pt idx="9">
                  <c:v>Barley</c:v>
                </c:pt>
                <c:pt idx="10">
                  <c:v>Salt</c:v>
                </c:pt>
              </c:strCache>
            </c:strRef>
          </c:cat>
          <c:val>
            <c:numRef>
              <c:f>Sheet1!$E$49:$E$59</c:f>
              <c:numCache>
                <c:formatCode>General</c:formatCode>
                <c:ptCount val="11"/>
                <c:pt idx="0">
                  <c:v>840</c:v>
                </c:pt>
                <c:pt idx="1">
                  <c:v>2800</c:v>
                </c:pt>
                <c:pt idx="2">
                  <c:v>10447.761</c:v>
                </c:pt>
                <c:pt idx="3">
                  <c:v>6268.6567000000014</c:v>
                </c:pt>
                <c:pt idx="4">
                  <c:v>7835.8209000000024</c:v>
                </c:pt>
                <c:pt idx="5">
                  <c:v>2089.5522000000001</c:v>
                </c:pt>
                <c:pt idx="6">
                  <c:v>4179.1045000000004</c:v>
                </c:pt>
                <c:pt idx="7">
                  <c:v>3134.3283999999999</c:v>
                </c:pt>
                <c:pt idx="8">
                  <c:v>12500</c:v>
                </c:pt>
                <c:pt idx="9">
                  <c:v>10000</c:v>
                </c:pt>
                <c:pt idx="10">
                  <c:v>12500</c:v>
                </c:pt>
              </c:numCache>
            </c:numRef>
          </c:val>
        </c:ser>
        <c:axId val="189362560"/>
        <c:axId val="189364096"/>
      </c:barChart>
      <c:catAx>
        <c:axId val="189362560"/>
        <c:scaling>
          <c:orientation val="minMax"/>
        </c:scaling>
        <c:axPos val="b"/>
        <c:tickLblPos val="nextTo"/>
        <c:crossAx val="189364096"/>
        <c:crosses val="autoZero"/>
        <c:auto val="1"/>
        <c:lblAlgn val="ctr"/>
        <c:lblOffset val="100"/>
      </c:catAx>
      <c:valAx>
        <c:axId val="189364096"/>
        <c:scaling>
          <c:orientation val="minMax"/>
        </c:scaling>
        <c:axPos val="l"/>
        <c:majorGridlines/>
        <c:numFmt formatCode="General" sourceLinked="1"/>
        <c:tickLblPos val="nextTo"/>
        <c:crossAx val="189362560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2C9F-8B01-4B5E-B842-872165234DEC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F3257-F4D8-42A4-B276-0EF06D80030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08CC7-6FB2-4942-B182-43849F9B129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CED39-AD9E-46E7-A052-62957230A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70E1C5-2F9B-4F2B-8891-8AD9DB97C418}" type="slidenum">
              <a:rPr lang="en-GB" smtClean="0">
                <a:latin typeface="Times New Roman" pitchFamily="18" charset="0"/>
              </a:rPr>
              <a:pPr/>
              <a:t>17</a:t>
            </a:fld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450141-CD1D-4393-85A4-3FF2B976B75A}" type="slidenum">
              <a:rPr lang="en-GB" smtClean="0">
                <a:latin typeface="Times New Roman" pitchFamily="18" charset="0"/>
              </a:rPr>
              <a:pPr/>
              <a:t>22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BAADEC-F7EC-44C7-8D96-EA6F997CE428}" type="slidenum">
              <a:rPr lang="en-GB" smtClean="0">
                <a:latin typeface="Times New Roman" pitchFamily="18" charset="0"/>
              </a:rPr>
              <a:pPr/>
              <a:t>24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A43A4-475A-40C1-98F3-5227352193F5}" type="slidenum">
              <a:rPr lang="en-GB" smtClean="0">
                <a:latin typeface="Times New Roman" pitchFamily="18" charset="0"/>
              </a:rPr>
              <a:pPr/>
              <a:t>25</a:t>
            </a:fld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A0F00C-62A7-40FC-B9CD-C289282B6154}" type="slidenum">
              <a:rPr lang="en-GB" smtClean="0">
                <a:latin typeface="Times New Roman" pitchFamily="18" charset="0"/>
              </a:rPr>
              <a:pPr/>
              <a:t>26</a:t>
            </a:fld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8F49F-9CAB-492D-88B1-A51CD2BC802B}" type="slidenum">
              <a:rPr lang="en-GB" smtClean="0">
                <a:latin typeface="Times New Roman" pitchFamily="18" charset="0"/>
              </a:rPr>
              <a:pPr/>
              <a:t>28</a:t>
            </a:fld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226820-0ACA-4AE8-8042-3C918BC9186A}" type="slidenum">
              <a:rPr lang="en-GB" smtClean="0">
                <a:latin typeface="Times New Roman" pitchFamily="18" charset="0"/>
              </a:rPr>
              <a:pPr/>
              <a:t>31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6A13B1-6897-4038-A8E6-B78666DB391C}" type="slidenum">
              <a:rPr lang="en-GB" smtClean="0">
                <a:latin typeface="Times New Roman" pitchFamily="18" charset="0"/>
              </a:rPr>
              <a:pPr/>
              <a:t>32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A2253-1AA5-4208-9574-0616BEEEA325}" type="slidenum">
              <a:rPr lang="en-GB" smtClean="0">
                <a:latin typeface="Times New Roman" pitchFamily="18" charset="0"/>
              </a:rPr>
              <a:pPr/>
              <a:t>5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D999CD-D5FB-418D-A8DE-A9134C00CD29}" type="slidenum">
              <a:rPr lang="en-GB" smtClean="0">
                <a:latin typeface="Times New Roman" pitchFamily="18" charset="0"/>
              </a:rPr>
              <a:pPr/>
              <a:t>6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ED39-AD9E-46E7-A052-62957230A694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C3D68-FA71-4A30-82D5-9D3E464B39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E28F7-9AE5-4E31-9901-9E82406360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DAD68-C0C8-4B4F-B1B5-62F9991E5A7D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E712C-2EE8-4D9E-B6EC-848D9632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Excel_97-2003_Worksheet3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Excel_97-2003_Worksheet4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5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Roman Economy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II.7.a</a:t>
            </a:r>
          </a:p>
          <a:p>
            <a:r>
              <a:rPr lang="en-GB" dirty="0" smtClean="0"/>
              <a:t>The economics of Ceramic Building Materials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Dog Print, Bulgaria</a:t>
            </a:r>
            <a:endParaRPr lang="en-GB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1298" y="1600200"/>
            <a:ext cx="32814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Proportion of Tiles with Animal Prints</a:t>
            </a:r>
            <a:endParaRPr lang="en-GB" dirty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ph idx="1"/>
          </p:nvPr>
        </p:nvGraphicFramePr>
        <p:xfrm>
          <a:off x="809956" y="1600200"/>
          <a:ext cx="7524088" cy="4525963"/>
        </p:xfrm>
        <a:graphic>
          <a:graphicData uri="http://schemas.openxmlformats.org/presentationml/2006/ole">
            <p:oleObj spid="_x0000_s3074" name="Chart" r:id="rId4" imgW="10296000" imgH="58050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Markings</a:t>
            </a:r>
            <a:endParaRPr lang="en-GB" dirty="0"/>
          </a:p>
        </p:txBody>
      </p:sp>
      <p:graphicFrame>
        <p:nvGraphicFramePr>
          <p:cNvPr id="119810" name="Object 2"/>
          <p:cNvGraphicFramePr>
            <a:graphicFrameLocks noChangeAspect="1"/>
          </p:cNvGraphicFramePr>
          <p:nvPr>
            <p:ph idx="1"/>
          </p:nvPr>
        </p:nvGraphicFramePr>
        <p:xfrm>
          <a:off x="986796" y="1600200"/>
          <a:ext cx="7170408" cy="4525963"/>
        </p:xfrm>
        <a:graphic>
          <a:graphicData uri="http://schemas.openxmlformats.org/presentationml/2006/ole">
            <p:oleObj spid="_x0000_s119810" name="Chart" r:id="rId3" imgW="9639000" imgH="570384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Indiction</a:t>
            </a:r>
            <a:r>
              <a:rPr lang="en-GB" dirty="0" smtClean="0"/>
              <a:t> Stamp</a:t>
            </a:r>
            <a:endParaRPr lang="en-GB" dirty="0"/>
          </a:p>
        </p:txBody>
      </p:sp>
      <p:pic>
        <p:nvPicPr>
          <p:cNvPr id="4" name="Content Placeholder 3" descr="BEY045 (1) SF2434 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3357562"/>
            <a:ext cx="7829576" cy="276860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Stamp 14 - I NIMAS (</a:t>
            </a:r>
            <a:r>
              <a:rPr lang="en-GB" dirty="0" err="1" smtClean="0"/>
              <a:t>Lauffray</a:t>
            </a:r>
            <a:r>
              <a:rPr lang="en-GB" dirty="0" smtClean="0"/>
              <a:t>, J. 1944; no 2471a and b, </a:t>
            </a:r>
            <a:r>
              <a:rPr lang="en-GB" dirty="0" err="1" smtClean="0"/>
              <a:t>Bardhill</a:t>
            </a:r>
            <a:r>
              <a:rPr lang="en-GB" dirty="0" smtClean="0"/>
              <a:t> 2004, 302) stamps dated AD 413-5 from the </a:t>
            </a:r>
            <a:r>
              <a:rPr lang="en-GB" dirty="0" err="1" smtClean="0"/>
              <a:t>Theodosian</a:t>
            </a:r>
            <a:r>
              <a:rPr lang="en-GB" dirty="0" smtClean="0"/>
              <a:t> church of St Sophia, Constantinople and on a stamp dated AD 430/1 from the palace of Antiochus. Two different dies were observed to have been used for this stamp, reads </a:t>
            </a:r>
            <a:r>
              <a:rPr lang="en-GB" dirty="0" smtClean="0">
                <a:sym typeface="Symbol"/>
              </a:rPr>
              <a:t></a:t>
            </a:r>
            <a:r>
              <a:rPr lang="en-GB" dirty="0" smtClean="0"/>
              <a:t>(</a:t>
            </a:r>
            <a:r>
              <a:rPr lang="en-GB" dirty="0" smtClean="0">
                <a:sym typeface="Symbol"/>
              </a:rPr>
              <a:t></a:t>
            </a:r>
            <a:r>
              <a:rPr lang="en-GB" dirty="0" smtClean="0"/>
              <a:t>) </a:t>
            </a:r>
            <a:r>
              <a:rPr lang="en-GB" dirty="0" smtClean="0">
                <a:sym typeface="Symbol"/>
              </a:rPr>
              <a:t></a:t>
            </a:r>
            <a:r>
              <a:rPr lang="en-GB" dirty="0" smtClean="0"/>
              <a:t>( ) S.</a:t>
            </a:r>
          </a:p>
          <a:p>
            <a:r>
              <a:rPr lang="en-GB" dirty="0" smtClean="0"/>
              <a:t> </a:t>
            </a:r>
          </a:p>
          <a:p>
            <a:r>
              <a:rPr lang="it-IT" dirty="0" smtClean="0"/>
              <a:t>Stamp 15 INIBA</a:t>
            </a:r>
            <a:r>
              <a:rPr lang="en-GB" dirty="0" smtClean="0">
                <a:sym typeface="Symbol"/>
              </a:rPr>
              <a:t></a:t>
            </a:r>
            <a:r>
              <a:rPr lang="it-IT" dirty="0" smtClean="0"/>
              <a:t>A (no 8972a, Bardhill, 2004, 204.) </a:t>
            </a:r>
            <a:r>
              <a:rPr lang="en-GB" dirty="0" smtClean="0"/>
              <a:t>A stamp dated AD 429-33 AD from the palace of Antiochus reads</a:t>
            </a:r>
            <a:r>
              <a:rPr lang="en-GB" b="1" dirty="0" smtClean="0"/>
              <a:t> </a:t>
            </a:r>
            <a:r>
              <a:rPr lang="en-GB" dirty="0" smtClean="0">
                <a:sym typeface="Symbol"/>
              </a:rPr>
              <a:t></a:t>
            </a:r>
            <a:r>
              <a:rPr lang="en-GB" dirty="0" smtClean="0"/>
              <a:t>(</a:t>
            </a:r>
            <a:r>
              <a:rPr lang="en-GB" dirty="0" smtClean="0">
                <a:sym typeface="Symbol"/>
              </a:rPr>
              <a:t></a:t>
            </a:r>
            <a:r>
              <a:rPr lang="en-GB" dirty="0" smtClean="0"/>
              <a:t>) </a:t>
            </a:r>
            <a:r>
              <a:rPr lang="en-GB" dirty="0" smtClean="0">
                <a:sym typeface="Symbol"/>
              </a:rPr>
              <a:t></a:t>
            </a:r>
            <a:r>
              <a:rPr lang="en-GB" dirty="0" smtClean="0"/>
              <a:t> ( ) </a:t>
            </a:r>
            <a:r>
              <a:rPr lang="en-GB" dirty="0" smtClean="0">
                <a:sym typeface="Symbol"/>
              </a:rPr>
              <a:t></a:t>
            </a:r>
            <a:r>
              <a:rPr lang="en-GB" dirty="0" smtClean="0"/>
              <a:t>( ). </a:t>
            </a:r>
          </a:p>
          <a:p>
            <a:endParaRPr lang="en-GB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611560" y="0"/>
          <a:ext cx="7805432" cy="3351245"/>
        </p:xfrm>
        <a:graphic>
          <a:graphicData uri="http://schemas.openxmlformats.org/presentationml/2006/ole">
            <p:oleObj spid="_x0000_s121858" name="Document" r:id="rId3" imgW="2419755" imgH="1050587" progId="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Roller relief patterns on Flue Tile</a:t>
            </a:r>
            <a:endParaRPr lang="en-GB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85926"/>
            <a:ext cx="2286016" cy="39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7128" y="1785926"/>
            <a:ext cx="365593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Roller stamp</a:t>
            </a:r>
            <a:endParaRPr lang="en-GB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7478" y="1600200"/>
            <a:ext cx="41890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r>
              <a:rPr lang="en-GB" dirty="0" smtClean="0"/>
              <a:t>Tracing Tile makers</a:t>
            </a:r>
          </a:p>
        </p:txBody>
      </p:sp>
      <p:pic>
        <p:nvPicPr>
          <p:cNvPr id="38915" name="Picture 25" descr="di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060575"/>
            <a:ext cx="32956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Exchange</a:t>
            </a:r>
            <a:endParaRPr lang="en-GB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755576" y="1772816"/>
          <a:ext cx="7824810" cy="3300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Shipwrecks and Distribution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20" t="7407" b="5788"/>
          <a:stretch>
            <a:fillRect/>
          </a:stretch>
        </p:blipFill>
        <p:spPr>
          <a:xfrm>
            <a:off x="1114113" y="1600200"/>
            <a:ext cx="6915774" cy="4525963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333" t="7407" r="14844" b="28355"/>
          <a:stretch>
            <a:fillRect/>
          </a:stretch>
        </p:blipFill>
        <p:spPr>
          <a:xfrm>
            <a:off x="963564" y="1600200"/>
            <a:ext cx="7216871" cy="4525963"/>
          </a:xfr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Tile wrecks by Period</a:t>
            </a:r>
            <a:endParaRPr lang="en-GB" dirty="0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>
            <p:ph idx="1"/>
          </p:nvPr>
        </p:nvGraphicFramePr>
        <p:xfrm>
          <a:off x="1862137" y="1996281"/>
          <a:ext cx="5419725" cy="3733800"/>
        </p:xfrm>
        <a:graphic>
          <a:graphicData uri="http://schemas.openxmlformats.org/presentationml/2006/ole">
            <p:oleObj spid="_x0000_s1026" name="Chart" r:id="rId4" imgW="5419725" imgH="37338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Tile wreck proportions by Period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14488"/>
            <a:ext cx="52768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800" dirty="0" smtClean="0"/>
              <a:t>Fabric Supply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FFFF00"/>
              </a:solidFill>
            </a:endParaRP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865188" y="1981200"/>
          <a:ext cx="7413625" cy="4114800"/>
        </p:xfrm>
        <a:graphic>
          <a:graphicData uri="http://schemas.openxmlformats.org/presentationml/2006/ole">
            <p:oleObj spid="_x0000_s54274" r:id="rId4" imgW="7962900" imgH="44196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T91 Pink grog </a:t>
            </a:r>
            <a:r>
              <a:rPr lang="en-GB" dirty="0" err="1" smtClean="0"/>
              <a:t>Temperd</a:t>
            </a:r>
            <a:r>
              <a:rPr lang="en-GB" dirty="0" smtClean="0"/>
              <a:t> Tile</a:t>
            </a:r>
            <a:endParaRPr lang="en-GB" dirty="0"/>
          </a:p>
        </p:txBody>
      </p:sp>
      <p:graphicFrame>
        <p:nvGraphicFramePr>
          <p:cNvPr id="108546" name="Object 4"/>
          <p:cNvGraphicFramePr>
            <a:graphicFrameLocks noChangeAspect="1"/>
          </p:cNvGraphicFramePr>
          <p:nvPr>
            <p:ph idx="1"/>
          </p:nvPr>
        </p:nvGraphicFramePr>
        <p:xfrm>
          <a:off x="1619672" y="1628800"/>
          <a:ext cx="6034617" cy="4525963"/>
        </p:xfrm>
        <a:graphic>
          <a:graphicData uri="http://schemas.openxmlformats.org/presentationml/2006/ole">
            <p:oleObj spid="_x0000_s108546" name="Photo Editor Photo" r:id="rId3" imgW="6095238" imgH="4571429" progId="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Pink Grog tiles</a:t>
            </a: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>
            <p:ph type="dgm" idx="1"/>
          </p:nvPr>
        </p:nvGraphicFramePr>
        <p:xfrm>
          <a:off x="2643174" y="2000240"/>
          <a:ext cx="4451357" cy="4085727"/>
        </p:xfrm>
        <a:graphic>
          <a:graphicData uri="http://schemas.openxmlformats.org/presentationml/2006/ole">
            <p:oleObj spid="_x0000_s2050" name="Photo Editor Photo" r:id="rId4" imgW="7895238" imgH="7249537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145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1714500" y="714375"/>
            <a:ext cx="42148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T51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>
            <p:ph type="dgm" idx="1"/>
          </p:nvPr>
        </p:nvGraphicFramePr>
        <p:xfrm>
          <a:off x="1371600" y="457200"/>
          <a:ext cx="6324600" cy="5773738"/>
        </p:xfrm>
        <a:graphic>
          <a:graphicData uri="http://schemas.openxmlformats.org/presentationml/2006/ole">
            <p:oleObj spid="_x0000_s118786" name="Photo Editor Photo" r:id="rId4" imgW="14904762" imgH="1360952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77281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Associations with specialised Ceramic production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2852936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Cilicia -  </a:t>
            </a:r>
            <a:r>
              <a:rPr lang="en-GB" dirty="0" err="1" smtClean="0"/>
              <a:t>Assocaited</a:t>
            </a:r>
            <a:r>
              <a:rPr lang="en-GB" dirty="0" smtClean="0"/>
              <a:t> with amphorae, Coffins</a:t>
            </a:r>
          </a:p>
          <a:p>
            <a:r>
              <a:rPr lang="en-GB" dirty="0" smtClean="0"/>
              <a:t>Horningsea, </a:t>
            </a:r>
            <a:r>
              <a:rPr lang="en-GB" dirty="0" err="1" smtClean="0"/>
              <a:t>Cambs</a:t>
            </a:r>
            <a:r>
              <a:rPr lang="en-GB" dirty="0" smtClean="0"/>
              <a:t>  - Large storage jars</a:t>
            </a:r>
          </a:p>
          <a:p>
            <a:r>
              <a:rPr lang="en-GB" dirty="0" smtClean="0"/>
              <a:t>Pink Grog Tempered ware, </a:t>
            </a:r>
            <a:r>
              <a:rPr lang="en-GB" dirty="0" err="1" smtClean="0"/>
              <a:t>Towcester</a:t>
            </a:r>
            <a:r>
              <a:rPr lang="en-GB" dirty="0" smtClean="0"/>
              <a:t> – Storage Jars</a:t>
            </a:r>
          </a:p>
          <a:p>
            <a:r>
              <a:rPr lang="en-GB" dirty="0" err="1" smtClean="0"/>
              <a:t>Harrold</a:t>
            </a:r>
            <a:r>
              <a:rPr lang="en-GB" dirty="0" smtClean="0"/>
              <a:t>, </a:t>
            </a:r>
            <a:r>
              <a:rPr lang="en-GB" dirty="0" err="1" smtClean="0"/>
              <a:t>Bedfirdshire</a:t>
            </a:r>
            <a:r>
              <a:rPr lang="en-GB" dirty="0" smtClean="0"/>
              <a:t> – specialist CBM, storage jars</a:t>
            </a:r>
          </a:p>
          <a:p>
            <a:r>
              <a:rPr lang="en-GB" dirty="0" err="1" smtClean="0"/>
              <a:t>Crambeck</a:t>
            </a:r>
            <a:r>
              <a:rPr lang="en-GB" dirty="0" smtClean="0"/>
              <a:t>, </a:t>
            </a:r>
            <a:r>
              <a:rPr lang="en-GB" dirty="0" err="1" smtClean="0"/>
              <a:t>Yorks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962275"/>
          </a:xfrm>
        </p:spPr>
        <p:txBody>
          <a:bodyPr/>
          <a:lstStyle/>
          <a:p>
            <a:r>
              <a:rPr lang="en-GB" sz="1800" dirty="0" smtClean="0"/>
              <a:t>Variables: </a:t>
            </a:r>
            <a:br>
              <a:rPr lang="en-GB" sz="1800" dirty="0" smtClean="0"/>
            </a:br>
            <a:r>
              <a:rPr lang="en-GB" sz="1800" dirty="0" smtClean="0"/>
              <a:t>Amount of tile in a cargo</a:t>
            </a:r>
            <a:br>
              <a:rPr lang="en-GB" sz="1800" dirty="0" smtClean="0"/>
            </a:br>
            <a:r>
              <a:rPr lang="en-GB" sz="1800" dirty="0" smtClean="0"/>
              <a:t>	</a:t>
            </a:r>
            <a:r>
              <a:rPr lang="en-GB" sz="1800" i="1" dirty="0" smtClean="0"/>
              <a:t>For a cargo of a single private roof, 600 tegulae and 600 imbrices, with a total displacement of 6.6 tonnes, would have has a cubic capacity of c. 76 m</a:t>
            </a:r>
            <a:r>
              <a:rPr lang="en-GB" sz="1800" i="1" baseline="30000" dirty="0" smtClean="0"/>
              <a:t>3</a:t>
            </a:r>
            <a:r>
              <a:rPr lang="en-GB" sz="1800" i="1" dirty="0" smtClean="0"/>
              <a:t> and a value of about 7200 denarii.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No of new tiled </a:t>
            </a:r>
            <a:r>
              <a:rPr lang="en-GB" sz="1800" dirty="0" err="1" smtClean="0"/>
              <a:t>builings</a:t>
            </a:r>
            <a:r>
              <a:rPr lang="en-GB" sz="1800" dirty="0" smtClean="0"/>
              <a:t> in city +hinterland</a:t>
            </a:r>
            <a:br>
              <a:rPr lang="en-GB" sz="1800" dirty="0" smtClean="0"/>
            </a:br>
            <a:r>
              <a:rPr lang="en-GB" sz="1800" dirty="0" smtClean="0"/>
              <a:t>Amount of replacement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  <p:graphicFrame>
        <p:nvGraphicFramePr>
          <p:cNvPr id="4" name="SmartArt Placeholder 3"/>
          <p:cNvGraphicFramePr>
            <a:graphicFrameLocks noGrp="1"/>
          </p:cNvGraphicFramePr>
          <p:nvPr>
            <p:ph type="dgm" idx="1"/>
          </p:nvPr>
        </p:nvGraphicFramePr>
        <p:xfrm>
          <a:off x="714375" y="3786188"/>
          <a:ext cx="7572432" cy="2890604"/>
        </p:xfrm>
        <a:graphic>
          <a:graphicData uri="http://schemas.openxmlformats.org/drawingml/2006/table">
            <a:tbl>
              <a:tblPr/>
              <a:tblGrid>
                <a:gridCol w="946554"/>
                <a:gridCol w="946554"/>
                <a:gridCol w="946554"/>
                <a:gridCol w="946554"/>
                <a:gridCol w="946554"/>
                <a:gridCol w="946554"/>
                <a:gridCol w="946554"/>
                <a:gridCol w="946554"/>
              </a:tblGrid>
              <a:tr h="13168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 </a:t>
                      </a:r>
                      <a:endParaRPr lang="en-GB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Ships min</a:t>
                      </a:r>
                      <a:endParaRPr lang="en-GB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Ships max</a:t>
                      </a:r>
                      <a:endParaRPr lang="en-GB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Annual ships min</a:t>
                      </a:r>
                      <a:endParaRPr lang="en-GB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Annual ships max</a:t>
                      </a:r>
                      <a:endParaRPr lang="en-GB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Tile trade</a:t>
                      </a:r>
                      <a:endParaRPr lang="en-GB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Trade Min</a:t>
                      </a:r>
                      <a:endParaRPr lang="en-GB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Trade Max</a:t>
                      </a:r>
                      <a:endParaRPr lang="en-GB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24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Seleucid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2222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Roman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7667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2190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Byzantine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1250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Hellenistic Beirut</a:t>
            </a:r>
            <a:endParaRPr lang="en-GB" dirty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type="dgm" idx="1"/>
          </p:nvPr>
        </p:nvGraphicFramePr>
        <p:xfrm>
          <a:off x="2122048" y="1981200"/>
          <a:ext cx="4899904" cy="4114800"/>
        </p:xfrm>
        <a:graphic>
          <a:graphicData uri="http://schemas.openxmlformats.org/presentationml/2006/ole">
            <p:oleObj spid="_x0000_s4098" r:id="rId4" imgW="5835408" imgH="4900067" progId="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CBM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266" name="Picture 2" descr="Fig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14488"/>
            <a:ext cx="6196023" cy="43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Roman </a:t>
            </a:r>
            <a:r>
              <a:rPr lang="en-GB" dirty="0" err="1" smtClean="0"/>
              <a:t>Bieriut</a:t>
            </a:r>
            <a:endParaRPr lang="en-GB" dirty="0"/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>
            <p:ph type="dgm" idx="1"/>
          </p:nvPr>
        </p:nvGraphicFramePr>
        <p:xfrm>
          <a:off x="2546967" y="1981200"/>
          <a:ext cx="4050065" cy="4114800"/>
        </p:xfrm>
        <a:graphic>
          <a:graphicData uri="http://schemas.openxmlformats.org/presentationml/2006/ole">
            <p:oleObj spid="_x0000_s5122" r:id="rId4" imgW="5462337" imgH="5550568" progId="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1933575" y="-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7410" name="Object 3"/>
          <p:cNvGraphicFramePr>
            <a:graphicFrameLocks noChangeAspect="1"/>
          </p:cNvGraphicFramePr>
          <p:nvPr/>
        </p:nvGraphicFramePr>
        <p:xfrm>
          <a:off x="2779713" y="914400"/>
          <a:ext cx="4213225" cy="5562600"/>
        </p:xfrm>
        <a:graphic>
          <a:graphicData uri="http://schemas.openxmlformats.org/presentationml/2006/ole">
            <p:oleObj spid="_x0000_s6146" r:id="rId4" imgW="3705308" imgH="5502303" progId="">
              <p:embed/>
            </p:oleObj>
          </a:graphicData>
        </a:graphic>
      </p:graphicFrame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0866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 smtClean="0"/>
              <a:t>Byzantine Beirut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Painted Tile and red slip tile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2514600" y="174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1428750" y="1785938"/>
          <a:ext cx="2557463" cy="2095500"/>
        </p:xfrm>
        <a:graphic>
          <a:graphicData uri="http://schemas.openxmlformats.org/presentationml/2006/ole">
            <p:oleObj spid="_x0000_s55298" r:id="rId4" imgW="5609524" imgH="4600000" progId="">
              <p:embed/>
            </p:oleObj>
          </a:graphicData>
        </a:graphic>
      </p:graphicFrame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0" y="1928813"/>
            <a:ext cx="360045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/>
          <a:lstStyle/>
          <a:p>
            <a:r>
              <a:rPr lang="en-GB" smtClean="0"/>
              <a:t>Croughton Landscape</a:t>
            </a:r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>
            <p:ph idx="1"/>
          </p:nvPr>
        </p:nvGraphicFramePr>
        <p:xfrm>
          <a:off x="1022350" y="1981200"/>
          <a:ext cx="7099300" cy="4114800"/>
        </p:xfrm>
        <a:graphic>
          <a:graphicData uri="http://schemas.openxmlformats.org/presentationml/2006/ole">
            <p:oleObj spid="_x0000_s120834" name="Photo Editor Photo" r:id="rId3" imgW="10333333" imgH="5990476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Roof tile styles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692797" y="2780948"/>
            <a:ext cx="5758405" cy="216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 smtClean="0"/>
              <a:t>Dating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1219200" y="52578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876800" y="23622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>
            <p:ph type="chart" idx="1"/>
          </p:nvPr>
        </p:nvGraphicFramePr>
        <p:xfrm>
          <a:off x="1676400" y="914400"/>
          <a:ext cx="5759450" cy="5791200"/>
        </p:xfrm>
        <a:graphic>
          <a:graphicData uri="http://schemas.openxmlformats.org/presentationml/2006/ole">
            <p:oleObj spid="_x0000_s53250" name="Photo Editor Photo" r:id="rId4" imgW="5276190" imgH="530476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800" dirty="0" smtClean="0"/>
              <a:t>Dating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GB" smtClean="0">
              <a:solidFill>
                <a:srgbClr val="FFFF00"/>
              </a:solidFill>
            </a:endParaRPr>
          </a:p>
          <a:p>
            <a:pPr eaLnBrk="1" hangingPunct="1"/>
            <a:endParaRPr lang="en-GB" smtClean="0">
              <a:solidFill>
                <a:srgbClr val="FFFF00"/>
              </a:solidFill>
            </a:endParaRPr>
          </a:p>
        </p:txBody>
      </p:sp>
      <p:pic>
        <p:nvPicPr>
          <p:cNvPr id="24580" name="Picture 4" descr="ber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1863" y="1981200"/>
            <a:ext cx="47386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British Tile Kilns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1576" y="1600200"/>
            <a:ext cx="37408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5391" y="1600200"/>
            <a:ext cx="36132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Modes of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Military (Holt)</a:t>
            </a:r>
          </a:p>
          <a:p>
            <a:r>
              <a:rPr lang="en-GB" dirty="0" smtClean="0"/>
              <a:t>Municipal (Gloucester)</a:t>
            </a:r>
          </a:p>
          <a:p>
            <a:r>
              <a:rPr lang="en-GB" dirty="0" smtClean="0"/>
              <a:t>Estate (Piddington)</a:t>
            </a:r>
          </a:p>
          <a:p>
            <a:r>
              <a:rPr lang="en-GB" dirty="0" err="1" smtClean="0"/>
              <a:t>Manufactury</a:t>
            </a:r>
            <a:r>
              <a:rPr lang="en-GB" dirty="0" smtClean="0"/>
              <a:t>/ Nucleated workshops – specialist ceramics ( Harrold, Towcester, Horningsea)</a:t>
            </a:r>
          </a:p>
          <a:p>
            <a:r>
              <a:rPr lang="en-GB" dirty="0" smtClean="0"/>
              <a:t>Mixed Production</a:t>
            </a:r>
          </a:p>
          <a:p>
            <a:r>
              <a:rPr lang="en-GB" dirty="0" smtClean="0"/>
              <a:t>Itinerant Tile makers MC2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342</Words>
  <Application>Microsoft Office PowerPoint</Application>
  <PresentationFormat>On-screen Show (4:3)</PresentationFormat>
  <Paragraphs>105</Paragraphs>
  <Slides>33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Office Theme</vt:lpstr>
      <vt:lpstr>Photo Editor Photo</vt:lpstr>
      <vt:lpstr>Chart</vt:lpstr>
      <vt:lpstr>Document</vt:lpstr>
      <vt:lpstr>Microsoft Office Excel 97-2003 Worksheet</vt:lpstr>
      <vt:lpstr>The Roman Economy</vt:lpstr>
      <vt:lpstr>Slide 2</vt:lpstr>
      <vt:lpstr>What is CBM</vt:lpstr>
      <vt:lpstr>Roof tile styles</vt:lpstr>
      <vt:lpstr>Dating</vt:lpstr>
      <vt:lpstr>Dating</vt:lpstr>
      <vt:lpstr>British Tile Kilns</vt:lpstr>
      <vt:lpstr>Slide 8</vt:lpstr>
      <vt:lpstr>Modes of production</vt:lpstr>
      <vt:lpstr>Dog Print, Bulgaria</vt:lpstr>
      <vt:lpstr>Proportion of Tiles with Animal Prints</vt:lpstr>
      <vt:lpstr>Other Markings</vt:lpstr>
      <vt:lpstr>Indiction Stamp</vt:lpstr>
      <vt:lpstr>Slide 14</vt:lpstr>
      <vt:lpstr>Roller relief patterns on Flue Tile</vt:lpstr>
      <vt:lpstr>Roller stamp</vt:lpstr>
      <vt:lpstr>Tracing Tile makers</vt:lpstr>
      <vt:lpstr>Exchange</vt:lpstr>
      <vt:lpstr>Shipwrecks and Distribution</vt:lpstr>
      <vt:lpstr>Tile wrecks by Period</vt:lpstr>
      <vt:lpstr>Tile wreck proportions by Period</vt:lpstr>
      <vt:lpstr>Fabric Supply</vt:lpstr>
      <vt:lpstr>T91 Pink grog Temperd Tile</vt:lpstr>
      <vt:lpstr>Pink Grog tiles</vt:lpstr>
      <vt:lpstr>Slide 25</vt:lpstr>
      <vt:lpstr>Slide 26</vt:lpstr>
      <vt:lpstr>Associations with specialised Ceramic production </vt:lpstr>
      <vt:lpstr>Variables:  Amount of tile in a cargo  For a cargo of a single private roof, 600 tegulae and 600 imbrices, with a total displacement of 6.6 tonnes, would have has a cubic capacity of c. 76 m3 and a value of about 7200 denarii. No of new tiled builings in city +hinterland Amount of replacement </vt:lpstr>
      <vt:lpstr>Hellenistic Beirut</vt:lpstr>
      <vt:lpstr>Roman Bieriut</vt:lpstr>
      <vt:lpstr>Byzantine Beirut</vt:lpstr>
      <vt:lpstr>Painted Tile and red slip tile</vt:lpstr>
      <vt:lpstr>Croughton Landscape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Economy</dc:title>
  <dc:creator>Dr Philip Mills</dc:creator>
  <cp:lastModifiedBy>Phil Mills</cp:lastModifiedBy>
  <cp:revision>27</cp:revision>
  <dcterms:created xsi:type="dcterms:W3CDTF">2009-12-30T10:49:04Z</dcterms:created>
  <dcterms:modified xsi:type="dcterms:W3CDTF">2012-03-13T11:05:31Z</dcterms:modified>
</cp:coreProperties>
</file>