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71" r:id="rId3"/>
    <p:sldId id="281" r:id="rId4"/>
    <p:sldId id="262" r:id="rId5"/>
    <p:sldId id="282" r:id="rId6"/>
    <p:sldId id="287" r:id="rId7"/>
    <p:sldId id="266" r:id="rId8"/>
    <p:sldId id="283" r:id="rId9"/>
    <p:sldId id="267" r:id="rId10"/>
    <p:sldId id="300" r:id="rId11"/>
    <p:sldId id="299" r:id="rId12"/>
    <p:sldId id="284" r:id="rId13"/>
    <p:sldId id="289" r:id="rId14"/>
    <p:sldId id="258" r:id="rId15"/>
    <p:sldId id="259" r:id="rId16"/>
    <p:sldId id="290" r:id="rId17"/>
    <p:sldId id="293" r:id="rId18"/>
    <p:sldId id="263" r:id="rId19"/>
    <p:sldId id="264" r:id="rId20"/>
    <p:sldId id="270" r:id="rId21"/>
    <p:sldId id="272" r:id="rId22"/>
    <p:sldId id="302" r:id="rId23"/>
    <p:sldId id="291" r:id="rId24"/>
    <p:sldId id="261" r:id="rId25"/>
    <p:sldId id="277" r:id="rId26"/>
    <p:sldId id="278" r:id="rId27"/>
    <p:sldId id="279" r:id="rId28"/>
    <p:sldId id="286" r:id="rId29"/>
    <p:sldId id="273" r:id="rId30"/>
    <p:sldId id="265" r:id="rId31"/>
    <p:sldId id="274" r:id="rId32"/>
    <p:sldId id="275" r:id="rId33"/>
    <p:sldId id="276" r:id="rId34"/>
    <p:sldId id="301" r:id="rId35"/>
    <p:sldId id="288" r:id="rId36"/>
    <p:sldId id="297" r:id="rId37"/>
    <p:sldId id="296" r:id="rId38"/>
    <p:sldId id="292" r:id="rId39"/>
    <p:sldId id="294" r:id="rId40"/>
    <p:sldId id="298" r:id="rId41"/>
    <p:sldId id="29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1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Sheet1!$I$1</c:f>
              <c:strCache>
                <c:ptCount val="1"/>
                <c:pt idx="0">
                  <c:v>Roof tile</c:v>
                </c:pt>
              </c:strCache>
            </c:strRef>
          </c:tx>
          <c:cat>
            <c:strRef>
              <c:f>Sheet1!$H$2:$H$6</c:f>
              <c:strCache>
                <c:ptCount val="5"/>
                <c:pt idx="0">
                  <c:v>St Margarets</c:v>
                </c:pt>
                <c:pt idx="1">
                  <c:v>St Peters</c:v>
                </c:pt>
                <c:pt idx="2">
                  <c:v>Freeschool Lane</c:v>
                </c:pt>
                <c:pt idx="3">
                  <c:v>Vine st</c:v>
                </c:pt>
                <c:pt idx="4">
                  <c:v>Causeway Lane</c:v>
                </c:pt>
              </c:strCache>
            </c:strRef>
          </c:cat>
          <c:val>
            <c:numRef>
              <c:f>Sheet1!$I$2:$I$6</c:f>
              <c:numCache>
                <c:formatCode>General</c:formatCode>
                <c:ptCount val="5"/>
                <c:pt idx="0">
                  <c:v>944</c:v>
                </c:pt>
                <c:pt idx="1">
                  <c:v>373</c:v>
                </c:pt>
                <c:pt idx="2">
                  <c:v>2358</c:v>
                </c:pt>
                <c:pt idx="3">
                  <c:v>7610</c:v>
                </c:pt>
                <c:pt idx="4">
                  <c:v>3401</c:v>
                </c:pt>
              </c:numCache>
            </c:numRef>
          </c:val>
        </c:ser>
        <c:ser>
          <c:idx val="1"/>
          <c:order val="1"/>
          <c:tx>
            <c:strRef>
              <c:f>Sheet1!$K$1</c:f>
              <c:strCache>
                <c:ptCount val="1"/>
                <c:pt idx="0">
                  <c:v>Roman Roofing Slate</c:v>
                </c:pt>
              </c:strCache>
            </c:strRef>
          </c:tx>
          <c:cat>
            <c:strRef>
              <c:f>Sheet1!$H$2:$H$6</c:f>
              <c:strCache>
                <c:ptCount val="5"/>
                <c:pt idx="0">
                  <c:v>St Margarets</c:v>
                </c:pt>
                <c:pt idx="1">
                  <c:v>St Peters</c:v>
                </c:pt>
                <c:pt idx="2">
                  <c:v>Freeschool Lane</c:v>
                </c:pt>
                <c:pt idx="3">
                  <c:v>Vine st</c:v>
                </c:pt>
                <c:pt idx="4">
                  <c:v>Causeway Lane</c:v>
                </c:pt>
              </c:strCache>
            </c:strRef>
          </c:cat>
          <c:val>
            <c:numRef>
              <c:f>Sheet1!$K$2:$K$6</c:f>
              <c:numCache>
                <c:formatCode>General</c:formatCode>
                <c:ptCount val="5"/>
                <c:pt idx="0">
                  <c:v>11</c:v>
                </c:pt>
                <c:pt idx="1">
                  <c:v>1</c:v>
                </c:pt>
                <c:pt idx="2">
                  <c:v>8</c:v>
                </c:pt>
                <c:pt idx="3">
                  <c:v>108</c:v>
                </c:pt>
                <c:pt idx="4">
                  <c:v>315</c:v>
                </c:pt>
              </c:numCache>
            </c:numRef>
          </c:val>
        </c:ser>
        <c:ser>
          <c:idx val="2"/>
          <c:order val="2"/>
          <c:tx>
            <c:strRef>
              <c:f>Sheet1!$L$1</c:f>
              <c:strCache>
                <c:ptCount val="1"/>
                <c:pt idx="0">
                  <c:v>Medieval Slate</c:v>
                </c:pt>
              </c:strCache>
            </c:strRef>
          </c:tx>
          <c:cat>
            <c:strRef>
              <c:f>Sheet1!$H$2:$H$6</c:f>
              <c:strCache>
                <c:ptCount val="5"/>
                <c:pt idx="0">
                  <c:v>St Margarets</c:v>
                </c:pt>
                <c:pt idx="1">
                  <c:v>St Peters</c:v>
                </c:pt>
                <c:pt idx="2">
                  <c:v>Freeschool Lane</c:v>
                </c:pt>
                <c:pt idx="3">
                  <c:v>Vine st</c:v>
                </c:pt>
                <c:pt idx="4">
                  <c:v>Causeway Lane</c:v>
                </c:pt>
              </c:strCache>
            </c:strRef>
          </c:cat>
          <c:val>
            <c:numRef>
              <c:f>Sheet1!$L$2:$L$6</c:f>
              <c:numCache>
                <c:formatCode>General</c:formatCode>
                <c:ptCount val="5"/>
                <c:pt idx="0">
                  <c:v>83</c:v>
                </c:pt>
                <c:pt idx="1">
                  <c:v>7</c:v>
                </c:pt>
                <c:pt idx="2">
                  <c:v>16</c:v>
                </c:pt>
                <c:pt idx="3">
                  <c:v>4</c:v>
                </c:pt>
                <c:pt idx="4">
                  <c:v>14</c:v>
                </c:pt>
              </c:numCache>
            </c:numRef>
          </c:val>
        </c:ser>
        <c:overlap val="100"/>
        <c:axId val="93897472"/>
        <c:axId val="105189376"/>
      </c:barChart>
      <c:catAx>
        <c:axId val="93897472"/>
        <c:scaling>
          <c:orientation val="minMax"/>
        </c:scaling>
        <c:axPos val="b"/>
        <c:tickLblPos val="nextTo"/>
        <c:crossAx val="105189376"/>
        <c:crosses val="autoZero"/>
        <c:auto val="1"/>
        <c:lblAlgn val="ctr"/>
        <c:lblOffset val="100"/>
      </c:catAx>
      <c:valAx>
        <c:axId val="105189376"/>
        <c:scaling>
          <c:orientation val="minMax"/>
        </c:scaling>
        <c:axPos val="l"/>
        <c:majorGridlines/>
        <c:numFmt formatCode="0%" sourceLinked="1"/>
        <c:tickLblPos val="nextTo"/>
        <c:crossAx val="938974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3C72F-4F96-4D18-8B27-F853A8453FDC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316FE-ABCD-4FE7-A836-334975C9304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25</a:t>
            </a:fld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26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27</a:t>
            </a:fld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28</a:t>
            </a:fld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29</a:t>
            </a:fld>
            <a:endParaRPr lang="en-GB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30</a:t>
            </a:fld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31</a:t>
            </a:fld>
            <a:endParaRPr lang="en-GB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32</a:t>
            </a:fld>
            <a:endParaRPr lang="en-GB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38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316FE-ABCD-4FE7-A836-334975C93042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400DF-054C-4EB3-AE69-133583F256D1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EE17E-6A84-4429-91AA-A1E3E1A98E2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Ancient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II.8a Building and the economy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7042" name="Picture 2" descr="http://www.pompeiana.org/research/Streets_Research/AIA_2001/DMAP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6286500" cy="4962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Traffic flow in Pompeii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4994" name="Picture 2" descr="http://www.pompeiana.org/research/Streets_Research/AIA_2005/fig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74794"/>
            <a:ext cx="5963816" cy="4472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Opus quadrat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2000264" cy="1544204"/>
          </a:xfrm>
          <a:prstGeom prst="rect">
            <a:avLst/>
          </a:prstGeom>
          <a:noFill/>
        </p:spPr>
      </p:pic>
      <p:pic>
        <p:nvPicPr>
          <p:cNvPr id="21508" name="Picture 4" descr="Opus incert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14289"/>
            <a:ext cx="2286016" cy="2158001"/>
          </a:xfrm>
          <a:prstGeom prst="rect">
            <a:avLst/>
          </a:prstGeom>
          <a:noFill/>
        </p:spPr>
      </p:pic>
      <p:pic>
        <p:nvPicPr>
          <p:cNvPr id="21510" name="Picture 6" descr="Opus reticolat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0"/>
            <a:ext cx="2381250" cy="2362200"/>
          </a:xfrm>
          <a:prstGeom prst="rect">
            <a:avLst/>
          </a:prstGeom>
          <a:noFill/>
        </p:spPr>
      </p:pic>
      <p:pic>
        <p:nvPicPr>
          <p:cNvPr id="21512" name="Picture 8" descr="Opus mixt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857496"/>
            <a:ext cx="2381250" cy="2562226"/>
          </a:xfrm>
          <a:prstGeom prst="rect">
            <a:avLst/>
          </a:prstGeom>
          <a:noFill/>
        </p:spPr>
      </p:pic>
      <p:pic>
        <p:nvPicPr>
          <p:cNvPr id="21514" name="Picture 10" descr="Opus vittat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286124"/>
            <a:ext cx="2381250" cy="21145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868" y="242886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Opus Incertum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2000240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Opus Quadratum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250030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Opus quasi reticulatum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592933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Opus mixtum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00430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Opus latericium</a:t>
            </a:r>
            <a:endParaRPr lang="en-GB" dirty="0"/>
          </a:p>
        </p:txBody>
      </p:sp>
      <p:pic>
        <p:nvPicPr>
          <p:cNvPr id="21516" name="Picture 12" descr="Opus testaceu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3286124"/>
            <a:ext cx="2381250" cy="25527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429388" y="5643578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Opus vittatum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Bulgaria</a:t>
            </a:r>
            <a:endParaRPr lang="en-GB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63046"/>
            <a:ext cx="8229600" cy="420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Varna, Bath House</a:t>
            </a:r>
            <a:endParaRPr lang="en-GB" dirty="0"/>
          </a:p>
        </p:txBody>
      </p:sp>
      <p:pic>
        <p:nvPicPr>
          <p:cNvPr id="17410" name="Picture 2" descr="C:\Users\Phil\Pictures\Abroad\Bulgaria\Trips\Varna\There\Saturday\08040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Novae, Bulgaria</a:t>
            </a:r>
            <a:endParaRPr lang="en-GB" dirty="0"/>
          </a:p>
        </p:txBody>
      </p:sp>
      <p:pic>
        <p:nvPicPr>
          <p:cNvPr id="18434" name="Picture 2" descr="C:\Users\Phil\Pictures\Abroad\Bulgaria\Trips\Popovo and abritus\081200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18590"/>
            <a:ext cx="8229600" cy="428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Ras el Bassit</a:t>
            </a:r>
            <a:endParaRPr lang="en-GB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576" y="1600200"/>
            <a:ext cx="67908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Baalbek Temple of Jupiter 1</a:t>
            </a:r>
            <a:endParaRPr lang="en-GB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413" y="1600200"/>
            <a:ext cx="3229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Baalbek Temple of Jupiter 2</a:t>
            </a:r>
            <a:endParaRPr lang="en-GB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142" y="1600200"/>
            <a:ext cx="742771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Buildings: an act of Public Conspicuous consumption for the elite both in the gifting of public buildings but the places where you lived</a:t>
            </a:r>
          </a:p>
          <a:p>
            <a:r>
              <a:rPr lang="en-GB" dirty="0" smtClean="0"/>
              <a:t>A balance between the wants and needs of client – Architect and Builder. Within social setting.</a:t>
            </a:r>
          </a:p>
          <a:p>
            <a:r>
              <a:rPr lang="en-GB" dirty="0" smtClean="0"/>
              <a:t>Way of shaping the location and manner of economic transactions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Stone of the Pregnant Woman</a:t>
            </a:r>
            <a:endParaRPr lang="en-GB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6736" y="1600200"/>
            <a:ext cx="30105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Baalbek Quarries</a:t>
            </a:r>
            <a:endParaRPr lang="en-GB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1038" y="1600200"/>
            <a:ext cx="60619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Decorative 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White marbles – hard to </a:t>
            </a:r>
            <a:r>
              <a:rPr lang="en-GB" dirty="0" smtClean="0"/>
              <a:t>provenance</a:t>
            </a:r>
            <a:endParaRPr lang="en-GB" dirty="0" smtClean="0"/>
          </a:p>
          <a:p>
            <a:r>
              <a:rPr lang="en-GB" dirty="0" smtClean="0"/>
              <a:t>Grain size</a:t>
            </a:r>
          </a:p>
          <a:p>
            <a:r>
              <a:rPr lang="en-GB" dirty="0" smtClean="0"/>
              <a:t>Coloured marbles</a:t>
            </a:r>
          </a:p>
          <a:p>
            <a:r>
              <a:rPr lang="en-GB" dirty="0" smtClean="0"/>
              <a:t>Other stones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62982"/>
            <a:ext cx="8229600" cy="420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Carrara</a:t>
            </a:r>
            <a:endParaRPr lang="en-GB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Extraction of stone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6372189" cy="462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 of the Mason</a:t>
            </a:r>
            <a:endParaRPr lang="en-GB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9426" y="1600200"/>
            <a:ext cx="14051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Transportation of Stone</a:t>
            </a:r>
            <a:endParaRPr lang="en-GB" dirty="0"/>
          </a:p>
        </p:txBody>
      </p:sp>
      <p:pic>
        <p:nvPicPr>
          <p:cNvPr id="409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214" y="1600200"/>
            <a:ext cx="67855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Transport 2</a:t>
            </a:r>
            <a:endParaRPr lang="en-GB" dirty="0"/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8485" y="1600200"/>
            <a:ext cx="37870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Stones for Carthage</a:t>
            </a:r>
            <a:endParaRPr lang="en-GB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28800"/>
            <a:ext cx="66372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Locations of economic transactions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Forum/ Agora</a:t>
            </a:r>
          </a:p>
          <a:p>
            <a:r>
              <a:rPr lang="en-GB" dirty="0" smtClean="0"/>
              <a:t>The Macellum</a:t>
            </a:r>
          </a:p>
          <a:p>
            <a:r>
              <a:rPr lang="en-GB" dirty="0" smtClean="0"/>
              <a:t>Shops Taverna Bakery</a:t>
            </a:r>
          </a:p>
          <a:p>
            <a:r>
              <a:rPr lang="en-GB" dirty="0" smtClean="0"/>
              <a:t>The Baths</a:t>
            </a:r>
          </a:p>
          <a:p>
            <a:r>
              <a:rPr lang="en-GB" dirty="0" smtClean="0"/>
              <a:t>The private House 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Opus Sectile Pavement, Carthage</a:t>
            </a:r>
            <a:endParaRPr lang="en-GB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9982" y="1600200"/>
            <a:ext cx="50240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Imported 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Chemtou, Tunisia</a:t>
            </a:r>
          </a:p>
          <a:p>
            <a:r>
              <a:rPr lang="en-GB" dirty="0" smtClean="0"/>
              <a:t>Chios, </a:t>
            </a:r>
          </a:p>
          <a:p>
            <a:r>
              <a:rPr lang="en-GB" dirty="0" smtClean="0"/>
              <a:t>Cipollino, Euboa</a:t>
            </a:r>
          </a:p>
          <a:p>
            <a:r>
              <a:rPr lang="it-IT" dirty="0" smtClean="0"/>
              <a:t>Filfila, Algeria</a:t>
            </a:r>
            <a:endParaRPr lang="en-GB" dirty="0" smtClean="0"/>
          </a:p>
          <a:p>
            <a:r>
              <a:rPr lang="it-IT" dirty="0" smtClean="0"/>
              <a:t>Lesbian, Lesbos</a:t>
            </a:r>
            <a:endParaRPr lang="en-GB" dirty="0" smtClean="0"/>
          </a:p>
          <a:p>
            <a:r>
              <a:rPr lang="it-IT" dirty="0" smtClean="0"/>
              <a:t>Parian, Paros</a:t>
            </a:r>
            <a:endParaRPr lang="en-GB" dirty="0" smtClean="0"/>
          </a:p>
          <a:p>
            <a:r>
              <a:rPr lang="it-IT" dirty="0" smtClean="0"/>
              <a:t>Pentelic, Attica</a:t>
            </a:r>
            <a:endParaRPr lang="en-GB" dirty="0" smtClean="0"/>
          </a:p>
          <a:p>
            <a:r>
              <a:rPr lang="it-IT" dirty="0" smtClean="0"/>
              <a:t>Porta a santa, Iassos</a:t>
            </a:r>
            <a:endParaRPr lang="en-GB" dirty="0" smtClean="0"/>
          </a:p>
          <a:p>
            <a:r>
              <a:rPr lang="it-IT" dirty="0" smtClean="0"/>
              <a:t>Proconneseus, </a:t>
            </a:r>
            <a:endParaRPr lang="en-GB" dirty="0" smtClean="0"/>
          </a:p>
          <a:p>
            <a:r>
              <a:rPr lang="it-IT" dirty="0" smtClean="0"/>
              <a:t>Pyrenean, Saint-Beat</a:t>
            </a:r>
            <a:endParaRPr lang="en-GB" dirty="0" smtClean="0"/>
          </a:p>
          <a:p>
            <a:r>
              <a:rPr lang="it-IT" dirty="0" smtClean="0"/>
              <a:t>Rosso Antici, Cape Matapa, Pelopopennese</a:t>
            </a:r>
            <a:endParaRPr lang="en-GB" dirty="0" smtClean="0"/>
          </a:p>
          <a:p>
            <a:r>
              <a:rPr lang="it-IT" dirty="0" smtClean="0"/>
              <a:t>Serpentine, Thebes</a:t>
            </a:r>
            <a:endParaRPr lang="en-GB" dirty="0" smtClean="0"/>
          </a:p>
          <a:p>
            <a:r>
              <a:rPr lang="it-IT" dirty="0" smtClean="0"/>
              <a:t>Thasian, Thasos</a:t>
            </a:r>
            <a:endParaRPr lang="en-GB" dirty="0" smtClean="0"/>
          </a:p>
          <a:p>
            <a:r>
              <a:rPr lang="en-GB" dirty="0" smtClean="0"/>
              <a:t>Alabaster, Thebes</a:t>
            </a:r>
          </a:p>
          <a:p>
            <a:r>
              <a:rPr lang="en-GB" dirty="0" smtClean="0"/>
              <a:t>Black/ Green Basalt, Upper Egypt?</a:t>
            </a:r>
          </a:p>
          <a:p>
            <a:r>
              <a:rPr lang="en-GB" dirty="0" smtClean="0"/>
              <a:t>Grey/ black granite, Aswan</a:t>
            </a:r>
          </a:p>
          <a:p>
            <a:r>
              <a:rPr lang="en-GB" dirty="0" smtClean="0"/>
              <a:t>Pink Granite Aswan</a:t>
            </a:r>
          </a:p>
          <a:p>
            <a:r>
              <a:rPr lang="en-GB" dirty="0" smtClean="0"/>
              <a:t>Red porphyry, Egypt,</a:t>
            </a:r>
          </a:p>
          <a:p>
            <a:r>
              <a:rPr lang="en-GB" dirty="0" smtClean="0"/>
              <a:t>Green Porphyry, </a:t>
            </a:r>
            <a:r>
              <a:rPr lang="it-IT" dirty="0" smtClean="0"/>
              <a:t>Cape Matapa, Pelopopennese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Important Quarries of the Roman World </a:t>
            </a:r>
            <a:endParaRPr lang="en-GB" sz="2800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2989" y="1600200"/>
            <a:ext cx="64780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organisation of the Eastern Desert</a:t>
            </a:r>
            <a:endParaRPr lang="en-GB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6786" y="1600200"/>
            <a:ext cx="42904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Lime and Mortar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 Ancient technology ( evidence from Catulhyek 6th </a:t>
            </a:r>
            <a:r>
              <a:rPr lang="en-GB" dirty="0" smtClean="0"/>
              <a:t>Millennium </a:t>
            </a:r>
            <a:r>
              <a:rPr lang="en-GB" dirty="0" smtClean="0"/>
              <a:t>BC). Described by Cato and Vitruvius.</a:t>
            </a:r>
          </a:p>
          <a:p>
            <a:r>
              <a:rPr lang="en-GB" dirty="0" smtClean="0"/>
              <a:t>Burning limestone at 1000C – quick lime – hydrated (slaking), blocks dissolve – expend heat – forms a putty. </a:t>
            </a:r>
          </a:p>
          <a:p>
            <a:r>
              <a:rPr lang="en-GB" dirty="0" smtClean="0"/>
              <a:t>Mixed with </a:t>
            </a:r>
            <a:r>
              <a:rPr lang="en-GB" dirty="0" smtClean="0"/>
              <a:t>aggregates/ </a:t>
            </a:r>
            <a:r>
              <a:rPr lang="en-GB" dirty="0" smtClean="0"/>
              <a:t>clay to form mortar:</a:t>
            </a:r>
          </a:p>
          <a:p>
            <a:r>
              <a:rPr lang="en-GB" dirty="0" smtClean="0"/>
              <a:t>Rich &gt;1% clay) lean (2-8% clay) Hydraulic (20% clay)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Stone roof tiles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Diamond shape</a:t>
            </a:r>
          </a:p>
          <a:p>
            <a:r>
              <a:rPr lang="en-GB" dirty="0" smtClean="0"/>
              <a:t>Triangle</a:t>
            </a:r>
          </a:p>
          <a:p>
            <a:r>
              <a:rPr lang="en-GB" dirty="0" smtClean="0"/>
              <a:t>Inverse Triangle</a:t>
            </a:r>
          </a:p>
          <a:p>
            <a:r>
              <a:rPr lang="en-GB" dirty="0" smtClean="0"/>
              <a:t>Rectangle</a:t>
            </a:r>
          </a:p>
          <a:p>
            <a:pPr lvl="1"/>
            <a:r>
              <a:rPr lang="en-GB" dirty="0" smtClean="0"/>
              <a:t>Usually identified by nail hole.</a:t>
            </a:r>
            <a:endParaRPr lang="en-GB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1986" name="Picture 2" descr="http://2.bp.blogspot.com/_ijlNEvZfG2w/TE7S9vy73CI/AAAAAAAAAII/HcbykM02L58/s1600/Pentagonal+Roman+Roof+Sl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613149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Ceramic and slate roof tile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Milling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3074" name="Picture 2" descr="Querns by rubber rat productions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754981"/>
            <a:ext cx="6350000" cy="421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3901405" cy="585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Forum at Rome</a:t>
            </a:r>
            <a:endParaRPr lang="en-GB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</a:t>
            </a:r>
            <a:r>
              <a:rPr lang="en-GB" dirty="0" smtClean="0"/>
              <a:t>Mill Stone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Leucitophytre from the Orieveto region</a:t>
            </a:r>
          </a:p>
          <a:p>
            <a:r>
              <a:rPr lang="en-GB" dirty="0" smtClean="0"/>
              <a:t>Red Brown persilicic lava from Sardinia</a:t>
            </a:r>
          </a:p>
          <a:p>
            <a:r>
              <a:rPr lang="en-GB" dirty="0" smtClean="0"/>
              <a:t>Basalts (probably Etna)</a:t>
            </a:r>
          </a:p>
          <a:p>
            <a:pPr lvl="1"/>
            <a:r>
              <a:rPr lang="en-GB" dirty="0" smtClean="0"/>
              <a:t>Carthage and elsewhere in N Africa</a:t>
            </a:r>
          </a:p>
          <a:p>
            <a:r>
              <a:rPr lang="en-GB" dirty="0" smtClean="0"/>
              <a:t>Trachy-andesite from Volvic</a:t>
            </a:r>
          </a:p>
          <a:p>
            <a:pPr marL="742950" lvl="2" indent="-342900"/>
            <a:r>
              <a:rPr lang="en-GB" dirty="0" smtClean="0"/>
              <a:t>Donkey Mill in London</a:t>
            </a:r>
          </a:p>
          <a:p>
            <a:r>
              <a:rPr lang="en-GB" dirty="0" smtClean="0"/>
              <a:t>Mayen/ Eifel Hills</a:t>
            </a:r>
          </a:p>
          <a:p>
            <a:pPr lvl="1"/>
            <a:r>
              <a:rPr lang="en-GB" dirty="0" smtClean="0"/>
              <a:t>May be over identified</a:t>
            </a:r>
          </a:p>
          <a:p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040" y="1600200"/>
            <a:ext cx="668791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Damascus</a:t>
            </a:r>
            <a:endParaRPr lang="en-GB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Towns</a:t>
            </a:r>
            <a:endParaRPr lang="en-GB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7513" y="1600200"/>
            <a:ext cx="73289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Urban 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Lynch, 1960 ‘The Image of the City’</a:t>
            </a:r>
          </a:p>
          <a:p>
            <a:pPr lvl="0"/>
            <a:r>
              <a:rPr lang="en-GB" dirty="0" smtClean="0"/>
              <a:t>Paths: the channels through which the observer customarily, occasionally or potentially moves.</a:t>
            </a:r>
          </a:p>
          <a:p>
            <a:pPr lvl="0"/>
            <a:r>
              <a:rPr lang="en-GB" dirty="0" smtClean="0"/>
              <a:t>Edges: linear elements not used or considered paths by the observer.</a:t>
            </a:r>
          </a:p>
          <a:p>
            <a:pPr lvl="0"/>
            <a:r>
              <a:rPr lang="en-GB" dirty="0" smtClean="0"/>
              <a:t>Districts: sections of the city perceived as having a two dimensional extent, which have a common identifying character and that the observer can enter.</a:t>
            </a:r>
          </a:p>
          <a:p>
            <a:pPr lvl="0"/>
            <a:r>
              <a:rPr lang="en-GB" dirty="0" smtClean="0"/>
              <a:t>Nodes: the strategic points around a city that the observer can enter and are the foci to and from which they are travelling.</a:t>
            </a:r>
          </a:p>
          <a:p>
            <a:pPr lvl="0"/>
            <a:r>
              <a:rPr lang="en-GB" dirty="0" smtClean="0"/>
              <a:t>Landmarks: The point references that the observer does not enter.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Hillier and Hanson 1984</a:t>
            </a:r>
            <a:r>
              <a:rPr lang="en-GB" sz="2000" i="1" dirty="0" smtClean="0"/>
              <a:t> The Social Logic of Space</a:t>
            </a:r>
            <a:r>
              <a:rPr lang="en-GB" sz="2000" dirty="0" smtClean="0"/>
              <a:t>. Cambridge: CUP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proposed that elements should exist hierarchically. how paths could penetrate districts. </a:t>
            </a:r>
          </a:p>
          <a:p>
            <a:r>
              <a:rPr lang="en-GB" dirty="0" smtClean="0"/>
              <a:t>These paths or streets could be distinguished hierarchically by width, accessibility and directionality. thoroughfare could be distinguished as wide and straight with open access to all traffic, </a:t>
            </a:r>
          </a:p>
          <a:p>
            <a:r>
              <a:rPr lang="en-GB" dirty="0" smtClean="0"/>
              <a:t>Streets narrower and winding with homes opening up to them directly and restrictions on the types of traffic. </a:t>
            </a:r>
          </a:p>
          <a:p>
            <a:r>
              <a:rPr lang="en-GB" dirty="0" smtClean="0"/>
              <a:t> the degree to which it was possible to move directly through a district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Leicester</a:t>
            </a:r>
            <a:endParaRPr lang="en-GB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1962" y="1600200"/>
            <a:ext cx="4400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603</Words>
  <Application>Microsoft Office PowerPoint</Application>
  <PresentationFormat>On-screen Show (4:3)</PresentationFormat>
  <Paragraphs>125</Paragraphs>
  <Slides>41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The Ancient Economy</vt:lpstr>
      <vt:lpstr>Slide 2</vt:lpstr>
      <vt:lpstr>Locations of economic transactions</vt:lpstr>
      <vt:lpstr>Forum at Rome</vt:lpstr>
      <vt:lpstr>Damascus</vt:lpstr>
      <vt:lpstr>Small Towns</vt:lpstr>
      <vt:lpstr>Urban Form</vt:lpstr>
      <vt:lpstr>Hillier and Hanson 1984 The Social Logic of Space. Cambridge: CUP</vt:lpstr>
      <vt:lpstr>Leicester</vt:lpstr>
      <vt:lpstr>Slide 10</vt:lpstr>
      <vt:lpstr>Traffic flow in Pompeii</vt:lpstr>
      <vt:lpstr>Slide 12</vt:lpstr>
      <vt:lpstr>Bulgaria</vt:lpstr>
      <vt:lpstr>Varna, Bath House</vt:lpstr>
      <vt:lpstr>Novae, Bulgaria</vt:lpstr>
      <vt:lpstr>Slide 16</vt:lpstr>
      <vt:lpstr>Ras el Bassit</vt:lpstr>
      <vt:lpstr>Baalbek Temple of Jupiter 1</vt:lpstr>
      <vt:lpstr>Baalbek Temple of Jupiter 2</vt:lpstr>
      <vt:lpstr>The Stone of the Pregnant Woman</vt:lpstr>
      <vt:lpstr>Baalbek Quarries</vt:lpstr>
      <vt:lpstr>Decorative stones</vt:lpstr>
      <vt:lpstr>Slide 23</vt:lpstr>
      <vt:lpstr>Carrara</vt:lpstr>
      <vt:lpstr>Extraction of stone</vt:lpstr>
      <vt:lpstr>Tools of the Mason</vt:lpstr>
      <vt:lpstr>Transportation of Stone</vt:lpstr>
      <vt:lpstr>Transport 2</vt:lpstr>
      <vt:lpstr>Local Stones for Carthage</vt:lpstr>
      <vt:lpstr>Opus Sectile Pavement, Carthage</vt:lpstr>
      <vt:lpstr>Imported Stones</vt:lpstr>
      <vt:lpstr>Important Quarries of the Roman World </vt:lpstr>
      <vt:lpstr>The organisation of the Eastern Desert</vt:lpstr>
      <vt:lpstr>Lime and Mortar</vt:lpstr>
      <vt:lpstr>Stone roof tiles</vt:lpstr>
      <vt:lpstr>Slide 36</vt:lpstr>
      <vt:lpstr>Ceramic and slate roof tile</vt:lpstr>
      <vt:lpstr>Milling </vt:lpstr>
      <vt:lpstr>Slide 39</vt:lpstr>
      <vt:lpstr>Important Mill Stone Sources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106</cp:revision>
  <dcterms:created xsi:type="dcterms:W3CDTF">2009-12-30T10:48:24Z</dcterms:created>
  <dcterms:modified xsi:type="dcterms:W3CDTF">2012-03-13T11:07:39Z</dcterms:modified>
</cp:coreProperties>
</file>