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6"/>
  </p:notesMasterIdLst>
  <p:sldIdLst>
    <p:sldId id="256" r:id="rId2"/>
    <p:sldId id="262" r:id="rId3"/>
    <p:sldId id="261" r:id="rId4"/>
    <p:sldId id="260" r:id="rId5"/>
    <p:sldId id="294" r:id="rId6"/>
    <p:sldId id="257" r:id="rId7"/>
    <p:sldId id="290" r:id="rId8"/>
    <p:sldId id="263" r:id="rId9"/>
    <p:sldId id="264" r:id="rId10"/>
    <p:sldId id="265" r:id="rId11"/>
    <p:sldId id="291" r:id="rId12"/>
    <p:sldId id="313" r:id="rId13"/>
    <p:sldId id="266" r:id="rId14"/>
    <p:sldId id="309" r:id="rId15"/>
    <p:sldId id="312" r:id="rId16"/>
    <p:sldId id="311" r:id="rId17"/>
    <p:sldId id="267" r:id="rId18"/>
    <p:sldId id="268" r:id="rId19"/>
    <p:sldId id="269" r:id="rId20"/>
    <p:sldId id="270" r:id="rId21"/>
    <p:sldId id="271" r:id="rId22"/>
    <p:sldId id="272" r:id="rId23"/>
    <p:sldId id="273" r:id="rId24"/>
    <p:sldId id="274" r:id="rId25"/>
    <p:sldId id="275" r:id="rId26"/>
    <p:sldId id="276" r:id="rId27"/>
    <p:sldId id="277" r:id="rId28"/>
    <p:sldId id="282" r:id="rId29"/>
    <p:sldId id="298" r:id="rId30"/>
    <p:sldId id="283" r:id="rId31"/>
    <p:sldId id="306" r:id="rId32"/>
    <p:sldId id="292" r:id="rId33"/>
    <p:sldId id="278" r:id="rId34"/>
    <p:sldId id="316" r:id="rId35"/>
    <p:sldId id="324" r:id="rId36"/>
    <p:sldId id="325" r:id="rId37"/>
    <p:sldId id="326" r:id="rId38"/>
    <p:sldId id="315" r:id="rId39"/>
    <p:sldId id="310" r:id="rId40"/>
    <p:sldId id="314" r:id="rId41"/>
    <p:sldId id="304" r:id="rId42"/>
    <p:sldId id="305" r:id="rId43"/>
    <p:sldId id="303" r:id="rId44"/>
    <p:sldId id="308" r:id="rId45"/>
    <p:sldId id="279" r:id="rId46"/>
    <p:sldId id="299" r:id="rId47"/>
    <p:sldId id="300" r:id="rId48"/>
    <p:sldId id="301" r:id="rId49"/>
    <p:sldId id="297" r:id="rId50"/>
    <p:sldId id="302" r:id="rId51"/>
    <p:sldId id="307" r:id="rId52"/>
    <p:sldId id="280" r:id="rId53"/>
    <p:sldId id="293" r:id="rId54"/>
    <p:sldId id="296" r:id="rId55"/>
    <p:sldId id="281" r:id="rId56"/>
    <p:sldId id="284" r:id="rId57"/>
    <p:sldId id="259" r:id="rId58"/>
    <p:sldId id="295" r:id="rId59"/>
    <p:sldId id="289" r:id="rId60"/>
    <p:sldId id="285" r:id="rId61"/>
    <p:sldId id="286" r:id="rId62"/>
    <p:sldId id="287" r:id="rId63"/>
    <p:sldId id="288" r:id="rId64"/>
    <p:sldId id="258" r:id="rId6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2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280248-1DDA-4DC8-9C01-C485B30BBBA3}" type="datetimeFigureOut">
              <a:rPr lang="en-US" smtClean="0"/>
              <a:pPr/>
              <a:t>3/13/2012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5309C8-4478-472B-B15E-BC4F74E67BB8}"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B5309C8-4478-472B-B15E-BC4F74E67BB8}" type="slidenum">
              <a:rPr lang="en-GB" smtClean="0"/>
              <a:pPr/>
              <a:t>1</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B5309C8-4478-472B-B15E-BC4F74E67BB8}" type="slidenum">
              <a:rPr lang="en-GB" smtClean="0"/>
              <a:pPr/>
              <a:t>4</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B5309C8-4478-472B-B15E-BC4F74E67BB8}" type="slidenum">
              <a:rPr lang="en-GB" smtClean="0"/>
              <a:pPr/>
              <a:t>6</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B5309C8-4478-472B-B15E-BC4F74E67BB8}" type="slidenum">
              <a:rPr lang="en-GB" smtClean="0"/>
              <a:pPr/>
              <a:t>57</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B5309C8-4478-472B-B15E-BC4F74E67BB8}" type="slidenum">
              <a:rPr lang="en-GB" smtClean="0"/>
              <a:pPr/>
              <a:t>64</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DE02767-315B-413C-BF7C-A3994C7B8250}" type="datetimeFigureOut">
              <a:rPr lang="en-US" smtClean="0"/>
              <a:pPr/>
              <a:t>3/13/2012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A97A12-18AF-498C-9B04-3A3119EE116C}"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DE02767-315B-413C-BF7C-A3994C7B8250}" type="datetimeFigureOut">
              <a:rPr lang="en-US" smtClean="0"/>
              <a:pPr/>
              <a:t>3/13/2012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A97A12-18AF-498C-9B04-3A3119EE116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DE02767-315B-413C-BF7C-A3994C7B8250}" type="datetimeFigureOut">
              <a:rPr lang="en-US" smtClean="0"/>
              <a:pPr/>
              <a:t>3/13/2012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A97A12-18AF-498C-9B04-3A3119EE116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DE02767-315B-413C-BF7C-A3994C7B8250}" type="datetimeFigureOut">
              <a:rPr lang="en-US" smtClean="0"/>
              <a:pPr/>
              <a:t>3/13/2012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A97A12-18AF-498C-9B04-3A3119EE116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E02767-315B-413C-BF7C-A3994C7B8250}" type="datetimeFigureOut">
              <a:rPr lang="en-US" smtClean="0"/>
              <a:pPr/>
              <a:t>3/13/2012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A97A12-18AF-498C-9B04-3A3119EE116C}"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DE02767-315B-413C-BF7C-A3994C7B8250}" type="datetimeFigureOut">
              <a:rPr lang="en-US" smtClean="0"/>
              <a:pPr/>
              <a:t>3/13/2012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7A97A12-18AF-498C-9B04-3A3119EE116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DE02767-315B-413C-BF7C-A3994C7B8250}" type="datetimeFigureOut">
              <a:rPr lang="en-US" smtClean="0"/>
              <a:pPr/>
              <a:t>3/13/2012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7A97A12-18AF-498C-9B04-3A3119EE116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DE02767-315B-413C-BF7C-A3994C7B8250}" type="datetimeFigureOut">
              <a:rPr lang="en-US" smtClean="0"/>
              <a:pPr/>
              <a:t>3/13/2012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7A97A12-18AF-498C-9B04-3A3119EE116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E02767-315B-413C-BF7C-A3994C7B8250}" type="datetimeFigureOut">
              <a:rPr lang="en-US" smtClean="0"/>
              <a:pPr/>
              <a:t>3/13/2012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7A97A12-18AF-498C-9B04-3A3119EE116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E02767-315B-413C-BF7C-A3994C7B8250}" type="datetimeFigureOut">
              <a:rPr lang="en-US" smtClean="0"/>
              <a:pPr/>
              <a:t>3/13/2012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7A97A12-18AF-498C-9B04-3A3119EE116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E02767-315B-413C-BF7C-A3994C7B8250}" type="datetimeFigureOut">
              <a:rPr lang="en-US" smtClean="0"/>
              <a:pPr/>
              <a:t>3/13/2012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7A97A12-18AF-498C-9B04-3A3119EE116C}"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E02767-315B-413C-BF7C-A3994C7B8250}" type="datetimeFigureOut">
              <a:rPr lang="en-US" smtClean="0"/>
              <a:pPr/>
              <a:t>3/13/2012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A97A12-18AF-498C-9B04-3A3119EE116C}"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penelope.uchicago.edu/Thayer/E/Roman/Texts/Varro/de_Re_Rustica/%0aE/Roman/Texts/Varro/de_Re_Rustica/1*.html" TargetMode="External"/><Relationship Id="rId2" Type="http://schemas.openxmlformats.org/officeDocument/2006/relationships/hyperlink" Target="http://penelope.uchicago.edu/Thayer/E/Roman/Texts/Varro/de_Re_Rustica/%0aE/Roman/Texts/Varro/de_Re_Rustica/home.html%0a%09%09%09%09"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The Roman Economy</a:t>
            </a:r>
            <a:endParaRPr lang="en-GB" dirty="0"/>
          </a:p>
        </p:txBody>
      </p:sp>
      <p:sp>
        <p:nvSpPr>
          <p:cNvPr id="3" name="Subtitle 2"/>
          <p:cNvSpPr>
            <a:spLocks noGrp="1"/>
          </p:cNvSpPr>
          <p:nvPr>
            <p:ph type="subTitle" idx="1"/>
          </p:nvPr>
        </p:nvSpPr>
        <p:spPr/>
        <p:txBody>
          <a:bodyPr/>
          <a:lstStyle/>
          <a:p>
            <a:r>
              <a:rPr lang="en-GB" dirty="0" smtClean="0"/>
              <a:t>Week 8 - Transport</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Later Developments</a:t>
            </a:r>
            <a:endParaRPr lang="en-GB" dirty="0"/>
          </a:p>
        </p:txBody>
      </p:sp>
      <p:sp>
        <p:nvSpPr>
          <p:cNvPr id="3" name="Content Placeholder 2"/>
          <p:cNvSpPr>
            <a:spLocks noGrp="1"/>
          </p:cNvSpPr>
          <p:nvPr>
            <p:ph idx="1"/>
          </p:nvPr>
        </p:nvSpPr>
        <p:spPr/>
        <p:txBody>
          <a:bodyPr/>
          <a:lstStyle/>
          <a:p>
            <a:r>
              <a:rPr lang="en-GB" dirty="0" smtClean="0"/>
              <a:t>Climatic/ Environmental change in the second half of the 2</a:t>
            </a:r>
            <a:r>
              <a:rPr lang="en-GB" baseline="30000" dirty="0" smtClean="0"/>
              <a:t>nd</a:t>
            </a:r>
            <a:r>
              <a:rPr lang="en-GB" dirty="0" smtClean="0"/>
              <a:t> millennium. Rivers change courses and a build up of alleviation. Valley bottoms left and ridge ways still followed.</a:t>
            </a:r>
          </a:p>
          <a:p>
            <a:r>
              <a:rPr lang="en-GB" dirty="0" smtClean="0"/>
              <a:t>Increase in network and rural sites</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Via </a:t>
            </a:r>
            <a:r>
              <a:rPr lang="en-GB" dirty="0" err="1" smtClean="0"/>
              <a:t>Amerina</a:t>
            </a:r>
            <a:r>
              <a:rPr lang="en-GB" dirty="0" smtClean="0"/>
              <a:t>, S of Nepi</a:t>
            </a:r>
            <a:endParaRPr lang="en-GB" dirty="0"/>
          </a:p>
        </p:txBody>
      </p:sp>
      <p:pic>
        <p:nvPicPr>
          <p:cNvPr id="54274" name="Picture 2"/>
          <p:cNvPicPr>
            <a:picLocks noGrp="1" noChangeAspect="1" noChangeArrowheads="1"/>
          </p:cNvPicPr>
          <p:nvPr>
            <p:ph idx="1"/>
          </p:nvPr>
        </p:nvPicPr>
        <p:blipFill>
          <a:blip r:embed="rId2" cstate="print"/>
          <a:srcRect/>
          <a:stretch>
            <a:fillRect/>
          </a:stretch>
        </p:blipFill>
        <p:spPr bwMode="auto">
          <a:xfrm>
            <a:off x="1838595" y="1600200"/>
            <a:ext cx="5466809" cy="4525963"/>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75778" name="Picture 2"/>
          <p:cNvPicPr>
            <a:picLocks noGrp="1" noChangeAspect="1" noChangeArrowheads="1"/>
          </p:cNvPicPr>
          <p:nvPr>
            <p:ph idx="1"/>
          </p:nvPr>
        </p:nvPicPr>
        <p:blipFill>
          <a:blip r:embed="rId2" cstate="print"/>
          <a:srcRect/>
          <a:stretch>
            <a:fillRect/>
          </a:stretch>
        </p:blipFill>
        <p:spPr bwMode="auto">
          <a:xfrm>
            <a:off x="457200" y="2129272"/>
            <a:ext cx="8229600" cy="3467819"/>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Roman Roads</a:t>
            </a:r>
            <a:br>
              <a:rPr lang="en-GB" dirty="0" smtClean="0"/>
            </a:br>
            <a:endParaRPr lang="en-GB" dirty="0"/>
          </a:p>
        </p:txBody>
      </p:sp>
      <p:sp>
        <p:nvSpPr>
          <p:cNvPr id="3" name="Content Placeholder 2"/>
          <p:cNvSpPr>
            <a:spLocks noGrp="1"/>
          </p:cNvSpPr>
          <p:nvPr>
            <p:ph idx="1"/>
          </p:nvPr>
        </p:nvSpPr>
        <p:spPr/>
        <p:txBody>
          <a:bodyPr/>
          <a:lstStyle/>
          <a:p>
            <a:r>
              <a:rPr lang="en-GB" dirty="0" smtClean="0"/>
              <a:t>Using paving (</a:t>
            </a:r>
            <a:r>
              <a:rPr lang="en-GB" dirty="0" err="1" smtClean="0"/>
              <a:t>Slece</a:t>
            </a:r>
            <a:r>
              <a:rPr lang="en-GB" dirty="0" smtClean="0"/>
              <a:t>) on secondary roads.</a:t>
            </a:r>
          </a:p>
          <a:p>
            <a:r>
              <a:rPr lang="en-GB" dirty="0" smtClean="0"/>
              <a:t>More sophisticated bridges</a:t>
            </a:r>
          </a:p>
          <a:p>
            <a:r>
              <a:rPr lang="en-GB" dirty="0" smtClean="0"/>
              <a:t>Chevalier classification:</a:t>
            </a:r>
          </a:p>
          <a:p>
            <a:r>
              <a:rPr lang="en-GB" dirty="0" smtClean="0"/>
              <a:t>1. Public and Military roads</a:t>
            </a:r>
          </a:p>
          <a:p>
            <a:r>
              <a:rPr lang="en-GB" dirty="0" smtClean="0"/>
              <a:t>2. Local roads</a:t>
            </a:r>
          </a:p>
          <a:p>
            <a:r>
              <a:rPr lang="en-GB" dirty="0" smtClean="0"/>
              <a:t>3. Minor Roads</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Roads around Nepi</a:t>
            </a:r>
            <a:endParaRPr lang="en-GB" dirty="0"/>
          </a:p>
        </p:txBody>
      </p:sp>
      <p:pic>
        <p:nvPicPr>
          <p:cNvPr id="71682" name="Picture 2"/>
          <p:cNvPicPr>
            <a:picLocks noGrp="1" noChangeAspect="1" noChangeArrowheads="1"/>
          </p:cNvPicPr>
          <p:nvPr>
            <p:ph idx="1"/>
          </p:nvPr>
        </p:nvPicPr>
        <p:blipFill>
          <a:blip r:embed="rId2" cstate="print"/>
          <a:srcRect/>
          <a:stretch>
            <a:fillRect/>
          </a:stretch>
        </p:blipFill>
        <p:spPr bwMode="auto">
          <a:xfrm>
            <a:off x="2997511" y="1600200"/>
            <a:ext cx="3148978" cy="4525963"/>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3 Bridges, Lebanon</a:t>
            </a:r>
            <a:endParaRPr lang="en-GB" dirty="0"/>
          </a:p>
        </p:txBody>
      </p:sp>
      <p:pic>
        <p:nvPicPr>
          <p:cNvPr id="74754" name="Picture 2"/>
          <p:cNvPicPr>
            <a:picLocks noGrp="1" noChangeAspect="1" noChangeArrowheads="1"/>
          </p:cNvPicPr>
          <p:nvPr>
            <p:ph idx="1"/>
          </p:nvPr>
        </p:nvPicPr>
        <p:blipFill>
          <a:blip r:embed="rId2" cstate="print"/>
          <a:srcRect/>
          <a:stretch>
            <a:fillRect/>
          </a:stretch>
        </p:blipFill>
        <p:spPr bwMode="auto">
          <a:xfrm>
            <a:off x="2872750" y="1600200"/>
            <a:ext cx="3398499" cy="4525963"/>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73730" name="Picture 2"/>
          <p:cNvPicPr>
            <a:picLocks noGrp="1" noChangeAspect="1" noChangeArrowheads="1"/>
          </p:cNvPicPr>
          <p:nvPr>
            <p:ph idx="1"/>
          </p:nvPr>
        </p:nvPicPr>
        <p:blipFill>
          <a:blip r:embed="rId2" cstate="print"/>
          <a:srcRect/>
          <a:stretch>
            <a:fillRect/>
          </a:stretch>
        </p:blipFill>
        <p:spPr bwMode="auto">
          <a:xfrm>
            <a:off x="1240766" y="1600200"/>
            <a:ext cx="6662467" cy="4525963"/>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dirty="0" smtClean="0"/>
              <a:t>Cost of Transport</a:t>
            </a:r>
            <a:br>
              <a:rPr lang="en-GB" sz="2000" dirty="0" smtClean="0"/>
            </a:br>
            <a:r>
              <a:rPr lang="en-GB" sz="2000" dirty="0" smtClean="0"/>
              <a:t>Cato, De </a:t>
            </a:r>
            <a:r>
              <a:rPr lang="en-GB" sz="2000" dirty="0" err="1" smtClean="0"/>
              <a:t>Agricultura</a:t>
            </a:r>
            <a:r>
              <a:rPr lang="en-GB" sz="2000" dirty="0" smtClean="0"/>
              <a:t>/ On farming (L C2 BC)</a:t>
            </a:r>
            <a:endParaRPr lang="en-GB" sz="2000" dirty="0"/>
          </a:p>
        </p:txBody>
      </p:sp>
      <p:sp>
        <p:nvSpPr>
          <p:cNvPr id="3" name="Content Placeholder 2"/>
          <p:cNvSpPr>
            <a:spLocks noGrp="1"/>
          </p:cNvSpPr>
          <p:nvPr>
            <p:ph idx="1"/>
          </p:nvPr>
        </p:nvSpPr>
        <p:spPr/>
        <p:txBody>
          <a:bodyPr>
            <a:normAutofit fontScale="92500" lnSpcReduction="20000"/>
          </a:bodyPr>
          <a:lstStyle/>
          <a:p>
            <a:r>
              <a:rPr lang="en-GB" sz="2600" i="1" dirty="0" smtClean="0"/>
              <a:t>Note on Buying Crushing Mills</a:t>
            </a:r>
          </a:p>
          <a:p>
            <a:r>
              <a:rPr lang="en-GB" sz="2600" dirty="0" smtClean="0"/>
              <a:t>A crushing mill bought in </a:t>
            </a:r>
            <a:r>
              <a:rPr lang="en-GB" sz="2600" dirty="0" err="1" smtClean="0"/>
              <a:t>Suessa</a:t>
            </a:r>
            <a:r>
              <a:rPr lang="en-GB" sz="2600" dirty="0" smtClean="0"/>
              <a:t> country cost HS 400 and 50 </a:t>
            </a:r>
            <a:r>
              <a:rPr lang="en-GB" sz="2600" i="1" dirty="0" smtClean="0"/>
              <a:t>lb.</a:t>
            </a:r>
            <a:r>
              <a:rPr lang="en-GB" sz="2600" dirty="0" smtClean="0"/>
              <a:t> oil; HS 60 assembly; ox transport, 6 days’ work, 6 men with the </a:t>
            </a:r>
            <a:r>
              <a:rPr lang="en-GB" sz="2600" dirty="0" smtClean="0"/>
              <a:t>ox herds</a:t>
            </a:r>
            <a:r>
              <a:rPr lang="en-GB" sz="2600" dirty="0" smtClean="0"/>
              <a:t>, HS 72; axle with accessories, HS 72; grand total HS 729, counting HS 25 for the oil. </a:t>
            </a:r>
          </a:p>
          <a:p>
            <a:r>
              <a:rPr lang="en-GB" sz="2600" dirty="0" smtClean="0"/>
              <a:t>Bought at Pompeii, complete with accessories, HS 384; transport, HS 280; best assembled and adjusted on site, for which allow HS 60: grand total HS 724. </a:t>
            </a:r>
          </a:p>
          <a:p>
            <a:r>
              <a:rPr lang="en-GB" sz="2600" dirty="0" smtClean="0"/>
              <a:t>If getting new millstones for an old mill, 1 foot 3 fingers thick at the centre, 3 feet high, axle slot  foot square. When you get them home they have to be fitted to the mill. They are sold at the walls of </a:t>
            </a:r>
            <a:r>
              <a:rPr lang="en-GB" sz="2600" dirty="0" err="1" smtClean="0"/>
              <a:t>Rufrium</a:t>
            </a:r>
            <a:r>
              <a:rPr lang="en-GB" sz="2600" dirty="0" smtClean="0"/>
              <a:t> at HS 180; fitting, HS 30. Same price at Pompeii.</a:t>
            </a:r>
          </a:p>
          <a:p>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Cost of Transport</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Cato’s figures used by Yeo to calculate transport costs of food – influenced Finley and Jones.</a:t>
            </a:r>
          </a:p>
          <a:p>
            <a:r>
              <a:rPr lang="en-GB" dirty="0" smtClean="0"/>
              <a:t>However – commodities cost varies around Italy ( local geology, previous transportation etc.) and Appling information about a very unusual occurrence to general transportation.</a:t>
            </a:r>
          </a:p>
          <a:p>
            <a:r>
              <a:rPr lang="en-GB" dirty="0" smtClean="0"/>
              <a:t>Figures used to calculate travel times – but </a:t>
            </a:r>
            <a:r>
              <a:rPr lang="en-GB" dirty="0" smtClean="0"/>
              <a:t>miscalculated </a:t>
            </a:r>
            <a:r>
              <a:rPr lang="en-GB" dirty="0" smtClean="0"/>
              <a:t>distance from Brundisium to Rome, so used figures for Oxen for all travel (and not known if example used roads)</a:t>
            </a:r>
          </a:p>
          <a:p>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Speed of transport</a:t>
            </a:r>
            <a:endParaRPr lang="en-GB" dirty="0"/>
          </a:p>
        </p:txBody>
      </p:sp>
      <p:sp>
        <p:nvSpPr>
          <p:cNvPr id="3" name="Content Placeholder 2"/>
          <p:cNvSpPr>
            <a:spLocks noGrp="1"/>
          </p:cNvSpPr>
          <p:nvPr>
            <p:ph idx="1"/>
          </p:nvPr>
        </p:nvSpPr>
        <p:spPr/>
        <p:txBody>
          <a:bodyPr/>
          <a:lstStyle/>
          <a:p>
            <a:r>
              <a:rPr lang="en-GB" dirty="0" smtClean="0"/>
              <a:t>Oxen – 2 miles and hour</a:t>
            </a:r>
          </a:p>
          <a:p>
            <a:r>
              <a:rPr lang="en-GB" dirty="0" smtClean="0"/>
              <a:t>Mule 4 miles an hour</a:t>
            </a:r>
          </a:p>
          <a:p>
            <a:r>
              <a:rPr lang="en-GB" dirty="0" smtClean="0"/>
              <a:t>36 miles a day not unusual – Court allows 20 miles a day travel time.</a:t>
            </a:r>
          </a:p>
          <a:p>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Transport</a:t>
            </a:r>
            <a:endParaRPr lang="en-GB" dirty="0"/>
          </a:p>
        </p:txBody>
      </p:sp>
      <p:sp>
        <p:nvSpPr>
          <p:cNvPr id="3" name="Content Placeholder 2"/>
          <p:cNvSpPr>
            <a:spLocks noGrp="1"/>
          </p:cNvSpPr>
          <p:nvPr>
            <p:ph idx="1"/>
          </p:nvPr>
        </p:nvSpPr>
        <p:spPr/>
        <p:txBody>
          <a:bodyPr/>
          <a:lstStyle/>
          <a:p>
            <a:r>
              <a:rPr lang="en-GB" dirty="0" smtClean="0"/>
              <a:t>Land Transport</a:t>
            </a:r>
          </a:p>
          <a:p>
            <a:r>
              <a:rPr lang="en-GB" dirty="0" smtClean="0"/>
              <a:t>Roads</a:t>
            </a:r>
          </a:p>
          <a:p>
            <a:r>
              <a:rPr lang="en-GB" dirty="0" smtClean="0"/>
              <a:t>Vehicles</a:t>
            </a:r>
          </a:p>
          <a:p>
            <a:r>
              <a:rPr lang="en-GB" dirty="0" smtClean="0"/>
              <a:t>Inland Water ways</a:t>
            </a:r>
          </a:p>
          <a:p>
            <a:r>
              <a:rPr lang="en-GB" dirty="0" smtClean="0"/>
              <a:t>Harbours</a:t>
            </a:r>
          </a:p>
          <a:p>
            <a:r>
              <a:rPr lang="en-GB" dirty="0" smtClean="0"/>
              <a:t>Sea Travel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Diocletian’s Edict</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1200 pounds by wagon 20 denarii per roman mile.</a:t>
            </a:r>
          </a:p>
          <a:p>
            <a:r>
              <a:rPr lang="en-GB" dirty="0" smtClean="0"/>
              <a:t>E.g. 1 modius of wheat (22 lb) 0.4 d per modius per mile.</a:t>
            </a:r>
          </a:p>
          <a:p>
            <a:r>
              <a:rPr lang="en-GB" dirty="0" smtClean="0"/>
              <a:t>Compare Sea voyage Alexandria to Rome (1250 miles)  16 denarii per modius.</a:t>
            </a:r>
          </a:p>
          <a:p>
            <a:r>
              <a:rPr lang="en-GB" dirty="0" smtClean="0"/>
              <a:t>However: comparing bulk transport with cost of hiring a vehicle</a:t>
            </a:r>
          </a:p>
          <a:p>
            <a:r>
              <a:rPr lang="en-GB" dirty="0" smtClean="0"/>
              <a:t>A self sufficient villa would have staff and equipment to carry out transportation.</a:t>
            </a:r>
          </a:p>
          <a:p>
            <a:r>
              <a:rPr lang="en-GB" dirty="0" smtClean="0"/>
              <a:t>Does not include transport costs to and from Docks, Handling charges etc. </a:t>
            </a:r>
          </a:p>
          <a:p>
            <a:r>
              <a:rPr lang="en-GB" dirty="0" smtClean="0"/>
              <a:t>Ratio of costs sea: river 1: 5; river :road c. 1:5</a:t>
            </a:r>
          </a:p>
          <a:p>
            <a:r>
              <a:rPr lang="en-GB" dirty="0" smtClean="0"/>
              <a:t>Remember rivers can be seen as up stream and down stream</a:t>
            </a:r>
          </a:p>
          <a:p>
            <a:r>
              <a:rPr lang="en-GB" dirty="0" smtClean="0"/>
              <a:t>Sea travel not possible in winter (October to April)</a:t>
            </a:r>
          </a:p>
          <a:p>
            <a:r>
              <a:rPr lang="en-GB" dirty="0" smtClean="0"/>
              <a:t>These networks are not alternatives but an integrated system.</a:t>
            </a:r>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Agriculture and land transport</a:t>
            </a:r>
            <a:endParaRPr lang="en-GB" dirty="0"/>
          </a:p>
        </p:txBody>
      </p:sp>
      <p:sp>
        <p:nvSpPr>
          <p:cNvPr id="3" name="Content Placeholder 2"/>
          <p:cNvSpPr>
            <a:spLocks noGrp="1"/>
          </p:cNvSpPr>
          <p:nvPr>
            <p:ph idx="1"/>
          </p:nvPr>
        </p:nvSpPr>
        <p:spPr/>
        <p:txBody>
          <a:bodyPr/>
          <a:lstStyle/>
          <a:p>
            <a:r>
              <a:rPr lang="en-GB" dirty="0" smtClean="0"/>
              <a:t>Columella and Varro both reference Cato, who would have been writing when the advantages of road transport network becoming obvious. </a:t>
            </a:r>
          </a:p>
          <a:p>
            <a:r>
              <a:rPr lang="en-GB" dirty="0" smtClean="0"/>
              <a:t>Cato considered climate and soil first but then road water and neighbourhood (Viam, Aquam, Vicinum)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Cato, On Farming</a:t>
            </a:r>
            <a:endParaRPr lang="en-GB" dirty="0"/>
          </a:p>
        </p:txBody>
      </p:sp>
      <p:sp>
        <p:nvSpPr>
          <p:cNvPr id="3" name="Content Placeholder 2"/>
          <p:cNvSpPr>
            <a:spLocks noGrp="1"/>
          </p:cNvSpPr>
          <p:nvPr>
            <p:ph idx="1"/>
          </p:nvPr>
        </p:nvSpPr>
        <p:spPr/>
        <p:txBody>
          <a:bodyPr/>
          <a:lstStyle/>
          <a:p>
            <a:r>
              <a:rPr lang="en-GB" i="1" dirty="0" smtClean="0"/>
              <a:t>It must have good weather; it must not be liable to storms. It must thrive from its own excellence and from its good location: if possible, it should be at the root of a mountain, south-facing, in a healthy position. There must be plenty of labour and a good water supply. There must be a sizeable town nearby, or the sea, or a river used for traffic, or a good and well-known road.</a:t>
            </a:r>
            <a:endParaRPr lang="en-GB" i="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Cato</a:t>
            </a:r>
            <a:endParaRPr lang="en-GB" dirty="0"/>
          </a:p>
        </p:txBody>
      </p:sp>
      <p:sp>
        <p:nvSpPr>
          <p:cNvPr id="3" name="Content Placeholder 2"/>
          <p:cNvSpPr>
            <a:spLocks noGrp="1"/>
          </p:cNvSpPr>
          <p:nvPr>
            <p:ph idx="1"/>
          </p:nvPr>
        </p:nvSpPr>
        <p:spPr/>
        <p:txBody>
          <a:bodyPr/>
          <a:lstStyle/>
          <a:p>
            <a:r>
              <a:rPr lang="en-GB" dirty="0" smtClean="0"/>
              <a:t>Travel to property in relative comfort ( visit it more)</a:t>
            </a:r>
          </a:p>
          <a:p>
            <a:r>
              <a:rPr lang="en-GB" dirty="0" smtClean="0"/>
              <a:t>Supply and export of goods and services</a:t>
            </a:r>
          </a:p>
          <a:p>
            <a:r>
              <a:rPr lang="en-GB" dirty="0" smtClean="0"/>
              <a:t>Good </a:t>
            </a:r>
            <a:r>
              <a:rPr lang="en-GB" dirty="0" smtClean="0"/>
              <a:t>to be </a:t>
            </a:r>
            <a:r>
              <a:rPr lang="en-GB" dirty="0" smtClean="0"/>
              <a:t>self sufficient but sometimes need outside goods and services</a:t>
            </a:r>
            <a:endParaRPr lang="en-GB"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dirty="0" smtClean="0"/>
              <a:t>Varro </a:t>
            </a:r>
            <a:r>
              <a:rPr lang="en-GB" sz="2000" b="1" dirty="0" smtClean="0">
                <a:hlinkClick r:id="rId2" action="ppaction://hlinkfile"/>
              </a:rPr>
              <a:t>De Re Rustica</a:t>
            </a:r>
            <a:r>
              <a:rPr lang="en-GB" sz="2000" b="1" dirty="0" smtClean="0"/>
              <a:t> 1.16.1-7</a:t>
            </a:r>
            <a:endParaRPr lang="en-GB" sz="2000" dirty="0"/>
          </a:p>
        </p:txBody>
      </p:sp>
      <p:sp>
        <p:nvSpPr>
          <p:cNvPr id="3" name="Content Placeholder 2"/>
          <p:cNvSpPr>
            <a:spLocks noGrp="1"/>
          </p:cNvSpPr>
          <p:nvPr>
            <p:ph idx="1"/>
          </p:nvPr>
        </p:nvSpPr>
        <p:spPr/>
        <p:txBody>
          <a:bodyPr>
            <a:normAutofit fontScale="55000" lnSpcReduction="20000"/>
          </a:bodyPr>
          <a:lstStyle/>
          <a:p>
            <a:r>
              <a:rPr lang="en-GB" i="1" dirty="0" smtClean="0"/>
              <a:t>And so it is profitable near a city to have gardens on a large scale; for instance, of violets and roses and many other products for which there is a demand in the city; while it would not be profitable to raise the same products on a distant farm where there is no market to which its products can be carried. Again, if there are towns or villages in the neighbourhood, or even well-furnished lands and farmsteads of rich owners, from which you can purchase at a reasonable price what you need for the farm, and to which you can sell your surplus, such as props, or poles, or reeds, the farm will be more profitable than if they must be fetched from a distance; sometimes, in fact, more so than if you can supply them yourself by raising them on your own place. For this reason farmers in such circumstances prefer to have in their neighbourhood men whose services they can call upon under a yearly contract — physicians,</a:t>
            </a:r>
            <a:r>
              <a:rPr lang="en-GB" b="1" i="1" baseline="30000" dirty="0" smtClean="0">
                <a:hlinkClick r:id="rId3" action="ppaction://hlinkfile"/>
              </a:rPr>
              <a:t>55</a:t>
            </a:r>
            <a:r>
              <a:rPr lang="en-GB" i="1" dirty="0" smtClean="0"/>
              <a:t> fullers, and other artisans — rather than to have such men of their own on the farm; for sometimes the death of one artisan wipes out the profit of a farm. This department of p223a great estate rich owners are wont to entrust to their own people; for if towns or villages are too far away from the estate, they supply themselves with smiths and other necessary artisans to keep on the place, so that their farm hands may not leave their work and lounge around holiday-making on working days, rather than make the farm more profitable by attending to their duties.</a:t>
            </a:r>
            <a:endParaRPr lang="en-GB" i="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Villa location and Road Building</a:t>
            </a:r>
            <a:endParaRPr lang="en-GB" dirty="0"/>
          </a:p>
        </p:txBody>
      </p:sp>
      <p:sp>
        <p:nvSpPr>
          <p:cNvPr id="3" name="Content Placeholder 2"/>
          <p:cNvSpPr>
            <a:spLocks noGrp="1"/>
          </p:cNvSpPr>
          <p:nvPr>
            <p:ph idx="1"/>
          </p:nvPr>
        </p:nvSpPr>
        <p:spPr/>
        <p:txBody>
          <a:bodyPr/>
          <a:lstStyle/>
          <a:p>
            <a:r>
              <a:rPr lang="en-GB" dirty="0" smtClean="0"/>
              <a:t>Common for private roads to be built to connect to a main road</a:t>
            </a:r>
            <a:endParaRPr lang="en-GB"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700" dirty="0" smtClean="0"/>
              <a:t>Cicero. (106 B.C.–43 B.C.).  Letters.</a:t>
            </a:r>
            <a:r>
              <a:rPr lang="en-GB" dirty="0" smtClean="0"/>
              <a:t/>
            </a:r>
            <a:br>
              <a:rPr lang="en-GB" dirty="0" smtClean="0"/>
            </a:br>
            <a:r>
              <a:rPr lang="en-GB" sz="2200" dirty="0" smtClean="0"/>
              <a:t>The Harvard Classics.  1909–14. </a:t>
            </a:r>
            <a:r>
              <a:rPr lang="en-GB" sz="2200" b="1" dirty="0" smtClean="0"/>
              <a:t>XIV. To His Brother Quintus (In Britain)</a:t>
            </a:r>
            <a:r>
              <a:rPr lang="en-GB" sz="2200" dirty="0" smtClean="0"/>
              <a:t> </a:t>
            </a:r>
            <a:r>
              <a:rPr lang="en-GB" sz="2200" b="1" dirty="0" smtClean="0"/>
              <a:t>Arpinum</a:t>
            </a:r>
            <a:r>
              <a:rPr lang="en-GB" sz="2200" b="1" dirty="0" smtClean="0"/>
              <a:t> and Rome, 28 September</a:t>
            </a:r>
            <a:endParaRPr lang="en-GB" sz="2200" dirty="0"/>
          </a:p>
        </p:txBody>
      </p:sp>
      <p:sp>
        <p:nvSpPr>
          <p:cNvPr id="3" name="Content Placeholder 2"/>
          <p:cNvSpPr>
            <a:spLocks noGrp="1"/>
          </p:cNvSpPr>
          <p:nvPr>
            <p:ph idx="1"/>
          </p:nvPr>
        </p:nvSpPr>
        <p:spPr/>
        <p:txBody>
          <a:bodyPr>
            <a:normAutofit fontScale="92500" lnSpcReduction="20000"/>
          </a:bodyPr>
          <a:lstStyle/>
          <a:p>
            <a:r>
              <a:rPr lang="en-GB" dirty="0" smtClean="0"/>
              <a:t> </a:t>
            </a:r>
            <a:r>
              <a:rPr lang="en-GB" i="1" dirty="0" smtClean="0"/>
              <a:t>I examined the road, which appeared to me to be so good as to seem almost like a highroad, except a hundred and fifty paces—for I measured it myself form the little bridge at the temple of </a:t>
            </a:r>
            <a:r>
              <a:rPr lang="en-GB" i="1" dirty="0" smtClean="0"/>
              <a:t>Furina</a:t>
            </a:r>
            <a:r>
              <a:rPr lang="en-GB" i="1" dirty="0" smtClean="0"/>
              <a:t>, in the direction of </a:t>
            </a:r>
            <a:r>
              <a:rPr lang="en-GB" i="1" dirty="0" smtClean="0"/>
              <a:t>Satricum</a:t>
            </a:r>
            <a:r>
              <a:rPr lang="en-GB" i="1" dirty="0" smtClean="0"/>
              <a:t>. There they had put down dust, not gravel (this shall be changed), and that part of the road is a very steep incline. But I understood that it could not be taken in any other direction, particularly as you did not wish it to go through the property of </a:t>
            </a:r>
            <a:r>
              <a:rPr lang="en-GB" i="1" dirty="0" smtClean="0"/>
              <a:t>Locusta</a:t>
            </a:r>
            <a:r>
              <a:rPr lang="en-GB" i="1" dirty="0" smtClean="0"/>
              <a:t> or Varro. </a:t>
            </a:r>
            <a:endParaRPr lang="en-GB" i="1"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Villa </a:t>
            </a:r>
            <a:r>
              <a:rPr lang="en-GB" dirty="0" smtClean="0"/>
              <a:t>Settefinestre</a:t>
            </a:r>
            <a:endParaRPr lang="en-GB" dirty="0"/>
          </a:p>
        </p:txBody>
      </p:sp>
      <p:sp>
        <p:nvSpPr>
          <p:cNvPr id="3" name="Content Placeholder 2"/>
          <p:cNvSpPr>
            <a:spLocks noGrp="1"/>
          </p:cNvSpPr>
          <p:nvPr>
            <p:ph idx="1"/>
          </p:nvPr>
        </p:nvSpPr>
        <p:spPr/>
        <p:txBody>
          <a:bodyPr/>
          <a:lstStyle/>
          <a:p>
            <a:endParaRPr lang="en-GB" dirty="0"/>
          </a:p>
        </p:txBody>
      </p:sp>
      <p:pic>
        <p:nvPicPr>
          <p:cNvPr id="2050" name="Picture 2" descr="http://www.virginia.edu/president/kenanscholarship/work/archive_files/penley_chiang/Images/Villa/V%20Settefinestre/V%20Settefinestre%20-%20Birdseye.gif"/>
          <p:cNvPicPr>
            <a:picLocks noChangeAspect="1" noChangeArrowheads="1"/>
          </p:cNvPicPr>
          <p:nvPr/>
        </p:nvPicPr>
        <p:blipFill>
          <a:blip r:embed="rId2" cstate="print"/>
          <a:srcRect/>
          <a:stretch>
            <a:fillRect/>
          </a:stretch>
        </p:blipFill>
        <p:spPr bwMode="auto">
          <a:xfrm>
            <a:off x="1857356" y="1571612"/>
            <a:ext cx="4800600" cy="4257675"/>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Villa Location</a:t>
            </a:r>
            <a:endParaRPr lang="en-GB" dirty="0"/>
          </a:p>
        </p:txBody>
      </p:sp>
      <p:sp>
        <p:nvSpPr>
          <p:cNvPr id="3" name="Content Placeholder 2"/>
          <p:cNvSpPr>
            <a:spLocks noGrp="1"/>
          </p:cNvSpPr>
          <p:nvPr>
            <p:ph idx="1"/>
          </p:nvPr>
        </p:nvSpPr>
        <p:spPr/>
        <p:txBody>
          <a:bodyPr/>
          <a:lstStyle/>
          <a:p>
            <a:r>
              <a:rPr lang="en-GB" dirty="0" smtClean="0"/>
              <a:t>Settefinestre</a:t>
            </a:r>
            <a:r>
              <a:rPr lang="en-GB" dirty="0" smtClean="0"/>
              <a:t>:</a:t>
            </a:r>
          </a:p>
          <a:p>
            <a:r>
              <a:rPr lang="en-GB" dirty="0" smtClean="0"/>
              <a:t>On a hill dominated valley of Oro, </a:t>
            </a:r>
            <a:r>
              <a:rPr lang="en-GB" dirty="0" smtClean="0"/>
              <a:t>diverticulum</a:t>
            </a:r>
            <a:r>
              <a:rPr lang="en-GB" dirty="0" smtClean="0"/>
              <a:t> to Via Aurelia 1.7km 4-5kn to </a:t>
            </a:r>
            <a:r>
              <a:rPr lang="en-GB" dirty="0" smtClean="0"/>
              <a:t>Cosa</a:t>
            </a:r>
            <a:r>
              <a:rPr lang="en-GB" dirty="0" smtClean="0"/>
              <a:t> and harbour and other urban centres</a:t>
            </a:r>
          </a:p>
          <a:p>
            <a:r>
              <a:rPr lang="en-GB" dirty="0" smtClean="0"/>
              <a:t>Economic cost negligible as workers and equipment already on the staff</a:t>
            </a:r>
          </a:p>
          <a:p>
            <a:r>
              <a:rPr lang="en-GB" dirty="0" smtClean="0"/>
              <a:t>Via Aurelia also part of connections to the wider economy</a:t>
            </a:r>
            <a:endParaRPr lang="en-GB"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Roman Vehicles</a:t>
            </a:r>
            <a:endParaRPr lang="en-GB" dirty="0"/>
          </a:p>
        </p:txBody>
      </p:sp>
      <p:pic>
        <p:nvPicPr>
          <p:cNvPr id="60418" name="Picture 2"/>
          <p:cNvPicPr>
            <a:picLocks noGrp="1" noChangeAspect="1" noChangeArrowheads="1"/>
          </p:cNvPicPr>
          <p:nvPr>
            <p:ph idx="1"/>
          </p:nvPr>
        </p:nvPicPr>
        <p:blipFill>
          <a:blip r:embed="rId2" cstate="print"/>
          <a:srcRect/>
          <a:stretch>
            <a:fillRect/>
          </a:stretch>
        </p:blipFill>
        <p:spPr bwMode="auto">
          <a:xfrm>
            <a:off x="3242300" y="1600200"/>
            <a:ext cx="2659400" cy="4525963"/>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Roads</a:t>
            </a:r>
            <a:br>
              <a:rPr lang="en-GB" dirty="0" smtClean="0"/>
            </a:br>
            <a:r>
              <a:rPr lang="en-GB" dirty="0" smtClean="0"/>
              <a:t>Roman Roads of Britain</a:t>
            </a:r>
            <a:endParaRPr lang="en-GB" dirty="0"/>
          </a:p>
        </p:txBody>
      </p:sp>
      <p:pic>
        <p:nvPicPr>
          <p:cNvPr id="3" name="Content Placeholder 2"/>
          <p:cNvPicPr>
            <a:picLocks noGrp="1" noChangeAspect="1" noChangeArrowheads="1"/>
          </p:cNvPicPr>
          <p:nvPr>
            <p:ph idx="1"/>
          </p:nvPr>
        </p:nvPicPr>
        <p:blipFill>
          <a:blip r:embed="rId2" cstate="print"/>
          <a:srcRect/>
          <a:stretch>
            <a:fillRect/>
          </a:stretch>
        </p:blipFill>
        <p:spPr bwMode="auto">
          <a:xfrm>
            <a:off x="2822575" y="1629540"/>
            <a:ext cx="3498850" cy="4467282"/>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Vehicles</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Vehicles and technologies</a:t>
            </a:r>
          </a:p>
          <a:p>
            <a:r>
              <a:rPr lang="en-GB" dirty="0" smtClean="0"/>
              <a:t>2 and 4 wheeled vehicles 3500 BC – spokes 2500BC</a:t>
            </a:r>
          </a:p>
          <a:p>
            <a:r>
              <a:rPr lang="en-GB" dirty="0" smtClean="0"/>
              <a:t>Evidence: carvings – slow carts to light carts for horses prestigious and rhetoric of sculpture.</a:t>
            </a:r>
          </a:p>
          <a:p>
            <a:r>
              <a:rPr lang="en-GB" dirty="0" smtClean="0"/>
              <a:t>Bulgarian burials suggest suspension and pivoted axels </a:t>
            </a:r>
          </a:p>
          <a:p>
            <a:r>
              <a:rPr lang="en-GB" dirty="0" smtClean="0"/>
              <a:t>Contrary to earlier suggestions – usable horse collars existed – shafts and traces also in evidence</a:t>
            </a:r>
          </a:p>
          <a:p>
            <a:r>
              <a:rPr lang="en-GB" dirty="0" smtClean="0"/>
              <a:t>Don’t need to much sophistication – horses prestige for light carrying – oxen for heavy loads</a:t>
            </a:r>
          </a:p>
          <a:p>
            <a:r>
              <a:rPr lang="en-GB" dirty="0" smtClean="0"/>
              <a:t>Mules and beasts of burden also  used a good deal</a:t>
            </a:r>
          </a:p>
          <a:p>
            <a:r>
              <a:rPr lang="en-GB" dirty="0" smtClean="0"/>
              <a:t> </a:t>
            </a:r>
          </a:p>
          <a:p>
            <a:r>
              <a:rPr lang="en-GB" dirty="0" smtClean="0"/>
              <a:t>maps existed to plan for long journeys</a:t>
            </a:r>
          </a:p>
          <a:p>
            <a:r>
              <a:rPr lang="en-GB" dirty="0" smtClean="0"/>
              <a:t>Antonine Itinerary</a:t>
            </a:r>
          </a:p>
          <a:p>
            <a:endParaRPr lang="en-GB"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Detail of Roads and Mile stones in Roman Britain</a:t>
            </a:r>
            <a:endParaRPr lang="en-GB" dirty="0"/>
          </a:p>
        </p:txBody>
      </p:sp>
      <p:pic>
        <p:nvPicPr>
          <p:cNvPr id="68610" name="Picture 2"/>
          <p:cNvPicPr>
            <a:picLocks noGrp="1" noChangeAspect="1" noChangeArrowheads="1"/>
          </p:cNvPicPr>
          <p:nvPr>
            <p:ph idx="1"/>
          </p:nvPr>
        </p:nvPicPr>
        <p:blipFill>
          <a:blip r:embed="rId2" cstate="print"/>
          <a:srcRect/>
          <a:stretch>
            <a:fillRect/>
          </a:stretch>
        </p:blipFill>
        <p:spPr bwMode="auto">
          <a:xfrm>
            <a:off x="2796709" y="1600200"/>
            <a:ext cx="3550582" cy="4525963"/>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Phenomenology of Roads</a:t>
            </a:r>
            <a:endParaRPr lang="en-GB" dirty="0"/>
          </a:p>
        </p:txBody>
      </p:sp>
      <p:sp>
        <p:nvSpPr>
          <p:cNvPr id="3" name="Content Placeholder 2"/>
          <p:cNvSpPr>
            <a:spLocks noGrp="1"/>
          </p:cNvSpPr>
          <p:nvPr>
            <p:ph idx="1"/>
          </p:nvPr>
        </p:nvSpPr>
        <p:spPr/>
        <p:txBody>
          <a:bodyPr/>
          <a:lstStyle/>
          <a:p>
            <a:r>
              <a:rPr lang="en-GB" dirty="0" smtClean="0"/>
              <a:t>Compare roads North and south of Nepi</a:t>
            </a:r>
          </a:p>
          <a:p>
            <a:r>
              <a:rPr lang="en-GB" dirty="0" smtClean="0"/>
              <a:t>Not just a functional difference – but a way of Romanising the landscape. </a:t>
            </a:r>
          </a:p>
          <a:p>
            <a:r>
              <a:rPr lang="en-GB" dirty="0" smtClean="0"/>
              <a:t>Landscapes of Imperialism</a:t>
            </a:r>
          </a:p>
          <a:p>
            <a:r>
              <a:rPr lang="en-GB" dirty="0" smtClean="0"/>
              <a:t>But also landscapes of revolt (Boudiccan revolt)</a:t>
            </a:r>
            <a:endParaRPr lang="en-GB"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Inland waterways</a:t>
            </a:r>
            <a:endParaRPr lang="en-GB" dirty="0"/>
          </a:p>
        </p:txBody>
      </p:sp>
      <p:pic>
        <p:nvPicPr>
          <p:cNvPr id="49153" name="Picture 1"/>
          <p:cNvPicPr>
            <a:picLocks noGrp="1" noChangeAspect="1" noChangeArrowheads="1"/>
          </p:cNvPicPr>
          <p:nvPr>
            <p:ph idx="1"/>
          </p:nvPr>
        </p:nvPicPr>
        <p:blipFill>
          <a:blip r:embed="rId2" cstate="print"/>
          <a:srcRect/>
          <a:stretch>
            <a:fillRect/>
          </a:stretch>
        </p:blipFill>
        <p:spPr bwMode="auto">
          <a:xfrm>
            <a:off x="2805639" y="1600200"/>
            <a:ext cx="3532721" cy="4525963"/>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Cambridgeshire Car Dyke</a:t>
            </a:r>
            <a:endParaRPr lang="en-GB" dirty="0"/>
          </a:p>
        </p:txBody>
      </p:sp>
      <p:pic>
        <p:nvPicPr>
          <p:cNvPr id="77826" name="Picture 2"/>
          <p:cNvPicPr>
            <a:picLocks noGrp="1" noChangeAspect="1" noChangeArrowheads="1"/>
          </p:cNvPicPr>
          <p:nvPr>
            <p:ph idx="1"/>
          </p:nvPr>
        </p:nvPicPr>
        <p:blipFill>
          <a:blip r:embed="rId2" cstate="print"/>
          <a:srcRect/>
          <a:stretch>
            <a:fillRect/>
          </a:stretch>
        </p:blipFill>
        <p:spPr bwMode="auto">
          <a:xfrm>
            <a:off x="1935721" y="1600200"/>
            <a:ext cx="5272557" cy="4525963"/>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Gold Mica tempered pottery</a:t>
            </a:r>
            <a:endParaRPr lang="en-GB" dirty="0"/>
          </a:p>
        </p:txBody>
      </p:sp>
      <p:sp>
        <p:nvSpPr>
          <p:cNvPr id="3" name="Content Placeholder 2"/>
          <p:cNvSpPr>
            <a:spLocks noGrp="1"/>
          </p:cNvSpPr>
          <p:nvPr>
            <p:ph idx="1"/>
          </p:nvPr>
        </p:nvSpPr>
        <p:spPr/>
        <p:txBody>
          <a:bodyPr/>
          <a:lstStyle/>
          <a:p>
            <a:endParaRPr lang="en-GB" dirty="0"/>
          </a:p>
        </p:txBody>
      </p:sp>
      <p:pic>
        <p:nvPicPr>
          <p:cNvPr id="3074" name="Picture 16" descr="Narb Fig 2.jpg"/>
          <p:cNvPicPr>
            <a:picLocks noChangeAspect="1" noChangeArrowheads="1"/>
          </p:cNvPicPr>
          <p:nvPr/>
        </p:nvPicPr>
        <p:blipFill>
          <a:blip r:embed="rId2" cstate="print"/>
          <a:srcRect/>
          <a:stretch>
            <a:fillRect/>
          </a:stretch>
        </p:blipFill>
        <p:spPr bwMode="auto">
          <a:xfrm>
            <a:off x="285750" y="1628800"/>
            <a:ext cx="8858250" cy="455295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Quartz </a:t>
            </a:r>
            <a:r>
              <a:rPr lang="en-GB" dirty="0" smtClean="0"/>
              <a:t>tempered </a:t>
            </a:r>
            <a:r>
              <a:rPr lang="en-GB" dirty="0" smtClean="0"/>
              <a:t>pottery</a:t>
            </a:r>
            <a:endParaRPr lang="en-GB" dirty="0"/>
          </a:p>
        </p:txBody>
      </p:sp>
      <p:sp>
        <p:nvSpPr>
          <p:cNvPr id="3" name="Content Placeholder 2"/>
          <p:cNvSpPr>
            <a:spLocks noGrp="1"/>
          </p:cNvSpPr>
          <p:nvPr>
            <p:ph idx="1"/>
          </p:nvPr>
        </p:nvSpPr>
        <p:spPr/>
        <p:txBody>
          <a:bodyPr/>
          <a:lstStyle/>
          <a:p>
            <a:endParaRPr lang="en-GB" dirty="0"/>
          </a:p>
        </p:txBody>
      </p:sp>
      <p:pic>
        <p:nvPicPr>
          <p:cNvPr id="4098" name="Picture 21" descr="Narb Fig 3.jpg"/>
          <p:cNvPicPr>
            <a:picLocks noChangeAspect="1" noChangeArrowheads="1"/>
          </p:cNvPicPr>
          <p:nvPr/>
        </p:nvPicPr>
        <p:blipFill>
          <a:blip r:embed="rId2" cstate="print"/>
          <a:srcRect/>
          <a:stretch>
            <a:fillRect/>
          </a:stretch>
        </p:blipFill>
        <p:spPr bwMode="auto">
          <a:xfrm>
            <a:off x="0" y="1484784"/>
            <a:ext cx="8858250" cy="4505325"/>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Shell tempered pottery</a:t>
            </a:r>
            <a:endParaRPr lang="en-GB" dirty="0"/>
          </a:p>
        </p:txBody>
      </p:sp>
      <p:sp>
        <p:nvSpPr>
          <p:cNvPr id="3" name="Content Placeholder 2"/>
          <p:cNvSpPr>
            <a:spLocks noGrp="1"/>
          </p:cNvSpPr>
          <p:nvPr>
            <p:ph idx="1"/>
          </p:nvPr>
        </p:nvSpPr>
        <p:spPr/>
        <p:txBody>
          <a:bodyPr/>
          <a:lstStyle/>
          <a:p>
            <a:endParaRPr lang="en-GB" dirty="0"/>
          </a:p>
        </p:txBody>
      </p:sp>
      <p:pic>
        <p:nvPicPr>
          <p:cNvPr id="5122" name="Picture 22" descr="Narb Fig 4.jpg"/>
          <p:cNvPicPr>
            <a:picLocks noChangeAspect="1" noChangeArrowheads="1"/>
          </p:cNvPicPr>
          <p:nvPr/>
        </p:nvPicPr>
        <p:blipFill>
          <a:blip r:embed="rId2" cstate="print"/>
          <a:srcRect/>
          <a:stretch>
            <a:fillRect/>
          </a:stretch>
        </p:blipFill>
        <p:spPr bwMode="auto">
          <a:xfrm>
            <a:off x="0" y="1988840"/>
            <a:ext cx="8858250" cy="4600575"/>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Bay of Bassit</a:t>
            </a:r>
            <a:endParaRPr lang="en-GB"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1178566" y="1600200"/>
            <a:ext cx="6786867" cy="4525963"/>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Sidon</a:t>
            </a:r>
            <a:endParaRPr lang="en-GB" dirty="0"/>
          </a:p>
        </p:txBody>
      </p:sp>
      <p:pic>
        <p:nvPicPr>
          <p:cNvPr id="72706" name="Picture 2"/>
          <p:cNvPicPr>
            <a:picLocks noGrp="1" noChangeAspect="1" noChangeArrowheads="1"/>
          </p:cNvPicPr>
          <p:nvPr>
            <p:ph idx="1"/>
          </p:nvPr>
        </p:nvPicPr>
        <p:blipFill>
          <a:blip r:embed="rId2" cstate="print"/>
          <a:srcRect/>
          <a:stretch>
            <a:fillRect/>
          </a:stretch>
        </p:blipFill>
        <p:spPr bwMode="auto">
          <a:xfrm>
            <a:off x="1084300" y="1600200"/>
            <a:ext cx="6975400" cy="4525963"/>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Later Roman distribution of Nene Valle wares</a:t>
            </a:r>
            <a:endParaRPr lang="en-GB" dirty="0"/>
          </a:p>
        </p:txBody>
      </p:sp>
      <p:sp>
        <p:nvSpPr>
          <p:cNvPr id="20482" name="AutoShape 2" descr="Roman Road Desig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pic>
        <p:nvPicPr>
          <p:cNvPr id="5" name="Picture 2" descr="ch4"/>
          <p:cNvPicPr>
            <a:picLocks noGrp="1" noChangeAspect="1" noChangeArrowheads="1"/>
          </p:cNvPicPr>
          <p:nvPr>
            <p:ph idx="1"/>
          </p:nvPr>
        </p:nvPicPr>
        <p:blipFill>
          <a:blip r:embed="rId3" cstate="print"/>
          <a:srcRect/>
          <a:stretch>
            <a:fillRect/>
          </a:stretch>
        </p:blipFill>
        <p:spPr bwMode="auto">
          <a:xfrm>
            <a:off x="1862179" y="1600200"/>
            <a:ext cx="5419642" cy="4525963"/>
          </a:xfrm>
          <a:prstGeom prst="rect">
            <a:avLst/>
          </a:prstGeom>
          <a:noFill/>
          <a:ln w="9525">
            <a:noFill/>
            <a:miter lim="800000"/>
            <a:headEnd/>
            <a:tailEnd/>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Sidon</a:t>
            </a:r>
            <a:endParaRPr lang="en-GB" dirty="0"/>
          </a:p>
        </p:txBody>
      </p:sp>
      <p:pic>
        <p:nvPicPr>
          <p:cNvPr id="76802" name="Picture 2"/>
          <p:cNvPicPr>
            <a:picLocks noGrp="1" noChangeAspect="1" noChangeArrowheads="1"/>
          </p:cNvPicPr>
          <p:nvPr>
            <p:ph idx="1"/>
          </p:nvPr>
        </p:nvPicPr>
        <p:blipFill>
          <a:blip r:embed="rId2" cstate="print"/>
          <a:srcRect/>
          <a:stretch>
            <a:fillRect/>
          </a:stretch>
        </p:blipFill>
        <p:spPr bwMode="auto">
          <a:xfrm>
            <a:off x="1119896" y="1600200"/>
            <a:ext cx="6904207" cy="4525963"/>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Portus</a:t>
            </a:r>
            <a:endParaRPr lang="en-GB" dirty="0"/>
          </a:p>
        </p:txBody>
      </p:sp>
      <p:pic>
        <p:nvPicPr>
          <p:cNvPr id="66562" name="Picture 2"/>
          <p:cNvPicPr>
            <a:picLocks noGrp="1" noChangeAspect="1" noChangeArrowheads="1"/>
          </p:cNvPicPr>
          <p:nvPr>
            <p:ph idx="1"/>
          </p:nvPr>
        </p:nvPicPr>
        <p:blipFill>
          <a:blip r:embed="rId2" cstate="print"/>
          <a:srcRect/>
          <a:stretch>
            <a:fillRect/>
          </a:stretch>
        </p:blipFill>
        <p:spPr bwMode="auto">
          <a:xfrm>
            <a:off x="2505732" y="1600200"/>
            <a:ext cx="4132536" cy="4525963"/>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1st Century Portus</a:t>
            </a:r>
            <a:endParaRPr lang="en-GB" dirty="0"/>
          </a:p>
        </p:txBody>
      </p:sp>
      <p:pic>
        <p:nvPicPr>
          <p:cNvPr id="67586" name="Picture 2"/>
          <p:cNvPicPr>
            <a:picLocks noGrp="1" noChangeAspect="1" noChangeArrowheads="1"/>
          </p:cNvPicPr>
          <p:nvPr>
            <p:ph idx="1"/>
          </p:nvPr>
        </p:nvPicPr>
        <p:blipFill>
          <a:blip r:embed="rId2" cstate="print"/>
          <a:srcRect/>
          <a:stretch>
            <a:fillRect/>
          </a:stretch>
        </p:blipFill>
        <p:spPr bwMode="auto">
          <a:xfrm>
            <a:off x="2705942" y="1600200"/>
            <a:ext cx="3732115" cy="4525963"/>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Portus</a:t>
            </a:r>
            <a:endParaRPr lang="en-GB" dirty="0"/>
          </a:p>
        </p:txBody>
      </p:sp>
      <p:pic>
        <p:nvPicPr>
          <p:cNvPr id="65538" name="Picture 2"/>
          <p:cNvPicPr>
            <a:picLocks noGrp="1" noChangeAspect="1" noChangeArrowheads="1"/>
          </p:cNvPicPr>
          <p:nvPr>
            <p:ph idx="1"/>
          </p:nvPr>
        </p:nvPicPr>
        <p:blipFill>
          <a:blip r:embed="rId2" cstate="print"/>
          <a:srcRect/>
          <a:stretch>
            <a:fillRect/>
          </a:stretch>
        </p:blipFill>
        <p:spPr bwMode="auto">
          <a:xfrm>
            <a:off x="1019703" y="1600200"/>
            <a:ext cx="7104593" cy="4525963"/>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Britain</a:t>
            </a:r>
            <a:endParaRPr lang="en-GB" dirty="0"/>
          </a:p>
        </p:txBody>
      </p:sp>
      <p:pic>
        <p:nvPicPr>
          <p:cNvPr id="70658" name="Picture 2"/>
          <p:cNvPicPr>
            <a:picLocks noGrp="1" noChangeAspect="1" noChangeArrowheads="1"/>
          </p:cNvPicPr>
          <p:nvPr>
            <p:ph idx="1"/>
          </p:nvPr>
        </p:nvPicPr>
        <p:blipFill>
          <a:blip r:embed="rId2" cstate="print"/>
          <a:srcRect/>
          <a:stretch>
            <a:fillRect/>
          </a:stretch>
        </p:blipFill>
        <p:spPr bwMode="auto">
          <a:xfrm>
            <a:off x="2834183" y="1600200"/>
            <a:ext cx="3475634" cy="4525963"/>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London</a:t>
            </a:r>
            <a:endParaRPr lang="en-GB" dirty="0"/>
          </a:p>
        </p:txBody>
      </p:sp>
      <p:pic>
        <p:nvPicPr>
          <p:cNvPr id="48129" name="Picture 1"/>
          <p:cNvPicPr>
            <a:picLocks noGrp="1" noChangeAspect="1" noChangeArrowheads="1"/>
          </p:cNvPicPr>
          <p:nvPr>
            <p:ph idx="1"/>
          </p:nvPr>
        </p:nvPicPr>
        <p:blipFill>
          <a:blip r:embed="rId2" cstate="print"/>
          <a:srcRect/>
          <a:stretch>
            <a:fillRect/>
          </a:stretch>
        </p:blipFill>
        <p:spPr bwMode="auto">
          <a:xfrm>
            <a:off x="1040822" y="1600200"/>
            <a:ext cx="7062356" cy="4525963"/>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61442" name="Picture 2"/>
          <p:cNvPicPr>
            <a:picLocks noGrp="1" noChangeAspect="1" noChangeArrowheads="1"/>
          </p:cNvPicPr>
          <p:nvPr>
            <p:ph idx="1"/>
          </p:nvPr>
        </p:nvPicPr>
        <p:blipFill>
          <a:blip r:embed="rId2" cstate="print"/>
          <a:srcRect/>
          <a:stretch>
            <a:fillRect/>
          </a:stretch>
        </p:blipFill>
        <p:spPr bwMode="auto">
          <a:xfrm>
            <a:off x="1267902" y="1600200"/>
            <a:ext cx="6608195" cy="4525963"/>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New fresh Wharf</a:t>
            </a:r>
            <a:endParaRPr lang="en-GB" dirty="0"/>
          </a:p>
        </p:txBody>
      </p:sp>
      <p:pic>
        <p:nvPicPr>
          <p:cNvPr id="62466" name="Picture 2"/>
          <p:cNvPicPr>
            <a:picLocks noGrp="1" noChangeAspect="1" noChangeArrowheads="1"/>
          </p:cNvPicPr>
          <p:nvPr>
            <p:ph idx="1"/>
          </p:nvPr>
        </p:nvPicPr>
        <p:blipFill>
          <a:blip r:embed="rId2" cstate="print"/>
          <a:srcRect/>
          <a:stretch>
            <a:fillRect/>
          </a:stretch>
        </p:blipFill>
        <p:spPr bwMode="auto">
          <a:xfrm>
            <a:off x="1855623" y="1600200"/>
            <a:ext cx="5432753" cy="4525963"/>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63490" name="Picture 2"/>
          <p:cNvPicPr>
            <a:picLocks noGrp="1" noChangeAspect="1" noChangeArrowheads="1"/>
          </p:cNvPicPr>
          <p:nvPr>
            <p:ph idx="1"/>
          </p:nvPr>
        </p:nvPicPr>
        <p:blipFill>
          <a:blip r:embed="rId2" cstate="print"/>
          <a:srcRect/>
          <a:stretch>
            <a:fillRect/>
          </a:stretch>
        </p:blipFill>
        <p:spPr bwMode="auto">
          <a:xfrm>
            <a:off x="457200" y="2380499"/>
            <a:ext cx="8229600" cy="2965365"/>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Billingsgate</a:t>
            </a:r>
            <a:endParaRPr lang="en-GB" dirty="0"/>
          </a:p>
        </p:txBody>
      </p:sp>
      <p:pic>
        <p:nvPicPr>
          <p:cNvPr id="59394" name="Picture 2"/>
          <p:cNvPicPr>
            <a:picLocks noGrp="1" noChangeAspect="1" noChangeArrowheads="1"/>
          </p:cNvPicPr>
          <p:nvPr>
            <p:ph idx="1"/>
          </p:nvPr>
        </p:nvPicPr>
        <p:blipFill>
          <a:blip r:embed="rId2" cstate="print"/>
          <a:srcRect/>
          <a:stretch>
            <a:fillRect/>
          </a:stretch>
        </p:blipFill>
        <p:spPr bwMode="auto">
          <a:xfrm>
            <a:off x="1787673" y="1600200"/>
            <a:ext cx="5568653" cy="4525963"/>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Apamea</a:t>
            </a:r>
            <a:endParaRPr lang="en-GB" dirty="0"/>
          </a:p>
        </p:txBody>
      </p:sp>
      <p:pic>
        <p:nvPicPr>
          <p:cNvPr id="56322" name="Picture 2"/>
          <p:cNvPicPr>
            <a:picLocks noGrp="1" noChangeAspect="1" noChangeArrowheads="1"/>
          </p:cNvPicPr>
          <p:nvPr>
            <p:ph idx="1"/>
          </p:nvPr>
        </p:nvPicPr>
        <p:blipFill>
          <a:blip r:embed="rId2" cstate="print"/>
          <a:srcRect/>
          <a:stretch>
            <a:fillRect/>
          </a:stretch>
        </p:blipFill>
        <p:spPr bwMode="auto">
          <a:xfrm>
            <a:off x="3070111" y="1600200"/>
            <a:ext cx="3003778" cy="4525963"/>
          </a:xfrm>
          <a:prstGeom prst="rect">
            <a:avLst/>
          </a:prstGeom>
          <a:noFill/>
          <a:ln w="9525">
            <a:noFill/>
            <a:miter lim="800000"/>
            <a:headEnd/>
            <a:tailEnd/>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Pottery Sources</a:t>
            </a:r>
            <a:endParaRPr lang="en-GB" dirty="0"/>
          </a:p>
        </p:txBody>
      </p:sp>
      <p:pic>
        <p:nvPicPr>
          <p:cNvPr id="64514" name="Picture 2"/>
          <p:cNvPicPr>
            <a:picLocks noGrp="1" noChangeAspect="1" noChangeArrowheads="1"/>
          </p:cNvPicPr>
          <p:nvPr>
            <p:ph idx="1"/>
          </p:nvPr>
        </p:nvPicPr>
        <p:blipFill>
          <a:blip r:embed="rId2" cstate="print"/>
          <a:srcRect/>
          <a:stretch>
            <a:fillRect/>
          </a:stretch>
        </p:blipFill>
        <p:spPr bwMode="auto">
          <a:xfrm>
            <a:off x="2238300" y="1600200"/>
            <a:ext cx="4667399" cy="4525963"/>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Imports and Exports</a:t>
            </a:r>
            <a:endParaRPr lang="en-GB" dirty="0"/>
          </a:p>
        </p:txBody>
      </p:sp>
      <p:pic>
        <p:nvPicPr>
          <p:cNvPr id="69634" name="Picture 2"/>
          <p:cNvPicPr>
            <a:picLocks noGrp="1" noChangeAspect="1" noChangeArrowheads="1"/>
          </p:cNvPicPr>
          <p:nvPr>
            <p:ph idx="1"/>
          </p:nvPr>
        </p:nvPicPr>
        <p:blipFill>
          <a:blip r:embed="rId2" cstate="print"/>
          <a:srcRect/>
          <a:stretch>
            <a:fillRect/>
          </a:stretch>
        </p:blipFill>
        <p:spPr bwMode="auto">
          <a:xfrm>
            <a:off x="2927972" y="1600200"/>
            <a:ext cx="3288056" cy="4525963"/>
          </a:xfrm>
          <a:prstGeom prst="rect">
            <a:avLst/>
          </a:prstGeom>
          <a:noFill/>
          <a:ln w="9525">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Ship construction</a:t>
            </a:r>
            <a:endParaRPr lang="en-GB" dirty="0"/>
          </a:p>
        </p:txBody>
      </p:sp>
      <p:sp>
        <p:nvSpPr>
          <p:cNvPr id="3" name="Content Placeholder 2"/>
          <p:cNvSpPr>
            <a:spLocks noGrp="1"/>
          </p:cNvSpPr>
          <p:nvPr>
            <p:ph idx="1"/>
          </p:nvPr>
        </p:nvSpPr>
        <p:spPr/>
        <p:txBody>
          <a:bodyPr>
            <a:normAutofit fontScale="92500"/>
          </a:bodyPr>
          <a:lstStyle/>
          <a:p>
            <a:r>
              <a:rPr lang="en-GB" dirty="0" smtClean="0"/>
              <a:t>Older types: </a:t>
            </a:r>
          </a:p>
          <a:p>
            <a:r>
              <a:rPr lang="en-GB" dirty="0" smtClean="0"/>
              <a:t>Rafts; Skin boats; Log boats; </a:t>
            </a:r>
          </a:p>
          <a:p>
            <a:r>
              <a:rPr lang="en-GB" dirty="0" smtClean="0"/>
              <a:t>Planked boats</a:t>
            </a:r>
          </a:p>
          <a:p>
            <a:r>
              <a:rPr lang="en-GB" dirty="0" smtClean="0"/>
              <a:t>Shell first: Clinker (N European); edge to edge (Carvel) – Greco – Roman</a:t>
            </a:r>
          </a:p>
          <a:p>
            <a:r>
              <a:rPr lang="en-GB" dirty="0" smtClean="0"/>
              <a:t>Skeleton: needs a much larger managed ship yard – In use Byzantine but unclear when started</a:t>
            </a:r>
          </a:p>
          <a:p>
            <a:r>
              <a:rPr lang="en-GB" dirty="0" smtClean="0"/>
              <a:t>Some ships show elements of both.</a:t>
            </a:r>
            <a:endParaRPr lang="en-GB"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Shell first</a:t>
            </a:r>
            <a:endParaRPr lang="en-GB" dirty="0"/>
          </a:p>
        </p:txBody>
      </p:sp>
      <p:pic>
        <p:nvPicPr>
          <p:cNvPr id="55298" name="Picture 2"/>
          <p:cNvPicPr>
            <a:picLocks noGrp="1" noChangeAspect="1" noChangeArrowheads="1"/>
          </p:cNvPicPr>
          <p:nvPr>
            <p:ph idx="1"/>
          </p:nvPr>
        </p:nvPicPr>
        <p:blipFill>
          <a:blip r:embed="rId2" cstate="print"/>
          <a:srcRect/>
          <a:stretch>
            <a:fillRect/>
          </a:stretch>
        </p:blipFill>
        <p:spPr bwMode="auto">
          <a:xfrm>
            <a:off x="1919436" y="1600200"/>
            <a:ext cx="5305127" cy="4525963"/>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Ship Steering</a:t>
            </a:r>
            <a:endParaRPr lang="en-GB" dirty="0"/>
          </a:p>
        </p:txBody>
      </p:sp>
      <p:pic>
        <p:nvPicPr>
          <p:cNvPr id="58370" name="Picture 2"/>
          <p:cNvPicPr>
            <a:picLocks noGrp="1" noChangeAspect="1" noChangeArrowheads="1"/>
          </p:cNvPicPr>
          <p:nvPr>
            <p:ph idx="1"/>
          </p:nvPr>
        </p:nvPicPr>
        <p:blipFill>
          <a:blip r:embed="rId2" cstate="print"/>
          <a:srcRect/>
          <a:stretch>
            <a:fillRect/>
          </a:stretch>
        </p:blipFill>
        <p:spPr bwMode="auto">
          <a:xfrm>
            <a:off x="2307337" y="1600200"/>
            <a:ext cx="4529326" cy="4525963"/>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Ship Sizes</a:t>
            </a:r>
            <a:endParaRPr lang="en-GB" dirty="0"/>
          </a:p>
        </p:txBody>
      </p:sp>
      <p:sp>
        <p:nvSpPr>
          <p:cNvPr id="3" name="Content Placeholder 2"/>
          <p:cNvSpPr>
            <a:spLocks noGrp="1"/>
          </p:cNvSpPr>
          <p:nvPr>
            <p:ph idx="1"/>
          </p:nvPr>
        </p:nvSpPr>
        <p:spPr/>
        <p:txBody>
          <a:bodyPr>
            <a:normAutofit lnSpcReduction="10000"/>
          </a:bodyPr>
          <a:lstStyle/>
          <a:p>
            <a:r>
              <a:rPr lang="en-GB" dirty="0" smtClean="0"/>
              <a:t>Long ships (military) not so popular as few rivals to Roman sea power</a:t>
            </a:r>
          </a:p>
          <a:p>
            <a:r>
              <a:rPr lang="en-GB" dirty="0" smtClean="0"/>
              <a:t>Round ships (Merchants) Large Rectangular mainsail and extra sails on masts for very large ships</a:t>
            </a:r>
          </a:p>
          <a:p>
            <a:r>
              <a:rPr lang="en-GB" dirty="0" smtClean="0"/>
              <a:t>Larger ships for grain supply (Lucian: Isis) c 300 – 500 tons</a:t>
            </a:r>
          </a:p>
          <a:p>
            <a:r>
              <a:rPr lang="en-GB" dirty="0" smtClean="0"/>
              <a:t>Other ships. Average 15 – 37m, 100-150 tons</a:t>
            </a:r>
          </a:p>
          <a:p>
            <a:r>
              <a:rPr lang="en-GB" dirty="0" smtClean="0"/>
              <a:t>Not rivalled until C15 and C19 (Steam ships)</a:t>
            </a:r>
            <a:endParaRPr lang="en-GB"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Lucian - The ship or the Wishes 435-7</a:t>
            </a:r>
            <a:endParaRPr lang="en-GB" dirty="0"/>
          </a:p>
        </p:txBody>
      </p:sp>
      <p:sp>
        <p:nvSpPr>
          <p:cNvPr id="3" name="Content Placeholder 2"/>
          <p:cNvSpPr>
            <a:spLocks noGrp="1"/>
          </p:cNvSpPr>
          <p:nvPr>
            <p:ph idx="1"/>
          </p:nvPr>
        </p:nvSpPr>
        <p:spPr/>
        <p:txBody>
          <a:bodyPr>
            <a:normAutofit fontScale="70000" lnSpcReduction="20000"/>
          </a:bodyPr>
          <a:lstStyle/>
          <a:p>
            <a:r>
              <a:rPr lang="en-GB" i="1" dirty="0" smtClean="0"/>
              <a:t>I say, though, what a size that ship was! 180 feet long, the man said, and something over a quarter of that in width; and from deck to keel, the maximum depth, through the hold, 44 feet. And then the height of the mast, with its huge yard; and what a forestay it takes to hold it! And the lofty stern with its gradual curve, and its gilded beak, balanced at the other end by the long rising sweep of the prow, and the figures of her name-goddess, Isis, on either side. As to the other ornamental details, the paintings and the scarlet topsail, I was more struck by the anchors, and the capstans and windlasses, and the 6stern cabins. The crew was like a small army. And they were saying she carried as much corn as would feed every soul in Attica for a year. And all depends for its safety on one little old atomy of a man, who controls that great rudder with a mere broomstick of a tiller! He was pointed out to me; Heron was his name, I think; a woolly-pated fellow, half-bald.</a:t>
            </a:r>
            <a:endParaRPr lang="en-GB" i="1"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Ship Wrecks</a:t>
            </a:r>
            <a:endParaRPr lang="en-GB" dirty="0"/>
          </a:p>
        </p:txBody>
      </p:sp>
      <p:sp>
        <p:nvSpPr>
          <p:cNvPr id="3" name="Content Placeholder 2"/>
          <p:cNvSpPr>
            <a:spLocks noGrp="1"/>
          </p:cNvSpPr>
          <p:nvPr>
            <p:ph idx="1"/>
          </p:nvPr>
        </p:nvSpPr>
        <p:spPr/>
        <p:txBody>
          <a:bodyPr/>
          <a:lstStyle/>
          <a:p>
            <a:endParaRPr lang="en-GB" dirty="0"/>
          </a:p>
        </p:txBody>
      </p:sp>
      <p:pic>
        <p:nvPicPr>
          <p:cNvPr id="19458" name="Picture 2" descr="Dim light and steady temperatures: the perfect cellar?"/>
          <p:cNvPicPr>
            <a:picLocks noChangeAspect="1" noChangeArrowheads="1"/>
          </p:cNvPicPr>
          <p:nvPr/>
        </p:nvPicPr>
        <p:blipFill>
          <a:blip r:embed="rId3" cstate="print"/>
          <a:srcRect/>
          <a:stretch>
            <a:fillRect/>
          </a:stretch>
        </p:blipFill>
        <p:spPr bwMode="auto">
          <a:xfrm>
            <a:off x="2214546" y="2786058"/>
            <a:ext cx="3429000" cy="2295526"/>
          </a:xfrm>
          <a:prstGeom prst="rect">
            <a:avLst/>
          </a:prstGeom>
          <a:noFill/>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Madrague De Giens</a:t>
            </a:r>
            <a:endParaRPr lang="en-GB" dirty="0"/>
          </a:p>
        </p:txBody>
      </p:sp>
      <p:pic>
        <p:nvPicPr>
          <p:cNvPr id="57346" name="Picture 2"/>
          <p:cNvPicPr>
            <a:picLocks noGrp="1" noChangeAspect="1" noChangeArrowheads="1"/>
          </p:cNvPicPr>
          <p:nvPr>
            <p:ph idx="1"/>
          </p:nvPr>
        </p:nvPicPr>
        <p:blipFill>
          <a:blip r:embed="rId2" cstate="print"/>
          <a:srcRect/>
          <a:stretch>
            <a:fillRect/>
          </a:stretch>
        </p:blipFill>
        <p:spPr bwMode="auto">
          <a:xfrm>
            <a:off x="457200" y="2264327"/>
            <a:ext cx="8229600" cy="3197708"/>
          </a:xfrm>
          <a:prstGeom prst="rect">
            <a:avLst/>
          </a:prstGeom>
          <a:noFill/>
          <a:ln w="9525">
            <a:noFill/>
            <a:miter lim="800000"/>
            <a:headEnd/>
            <a:tailEnd/>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Madrague De Giens</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South coast of France, 20Km s of Toulon, c.60-50BC.</a:t>
            </a:r>
          </a:p>
          <a:p>
            <a:r>
              <a:rPr lang="en-GB" dirty="0" smtClean="0"/>
              <a:t>1635 fine vessels , coarse wares, Amphorae stowed in three layers (Dr 1b) stacked closely together , points of upper bodies fitted between necks below. Padded with pine branches. Stamped Publius Vevius Papus – from Terracina, S Italy.</a:t>
            </a:r>
          </a:p>
          <a:p>
            <a:r>
              <a:rPr lang="en-GB" dirty="0" smtClean="0"/>
              <a:t>Possible some salvage in Roma times.</a:t>
            </a:r>
          </a:p>
          <a:p>
            <a:r>
              <a:rPr lang="en-GB" dirty="0" smtClean="0"/>
              <a:t>Could carry 5800 - 7800 amphorae, (@50 Kg)</a:t>
            </a:r>
          </a:p>
          <a:p>
            <a:r>
              <a:rPr lang="en-GB" dirty="0" smtClean="0"/>
              <a:t>290 – 390 tons cargo (3 or 4 layers)</a:t>
            </a: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Land Transport</a:t>
            </a:r>
            <a:endParaRPr lang="en-GB" dirty="0"/>
          </a:p>
        </p:txBody>
      </p:sp>
      <p:sp>
        <p:nvSpPr>
          <p:cNvPr id="3" name="Content Placeholder 2"/>
          <p:cNvSpPr>
            <a:spLocks noGrp="1"/>
          </p:cNvSpPr>
          <p:nvPr>
            <p:ph idx="1"/>
          </p:nvPr>
        </p:nvSpPr>
        <p:spPr/>
        <p:txBody>
          <a:bodyPr/>
          <a:lstStyle/>
          <a:p>
            <a:r>
              <a:rPr lang="en-GB" dirty="0" smtClean="0"/>
              <a:t>Roads</a:t>
            </a:r>
          </a:p>
          <a:p>
            <a:r>
              <a:rPr lang="en-GB" dirty="0" smtClean="0"/>
              <a:t>Etruscan roads cut into bedrock</a:t>
            </a:r>
          </a:p>
          <a:p>
            <a:r>
              <a:rPr lang="en-GB" dirty="0" smtClean="0"/>
              <a:t>Follow tracks </a:t>
            </a:r>
          </a:p>
          <a:p>
            <a:r>
              <a:rPr lang="en-GB" dirty="0" smtClean="0"/>
              <a:t>Explosion of wheeled vehicles</a:t>
            </a:r>
          </a:p>
          <a:p>
            <a:r>
              <a:rPr lang="en-GB" dirty="0" smtClean="0"/>
              <a:t>Gravel surfaces</a:t>
            </a:r>
          </a:p>
          <a:p>
            <a:r>
              <a:rPr lang="en-GB" dirty="0" smtClean="0"/>
              <a:t>Paved surfaces</a:t>
            </a:r>
          </a:p>
          <a:p>
            <a:endParaRPr lang="en-GB"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latin typeface="Times New Roman"/>
                <a:ea typeface="Times New Roman"/>
              </a:rPr>
              <a:t>Les Roches d'Aurelle</a:t>
            </a:r>
            <a:r>
              <a:rPr lang="en-GB" dirty="0" smtClean="0">
                <a:latin typeface="Times New Roman"/>
                <a:ea typeface="Times New Roman"/>
              </a:rPr>
              <a:t/>
            </a:r>
            <a:br>
              <a:rPr lang="en-GB" dirty="0" smtClean="0">
                <a:latin typeface="Times New Roman"/>
                <a:ea typeface="Times New Roman"/>
              </a:rPr>
            </a:br>
            <a:endParaRPr lang="en-GB" dirty="0"/>
          </a:p>
        </p:txBody>
      </p:sp>
      <p:graphicFrame>
        <p:nvGraphicFramePr>
          <p:cNvPr id="4" name="Table 3"/>
          <p:cNvGraphicFramePr>
            <a:graphicFrameLocks noGrp="1"/>
          </p:cNvGraphicFramePr>
          <p:nvPr/>
        </p:nvGraphicFramePr>
        <p:xfrm>
          <a:off x="642910" y="1785926"/>
          <a:ext cx="6096000" cy="560832"/>
        </p:xfrm>
        <a:graphic>
          <a:graphicData uri="http://schemas.openxmlformats.org/drawingml/2006/table">
            <a:tbl>
              <a:tblPr/>
              <a:tblGrid>
                <a:gridCol w="391363"/>
                <a:gridCol w="474269"/>
                <a:gridCol w="524256"/>
                <a:gridCol w="783946"/>
                <a:gridCol w="782727"/>
                <a:gridCol w="785165"/>
                <a:gridCol w="2354274"/>
              </a:tblGrid>
              <a:tr h="560832">
                <a:tc>
                  <a:txBody>
                    <a:bodyPr/>
                    <a:lstStyle/>
                    <a:p>
                      <a:pPr algn="ctr">
                        <a:lnSpc>
                          <a:spcPct val="115000"/>
                        </a:lnSpc>
                        <a:spcAft>
                          <a:spcPts val="0"/>
                        </a:spcAft>
                      </a:pPr>
                      <a:r>
                        <a:rPr lang="en-GB" sz="800" b="1" dirty="0">
                          <a:latin typeface="Times New Roman"/>
                          <a:ea typeface="Times New Roman"/>
                        </a:rPr>
                        <a:t>994</a:t>
                      </a:r>
                      <a:endParaRPr lang="en-GB" sz="800" dirty="0">
                        <a:latin typeface="Times New Roman"/>
                        <a:ea typeface="Times New Roman"/>
                      </a:endParaRPr>
                    </a:p>
                  </a:txBody>
                  <a:tcPr marL="68198" marR="681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n-GB" sz="800" b="1" dirty="0">
                          <a:latin typeface="Times New Roman"/>
                          <a:ea typeface="Times New Roman"/>
                        </a:rPr>
                        <a:t>43.3</a:t>
                      </a:r>
                      <a:endParaRPr lang="en-GB" sz="800" dirty="0">
                        <a:latin typeface="Times New Roman"/>
                        <a:ea typeface="Times New Roman"/>
                      </a:endParaRPr>
                    </a:p>
                  </a:txBody>
                  <a:tcPr marL="68198" marR="681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n-GB" sz="800" b="1" dirty="0">
                          <a:latin typeface="Times New Roman"/>
                          <a:ea typeface="Times New Roman"/>
                        </a:rPr>
                        <a:t>6.59</a:t>
                      </a:r>
                      <a:endParaRPr lang="en-GB" sz="800" dirty="0">
                        <a:latin typeface="Times New Roman"/>
                        <a:ea typeface="Times New Roman"/>
                      </a:endParaRPr>
                    </a:p>
                  </a:txBody>
                  <a:tcPr marL="68198" marR="681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n-GB" sz="800" b="1" dirty="0">
                          <a:latin typeface="Times New Roman"/>
                          <a:ea typeface="Times New Roman"/>
                        </a:rPr>
                        <a:t>Roman</a:t>
                      </a:r>
                      <a:endParaRPr lang="en-GB" sz="800" dirty="0">
                        <a:latin typeface="Times New Roman"/>
                        <a:ea typeface="Times New Roman"/>
                      </a:endParaRPr>
                    </a:p>
                  </a:txBody>
                  <a:tcPr marL="68198" marR="681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n-GB" sz="800" b="1" dirty="0">
                          <a:latin typeface="Times New Roman"/>
                          <a:ea typeface="Times New Roman"/>
                        </a:rPr>
                        <a:t>Les Roches d'Aurelle</a:t>
                      </a:r>
                      <a:endParaRPr lang="en-GB" sz="800" dirty="0">
                        <a:latin typeface="Times New Roman"/>
                        <a:ea typeface="Times New Roman"/>
                      </a:endParaRPr>
                    </a:p>
                  </a:txBody>
                  <a:tcPr marL="68198" marR="681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n-GB" sz="800" b="1" dirty="0">
                          <a:latin typeface="Times New Roman"/>
                          <a:ea typeface="Times New Roman"/>
                        </a:rPr>
                        <a:t>Amphorae, pottery and tile</a:t>
                      </a:r>
                      <a:endParaRPr lang="en-GB" sz="800" dirty="0">
                        <a:latin typeface="Times New Roman"/>
                        <a:ea typeface="Times New Roman"/>
                      </a:endParaRPr>
                    </a:p>
                  </a:txBody>
                  <a:tcPr marL="68198" marR="681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GB" sz="800" b="1" dirty="0">
                          <a:latin typeface="Times New Roman"/>
                          <a:ea typeface="Times New Roman"/>
                        </a:rPr>
                        <a:t>From Frejus 250 </a:t>
                      </a:r>
                      <a:r>
                        <a:rPr lang="en-GB" sz="800" b="1" i="1" dirty="0">
                          <a:latin typeface="Times New Roman"/>
                          <a:ea typeface="Times New Roman"/>
                        </a:rPr>
                        <a:t>tegulae</a:t>
                      </a:r>
                      <a:r>
                        <a:rPr lang="en-GB" sz="800" b="1" dirty="0">
                          <a:latin typeface="Times New Roman"/>
                          <a:ea typeface="Times New Roman"/>
                        </a:rPr>
                        <a:t> and </a:t>
                      </a:r>
                      <a:r>
                        <a:rPr lang="en-GB" sz="800" b="1" i="1" dirty="0">
                          <a:latin typeface="Times New Roman"/>
                          <a:ea typeface="Times New Roman"/>
                        </a:rPr>
                        <a:t>imbrices</a:t>
                      </a:r>
                      <a:r>
                        <a:rPr lang="en-GB" sz="800" b="1" dirty="0">
                          <a:latin typeface="Times New Roman"/>
                          <a:ea typeface="Times New Roman"/>
                        </a:rPr>
                        <a:t>, chimney tile unused. 60 empty? Wine amphorae (Laubenheimer G5 and G2); 1000 pieces coarse pottery; Roman coaster.</a:t>
                      </a:r>
                      <a:endParaRPr lang="en-GB" sz="800" dirty="0">
                        <a:latin typeface="Times New Roman"/>
                        <a:ea typeface="Times New Roman"/>
                      </a:endParaRPr>
                    </a:p>
                  </a:txBody>
                  <a:tcPr marL="68198" marR="681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latin typeface="Times New Roman"/>
                <a:ea typeface="Times New Roman"/>
              </a:rPr>
              <a:t>Le </a:t>
            </a:r>
            <a:r>
              <a:rPr lang="en-GB" b="1" dirty="0" smtClean="0">
                <a:latin typeface="Times New Roman"/>
                <a:ea typeface="Times New Roman"/>
              </a:rPr>
              <a:t>Secanion</a:t>
            </a:r>
            <a:r>
              <a:rPr lang="en-GB" dirty="0" smtClean="0">
                <a:latin typeface="Times New Roman"/>
                <a:ea typeface="Times New Roman"/>
              </a:rPr>
              <a:t/>
            </a:r>
            <a:br>
              <a:rPr lang="en-GB" dirty="0" smtClean="0">
                <a:latin typeface="Times New Roman"/>
                <a:ea typeface="Times New Roman"/>
              </a:rPr>
            </a:br>
            <a:endParaRPr lang="en-GB" dirty="0"/>
          </a:p>
        </p:txBody>
      </p:sp>
      <p:graphicFrame>
        <p:nvGraphicFramePr>
          <p:cNvPr id="4" name="Content Placeholder 3"/>
          <p:cNvGraphicFramePr>
            <a:graphicFrameLocks noGrp="1"/>
          </p:cNvGraphicFramePr>
          <p:nvPr>
            <p:ph idx="1"/>
          </p:nvPr>
        </p:nvGraphicFramePr>
        <p:xfrm>
          <a:off x="1506930" y="3652869"/>
          <a:ext cx="6130139" cy="420624"/>
        </p:xfrm>
        <a:graphic>
          <a:graphicData uri="http://schemas.openxmlformats.org/drawingml/2006/table">
            <a:tbl>
              <a:tblPr/>
              <a:tblGrid>
                <a:gridCol w="393555"/>
                <a:gridCol w="476925"/>
                <a:gridCol w="527192"/>
                <a:gridCol w="788336"/>
                <a:gridCol w="787110"/>
                <a:gridCol w="789562"/>
                <a:gridCol w="2367459"/>
              </a:tblGrid>
              <a:tr h="142875">
                <a:tc>
                  <a:txBody>
                    <a:bodyPr/>
                    <a:lstStyle/>
                    <a:p>
                      <a:pPr algn="ctr">
                        <a:lnSpc>
                          <a:spcPct val="115000"/>
                        </a:lnSpc>
                        <a:spcAft>
                          <a:spcPts val="0"/>
                        </a:spcAft>
                      </a:pPr>
                      <a:r>
                        <a:rPr lang="en-GB" sz="800" b="1" dirty="0">
                          <a:latin typeface="Times New Roman"/>
                          <a:ea typeface="Times New Roman"/>
                        </a:rPr>
                        <a:t>1059</a:t>
                      </a:r>
                      <a:endParaRPr lang="en-GB" sz="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n-GB" sz="800" b="1" dirty="0">
                          <a:latin typeface="Times New Roman"/>
                          <a:ea typeface="Times New Roman"/>
                        </a:rPr>
                        <a:t>43.3</a:t>
                      </a:r>
                      <a:endParaRPr lang="en-GB" sz="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n-GB" sz="800" b="1" dirty="0">
                          <a:latin typeface="Times New Roman"/>
                          <a:ea typeface="Times New Roman"/>
                        </a:rPr>
                        <a:t>7.6</a:t>
                      </a:r>
                      <a:endParaRPr lang="en-GB" sz="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n-GB" sz="800" b="1" dirty="0">
                          <a:latin typeface="Times New Roman"/>
                          <a:ea typeface="Times New Roman"/>
                        </a:rPr>
                        <a:t>Roman</a:t>
                      </a:r>
                      <a:endParaRPr lang="en-GB" sz="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n-GB" sz="800" b="1" dirty="0">
                          <a:latin typeface="Times New Roman"/>
                          <a:ea typeface="Times New Roman"/>
                        </a:rPr>
                        <a:t>Le Secanion</a:t>
                      </a:r>
                      <a:endParaRPr lang="en-GB" sz="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n-GB" sz="800" b="1" dirty="0">
                          <a:latin typeface="Times New Roman"/>
                          <a:ea typeface="Times New Roman"/>
                        </a:rPr>
                        <a:t>Tile</a:t>
                      </a:r>
                      <a:endParaRPr lang="en-GB" sz="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GB" sz="800" b="1" dirty="0">
                          <a:latin typeface="Times New Roman"/>
                          <a:ea typeface="Times New Roman"/>
                        </a:rPr>
                        <a:t>Several hundred </a:t>
                      </a:r>
                      <a:r>
                        <a:rPr lang="en-GB" sz="800" b="1" i="1" dirty="0">
                          <a:latin typeface="Times New Roman"/>
                          <a:ea typeface="Times New Roman"/>
                        </a:rPr>
                        <a:t>tegulae</a:t>
                      </a:r>
                      <a:r>
                        <a:rPr lang="en-GB" sz="800" b="1" dirty="0">
                          <a:latin typeface="Times New Roman"/>
                          <a:ea typeface="Times New Roman"/>
                        </a:rPr>
                        <a:t> and </a:t>
                      </a:r>
                      <a:r>
                        <a:rPr lang="en-GB" sz="800" b="1" i="1" dirty="0">
                          <a:latin typeface="Times New Roman"/>
                          <a:ea typeface="Times New Roman"/>
                        </a:rPr>
                        <a:t>imbrices</a:t>
                      </a:r>
                      <a:r>
                        <a:rPr lang="en-GB" sz="800" b="1" dirty="0">
                          <a:latin typeface="Times New Roman"/>
                          <a:ea typeface="Times New Roman"/>
                        </a:rPr>
                        <a:t>. </a:t>
                      </a:r>
                      <a:r>
                        <a:rPr lang="en-GB" sz="800" b="1" i="1" dirty="0">
                          <a:latin typeface="Times New Roman"/>
                          <a:ea typeface="Times New Roman"/>
                        </a:rPr>
                        <a:t>Tegulae</a:t>
                      </a:r>
                      <a:r>
                        <a:rPr lang="en-GB" sz="800" b="1" dirty="0">
                          <a:latin typeface="Times New Roman"/>
                          <a:ea typeface="Times New Roman"/>
                        </a:rPr>
                        <a:t> stacked in three rows. </a:t>
                      </a:r>
                      <a:r>
                        <a:rPr lang="en-GB" sz="800" b="1" i="1" dirty="0">
                          <a:latin typeface="Times New Roman"/>
                          <a:ea typeface="Times New Roman"/>
                        </a:rPr>
                        <a:t>Imbrices</a:t>
                      </a:r>
                      <a:r>
                        <a:rPr lang="en-GB" sz="800" b="1" dirty="0">
                          <a:latin typeface="Times New Roman"/>
                          <a:ea typeface="Times New Roman"/>
                        </a:rPr>
                        <a:t> laid flat head to head</a:t>
                      </a:r>
                      <a:endParaRPr lang="en-GB" sz="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latin typeface="Times New Roman"/>
                <a:ea typeface="Times New Roman"/>
              </a:rPr>
              <a:t>Cabrera a</a:t>
            </a:r>
            <a:r>
              <a:rPr lang="en-GB" dirty="0" smtClean="0">
                <a:latin typeface="Times New Roman"/>
                <a:ea typeface="Times New Roman"/>
              </a:rPr>
              <a:t/>
            </a:r>
            <a:br>
              <a:rPr lang="en-GB" dirty="0" smtClean="0">
                <a:latin typeface="Times New Roman"/>
                <a:ea typeface="Times New Roman"/>
              </a:rPr>
            </a:br>
            <a:endParaRPr lang="en-GB" dirty="0"/>
          </a:p>
        </p:txBody>
      </p:sp>
      <p:graphicFrame>
        <p:nvGraphicFramePr>
          <p:cNvPr id="4" name="Content Placeholder 3"/>
          <p:cNvGraphicFramePr>
            <a:graphicFrameLocks noGrp="1"/>
          </p:cNvGraphicFramePr>
          <p:nvPr>
            <p:ph idx="1"/>
          </p:nvPr>
        </p:nvGraphicFramePr>
        <p:xfrm>
          <a:off x="1506930" y="3652869"/>
          <a:ext cx="6130139" cy="409385"/>
        </p:xfrm>
        <a:graphic>
          <a:graphicData uri="http://schemas.openxmlformats.org/drawingml/2006/table">
            <a:tbl>
              <a:tblPr/>
              <a:tblGrid>
                <a:gridCol w="393555"/>
                <a:gridCol w="476925"/>
                <a:gridCol w="527192"/>
                <a:gridCol w="788336"/>
                <a:gridCol w="787110"/>
                <a:gridCol w="789562"/>
                <a:gridCol w="2367459"/>
              </a:tblGrid>
              <a:tr h="142875">
                <a:tc>
                  <a:txBody>
                    <a:bodyPr/>
                    <a:lstStyle/>
                    <a:p>
                      <a:pPr algn="ctr">
                        <a:lnSpc>
                          <a:spcPct val="115000"/>
                        </a:lnSpc>
                        <a:spcAft>
                          <a:spcPts val="0"/>
                        </a:spcAft>
                      </a:pPr>
                      <a:r>
                        <a:rPr lang="en-GB" sz="800" b="1" dirty="0">
                          <a:latin typeface="Times New Roman"/>
                          <a:ea typeface="Times New Roman"/>
                        </a:rPr>
                        <a:t>123</a:t>
                      </a:r>
                      <a:endParaRPr lang="en-GB" sz="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n-GB" sz="800" b="1" dirty="0">
                          <a:latin typeface="Times New Roman"/>
                          <a:ea typeface="Times New Roman"/>
                        </a:rPr>
                        <a:t>39.9</a:t>
                      </a:r>
                      <a:endParaRPr lang="en-GB" sz="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n-GB" sz="800" b="1" dirty="0">
                          <a:latin typeface="Times New Roman"/>
                          <a:ea typeface="Times New Roman"/>
                        </a:rPr>
                        <a:t>2.56</a:t>
                      </a:r>
                      <a:endParaRPr lang="en-GB" sz="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n-GB" sz="800" b="1" dirty="0">
                          <a:latin typeface="Times New Roman"/>
                          <a:ea typeface="Times New Roman"/>
                        </a:rPr>
                        <a:t>Early Roman</a:t>
                      </a:r>
                      <a:endParaRPr lang="en-GB" sz="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n-GB" sz="800" b="1" dirty="0">
                          <a:latin typeface="Times New Roman"/>
                          <a:ea typeface="Times New Roman"/>
                        </a:rPr>
                        <a:t>Cabrera a</a:t>
                      </a:r>
                      <a:endParaRPr lang="en-GB" sz="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n-GB" sz="800" b="1" dirty="0">
                          <a:latin typeface="Times New Roman"/>
                          <a:ea typeface="Times New Roman"/>
                        </a:rPr>
                        <a:t>Amphorae and Tile</a:t>
                      </a:r>
                      <a:endParaRPr lang="en-GB" sz="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GB" sz="800" b="1" dirty="0">
                          <a:latin typeface="Times New Roman"/>
                          <a:ea typeface="Times New Roman"/>
                        </a:rPr>
                        <a:t>Tiles overlay amphorae (African 2, containing articulated mackerel; Almagro 50 [PW22] and 51c [Keay 23] fish sauce.</a:t>
                      </a:r>
                      <a:endParaRPr lang="en-GB" sz="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latin typeface="Times New Roman"/>
                <a:ea typeface="Times New Roman"/>
              </a:rPr>
              <a:t>Kerme</a:t>
            </a:r>
            <a:r>
              <a:rPr lang="en-GB" b="1" dirty="0" smtClean="0">
                <a:latin typeface="Times New Roman"/>
                <a:ea typeface="Times New Roman"/>
              </a:rPr>
              <a:t> Gulf</a:t>
            </a:r>
            <a:r>
              <a:rPr lang="en-GB" dirty="0" smtClean="0">
                <a:latin typeface="Times New Roman"/>
                <a:ea typeface="Times New Roman"/>
              </a:rPr>
              <a:t/>
            </a:r>
            <a:br>
              <a:rPr lang="en-GB" dirty="0" smtClean="0">
                <a:latin typeface="Times New Roman"/>
                <a:ea typeface="Times New Roman"/>
              </a:rPr>
            </a:br>
            <a:endParaRPr lang="en-GB" dirty="0"/>
          </a:p>
        </p:txBody>
      </p:sp>
      <p:graphicFrame>
        <p:nvGraphicFramePr>
          <p:cNvPr id="4" name="Content Placeholder 3"/>
          <p:cNvGraphicFramePr>
            <a:graphicFrameLocks noGrp="1"/>
          </p:cNvGraphicFramePr>
          <p:nvPr>
            <p:ph idx="1"/>
          </p:nvPr>
        </p:nvGraphicFramePr>
        <p:xfrm>
          <a:off x="1506930" y="3791744"/>
          <a:ext cx="6130139" cy="269177"/>
        </p:xfrm>
        <a:graphic>
          <a:graphicData uri="http://schemas.openxmlformats.org/drawingml/2006/table">
            <a:tbl>
              <a:tblPr/>
              <a:tblGrid>
                <a:gridCol w="393555"/>
                <a:gridCol w="476925"/>
                <a:gridCol w="527192"/>
                <a:gridCol w="788336"/>
                <a:gridCol w="521872"/>
                <a:gridCol w="1054800"/>
                <a:gridCol w="2367459"/>
              </a:tblGrid>
              <a:tr h="142875">
                <a:tc>
                  <a:txBody>
                    <a:bodyPr/>
                    <a:lstStyle/>
                    <a:p>
                      <a:pPr algn="ctr">
                        <a:lnSpc>
                          <a:spcPct val="115000"/>
                        </a:lnSpc>
                        <a:spcAft>
                          <a:spcPts val="0"/>
                        </a:spcAft>
                      </a:pPr>
                      <a:r>
                        <a:rPr lang="en-GB" sz="800" b="1" dirty="0">
                          <a:latin typeface="Times New Roman"/>
                          <a:ea typeface="Times New Roman"/>
                        </a:rPr>
                        <a:t>543</a:t>
                      </a:r>
                      <a:endParaRPr lang="en-GB" sz="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n-GB" sz="800" b="1" dirty="0">
                          <a:latin typeface="Times New Roman"/>
                          <a:ea typeface="Times New Roman"/>
                        </a:rPr>
                        <a:t>36.6</a:t>
                      </a:r>
                      <a:endParaRPr lang="en-GB" sz="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n-GB" sz="800" b="1" dirty="0">
                          <a:latin typeface="Times New Roman"/>
                          <a:ea typeface="Times New Roman"/>
                        </a:rPr>
                        <a:t>27.4</a:t>
                      </a:r>
                      <a:endParaRPr lang="en-GB" sz="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n-GB" sz="800" b="1" dirty="0">
                          <a:latin typeface="Times New Roman"/>
                          <a:ea typeface="Times New Roman"/>
                        </a:rPr>
                        <a:t>Late Roman</a:t>
                      </a:r>
                      <a:endParaRPr lang="en-GB" sz="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n-GB" sz="800" b="1" dirty="0">
                          <a:latin typeface="Times New Roman"/>
                          <a:ea typeface="Times New Roman"/>
                        </a:rPr>
                        <a:t>Kerme Gulf</a:t>
                      </a:r>
                      <a:endParaRPr lang="en-GB" sz="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n-GB" sz="800" b="1" dirty="0">
                          <a:latin typeface="Times New Roman"/>
                          <a:ea typeface="Times New Roman"/>
                        </a:rPr>
                        <a:t>Tile</a:t>
                      </a:r>
                      <a:endParaRPr lang="en-GB" sz="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GB" sz="800" b="1" dirty="0">
                          <a:latin typeface="Times New Roman"/>
                          <a:ea typeface="Times New Roman"/>
                        </a:rPr>
                        <a:t>5 000 tiles with amphorae and coarse pottery</a:t>
                      </a:r>
                      <a:endParaRPr lang="en-GB" sz="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Alcante</a:t>
            </a:r>
            <a:endParaRPr lang="en-GB" dirty="0"/>
          </a:p>
        </p:txBody>
      </p:sp>
      <p:sp>
        <p:nvSpPr>
          <p:cNvPr id="3" name="Content Placeholder 2"/>
          <p:cNvSpPr>
            <a:spLocks noGrp="1"/>
          </p:cNvSpPr>
          <p:nvPr>
            <p:ph idx="1"/>
          </p:nvPr>
        </p:nvSpPr>
        <p:spPr/>
        <p:txBody>
          <a:bodyPr/>
          <a:lstStyle/>
          <a:p>
            <a:endParaRPr lang="en-GB" dirty="0"/>
          </a:p>
        </p:txBody>
      </p:sp>
      <p:pic>
        <p:nvPicPr>
          <p:cNvPr id="1026" name="Picture 2" descr="Some of the hundreds of well-preserved clay amphoras, or two-handled jars, used   to hold fish sauce that was a prized condiment for wealthy Romans,   found in waters off Alicante, eastern Spain."/>
          <p:cNvPicPr>
            <a:picLocks noChangeAspect="1" noChangeArrowheads="1"/>
          </p:cNvPicPr>
          <p:nvPr/>
        </p:nvPicPr>
        <p:blipFill>
          <a:blip r:embed="rId3" cstate="print"/>
          <a:srcRect/>
          <a:stretch>
            <a:fillRect/>
          </a:stretch>
        </p:blipFill>
        <p:spPr bwMode="auto">
          <a:xfrm>
            <a:off x="2143108" y="1785926"/>
            <a:ext cx="4476750" cy="335280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Early Roads</a:t>
            </a:r>
            <a:endParaRPr lang="en-GB" dirty="0"/>
          </a:p>
        </p:txBody>
      </p:sp>
      <p:pic>
        <p:nvPicPr>
          <p:cNvPr id="53250" name="Picture 2"/>
          <p:cNvPicPr>
            <a:picLocks noGrp="1" noChangeAspect="1" noChangeArrowheads="1"/>
          </p:cNvPicPr>
          <p:nvPr>
            <p:ph idx="1"/>
          </p:nvPr>
        </p:nvPicPr>
        <p:blipFill>
          <a:blip r:embed="rId2" cstate="print"/>
          <a:srcRect/>
          <a:stretch>
            <a:fillRect/>
          </a:stretch>
        </p:blipFill>
        <p:spPr bwMode="auto">
          <a:xfrm>
            <a:off x="2071702" y="1600200"/>
            <a:ext cx="5000596" cy="4525963"/>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Early Roads in Italy</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Earliest forms of transport – by foot and pack animals. Can penetrate (slowly) most regions. Paths would develop along natural ridge lines and transhumance lines. Limits to speed and amounts. Very Seasonal.</a:t>
            </a:r>
          </a:p>
          <a:p>
            <a:r>
              <a:rPr lang="en-GB" dirty="0" smtClean="0"/>
              <a:t>Development of Etruscan road building in 7</a:t>
            </a:r>
            <a:r>
              <a:rPr lang="en-GB" baseline="30000" dirty="0" smtClean="0"/>
              <a:t>th</a:t>
            </a:r>
            <a:r>
              <a:rPr lang="en-GB" dirty="0" smtClean="0"/>
              <a:t> century BC in parallel with a huge increase in 2 and 4 wheeled vehicles (Mainly evidenced by carvings).</a:t>
            </a:r>
          </a:p>
          <a:p>
            <a:r>
              <a:rPr lang="en-GB" dirty="0" smtClean="0"/>
              <a:t>Roads follow valley bottoms, ridge ways etc. Generally cutting down to bed rock (Volcanic </a:t>
            </a:r>
            <a:r>
              <a:rPr lang="en-GB" dirty="0" err="1" smtClean="0"/>
              <a:t>Tufa</a:t>
            </a:r>
            <a:r>
              <a:rPr lang="en-GB" dirty="0" smtClean="0"/>
              <a:t>) with V shape cuts and gullies for drainage.  Massive scale in places for drainage and cuttings into vertical cliffs – winding up as seen today.</a:t>
            </a:r>
          </a:p>
          <a:p>
            <a:r>
              <a:rPr lang="en-GB" dirty="0" smtClean="0"/>
              <a:t>Room for two carts in width</a:t>
            </a:r>
          </a:p>
          <a:p>
            <a:r>
              <a:rPr lang="en-GB" dirty="0" smtClean="0"/>
              <a:t>Dating difficult – usually relies on relationship to other features, usually tombs. Inscriptions very rare. </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Early Roads</a:t>
            </a:r>
            <a:endParaRPr lang="en-GB" dirty="0"/>
          </a:p>
        </p:txBody>
      </p:sp>
      <p:sp>
        <p:nvSpPr>
          <p:cNvPr id="3" name="Content Placeholder 2"/>
          <p:cNvSpPr>
            <a:spLocks noGrp="1"/>
          </p:cNvSpPr>
          <p:nvPr>
            <p:ph idx="1"/>
          </p:nvPr>
        </p:nvSpPr>
        <p:spPr/>
        <p:txBody>
          <a:bodyPr/>
          <a:lstStyle/>
          <a:p>
            <a:r>
              <a:rPr lang="en-GB" dirty="0" smtClean="0"/>
              <a:t>Waterways passed by fords, drainage from valley ( also improves agricultural potential) one span bridges of timber. </a:t>
            </a:r>
          </a:p>
          <a:p>
            <a:r>
              <a:rPr lang="en-GB" dirty="0" smtClean="0"/>
              <a:t>Wheels cut into bed rock, and roads deteriorate especially in winter with build up of soil, frost damage etc ( seen today in minor roads in Italy).</a:t>
            </a:r>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966</TotalTime>
  <Words>1675</Words>
  <Application>Microsoft Office PowerPoint</Application>
  <PresentationFormat>On-screen Show (4:3)</PresentationFormat>
  <Paragraphs>185</Paragraphs>
  <Slides>64</Slides>
  <Notes>5</Notes>
  <HiddenSlides>0</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Office Theme</vt:lpstr>
      <vt:lpstr>The Roman Economy</vt:lpstr>
      <vt:lpstr>Transport</vt:lpstr>
      <vt:lpstr>Roads Roman Roads of Britain</vt:lpstr>
      <vt:lpstr>Later Roman distribution of Nene Valle wares</vt:lpstr>
      <vt:lpstr>Apamea</vt:lpstr>
      <vt:lpstr>Land Transport</vt:lpstr>
      <vt:lpstr>Early Roads</vt:lpstr>
      <vt:lpstr>Early Roads in Italy</vt:lpstr>
      <vt:lpstr>Early Roads</vt:lpstr>
      <vt:lpstr>Later Developments</vt:lpstr>
      <vt:lpstr>Via Amerina, S of Nepi</vt:lpstr>
      <vt:lpstr>Slide 12</vt:lpstr>
      <vt:lpstr>Roman Roads </vt:lpstr>
      <vt:lpstr>Roads around Nepi</vt:lpstr>
      <vt:lpstr>3 Bridges, Lebanon</vt:lpstr>
      <vt:lpstr>Slide 16</vt:lpstr>
      <vt:lpstr>Cost of Transport Cato, De Agricultura/ On farming (L C2 BC)</vt:lpstr>
      <vt:lpstr>Cost of Transport</vt:lpstr>
      <vt:lpstr>Speed of transport</vt:lpstr>
      <vt:lpstr>Diocletian’s Edict</vt:lpstr>
      <vt:lpstr>Agriculture and land transport</vt:lpstr>
      <vt:lpstr>Cato, On Farming</vt:lpstr>
      <vt:lpstr>Cato</vt:lpstr>
      <vt:lpstr>Varro De Re Rustica 1.16.1-7</vt:lpstr>
      <vt:lpstr>Villa location and Road Building</vt:lpstr>
      <vt:lpstr>Cicero. (106 B.C.–43 B.C.).  Letters. The Harvard Classics.  1909–14. XIV. To His Brother Quintus (In Britain) Arpinum and Rome, 28 September</vt:lpstr>
      <vt:lpstr>Villa Settefinestre</vt:lpstr>
      <vt:lpstr>Villa Location</vt:lpstr>
      <vt:lpstr>Roman Vehicles</vt:lpstr>
      <vt:lpstr>Vehicles</vt:lpstr>
      <vt:lpstr>Detail of Roads and Mile stones in Roman Britain</vt:lpstr>
      <vt:lpstr>Phenomenology of Roads</vt:lpstr>
      <vt:lpstr>Inland waterways</vt:lpstr>
      <vt:lpstr>Cambridgeshire Car Dyke</vt:lpstr>
      <vt:lpstr>Gold Mica tempered pottery</vt:lpstr>
      <vt:lpstr>Quartz tempered pottery</vt:lpstr>
      <vt:lpstr>Shell tempered pottery</vt:lpstr>
      <vt:lpstr>Bay of Bassit</vt:lpstr>
      <vt:lpstr>Sidon</vt:lpstr>
      <vt:lpstr>Sidon</vt:lpstr>
      <vt:lpstr>Portus</vt:lpstr>
      <vt:lpstr> 1st Century Portus</vt:lpstr>
      <vt:lpstr>Portus</vt:lpstr>
      <vt:lpstr>Britain</vt:lpstr>
      <vt:lpstr>London</vt:lpstr>
      <vt:lpstr>Slide 46</vt:lpstr>
      <vt:lpstr>New fresh Wharf</vt:lpstr>
      <vt:lpstr>Slide 48</vt:lpstr>
      <vt:lpstr>Billingsgate</vt:lpstr>
      <vt:lpstr>Pottery Sources</vt:lpstr>
      <vt:lpstr>Imports and Exports</vt:lpstr>
      <vt:lpstr>Ship construction</vt:lpstr>
      <vt:lpstr>Shell first</vt:lpstr>
      <vt:lpstr>Ship Steering</vt:lpstr>
      <vt:lpstr>Ship Sizes</vt:lpstr>
      <vt:lpstr>Lucian - The ship or the Wishes 435-7</vt:lpstr>
      <vt:lpstr>Ship Wrecks</vt:lpstr>
      <vt:lpstr>Madrague De Giens</vt:lpstr>
      <vt:lpstr>Madrague De Giens</vt:lpstr>
      <vt:lpstr>Les Roches d'Aurelle </vt:lpstr>
      <vt:lpstr>Le Secanion </vt:lpstr>
      <vt:lpstr>Cabrera a </vt:lpstr>
      <vt:lpstr>Kerme Gulf </vt:lpstr>
      <vt:lpstr>Alcante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Roman Economy</dc:title>
  <dc:creator>Dr Philip Mills</dc:creator>
  <cp:lastModifiedBy>Phil Mills</cp:lastModifiedBy>
  <cp:revision>85</cp:revision>
  <dcterms:created xsi:type="dcterms:W3CDTF">2010-03-05T15:50:08Z</dcterms:created>
  <dcterms:modified xsi:type="dcterms:W3CDTF">2012-03-13T11:11:55Z</dcterms:modified>
</cp:coreProperties>
</file>