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56" r:id="rId2"/>
    <p:sldId id="317" r:id="rId3"/>
    <p:sldId id="257" r:id="rId4"/>
    <p:sldId id="258" r:id="rId5"/>
    <p:sldId id="259" r:id="rId6"/>
    <p:sldId id="286" r:id="rId7"/>
    <p:sldId id="285" r:id="rId8"/>
    <p:sldId id="287" r:id="rId9"/>
    <p:sldId id="262" r:id="rId10"/>
    <p:sldId id="284" r:id="rId11"/>
    <p:sldId id="296" r:id="rId12"/>
    <p:sldId id="297" r:id="rId13"/>
    <p:sldId id="306" r:id="rId14"/>
    <p:sldId id="307" r:id="rId15"/>
    <p:sldId id="298" r:id="rId16"/>
    <p:sldId id="281" r:id="rId17"/>
    <p:sldId id="299" r:id="rId18"/>
    <p:sldId id="282" r:id="rId19"/>
    <p:sldId id="300" r:id="rId20"/>
    <p:sldId id="283" r:id="rId21"/>
    <p:sldId id="301" r:id="rId22"/>
    <p:sldId id="302" r:id="rId23"/>
    <p:sldId id="263" r:id="rId24"/>
    <p:sldId id="313" r:id="rId25"/>
    <p:sldId id="312" r:id="rId26"/>
    <p:sldId id="314" r:id="rId27"/>
    <p:sldId id="315" r:id="rId28"/>
    <p:sldId id="316" r:id="rId29"/>
    <p:sldId id="260" r:id="rId30"/>
    <p:sldId id="288" r:id="rId31"/>
    <p:sldId id="289" r:id="rId32"/>
    <p:sldId id="290" r:id="rId33"/>
    <p:sldId id="294" r:id="rId34"/>
    <p:sldId id="292" r:id="rId35"/>
    <p:sldId id="291" r:id="rId36"/>
    <p:sldId id="293" r:id="rId37"/>
    <p:sldId id="261" r:id="rId38"/>
    <p:sldId id="264" r:id="rId39"/>
    <p:sldId id="308" r:id="rId40"/>
    <p:sldId id="309" r:id="rId41"/>
    <p:sldId id="310" r:id="rId42"/>
    <p:sldId id="311" r:id="rId43"/>
    <p:sldId id="305" r:id="rId44"/>
    <p:sldId id="265" r:id="rId45"/>
    <p:sldId id="267" r:id="rId46"/>
    <p:sldId id="268" r:id="rId47"/>
    <p:sldId id="269" r:id="rId48"/>
    <p:sldId id="270" r:id="rId49"/>
    <p:sldId id="271" r:id="rId50"/>
    <p:sldId id="272" r:id="rId51"/>
    <p:sldId id="274" r:id="rId52"/>
    <p:sldId id="275" r:id="rId53"/>
    <p:sldId id="276" r:id="rId54"/>
    <p:sldId id="277" r:id="rId55"/>
    <p:sldId id="278" r:id="rId56"/>
    <p:sldId id="279" r:id="rId57"/>
    <p:sldId id="280" r:id="rId58"/>
    <p:sldId id="318" r:id="rId59"/>
    <p:sldId id="319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55E5E-F7D3-4F45-AE5C-F4ADB7450F95}" type="datetimeFigureOut">
              <a:rPr lang="en-GB" smtClean="0"/>
              <a:pPr/>
              <a:t>05/03/2012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CDAEF6-DC26-414D-8AD0-0F36AC4AF6A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F9B4B-126A-4CDE-B0CC-57A2289D4AA2}" type="slidenum">
              <a:rPr lang="en-GB" smtClean="0"/>
              <a:pPr/>
              <a:t>45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F9B4B-126A-4CDE-B0CC-57A2289D4AA2}" type="slidenum">
              <a:rPr lang="en-GB" smtClean="0"/>
              <a:pPr/>
              <a:t>57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F9B4B-126A-4CDE-B0CC-57A2289D4AA2}" type="slidenum">
              <a:rPr lang="en-GB" smtClean="0"/>
              <a:pPr/>
              <a:t>46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F9B4B-126A-4CDE-B0CC-57A2289D4AA2}" type="slidenum">
              <a:rPr lang="en-GB" smtClean="0"/>
              <a:pPr/>
              <a:t>47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F9B4B-126A-4CDE-B0CC-57A2289D4AA2}" type="slidenum">
              <a:rPr lang="en-GB" smtClean="0"/>
              <a:pPr/>
              <a:t>48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F9B4B-126A-4CDE-B0CC-57A2289D4AA2}" type="slidenum">
              <a:rPr lang="en-GB" smtClean="0"/>
              <a:pPr/>
              <a:t>49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F9B4B-126A-4CDE-B0CC-57A2289D4AA2}" type="slidenum">
              <a:rPr lang="en-GB" smtClean="0"/>
              <a:pPr/>
              <a:t>50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F9B4B-126A-4CDE-B0CC-57A2289D4AA2}" type="slidenum">
              <a:rPr lang="en-GB" smtClean="0"/>
              <a:pPr/>
              <a:t>51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F9B4B-126A-4CDE-B0CC-57A2289D4AA2}" type="slidenum">
              <a:rPr lang="en-GB" smtClean="0"/>
              <a:pPr/>
              <a:t>52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F9B4B-126A-4CDE-B0CC-57A2289D4AA2}" type="slidenum">
              <a:rPr lang="en-GB" smtClean="0"/>
              <a:pPr/>
              <a:t>56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9580-D2C2-4053-AB5B-5A1143FDB7EC}" type="datetimeFigureOut">
              <a:rPr lang="en-GB" smtClean="0"/>
              <a:pPr/>
              <a:t>05/03/2012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D9778-34F7-4531-B69A-11F9D280C7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9580-D2C2-4053-AB5B-5A1143FDB7EC}" type="datetimeFigureOut">
              <a:rPr lang="en-GB" smtClean="0"/>
              <a:pPr/>
              <a:t>05/03/2012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D9778-34F7-4531-B69A-11F9D280C7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9580-D2C2-4053-AB5B-5A1143FDB7EC}" type="datetimeFigureOut">
              <a:rPr lang="en-GB" smtClean="0"/>
              <a:pPr/>
              <a:t>05/03/2012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D9778-34F7-4531-B69A-11F9D280C7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9580-D2C2-4053-AB5B-5A1143FDB7EC}" type="datetimeFigureOut">
              <a:rPr lang="en-GB" smtClean="0"/>
              <a:pPr/>
              <a:t>05/03/2012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D9778-34F7-4531-B69A-11F9D280C7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9580-D2C2-4053-AB5B-5A1143FDB7EC}" type="datetimeFigureOut">
              <a:rPr lang="en-GB" smtClean="0"/>
              <a:pPr/>
              <a:t>05/03/2012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D9778-34F7-4531-B69A-11F9D280C7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9580-D2C2-4053-AB5B-5A1143FDB7EC}" type="datetimeFigureOut">
              <a:rPr lang="en-GB" smtClean="0"/>
              <a:pPr/>
              <a:t>05/03/2012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D9778-34F7-4531-B69A-11F9D280C7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9580-D2C2-4053-AB5B-5A1143FDB7EC}" type="datetimeFigureOut">
              <a:rPr lang="en-GB" smtClean="0"/>
              <a:pPr/>
              <a:t>05/03/2012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D9778-34F7-4531-B69A-11F9D280C7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9580-D2C2-4053-AB5B-5A1143FDB7EC}" type="datetimeFigureOut">
              <a:rPr lang="en-GB" smtClean="0"/>
              <a:pPr/>
              <a:t>05/03/2012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D9778-34F7-4531-B69A-11F9D280C7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9580-D2C2-4053-AB5B-5A1143FDB7EC}" type="datetimeFigureOut">
              <a:rPr lang="en-GB" smtClean="0"/>
              <a:pPr/>
              <a:t>05/03/2012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D9778-34F7-4531-B69A-11F9D280C7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9580-D2C2-4053-AB5B-5A1143FDB7EC}" type="datetimeFigureOut">
              <a:rPr lang="en-GB" smtClean="0"/>
              <a:pPr/>
              <a:t>05/03/2012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D9778-34F7-4531-B69A-11F9D280C7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9580-D2C2-4053-AB5B-5A1143FDB7EC}" type="datetimeFigureOut">
              <a:rPr lang="en-GB" smtClean="0"/>
              <a:pPr/>
              <a:t>05/03/2012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D9778-34F7-4531-B69A-11F9D280C7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D9580-D2C2-4053-AB5B-5A1143FDB7EC}" type="datetimeFigureOut">
              <a:rPr lang="en-GB" smtClean="0"/>
              <a:pPr/>
              <a:t>05/03/2012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D9778-34F7-4531-B69A-11F9D280C74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Roman Economy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Week </a:t>
            </a:r>
            <a:r>
              <a:rPr lang="en-GB" smtClean="0"/>
              <a:t>9 Lecture </a:t>
            </a:r>
            <a:r>
              <a:rPr lang="en-GB" dirty="0" smtClean="0"/>
              <a:t>1</a:t>
            </a:r>
          </a:p>
          <a:p>
            <a:r>
              <a:rPr lang="en-GB" dirty="0" smtClean="0"/>
              <a:t>Indo Roman Trade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red sea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6 ports to Alexandria via desert stations and Nile</a:t>
            </a:r>
          </a:p>
          <a:p>
            <a:r>
              <a:rPr lang="en-GB" dirty="0" smtClean="0"/>
              <a:t>Ptolemy 6 Ports:</a:t>
            </a:r>
          </a:p>
          <a:p>
            <a:r>
              <a:rPr lang="en-GB" b="1" dirty="0" err="1" smtClean="0"/>
              <a:t>Clysma</a:t>
            </a:r>
            <a:r>
              <a:rPr lang="en-GB" b="1" dirty="0" smtClean="0"/>
              <a:t>, </a:t>
            </a:r>
            <a:r>
              <a:rPr lang="en-GB" b="1" dirty="0" err="1" smtClean="0"/>
              <a:t>Myos</a:t>
            </a:r>
            <a:r>
              <a:rPr lang="en-GB" b="1" dirty="0" smtClean="0"/>
              <a:t> </a:t>
            </a:r>
            <a:r>
              <a:rPr lang="en-GB" b="1" dirty="0" err="1" smtClean="0"/>
              <a:t>Hormos</a:t>
            </a:r>
            <a:r>
              <a:rPr lang="en-GB" dirty="0" smtClean="0"/>
              <a:t>, </a:t>
            </a:r>
            <a:r>
              <a:rPr lang="en-GB" dirty="0" err="1" smtClean="0"/>
              <a:t>Philoteras</a:t>
            </a:r>
            <a:r>
              <a:rPr lang="en-GB" dirty="0" smtClean="0"/>
              <a:t>, </a:t>
            </a:r>
            <a:r>
              <a:rPr lang="en-GB" dirty="0" err="1" smtClean="0"/>
              <a:t>Leukos</a:t>
            </a:r>
            <a:r>
              <a:rPr lang="en-GB" dirty="0" smtClean="0"/>
              <a:t> </a:t>
            </a:r>
            <a:r>
              <a:rPr lang="en-GB" dirty="0" err="1" smtClean="0"/>
              <a:t>Limen</a:t>
            </a:r>
            <a:r>
              <a:rPr lang="en-GB" dirty="0" smtClean="0"/>
              <a:t>, </a:t>
            </a:r>
            <a:r>
              <a:rPr lang="en-GB" b="1" i="1" dirty="0" err="1" smtClean="0"/>
              <a:t>Nechesia</a:t>
            </a:r>
            <a:r>
              <a:rPr lang="en-GB" dirty="0" smtClean="0"/>
              <a:t>, </a:t>
            </a:r>
            <a:r>
              <a:rPr lang="en-GB" b="1" dirty="0" err="1" smtClean="0"/>
              <a:t>Berenike</a:t>
            </a:r>
            <a:r>
              <a:rPr lang="en-GB" dirty="0" smtClean="0"/>
              <a:t>.</a:t>
            </a:r>
          </a:p>
          <a:p>
            <a:r>
              <a:rPr lang="en-GB" dirty="0" err="1" smtClean="0"/>
              <a:t>Periplus</a:t>
            </a:r>
            <a:r>
              <a:rPr lang="en-GB" dirty="0" smtClean="0"/>
              <a:t>: </a:t>
            </a:r>
            <a:r>
              <a:rPr lang="en-GB" b="1" dirty="0" err="1" smtClean="0"/>
              <a:t>Myos</a:t>
            </a:r>
            <a:r>
              <a:rPr lang="en-GB" b="1" dirty="0" smtClean="0"/>
              <a:t> </a:t>
            </a:r>
            <a:r>
              <a:rPr lang="en-GB" b="1" dirty="0" err="1" smtClean="0"/>
              <a:t>Hormos</a:t>
            </a:r>
            <a:r>
              <a:rPr lang="en-GB" b="1" dirty="0" smtClean="0"/>
              <a:t>, </a:t>
            </a:r>
            <a:r>
              <a:rPr lang="en-GB" b="1" dirty="0" err="1" smtClean="0"/>
              <a:t>Berenike</a:t>
            </a:r>
            <a:endParaRPr lang="en-GB" b="1" dirty="0" smtClean="0"/>
          </a:p>
          <a:p>
            <a:r>
              <a:rPr lang="en-GB" dirty="0" smtClean="0"/>
              <a:t>Strabo</a:t>
            </a:r>
            <a:r>
              <a:rPr lang="en-GB" b="1" dirty="0" smtClean="0"/>
              <a:t> – MH the more important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/>
              <a:t>Myos</a:t>
            </a:r>
            <a:r>
              <a:rPr lang="en-GB" b="1" dirty="0" smtClean="0"/>
              <a:t> </a:t>
            </a:r>
            <a:r>
              <a:rPr lang="en-GB" b="1" dirty="0" err="1" smtClean="0"/>
              <a:t>Hormos</a:t>
            </a:r>
            <a:endParaRPr lang="en-GB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 smtClean="0"/>
              <a:t>Terminus of a road.</a:t>
            </a:r>
          </a:p>
          <a:p>
            <a:pPr lvl="1"/>
            <a:r>
              <a:rPr lang="en-GB" dirty="0" smtClean="0"/>
              <a:t>Two phases (Chicago excavation):</a:t>
            </a:r>
          </a:p>
          <a:p>
            <a:pPr lvl="2"/>
            <a:r>
              <a:rPr lang="en-GB" dirty="0" smtClean="0"/>
              <a:t>Late Augustan – Mid 3rd</a:t>
            </a:r>
          </a:p>
          <a:p>
            <a:pPr lvl="3"/>
            <a:r>
              <a:rPr lang="en-GB" dirty="0" err="1" smtClean="0"/>
              <a:t>Horreum</a:t>
            </a:r>
            <a:r>
              <a:rPr lang="en-GB" dirty="0" smtClean="0"/>
              <a:t>, shops, jetty made from amphorae</a:t>
            </a:r>
          </a:p>
          <a:p>
            <a:pPr lvl="3"/>
            <a:r>
              <a:rPr lang="en-GB" dirty="0" smtClean="0"/>
              <a:t>C2 stone harbour</a:t>
            </a:r>
          </a:p>
          <a:p>
            <a:pPr lvl="3"/>
            <a:r>
              <a:rPr lang="en-GB" dirty="0" err="1" smtClean="0"/>
              <a:t>Mudbrick</a:t>
            </a:r>
            <a:r>
              <a:rPr lang="en-GB" dirty="0" smtClean="0"/>
              <a:t>, coral, </a:t>
            </a:r>
            <a:r>
              <a:rPr lang="en-GB" dirty="0" err="1" smtClean="0"/>
              <a:t>ashlar</a:t>
            </a:r>
            <a:r>
              <a:rPr lang="en-GB" dirty="0" smtClean="0"/>
              <a:t> with plaster rendering, no apparent street grid</a:t>
            </a:r>
          </a:p>
          <a:p>
            <a:pPr lvl="2"/>
            <a:r>
              <a:rPr lang="en-GB" dirty="0" smtClean="0"/>
              <a:t>Abandonment</a:t>
            </a:r>
          </a:p>
          <a:p>
            <a:pPr lvl="2"/>
            <a:r>
              <a:rPr lang="en-GB" dirty="0" err="1" smtClean="0"/>
              <a:t>Mamluk</a:t>
            </a:r>
            <a:r>
              <a:rPr lang="en-GB" dirty="0" smtClean="0"/>
              <a:t> Occupation</a:t>
            </a:r>
          </a:p>
          <a:p>
            <a:pPr lvl="2"/>
            <a:r>
              <a:rPr lang="en-GB" dirty="0" smtClean="0"/>
              <a:t>Residual Ptolemaic occupation (submerged)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/>
              <a:t>Berenike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Important part of </a:t>
            </a:r>
            <a:r>
              <a:rPr lang="en-GB" dirty="0" err="1" smtClean="0"/>
              <a:t>Ptolomeic</a:t>
            </a:r>
            <a:r>
              <a:rPr lang="en-GB" dirty="0" smtClean="0"/>
              <a:t> elephant trade</a:t>
            </a:r>
          </a:p>
          <a:p>
            <a:endParaRPr lang="en-GB" dirty="0" smtClean="0"/>
          </a:p>
          <a:p>
            <a:r>
              <a:rPr lang="en-GB" dirty="0" smtClean="0"/>
              <a:t>MC3 BC – AD C6,</a:t>
            </a:r>
          </a:p>
          <a:p>
            <a:r>
              <a:rPr lang="en-GB" dirty="0" smtClean="0"/>
              <a:t>Settlement shifts to east and south over time due to silting</a:t>
            </a:r>
          </a:p>
          <a:p>
            <a:r>
              <a:rPr lang="en-GB" dirty="0" smtClean="0"/>
              <a:t>Terminus of Via </a:t>
            </a:r>
            <a:r>
              <a:rPr lang="en-GB" dirty="0" err="1" smtClean="0"/>
              <a:t>Hadriana</a:t>
            </a:r>
            <a:r>
              <a:rPr lang="en-GB" dirty="0" smtClean="0"/>
              <a:t>, perhaps military rather than trade?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Shenshef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23 km SSW of </a:t>
            </a:r>
            <a:r>
              <a:rPr lang="en-GB" dirty="0" err="1" smtClean="0"/>
              <a:t>Berinike</a:t>
            </a:r>
            <a:endParaRPr lang="en-GB" dirty="0" smtClean="0"/>
          </a:p>
          <a:p>
            <a:pPr lvl="1"/>
            <a:r>
              <a:rPr lang="en-GB" dirty="0" smtClean="0"/>
              <a:t>No early Roman material – 5</a:t>
            </a:r>
            <a:r>
              <a:rPr lang="en-GB" baseline="30000" dirty="0" smtClean="0"/>
              <a:t>th</a:t>
            </a:r>
            <a:r>
              <a:rPr lang="en-GB" dirty="0" smtClean="0"/>
              <a:t> century AD foundation</a:t>
            </a:r>
          </a:p>
          <a:p>
            <a:pPr lvl="1"/>
            <a:r>
              <a:rPr lang="en-GB" dirty="0" smtClean="0"/>
              <a:t>Presence of Indian goods demonstrates continuation of Indian Trade in the late Roman period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Aila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 important port from 3</a:t>
            </a:r>
            <a:r>
              <a:rPr lang="en-GB" baseline="30000" dirty="0" smtClean="0"/>
              <a:t>rd</a:t>
            </a:r>
            <a:r>
              <a:rPr lang="en-GB" dirty="0" smtClean="0"/>
              <a:t> Century</a:t>
            </a:r>
          </a:p>
          <a:p>
            <a:r>
              <a:rPr lang="en-GB" dirty="0" smtClean="0"/>
              <a:t>Important part of overland frankincense route before this (Saudi, </a:t>
            </a:r>
            <a:r>
              <a:rPr lang="en-GB" dirty="0" err="1" smtClean="0"/>
              <a:t>Leuke</a:t>
            </a:r>
            <a:r>
              <a:rPr lang="en-GB" dirty="0" smtClean="0"/>
              <a:t> </a:t>
            </a:r>
            <a:r>
              <a:rPr lang="en-GB" dirty="0" err="1" smtClean="0"/>
              <a:t>Kome</a:t>
            </a:r>
            <a:r>
              <a:rPr lang="en-GB" dirty="0" smtClean="0"/>
              <a:t>)</a:t>
            </a:r>
          </a:p>
          <a:p>
            <a:r>
              <a:rPr lang="en-GB" dirty="0" smtClean="0"/>
              <a:t>Not a port in Strabo, but </a:t>
            </a:r>
            <a:r>
              <a:rPr lang="en-GB" dirty="0" err="1" smtClean="0"/>
              <a:t>Eusibeus</a:t>
            </a:r>
            <a:r>
              <a:rPr lang="en-GB" dirty="0" smtClean="0"/>
              <a:t> (C4) mentions it</a:t>
            </a:r>
          </a:p>
          <a:p>
            <a:r>
              <a:rPr lang="en-GB" dirty="0" smtClean="0"/>
              <a:t>Survives into C7, after </a:t>
            </a:r>
            <a:r>
              <a:rPr lang="en-GB" dirty="0" err="1" smtClean="0"/>
              <a:t>Berenike</a:t>
            </a:r>
            <a:r>
              <a:rPr lang="en-GB" dirty="0" smtClean="0"/>
              <a:t> abandoned.</a:t>
            </a:r>
          </a:p>
          <a:p>
            <a:r>
              <a:rPr lang="en-GB" dirty="0" smtClean="0"/>
              <a:t>Architecture mainly </a:t>
            </a:r>
            <a:r>
              <a:rPr lang="en-GB" dirty="0" err="1" smtClean="0"/>
              <a:t>mudbrick</a:t>
            </a:r>
            <a:r>
              <a:rPr lang="en-GB" dirty="0" smtClean="0"/>
              <a:t>, with </a:t>
            </a:r>
            <a:r>
              <a:rPr lang="en-GB" dirty="0" err="1" smtClean="0"/>
              <a:t>ashlar</a:t>
            </a:r>
            <a:r>
              <a:rPr lang="en-GB" dirty="0" smtClean="0"/>
              <a:t> monumental building – </a:t>
            </a:r>
            <a:r>
              <a:rPr lang="en-GB" dirty="0" err="1" smtClean="0"/>
              <a:t>poss</a:t>
            </a:r>
            <a:r>
              <a:rPr lang="en-GB" dirty="0" smtClean="0"/>
              <a:t> early Church.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Eastern Red sea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Aromatics trade</a:t>
            </a:r>
          </a:p>
          <a:p>
            <a:r>
              <a:rPr lang="en-GB" dirty="0" smtClean="0"/>
              <a:t>Land-based after red sea to </a:t>
            </a:r>
            <a:r>
              <a:rPr lang="en-GB" dirty="0" err="1" smtClean="0"/>
              <a:t>Nabatean</a:t>
            </a:r>
            <a:r>
              <a:rPr lang="en-GB" dirty="0" smtClean="0"/>
              <a:t> Kingdom</a:t>
            </a:r>
          </a:p>
          <a:p>
            <a:r>
              <a:rPr lang="en-GB" dirty="0" smtClean="0"/>
              <a:t>Remains important even after development of Egyptian trade</a:t>
            </a:r>
          </a:p>
          <a:p>
            <a:r>
              <a:rPr lang="en-GB" dirty="0" smtClean="0"/>
              <a:t>Trade with India and East Africa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East Africa</a:t>
            </a:r>
            <a:endParaRPr lang="en-GB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179" y="1600200"/>
            <a:ext cx="761764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Adulis</a:t>
            </a:r>
            <a:r>
              <a:rPr lang="en-GB" dirty="0" smtClean="0"/>
              <a:t> important for export of Ivory and tortoise shell</a:t>
            </a:r>
          </a:p>
          <a:p>
            <a:r>
              <a:rPr lang="en-GB" dirty="0" smtClean="0"/>
              <a:t>Flourishes in C3-C7 as </a:t>
            </a:r>
            <a:r>
              <a:rPr lang="en-GB" dirty="0" err="1" smtClean="0"/>
              <a:t>Aksumite</a:t>
            </a:r>
            <a:r>
              <a:rPr lang="en-GB" dirty="0" smtClean="0"/>
              <a:t> kingdom a major international force</a:t>
            </a:r>
          </a:p>
          <a:p>
            <a:r>
              <a:rPr lang="en-GB" dirty="0" smtClean="0"/>
              <a:t>Indian connections strongest C2-C5</a:t>
            </a:r>
          </a:p>
          <a:p>
            <a:r>
              <a:rPr lang="en-GB" dirty="0" smtClean="0"/>
              <a:t>C5 external evidence changes – rise of </a:t>
            </a:r>
            <a:r>
              <a:rPr lang="en-GB" dirty="0" err="1" smtClean="0"/>
              <a:t>Sassanian</a:t>
            </a:r>
            <a:r>
              <a:rPr lang="en-GB" dirty="0" smtClean="0"/>
              <a:t> power dominating Gulf.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Arabia Felix</a:t>
            </a:r>
            <a:endParaRPr lang="en-GB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64357"/>
            <a:ext cx="8229600" cy="419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Closer links to East Africa than Roman world</a:t>
            </a:r>
          </a:p>
          <a:p>
            <a:r>
              <a:rPr lang="en-GB" dirty="0" smtClean="0"/>
              <a:t>Supply land routes to South Arabia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Look at the Red Sea Ports</a:t>
            </a:r>
          </a:p>
          <a:p>
            <a:r>
              <a:rPr lang="en-GB" dirty="0" smtClean="0"/>
              <a:t>Look at trading links to East Africa and Arabia</a:t>
            </a:r>
          </a:p>
          <a:p>
            <a:r>
              <a:rPr lang="en-GB" dirty="0" smtClean="0"/>
              <a:t>Look at the evidence of contacts with India</a:t>
            </a:r>
          </a:p>
          <a:p>
            <a:pPr lvl="1"/>
            <a:r>
              <a:rPr lang="en-GB" dirty="0" smtClean="0"/>
              <a:t>What good were exchanges, and what other items travelled alongside them?</a:t>
            </a:r>
          </a:p>
          <a:p>
            <a:pPr lvl="1"/>
            <a:r>
              <a:rPr lang="en-GB" dirty="0" smtClean="0"/>
              <a:t>Who controlled the trade?</a:t>
            </a:r>
          </a:p>
          <a:p>
            <a:pPr lvl="1"/>
            <a:r>
              <a:rPr lang="en-GB" dirty="0" smtClean="0"/>
              <a:t>Who conducted the trade?</a:t>
            </a:r>
          </a:p>
          <a:p>
            <a:pPr lvl="1"/>
            <a:r>
              <a:rPr lang="en-GB" dirty="0" smtClean="0"/>
              <a:t>Where did traders live?</a:t>
            </a:r>
          </a:p>
          <a:p>
            <a:pPr lvl="1"/>
            <a:r>
              <a:rPr lang="en-GB" dirty="0" smtClean="0"/>
              <a:t>What routes travelled? </a:t>
            </a:r>
          </a:p>
          <a:p>
            <a:pPr lvl="1"/>
            <a:r>
              <a:rPr lang="en-GB" dirty="0" smtClean="0"/>
              <a:t>What is the duration and extent of this trade?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India</a:t>
            </a:r>
            <a:endParaRPr lang="en-GB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34312"/>
            <a:ext cx="8229600" cy="425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A number of regions with differing amounts of connectivity.</a:t>
            </a:r>
          </a:p>
          <a:p>
            <a:r>
              <a:rPr lang="en-GB" dirty="0" smtClean="0"/>
              <a:t>N India – </a:t>
            </a:r>
          </a:p>
          <a:p>
            <a:pPr lvl="1"/>
            <a:r>
              <a:rPr lang="en-GB" dirty="0" smtClean="0"/>
              <a:t>established urban tradition before Alexander the Great (327-5BC)</a:t>
            </a:r>
          </a:p>
          <a:p>
            <a:pPr lvl="2"/>
            <a:r>
              <a:rPr lang="en-GB" dirty="0" smtClean="0"/>
              <a:t>Large centres</a:t>
            </a:r>
          </a:p>
          <a:p>
            <a:pPr lvl="2"/>
            <a:r>
              <a:rPr lang="en-GB" dirty="0" smtClean="0"/>
              <a:t>Coins</a:t>
            </a:r>
          </a:p>
          <a:p>
            <a:pPr lvl="2"/>
            <a:r>
              <a:rPr lang="en-GB" dirty="0" smtClean="0"/>
              <a:t>Craft specialisation</a:t>
            </a:r>
          </a:p>
          <a:p>
            <a:r>
              <a:rPr lang="en-GB" dirty="0" smtClean="0"/>
              <a:t>Peak connection with Roman world coincides with ‘Early Historic Period’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Taxila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Capital of </a:t>
            </a:r>
            <a:r>
              <a:rPr lang="en-GB" dirty="0" err="1" smtClean="0"/>
              <a:t>Gandhara</a:t>
            </a:r>
            <a:r>
              <a:rPr lang="en-GB" dirty="0" smtClean="0"/>
              <a:t> during </a:t>
            </a:r>
            <a:r>
              <a:rPr lang="en-GB" dirty="0" err="1" smtClean="0"/>
              <a:t>Kushana</a:t>
            </a:r>
            <a:r>
              <a:rPr lang="en-GB" dirty="0" smtClean="0"/>
              <a:t> period ( C2BC – AD 230)</a:t>
            </a:r>
          </a:p>
          <a:p>
            <a:r>
              <a:rPr lang="en-GB" dirty="0" smtClean="0"/>
              <a:t>Merging of Classical and Buddhist traditions</a:t>
            </a:r>
          </a:p>
          <a:p>
            <a:r>
              <a:rPr lang="en-GB" dirty="0" smtClean="0"/>
              <a:t>Any fine art works though Roman now thought to be </a:t>
            </a:r>
            <a:r>
              <a:rPr lang="en-GB" dirty="0" err="1" smtClean="0"/>
              <a:t>indian</a:t>
            </a:r>
            <a:r>
              <a:rPr lang="en-GB" dirty="0" smtClean="0"/>
              <a:t> but influenced by classical works.</a:t>
            </a:r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Gandharan</a:t>
            </a:r>
            <a:r>
              <a:rPr lang="en-GB" dirty="0" smtClean="0"/>
              <a:t> Athena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File:Gandharan Athe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700808"/>
            <a:ext cx="2533875" cy="4706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Barbarikon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Most Northerly site mentioned in Greco-Roman sources. Not archaeologically investigated</a:t>
            </a:r>
          </a:p>
          <a:p>
            <a:r>
              <a:rPr lang="en-GB" dirty="0" smtClean="0"/>
              <a:t>Mouth of Indus, modern Pakistan</a:t>
            </a:r>
          </a:p>
          <a:p>
            <a:r>
              <a:rPr lang="en-GB" dirty="0" smtClean="0"/>
              <a:t>Port served royal capital of </a:t>
            </a:r>
            <a:r>
              <a:rPr lang="en-GB" dirty="0" err="1" smtClean="0"/>
              <a:t>Minnagar</a:t>
            </a:r>
            <a:r>
              <a:rPr lang="en-GB" dirty="0" smtClean="0"/>
              <a:t> (</a:t>
            </a:r>
            <a:r>
              <a:rPr lang="en-GB" dirty="0" err="1" smtClean="0"/>
              <a:t>Unlocated</a:t>
            </a:r>
            <a:r>
              <a:rPr lang="en-GB" dirty="0" smtClean="0"/>
              <a:t>)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Barygaza</a:t>
            </a:r>
            <a:r>
              <a:rPr lang="en-GB" dirty="0" smtClean="0"/>
              <a:t> (</a:t>
            </a:r>
            <a:r>
              <a:rPr lang="en-GB" dirty="0" err="1" smtClean="0"/>
              <a:t>Bharuch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Mentioned 29 times in </a:t>
            </a:r>
            <a:r>
              <a:rPr lang="en-GB" dirty="0" err="1" smtClean="0"/>
              <a:t>Periplus</a:t>
            </a:r>
            <a:endParaRPr lang="en-GB" dirty="0" smtClean="0"/>
          </a:p>
          <a:p>
            <a:r>
              <a:rPr lang="en-GB" dirty="0" smtClean="0"/>
              <a:t>Treacherous approach – located at safe anchorage point –c. 30km from coast</a:t>
            </a:r>
          </a:p>
          <a:p>
            <a:r>
              <a:rPr lang="en-GB" dirty="0" smtClean="0"/>
              <a:t>Three routes: Bactria, Ganges valley, lower Krishna Valley</a:t>
            </a:r>
          </a:p>
          <a:p>
            <a:r>
              <a:rPr lang="en-GB" dirty="0" smtClean="0"/>
              <a:t>Also manufacturing centre</a:t>
            </a:r>
          </a:p>
          <a:p>
            <a:r>
              <a:rPr lang="en-GB" dirty="0" smtClean="0"/>
              <a:t>Some survey work, but poorly published and a lot of medieval and modern occupation.</a:t>
            </a:r>
            <a:endParaRPr lang="en-GB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Limrike</a:t>
            </a:r>
            <a:r>
              <a:rPr lang="en-GB" dirty="0" smtClean="0"/>
              <a:t>/ Malabar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SW Indian Coast</a:t>
            </a:r>
          </a:p>
          <a:p>
            <a:r>
              <a:rPr lang="en-GB" dirty="0" smtClean="0"/>
              <a:t>A number of ports mentioned</a:t>
            </a:r>
          </a:p>
          <a:p>
            <a:pPr lvl="1"/>
            <a:r>
              <a:rPr lang="en-GB" dirty="0" err="1" smtClean="0"/>
              <a:t>Muziris</a:t>
            </a:r>
            <a:r>
              <a:rPr lang="en-GB" dirty="0" smtClean="0"/>
              <a:t> – Principle port mentioned, Pliny recommends </a:t>
            </a:r>
            <a:r>
              <a:rPr lang="en-GB" dirty="0" err="1" smtClean="0"/>
              <a:t>Bakare</a:t>
            </a:r>
            <a:r>
              <a:rPr lang="en-GB" dirty="0" smtClean="0"/>
              <a:t> – possibly the result of inter tribal enmity.</a:t>
            </a:r>
          </a:p>
          <a:p>
            <a:pPr lvl="1"/>
            <a:r>
              <a:rPr lang="en-GB" dirty="0" smtClean="0"/>
              <a:t>Location of </a:t>
            </a:r>
            <a:r>
              <a:rPr lang="en-GB" dirty="0" err="1" smtClean="0"/>
              <a:t>Muziris</a:t>
            </a:r>
            <a:r>
              <a:rPr lang="en-GB" dirty="0" smtClean="0"/>
              <a:t> problematical because of shift of </a:t>
            </a:r>
            <a:r>
              <a:rPr lang="en-GB" dirty="0" err="1" smtClean="0"/>
              <a:t>Periyar</a:t>
            </a:r>
            <a:r>
              <a:rPr lang="en-GB" dirty="0" smtClean="0"/>
              <a:t> river.</a:t>
            </a:r>
          </a:p>
          <a:p>
            <a:pPr lvl="1"/>
            <a:r>
              <a:rPr lang="en-GB" dirty="0" smtClean="0"/>
              <a:t>Possibly modern </a:t>
            </a:r>
            <a:r>
              <a:rPr lang="en-GB" dirty="0" err="1" smtClean="0"/>
              <a:t>Pattanam</a:t>
            </a:r>
            <a:endParaRPr lang="en-GB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Arikamadu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Wheeler thought  Augustan to AD 200</a:t>
            </a:r>
          </a:p>
          <a:p>
            <a:r>
              <a:rPr lang="en-GB" dirty="0" smtClean="0"/>
              <a:t>Megalithic antecedents, pottery includes </a:t>
            </a:r>
            <a:r>
              <a:rPr lang="en-GB" dirty="0" err="1" smtClean="0"/>
              <a:t>Arratine</a:t>
            </a:r>
            <a:r>
              <a:rPr lang="en-GB" dirty="0" smtClean="0"/>
              <a:t> and ESA and ESB AD 10-50</a:t>
            </a:r>
          </a:p>
          <a:p>
            <a:r>
              <a:rPr lang="en-GB" dirty="0" smtClean="0"/>
              <a:t>Amphorae: </a:t>
            </a:r>
            <a:r>
              <a:rPr lang="en-GB" dirty="0" err="1" smtClean="0"/>
              <a:t>Koan</a:t>
            </a:r>
            <a:r>
              <a:rPr lang="en-GB" dirty="0" smtClean="0"/>
              <a:t> (Gk) 540-50%</a:t>
            </a:r>
          </a:p>
          <a:p>
            <a:r>
              <a:rPr lang="en-GB" dirty="0" err="1" smtClean="0"/>
              <a:t>Knidian</a:t>
            </a:r>
            <a:r>
              <a:rPr lang="en-GB" dirty="0" smtClean="0"/>
              <a:t> stamps – C1 BC – 50 BC/AD</a:t>
            </a:r>
          </a:p>
          <a:p>
            <a:r>
              <a:rPr lang="en-GB" dirty="0" smtClean="0"/>
              <a:t>LRA1 – C5+</a:t>
            </a:r>
          </a:p>
          <a:p>
            <a:r>
              <a:rPr lang="en-GB" dirty="0" smtClean="0"/>
              <a:t>Coins rare</a:t>
            </a:r>
            <a:endParaRPr lang="en-GB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Sites have pre-existing occupation</a:t>
            </a:r>
          </a:p>
          <a:p>
            <a:r>
              <a:rPr lang="en-GB" dirty="0" smtClean="0"/>
              <a:t>Some Roman settlers, and some intermingling</a:t>
            </a:r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Roman Coins in India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325480"/>
            <a:ext cx="3133077" cy="4800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8911531" cy="459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Pliny refers to 50 million </a:t>
            </a:r>
            <a:r>
              <a:rPr lang="en-GB" dirty="0" smtClean="0"/>
              <a:t>sesterces </a:t>
            </a:r>
            <a:r>
              <a:rPr lang="en-GB" dirty="0" smtClean="0"/>
              <a:t>per year</a:t>
            </a:r>
          </a:p>
          <a:p>
            <a:r>
              <a:rPr lang="en-GB" i="1" dirty="0" smtClean="0"/>
              <a:t>Circa</a:t>
            </a:r>
            <a:r>
              <a:rPr lang="en-GB" dirty="0" smtClean="0"/>
              <a:t> 120 </a:t>
            </a:r>
            <a:r>
              <a:rPr lang="en-GB" dirty="0" smtClean="0"/>
              <a:t>find spots, </a:t>
            </a:r>
            <a:r>
              <a:rPr lang="en-GB" dirty="0" smtClean="0"/>
              <a:t>but meaning </a:t>
            </a:r>
            <a:r>
              <a:rPr lang="en-GB" dirty="0" smtClean="0"/>
              <a:t>problematical</a:t>
            </a:r>
          </a:p>
          <a:p>
            <a:r>
              <a:rPr lang="en-GB" dirty="0" smtClean="0"/>
              <a:t>70% silver coins and 90% gold coins from Hoards in the South. Largest hoard over 1500 pieces.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Hoard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1.  Early Julio </a:t>
            </a:r>
            <a:r>
              <a:rPr lang="en-GB" dirty="0" err="1" smtClean="0"/>
              <a:t>Claudian</a:t>
            </a:r>
            <a:endParaRPr lang="en-GB" dirty="0" smtClean="0"/>
          </a:p>
          <a:p>
            <a:pPr lvl="1"/>
            <a:r>
              <a:rPr lang="en-GB" dirty="0" smtClean="0"/>
              <a:t> (Mostly Augustus – Tiberius) most </a:t>
            </a:r>
            <a:r>
              <a:rPr lang="en-GB" dirty="0" err="1" smtClean="0"/>
              <a:t>Denarii</a:t>
            </a:r>
            <a:r>
              <a:rPr lang="en-GB" dirty="0" smtClean="0"/>
              <a:t>, limited issues, fairly good condition</a:t>
            </a:r>
          </a:p>
          <a:p>
            <a:pPr lvl="1">
              <a:buNone/>
            </a:pPr>
            <a:r>
              <a:rPr lang="en-GB" dirty="0" smtClean="0"/>
              <a:t>2. Later J-C</a:t>
            </a:r>
          </a:p>
          <a:p>
            <a:pPr lvl="1">
              <a:buNone/>
            </a:pPr>
            <a:r>
              <a:rPr lang="en-GB" dirty="0" smtClean="0"/>
              <a:t>	(Mostly Tiberius and Claudius) normally </a:t>
            </a:r>
            <a:r>
              <a:rPr lang="en-GB" dirty="0" err="1" smtClean="0"/>
              <a:t>Aurei</a:t>
            </a:r>
            <a:r>
              <a:rPr lang="en-GB" dirty="0" smtClean="0"/>
              <a:t>, fewer coins but wider range of types, more widespread</a:t>
            </a:r>
          </a:p>
          <a:p>
            <a:pPr lvl="1">
              <a:buNone/>
            </a:pPr>
            <a:endParaRPr lang="en-GB" dirty="0" smtClean="0"/>
          </a:p>
          <a:p>
            <a:pPr lvl="1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3. Post J-C</a:t>
            </a:r>
          </a:p>
          <a:p>
            <a:pPr lvl="1"/>
            <a:r>
              <a:rPr lang="en-GB" dirty="0" smtClean="0"/>
              <a:t>Often with earlier coins, consists of </a:t>
            </a:r>
            <a:r>
              <a:rPr lang="en-GB" dirty="0" err="1" smtClean="0"/>
              <a:t>aurei</a:t>
            </a:r>
            <a:r>
              <a:rPr lang="en-GB" dirty="0" smtClean="0"/>
              <a:t>, C2 </a:t>
            </a:r>
            <a:r>
              <a:rPr lang="en-GB" dirty="0" err="1" smtClean="0"/>
              <a:t>aurei</a:t>
            </a:r>
            <a:r>
              <a:rPr lang="en-GB" dirty="0" smtClean="0"/>
              <a:t> in excellent condition.</a:t>
            </a:r>
          </a:p>
          <a:p>
            <a:r>
              <a:rPr lang="en-GB" dirty="0" smtClean="0"/>
              <a:t>C3 apparent hiatus</a:t>
            </a:r>
          </a:p>
          <a:p>
            <a:r>
              <a:rPr lang="en-GB" dirty="0" smtClean="0"/>
              <a:t>4. C4-5+</a:t>
            </a:r>
          </a:p>
          <a:p>
            <a:pPr lvl="1"/>
            <a:r>
              <a:rPr lang="en-GB" dirty="0" smtClean="0"/>
              <a:t>Gold </a:t>
            </a:r>
            <a:r>
              <a:rPr lang="en-GB" dirty="0" err="1" smtClean="0"/>
              <a:t>solidi</a:t>
            </a:r>
            <a:r>
              <a:rPr lang="en-GB" dirty="0" smtClean="0"/>
              <a:t>, mostly fourth to fifth but occasional 6</a:t>
            </a:r>
            <a:r>
              <a:rPr lang="en-GB" baseline="30000" dirty="0" smtClean="0"/>
              <a:t>th</a:t>
            </a:r>
            <a:r>
              <a:rPr lang="en-GB" dirty="0" smtClean="0"/>
              <a:t> and early 7</a:t>
            </a:r>
            <a:r>
              <a:rPr lang="en-GB" baseline="30000" dirty="0" smtClean="0"/>
              <a:t>th</a:t>
            </a:r>
            <a:r>
              <a:rPr lang="en-GB" dirty="0" smtClean="0"/>
              <a:t> century examples</a:t>
            </a:r>
            <a:endParaRPr lang="en-GB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Dating may be problematical, as coins are prior to some currency reforms – not in imperial circulation</a:t>
            </a:r>
          </a:p>
          <a:p>
            <a:r>
              <a:rPr lang="en-GB" dirty="0" smtClean="0"/>
              <a:t>Some suggestions that mainly C2 as recognised as good value, and will mask early trade</a:t>
            </a:r>
            <a:endParaRPr lang="en-GB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Concentrations at</a:t>
            </a:r>
          </a:p>
          <a:p>
            <a:r>
              <a:rPr lang="en-GB" dirty="0" smtClean="0"/>
              <a:t>Coimbatore (a source of gems) mainly J-C in date</a:t>
            </a:r>
          </a:p>
          <a:p>
            <a:r>
              <a:rPr lang="en-GB" dirty="0" smtClean="0"/>
              <a:t>Krishna River, Andhra Pradesh, Mostly C2 </a:t>
            </a:r>
            <a:endParaRPr lang="en-GB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Roman Coins in India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325480"/>
            <a:ext cx="3133077" cy="4800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Coins?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Bronze coinage may have circulated</a:t>
            </a:r>
          </a:p>
          <a:p>
            <a:r>
              <a:rPr lang="en-GB" dirty="0" smtClean="0"/>
              <a:t>Coin based culture existed, but varies by region.</a:t>
            </a:r>
          </a:p>
          <a:p>
            <a:r>
              <a:rPr lang="en-GB" dirty="0" smtClean="0"/>
              <a:t>In South silver punch marked coins found with Roman ones, suggesting some use as currency</a:t>
            </a:r>
          </a:p>
          <a:p>
            <a:r>
              <a:rPr lang="en-GB" dirty="0" smtClean="0"/>
              <a:t>Perhaps mainly bullion but with some local use as currency.</a:t>
            </a:r>
          </a:p>
          <a:p>
            <a:r>
              <a:rPr lang="en-GB" dirty="0" smtClean="0"/>
              <a:t>Less coin hoards in north reflection of more </a:t>
            </a:r>
            <a:r>
              <a:rPr lang="en-GB" dirty="0" err="1" smtClean="0"/>
              <a:t>moneterised</a:t>
            </a:r>
            <a:r>
              <a:rPr lang="en-GB" dirty="0" smtClean="0"/>
              <a:t> economy?</a:t>
            </a:r>
            <a:endParaRPr lang="en-GB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Amphorae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41313"/>
            <a:ext cx="8229600" cy="4443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Amphorae in India and Sri Lanka</a:t>
            </a:r>
            <a:endParaRPr lang="en-GB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2356" y="1600200"/>
            <a:ext cx="23792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11561" y="764705"/>
          <a:ext cx="7992888" cy="5920662"/>
        </p:xfrm>
        <a:graphic>
          <a:graphicData uri="http://schemas.openxmlformats.org/drawingml/2006/table">
            <a:tbl>
              <a:tblPr/>
              <a:tblGrid>
                <a:gridCol w="1504543"/>
                <a:gridCol w="1247759"/>
                <a:gridCol w="1215209"/>
                <a:gridCol w="900557"/>
                <a:gridCol w="1837278"/>
                <a:gridCol w="1287542"/>
              </a:tblGrid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Product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Source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ER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ER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LR/ Other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LR/ Other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Myos Hormos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Berenike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Berenike &amp; Shenshef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Aila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Food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Rice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India: Bartgaza, Limrike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Black Pepper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 (SW) Limrike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Cocunut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Emblic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India/ Sri Lanka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Mung Bean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India/ Sri Lanka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Abrus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East Africa?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Abysinnian pea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Etheopia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Baobab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East Africa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Tamarind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East Africa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Wod and Ivory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Teak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India, Barygaza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Rhodesian teak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Africa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bamboo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Sandalwood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India/ Mediterrenian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3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Ivory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Africa/ India/ Arabia 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Arikamedu</a:t>
            </a:r>
            <a:r>
              <a:rPr lang="en-GB" dirty="0" smtClean="0"/>
              <a:t> – excavation by Sir Mortimer Wheeler 1945</a:t>
            </a:r>
          </a:p>
          <a:p>
            <a:pPr lvl="1"/>
            <a:r>
              <a:rPr lang="en-GB" dirty="0" smtClean="0"/>
              <a:t>116 Amphora sherds </a:t>
            </a:r>
          </a:p>
          <a:p>
            <a:pPr lvl="1"/>
            <a:r>
              <a:rPr lang="en-GB" dirty="0" smtClean="0"/>
              <a:t>38 sherds of </a:t>
            </a:r>
            <a:r>
              <a:rPr lang="en-GB" i="1" dirty="0" smtClean="0"/>
              <a:t>Terra </a:t>
            </a:r>
            <a:r>
              <a:rPr lang="en-GB" i="1" dirty="0" err="1" smtClean="0"/>
              <a:t>Sigillata</a:t>
            </a:r>
            <a:endParaRPr lang="en-GB" i="1" dirty="0" smtClean="0"/>
          </a:p>
          <a:p>
            <a:r>
              <a:rPr lang="en-GB" dirty="0" smtClean="0"/>
              <a:t>Orthodox view:</a:t>
            </a:r>
          </a:p>
          <a:p>
            <a:pPr lvl="1"/>
            <a:r>
              <a:rPr lang="en-GB" dirty="0" smtClean="0"/>
              <a:t>Trade was Roman controlled, </a:t>
            </a:r>
            <a:r>
              <a:rPr lang="en-GB" dirty="0" err="1" smtClean="0"/>
              <a:t>Arikamedu</a:t>
            </a:r>
            <a:r>
              <a:rPr lang="en-GB" dirty="0" smtClean="0"/>
              <a:t> colonised by Roman Traders AD C1-C2.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95536" y="1052732"/>
          <a:ext cx="8280920" cy="5740732"/>
        </p:xfrm>
        <a:graphic>
          <a:graphicData uri="http://schemas.openxmlformats.org/drawingml/2006/table">
            <a:tbl>
              <a:tblPr/>
              <a:tblGrid>
                <a:gridCol w="1558761"/>
                <a:gridCol w="1292723"/>
                <a:gridCol w="1259000"/>
                <a:gridCol w="933010"/>
                <a:gridCol w="1903486"/>
                <a:gridCol w="1333940"/>
              </a:tblGrid>
              <a:tr h="336064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Myos Hormos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Berenike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Berenike &amp; Shenshef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Aila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64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Textiles and Basketry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9765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Cotton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 Barbarikon, Barygaza, Limrike, Ganges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64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Cotton, resist Dye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islamic?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64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Cotton, Sail Clot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64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Basketry, Matting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 (North)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64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Epigraphy and Coins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64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Graffitio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Prakrit-Brahmi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64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Graffitio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Tamil-Brahmi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64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Graffitio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South Arabian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modern cxt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64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Graffitio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Ethiopic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64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Graffitii/ Inscriptions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Palmyrene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64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coin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 (West)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64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Coins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Aksum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  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67544" y="404664"/>
          <a:ext cx="7776865" cy="5846646"/>
        </p:xfrm>
        <a:graphic>
          <a:graphicData uri="http://schemas.openxmlformats.org/drawingml/2006/table">
            <a:tbl>
              <a:tblPr/>
              <a:tblGrid>
                <a:gridCol w="1463880"/>
                <a:gridCol w="1214036"/>
                <a:gridCol w="1182365"/>
                <a:gridCol w="876218"/>
                <a:gridCol w="1787622"/>
                <a:gridCol w="1252744"/>
              </a:tblGrid>
              <a:tr h="22847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Product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Suggested Source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ER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ER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LR/ Other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LR/ Other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7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Myos Hormos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Berenike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Berenike &amp; Shenshef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Aila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7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Gems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7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Agate, Onyx, Sardonyx,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 (West), Barygaza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48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Carneleian and sard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 (West/ South&gt;) Eygpt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7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Almandine garnet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Inida (South) Limrike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7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Rock crystal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Inida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(South)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Limrike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7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Amethyst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Inida (South) Limrike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7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Aquamarine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Inida (South) Limrike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7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Emerald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Inida (South) Limrike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7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Sapphire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Inida (South) Limrike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48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Lapis Lazuli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Afganistan (NE) Barbarikon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7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Rocks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7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Basalt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Hadrarnawt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SURFACE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7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Basalt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Aden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7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Calcite jars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Arabia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7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Startite jars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Yemen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71"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Obsidian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Eritea Howakii Bay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67544" y="764710"/>
          <a:ext cx="8496944" cy="5924245"/>
        </p:xfrm>
        <a:graphic>
          <a:graphicData uri="http://schemas.openxmlformats.org/drawingml/2006/table">
            <a:tbl>
              <a:tblPr/>
              <a:tblGrid>
                <a:gridCol w="1599424"/>
                <a:gridCol w="1326446"/>
                <a:gridCol w="1291844"/>
                <a:gridCol w="957349"/>
                <a:gridCol w="1953143"/>
                <a:gridCol w="1368738"/>
              </a:tblGrid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Product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Suggested Source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ER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ER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LR/ Other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LR/ Other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Myos Hormos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Berenike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Berenike &amp; Shenshef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Aila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Beads and Ornaments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Mosaic bead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Java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SURFACE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Indo-Pacific glass beads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South India/ Sri Lanka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 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87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Pearls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Gulf/ India (Gulf of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mannar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)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Limrike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,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Gange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,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Omana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Ostich egg bead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East Africa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Job's tear bead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India 9East/ NE)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Glass Cameo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Sasanian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SURFACE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Pottery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Glazed ware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Mesopotemia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?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RW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 (NE)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Residual?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CRSW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 (Inc SW)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Residual?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Paddle Impressed wares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Indiia (East?)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Residual?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Coarse wares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Residual?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Organic Black wares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India (NW)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Residual?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Residual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Organic Storage Jars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Hadramawt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 Residual?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Whole moth cooking pot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South Arabia (Aden)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Red dandy ware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Adulis region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 Residual?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Coarse wares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Aksum region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?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  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283" marR="8283" marT="82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LC1-MC3 Roman activity at red sea ports for economically motivated trade in the Indian Ocean,</a:t>
            </a:r>
          </a:p>
          <a:p>
            <a:r>
              <a:rPr lang="en-GB" dirty="0" smtClean="0"/>
              <a:t>A lack of infrastructure implies a lack of imperial control. </a:t>
            </a:r>
          </a:p>
          <a:p>
            <a:r>
              <a:rPr lang="en-GB" dirty="0" smtClean="0"/>
              <a:t>Direct exchange with India is indicated as well as the use of way point</a:t>
            </a:r>
          </a:p>
          <a:p>
            <a:r>
              <a:rPr lang="en-GB" dirty="0" smtClean="0"/>
              <a:t>Luxury goods more common in north.</a:t>
            </a:r>
          </a:p>
          <a:p>
            <a:r>
              <a:rPr lang="en-GB" dirty="0" smtClean="0"/>
              <a:t>Use is made of local existing exchange networks</a:t>
            </a:r>
          </a:p>
          <a:p>
            <a:r>
              <a:rPr lang="en-GB" dirty="0" smtClean="0"/>
              <a:t>Coins and amphora follow coast and river networks</a:t>
            </a:r>
          </a:p>
          <a:p>
            <a:r>
              <a:rPr lang="en-GB" dirty="0" smtClean="0"/>
              <a:t>Some Indians live in </a:t>
            </a:r>
            <a:r>
              <a:rPr lang="en-GB" dirty="0" err="1" smtClean="0"/>
              <a:t>Eygpt</a:t>
            </a:r>
            <a:r>
              <a:rPr lang="en-GB" dirty="0" smtClean="0"/>
              <a:t>, </a:t>
            </a:r>
            <a:endParaRPr lang="en-GB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Silk Road</a:t>
            </a:r>
            <a:endParaRPr lang="en-GB" dirty="0"/>
          </a:p>
        </p:txBody>
      </p:sp>
      <p:pic>
        <p:nvPicPr>
          <p:cNvPr id="4" name="Picture 2" descr="C:\Users\Phil\Documents\Downloads\Transasia_trade_routes_1stC_CE_gr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8257" y="1600200"/>
            <a:ext cx="754748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land route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Silks, spices gums, jewels and precious stones in return for amber, ivory, rhino horn (Embassy of Marcus </a:t>
            </a:r>
            <a:r>
              <a:rPr lang="en-GB" dirty="0" err="1" smtClean="0"/>
              <a:t>Auralius</a:t>
            </a:r>
            <a:r>
              <a:rPr lang="en-GB" dirty="0" smtClean="0"/>
              <a:t>)</a:t>
            </a:r>
          </a:p>
          <a:p>
            <a:r>
              <a:rPr lang="en-GB" dirty="0" smtClean="0"/>
              <a:t>Through </a:t>
            </a:r>
            <a:r>
              <a:rPr lang="en-GB" dirty="0" err="1" smtClean="0"/>
              <a:t>Bactria</a:t>
            </a:r>
            <a:r>
              <a:rPr lang="en-GB" dirty="0" smtClean="0"/>
              <a:t> and </a:t>
            </a:r>
            <a:r>
              <a:rPr lang="en-GB" dirty="0" err="1" smtClean="0"/>
              <a:t>Parthia</a:t>
            </a:r>
            <a:r>
              <a:rPr lang="en-GB" dirty="0" smtClean="0"/>
              <a:t> or across the Indian Ocean, up the red sea to Antioch, Damascus Palmyra, Petra.</a:t>
            </a:r>
          </a:p>
          <a:p>
            <a:r>
              <a:rPr lang="en-GB" dirty="0" smtClean="0"/>
              <a:t>Later attempts to avoid Parthia by going through Caucasus and across Caspian sea.</a:t>
            </a:r>
          </a:p>
          <a:p>
            <a:r>
              <a:rPr lang="en-GB" dirty="0" smtClean="0"/>
              <a:t>From Asia Minor to North Syria had to cross the Taurus and </a:t>
            </a:r>
            <a:r>
              <a:rPr lang="en-GB" dirty="0" err="1" smtClean="0"/>
              <a:t>Amanus</a:t>
            </a:r>
            <a:r>
              <a:rPr lang="en-GB" dirty="0" smtClean="0"/>
              <a:t>:</a:t>
            </a:r>
          </a:p>
          <a:p>
            <a:r>
              <a:rPr lang="en-GB" dirty="0" smtClean="0"/>
              <a:t>Cilician Gates to cross the Taurus</a:t>
            </a:r>
          </a:p>
          <a:p>
            <a:r>
              <a:rPr lang="en-GB" dirty="0" smtClean="0"/>
              <a:t>Cilician coast, the </a:t>
            </a:r>
            <a:r>
              <a:rPr lang="en-GB" dirty="0" err="1" smtClean="0"/>
              <a:t>Pyramus</a:t>
            </a:r>
            <a:r>
              <a:rPr lang="en-GB" dirty="0" smtClean="0"/>
              <a:t> to the </a:t>
            </a:r>
            <a:r>
              <a:rPr lang="en-GB" dirty="0" err="1" smtClean="0"/>
              <a:t>Pylae</a:t>
            </a:r>
            <a:r>
              <a:rPr lang="en-GB" dirty="0" smtClean="0"/>
              <a:t> </a:t>
            </a:r>
            <a:r>
              <a:rPr lang="en-GB" dirty="0" err="1" smtClean="0"/>
              <a:t>Amani</a:t>
            </a:r>
            <a:r>
              <a:rPr lang="en-GB" dirty="0" smtClean="0"/>
              <a:t> (</a:t>
            </a:r>
            <a:r>
              <a:rPr lang="en-GB" dirty="0" err="1" smtClean="0"/>
              <a:t>Bogtche</a:t>
            </a:r>
            <a:r>
              <a:rPr lang="en-GB" dirty="0" smtClean="0"/>
              <a:t> pass) then </a:t>
            </a:r>
            <a:r>
              <a:rPr lang="en-GB" dirty="0" err="1" smtClean="0"/>
              <a:t>Zeugman</a:t>
            </a:r>
            <a:r>
              <a:rPr lang="en-GB" dirty="0" smtClean="0"/>
              <a:t> on the Euphrates, or the plains of </a:t>
            </a:r>
            <a:r>
              <a:rPr lang="en-GB" dirty="0" err="1" smtClean="0"/>
              <a:t>Chalybon</a:t>
            </a:r>
            <a:r>
              <a:rPr lang="en-GB" dirty="0" smtClean="0"/>
              <a:t>.</a:t>
            </a:r>
          </a:p>
          <a:p>
            <a:r>
              <a:rPr lang="en-GB" dirty="0" smtClean="0"/>
              <a:t>Coast road to </a:t>
            </a:r>
            <a:r>
              <a:rPr lang="en-GB" dirty="0" err="1" smtClean="0"/>
              <a:t>Myriandos</a:t>
            </a:r>
            <a:r>
              <a:rPr lang="en-GB" dirty="0" smtClean="0"/>
              <a:t>, mountains at </a:t>
            </a:r>
            <a:r>
              <a:rPr lang="en-GB" dirty="0" err="1" smtClean="0"/>
              <a:t>Pylae</a:t>
            </a:r>
            <a:r>
              <a:rPr lang="en-GB" dirty="0" smtClean="0"/>
              <a:t> </a:t>
            </a:r>
            <a:r>
              <a:rPr lang="en-GB" dirty="0" err="1" smtClean="0"/>
              <a:t>Syriae</a:t>
            </a:r>
            <a:r>
              <a:rPr lang="en-GB" dirty="0" smtClean="0"/>
              <a:t>, then the plain</a:t>
            </a:r>
          </a:p>
          <a:p>
            <a:r>
              <a:rPr lang="en-GB" dirty="0" err="1" smtClean="0"/>
              <a:t>Selucia</a:t>
            </a:r>
            <a:r>
              <a:rPr lang="en-GB" dirty="0" smtClean="0"/>
              <a:t>, then the Orontes valley to reach Antioch.</a:t>
            </a:r>
          </a:p>
          <a:p>
            <a:r>
              <a:rPr lang="en-GB" dirty="0" smtClean="0"/>
              <a:t>Zeugma – renowned for its crossing of the Euphrates.</a:t>
            </a:r>
          </a:p>
          <a:p>
            <a:r>
              <a:rPr lang="en-GB" dirty="0" smtClean="0"/>
              <a:t>Follow back down to </a:t>
            </a:r>
            <a:r>
              <a:rPr lang="en-GB" dirty="0" err="1" smtClean="0"/>
              <a:t>Selucia</a:t>
            </a:r>
            <a:r>
              <a:rPr lang="en-GB" dirty="0" smtClean="0"/>
              <a:t> and Ctesiphon, or via Palmyra to </a:t>
            </a:r>
            <a:r>
              <a:rPr lang="en-GB" dirty="0" err="1" smtClean="0"/>
              <a:t>Circesium</a:t>
            </a:r>
            <a:r>
              <a:rPr lang="en-GB" dirty="0" smtClean="0"/>
              <a:t> and to Parthia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Isidore</a:t>
            </a:r>
            <a:r>
              <a:rPr lang="en-GB" dirty="0" smtClean="0"/>
              <a:t> of </a:t>
            </a:r>
            <a:r>
              <a:rPr lang="en-GB" dirty="0" err="1" smtClean="0"/>
              <a:t>Charax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</a:t>
            </a:r>
            <a:r>
              <a:rPr lang="en-GB" dirty="0" err="1" smtClean="0"/>
              <a:t>geogerapher</a:t>
            </a:r>
            <a:r>
              <a:rPr lang="en-GB" dirty="0" smtClean="0"/>
              <a:t> of 1</a:t>
            </a:r>
            <a:r>
              <a:rPr lang="en-GB" baseline="30000" dirty="0" smtClean="0"/>
              <a:t>st</a:t>
            </a:r>
            <a:r>
              <a:rPr lang="en-GB" dirty="0" smtClean="0"/>
              <a:t> century BC/AD</a:t>
            </a:r>
          </a:p>
          <a:p>
            <a:r>
              <a:rPr lang="en-GB" dirty="0" err="1" smtClean="0"/>
              <a:t>Partian</a:t>
            </a:r>
            <a:r>
              <a:rPr lang="en-GB" dirty="0" smtClean="0"/>
              <a:t> Stations/ </a:t>
            </a:r>
            <a:r>
              <a:rPr lang="en-GB" i="1" dirty="0" err="1" smtClean="0"/>
              <a:t>Mansiones</a:t>
            </a:r>
            <a:r>
              <a:rPr lang="en-GB" i="1" dirty="0" smtClean="0"/>
              <a:t> </a:t>
            </a:r>
            <a:r>
              <a:rPr lang="en-GB" i="1" dirty="0" err="1" smtClean="0"/>
              <a:t>Parthicae</a:t>
            </a:r>
            <a:endParaRPr lang="en-GB" i="1" dirty="0" smtClean="0"/>
          </a:p>
          <a:p>
            <a:pPr lvl="1"/>
            <a:r>
              <a:rPr lang="en-GB" i="1" dirty="0" smtClean="0"/>
              <a:t>An </a:t>
            </a:r>
            <a:r>
              <a:rPr lang="en-GB" i="1" dirty="0" err="1" smtClean="0"/>
              <a:t>itinary</a:t>
            </a:r>
            <a:r>
              <a:rPr lang="en-GB" i="1" dirty="0" smtClean="0"/>
              <a:t> of trade route from Antioch to India</a:t>
            </a:r>
          </a:p>
          <a:p>
            <a:r>
              <a:rPr lang="en-GB" dirty="0" err="1" smtClean="0"/>
              <a:t>Zuegma</a:t>
            </a:r>
            <a:r>
              <a:rPr lang="en-GB" dirty="0" smtClean="0"/>
              <a:t> to </a:t>
            </a:r>
            <a:r>
              <a:rPr lang="en-GB" dirty="0" err="1" smtClean="0"/>
              <a:t>Bactrai</a:t>
            </a:r>
            <a:r>
              <a:rPr lang="en-GB" dirty="0" smtClean="0"/>
              <a:t> on the silk route</a:t>
            </a:r>
          </a:p>
          <a:p>
            <a:r>
              <a:rPr lang="en-GB" dirty="0" err="1" smtClean="0"/>
              <a:t>Maes</a:t>
            </a:r>
            <a:r>
              <a:rPr lang="en-GB" dirty="0" smtClean="0"/>
              <a:t> </a:t>
            </a:r>
            <a:r>
              <a:rPr lang="en-GB" dirty="0" err="1" smtClean="0"/>
              <a:t>Titianus</a:t>
            </a:r>
            <a:r>
              <a:rPr lang="en-GB" dirty="0" smtClean="0"/>
              <a:t> – had agents explore the route</a:t>
            </a:r>
            <a:endParaRPr lang="en-GB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silk road in the Roman East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5256" y="1600200"/>
            <a:ext cx="653348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Palmyra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Centred on the Spring of </a:t>
            </a:r>
            <a:r>
              <a:rPr lang="en-GB" dirty="0" err="1" smtClean="0"/>
              <a:t>Efqa</a:t>
            </a:r>
            <a:endParaRPr lang="en-GB" dirty="0" smtClean="0"/>
          </a:p>
          <a:p>
            <a:r>
              <a:rPr lang="en-GB" dirty="0" smtClean="0"/>
              <a:t>Territory ranges from </a:t>
            </a:r>
            <a:r>
              <a:rPr lang="en-GB" dirty="0" err="1" smtClean="0"/>
              <a:t>Kheurbet</a:t>
            </a:r>
            <a:r>
              <a:rPr lang="en-GB" dirty="0" smtClean="0"/>
              <a:t> el </a:t>
            </a:r>
            <a:r>
              <a:rPr lang="en-GB" dirty="0" err="1" smtClean="0"/>
              <a:t>Bilas</a:t>
            </a:r>
            <a:r>
              <a:rPr lang="en-GB" dirty="0" smtClean="0"/>
              <a:t> 75km </a:t>
            </a:r>
            <a:r>
              <a:rPr lang="en-GB" dirty="0" err="1" smtClean="0"/>
              <a:t>Qasr</a:t>
            </a:r>
            <a:r>
              <a:rPr lang="en-GB" dirty="0" smtClean="0"/>
              <a:t> el Hair 65 km</a:t>
            </a:r>
          </a:p>
          <a:p>
            <a:r>
              <a:rPr lang="en-GB" dirty="0" smtClean="0"/>
              <a:t>Seleucid trading station, some building  C2 BC</a:t>
            </a:r>
          </a:p>
          <a:p>
            <a:r>
              <a:rPr lang="en-GB" dirty="0" smtClean="0"/>
              <a:t>Temple of </a:t>
            </a:r>
            <a:r>
              <a:rPr lang="en-GB" dirty="0" err="1" smtClean="0"/>
              <a:t>Bel</a:t>
            </a:r>
            <a:r>
              <a:rPr lang="en-GB" dirty="0" smtClean="0"/>
              <a:t> AD 17 dedicated AD32</a:t>
            </a:r>
          </a:p>
          <a:p>
            <a:r>
              <a:rPr lang="en-GB" dirty="0" smtClean="0"/>
              <a:t>Colonia 211/212 free of land and poll tax</a:t>
            </a:r>
          </a:p>
          <a:p>
            <a:r>
              <a:rPr lang="en-GB" dirty="0" smtClean="0"/>
              <a:t>C3 perhaps 150 – 200 000</a:t>
            </a:r>
          </a:p>
          <a:p>
            <a:r>
              <a:rPr lang="en-GB" dirty="0" smtClean="0"/>
              <a:t>A council/ senate, assembly of people</a:t>
            </a:r>
          </a:p>
          <a:p>
            <a:r>
              <a:rPr lang="en-GB" dirty="0" smtClean="0"/>
              <a:t>C. 240 – birth of </a:t>
            </a:r>
            <a:r>
              <a:rPr lang="en-GB" dirty="0" err="1" smtClean="0"/>
              <a:t>Zenobia</a:t>
            </a:r>
            <a:endParaRPr lang="en-GB" dirty="0" smtClean="0"/>
          </a:p>
          <a:p>
            <a:r>
              <a:rPr lang="en-GB" dirty="0" smtClean="0"/>
              <a:t>269-273 – Revolt</a:t>
            </a:r>
            <a:endParaRPr lang="en-GB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Palmyra</a:t>
            </a:r>
            <a:endParaRPr lang="en-GB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3793" y="1600200"/>
            <a:ext cx="63964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Popularised by Wheeler, whose framework informed by British Empire, and legacy in training Indian archaeologists.</a:t>
            </a:r>
          </a:p>
          <a:p>
            <a:r>
              <a:rPr lang="en-GB" dirty="0" smtClean="0"/>
              <a:t>Model of Transit and terminal trade:</a:t>
            </a:r>
          </a:p>
          <a:p>
            <a:pPr lvl="1"/>
            <a:r>
              <a:rPr lang="en-GB" dirty="0" smtClean="0"/>
              <a:t>Transit – </a:t>
            </a:r>
            <a:r>
              <a:rPr lang="en-GB" dirty="0" err="1" smtClean="0"/>
              <a:t>entrepots</a:t>
            </a:r>
            <a:r>
              <a:rPr lang="en-GB" dirty="0" smtClean="0"/>
              <a:t>  between West and East, finds rare</a:t>
            </a:r>
          </a:p>
          <a:p>
            <a:pPr lvl="1"/>
            <a:r>
              <a:rPr lang="en-GB" dirty="0" smtClean="0"/>
              <a:t>Terminals Centres where local products in demand for exchange with Western goods.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Approach to Palmyra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3623" y="1600200"/>
            <a:ext cx="635675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Temple of </a:t>
            </a:r>
            <a:r>
              <a:rPr lang="en-GB" dirty="0" err="1" smtClean="0"/>
              <a:t>Bel</a:t>
            </a:r>
            <a:endParaRPr lang="en-GB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5140" y="1600200"/>
            <a:ext cx="713372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Damas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285860"/>
            <a:ext cx="6215106" cy="4833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Damascus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7</a:t>
            </a:r>
            <a:r>
              <a:rPr lang="en-GB" baseline="30000" dirty="0" smtClean="0"/>
              <a:t>th</a:t>
            </a:r>
            <a:r>
              <a:rPr lang="en-GB" dirty="0" smtClean="0"/>
              <a:t> millennium BC – Founded</a:t>
            </a:r>
          </a:p>
          <a:p>
            <a:r>
              <a:rPr lang="en-GB" dirty="0" smtClean="0"/>
              <a:t>323 BC – Alexander the Great</a:t>
            </a:r>
          </a:p>
          <a:p>
            <a:pPr lvl="1"/>
            <a:r>
              <a:rPr lang="en-GB" dirty="0" smtClean="0"/>
              <a:t>Seleucid capital at Antioch leads to decline</a:t>
            </a:r>
          </a:p>
          <a:p>
            <a:pPr lvl="1">
              <a:buNone/>
            </a:pPr>
            <a:endParaRPr lang="en-GB" dirty="0" smtClean="0"/>
          </a:p>
          <a:p>
            <a:pPr lvl="1">
              <a:buNone/>
            </a:pPr>
            <a:r>
              <a:rPr lang="en-GB" dirty="0" smtClean="0"/>
              <a:t>64 BC annexation by Pompey</a:t>
            </a:r>
          </a:p>
          <a:p>
            <a:pPr lvl="1">
              <a:buNone/>
            </a:pPr>
            <a:r>
              <a:rPr lang="en-GB" dirty="0" smtClean="0"/>
              <a:t>AD37 decreed to Nabataea</a:t>
            </a:r>
          </a:p>
          <a:p>
            <a:pPr lvl="1">
              <a:buNone/>
            </a:pPr>
            <a:r>
              <a:rPr lang="en-GB" dirty="0" smtClean="0"/>
              <a:t>AD 106 Returns to Roman rule</a:t>
            </a:r>
          </a:p>
          <a:p>
            <a:pPr lvl="1">
              <a:buNone/>
            </a:pPr>
            <a:r>
              <a:rPr lang="en-GB" dirty="0" smtClean="0"/>
              <a:t>C2 AD –Metropolis</a:t>
            </a:r>
          </a:p>
          <a:p>
            <a:pPr lvl="1">
              <a:buNone/>
            </a:pPr>
            <a:r>
              <a:rPr lang="en-GB" dirty="0" smtClean="0"/>
              <a:t>AD 222 – Colonia (Severus)</a:t>
            </a:r>
          </a:p>
          <a:p>
            <a:pPr lvl="1">
              <a:buNone/>
            </a:pPr>
            <a:r>
              <a:rPr lang="en-GB" dirty="0" smtClean="0"/>
              <a:t>A trading city linking Arabia, Petra, Palmyra.</a:t>
            </a:r>
          </a:p>
          <a:p>
            <a:pPr lvl="1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Damascus</a:t>
            </a:r>
            <a:endParaRPr lang="en-GB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Beirut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6109" y="1600200"/>
            <a:ext cx="641178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Berytus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err="1" smtClean="0"/>
              <a:t>Procopius</a:t>
            </a:r>
            <a:r>
              <a:rPr lang="en-GB" dirty="0" smtClean="0"/>
              <a:t> (</a:t>
            </a:r>
            <a:r>
              <a:rPr lang="en-GB" dirty="0" err="1" smtClean="0"/>
              <a:t>Anecdota</a:t>
            </a:r>
            <a:r>
              <a:rPr lang="en-GB" dirty="0" smtClean="0"/>
              <a:t> 25)</a:t>
            </a:r>
          </a:p>
          <a:p>
            <a:pPr>
              <a:buNone/>
            </a:pPr>
            <a:r>
              <a:rPr lang="en-GB" dirty="0" smtClean="0"/>
              <a:t>Adversely </a:t>
            </a:r>
            <a:r>
              <a:rPr lang="en-GB" dirty="0" smtClean="0"/>
              <a:t>effected by Justinian policy of establishing monopolies: merchants, sailors, workmen, traders in the agora.</a:t>
            </a:r>
          </a:p>
          <a:p>
            <a:pPr>
              <a:buNone/>
            </a:pPr>
            <a:r>
              <a:rPr lang="en-GB" dirty="0" smtClean="0"/>
              <a:t>Importing silk (thread)  from east and re exporting at a profit having worked it into clothes.</a:t>
            </a:r>
          </a:p>
          <a:p>
            <a:pPr>
              <a:buNone/>
            </a:pPr>
            <a:r>
              <a:rPr lang="en-GB" dirty="0" err="1" smtClean="0"/>
              <a:t>Serikarios</a:t>
            </a:r>
            <a:r>
              <a:rPr lang="en-GB" dirty="0" smtClean="0"/>
              <a:t> – silk workers</a:t>
            </a:r>
          </a:p>
          <a:p>
            <a:pPr>
              <a:buNone/>
            </a:pPr>
            <a:r>
              <a:rPr lang="en-GB" dirty="0" err="1" smtClean="0"/>
              <a:t>Metaxopratai</a:t>
            </a:r>
            <a:r>
              <a:rPr lang="en-GB" dirty="0" smtClean="0"/>
              <a:t> – raw silk merchants</a:t>
            </a:r>
          </a:p>
          <a:p>
            <a:pPr>
              <a:buNone/>
            </a:pPr>
            <a:r>
              <a:rPr lang="en-GB" dirty="0" err="1" smtClean="0"/>
              <a:t>Vestioprati</a:t>
            </a:r>
            <a:r>
              <a:rPr lang="en-GB" dirty="0" smtClean="0"/>
              <a:t> – merchants in silk garments</a:t>
            </a:r>
          </a:p>
          <a:p>
            <a:pPr>
              <a:buNone/>
            </a:pPr>
            <a:r>
              <a:rPr lang="en-GB" dirty="0" err="1" smtClean="0"/>
              <a:t>Katartioi</a:t>
            </a:r>
            <a:r>
              <a:rPr lang="en-GB" dirty="0" smtClean="0"/>
              <a:t> – raw silk dressers</a:t>
            </a:r>
          </a:p>
          <a:p>
            <a:pPr>
              <a:buNone/>
            </a:pPr>
            <a:r>
              <a:rPr lang="en-GB" dirty="0" err="1" smtClean="0"/>
              <a:t>Orthoniopratai</a:t>
            </a:r>
            <a:r>
              <a:rPr lang="en-GB" dirty="0" smtClean="0"/>
              <a:t> – linen merchants</a:t>
            </a:r>
          </a:p>
          <a:p>
            <a:pPr>
              <a:buNone/>
            </a:pPr>
            <a:r>
              <a:rPr lang="en-GB" dirty="0" smtClean="0"/>
              <a:t>There are silk weaving factories - </a:t>
            </a:r>
            <a:r>
              <a:rPr lang="en-GB" dirty="0" err="1" smtClean="0"/>
              <a:t>genica</a:t>
            </a:r>
            <a:r>
              <a:rPr lang="en-GB" dirty="0" smtClean="0"/>
              <a:t> </a:t>
            </a:r>
            <a:r>
              <a:rPr lang="en-GB" dirty="0" err="1" smtClean="0"/>
              <a:t>publica</a:t>
            </a:r>
            <a:r>
              <a:rPr lang="en-GB" dirty="0" smtClean="0"/>
              <a:t> </a:t>
            </a:r>
            <a:r>
              <a:rPr lang="en-GB" dirty="0" err="1" smtClean="0"/>
              <a:t>olosirica</a:t>
            </a:r>
            <a:r>
              <a:rPr lang="en-GB" dirty="0" smtClean="0"/>
              <a:t> (mistranslated as public brothels draped in silk)</a:t>
            </a:r>
          </a:p>
          <a:p>
            <a:pPr>
              <a:buNone/>
            </a:pPr>
            <a:r>
              <a:rPr lang="en-GB" dirty="0" smtClean="0"/>
              <a:t>C6 Tyre</a:t>
            </a:r>
            <a:endParaRPr lang="en-GB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Producers of purple</a:t>
            </a:r>
            <a:br>
              <a:rPr lang="en-GB" dirty="0" smtClean="0"/>
            </a:br>
            <a:r>
              <a:rPr lang="en-GB" dirty="0" smtClean="0"/>
              <a:t>Sellers dyers and fishers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Concentrated in Tyre, but also occurred in </a:t>
            </a:r>
            <a:r>
              <a:rPr lang="en-GB" dirty="0" err="1" smtClean="0"/>
              <a:t>Berytus</a:t>
            </a:r>
            <a:endParaRPr lang="en-GB" dirty="0" smtClean="0"/>
          </a:p>
          <a:p>
            <a:r>
              <a:rPr lang="en-GB" dirty="0" smtClean="0"/>
              <a:t>12 kinds of purples 10 000 denarii for red wool to 150 000 for purple silk</a:t>
            </a:r>
          </a:p>
          <a:p>
            <a:r>
              <a:rPr lang="en-GB" dirty="0" smtClean="0"/>
              <a:t>Status – sellers highest – fishers lowest.</a:t>
            </a:r>
            <a:endParaRPr lang="en-GB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Looked  at the links between the Roman </a:t>
            </a:r>
            <a:r>
              <a:rPr lang="en-GB" dirty="0" err="1" smtClean="0"/>
              <a:t>wold</a:t>
            </a:r>
            <a:r>
              <a:rPr lang="en-GB" dirty="0" smtClean="0"/>
              <a:t> and India.</a:t>
            </a:r>
          </a:p>
          <a:p>
            <a:r>
              <a:rPr lang="en-GB" dirty="0" smtClean="0"/>
              <a:t>Seen the nature of the ports in the red sea and their connections to East Africa Arabia and India.</a:t>
            </a:r>
          </a:p>
          <a:p>
            <a:r>
              <a:rPr lang="en-GB" dirty="0" smtClean="0"/>
              <a:t>Examined the nature of Indian ports and  regional differences</a:t>
            </a:r>
          </a:p>
          <a:p>
            <a:r>
              <a:rPr lang="en-GB" dirty="0" smtClean="0"/>
              <a:t>Looked at the Coin and amphorae evidence</a:t>
            </a:r>
          </a:p>
          <a:p>
            <a:r>
              <a:rPr lang="en-GB" dirty="0" smtClean="0"/>
              <a:t>Looked at the trade connections in the wider context of other connections to the East</a:t>
            </a:r>
            <a:endParaRPr lang="en-GB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Fin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Traditional 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Trade peaks between Augustus and Marcus Aurelius</a:t>
            </a:r>
          </a:p>
          <a:p>
            <a:r>
              <a:rPr lang="en-GB" dirty="0" smtClean="0"/>
              <a:t>Then much reduced and carried out by Non Roman middlemen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Greek and Latin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en-GB" dirty="0" smtClean="0"/>
              <a:t>Ptolemy (geography), C2</a:t>
            </a:r>
          </a:p>
          <a:p>
            <a:pPr lvl="1"/>
            <a:r>
              <a:rPr lang="en-GB" dirty="0" err="1" smtClean="0"/>
              <a:t>Periplus</a:t>
            </a:r>
            <a:r>
              <a:rPr lang="en-GB" dirty="0" smtClean="0"/>
              <a:t> Marius </a:t>
            </a:r>
            <a:r>
              <a:rPr lang="en-GB" dirty="0" err="1" smtClean="0"/>
              <a:t>Erythraei</a:t>
            </a:r>
            <a:r>
              <a:rPr lang="en-GB" dirty="0" smtClean="0"/>
              <a:t>, MC1</a:t>
            </a:r>
          </a:p>
          <a:p>
            <a:pPr lvl="1"/>
            <a:r>
              <a:rPr lang="en-GB" dirty="0" smtClean="0"/>
              <a:t>Pliny The Elder, AD23-79</a:t>
            </a:r>
          </a:p>
          <a:p>
            <a:pPr lvl="1"/>
            <a:r>
              <a:rPr lang="en-GB" dirty="0" smtClean="0"/>
              <a:t>Strabo, Armenian, c. 64BC-AD23</a:t>
            </a:r>
          </a:p>
          <a:p>
            <a:pPr lvl="1"/>
            <a:endParaRPr lang="en-GB" dirty="0" smtClean="0"/>
          </a:p>
          <a:p>
            <a:pPr lvl="1"/>
            <a:r>
              <a:rPr lang="en-GB" dirty="0" err="1" smtClean="0"/>
              <a:t>Cosmas</a:t>
            </a:r>
            <a:r>
              <a:rPr lang="en-GB" dirty="0" smtClean="0"/>
              <a:t> </a:t>
            </a:r>
            <a:r>
              <a:rPr lang="en-GB" dirty="0" err="1" smtClean="0"/>
              <a:t>Indicopleustes</a:t>
            </a:r>
            <a:r>
              <a:rPr lang="en-GB" dirty="0" smtClean="0"/>
              <a:t> (Indian Traveller), AD 549-59</a:t>
            </a:r>
          </a:p>
          <a:p>
            <a:pPr lvl="1"/>
            <a:r>
              <a:rPr lang="en-GB" dirty="0" smtClean="0"/>
              <a:t>Alexandrian Tariff codified as Justinian Digest AD 533</a:t>
            </a:r>
          </a:p>
          <a:p>
            <a:pPr lvl="2"/>
            <a:r>
              <a:rPr lang="en-GB" dirty="0" smtClean="0"/>
              <a:t> a list of spices with a 25% import duty, lists white and long pepper, but not black pepper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Indian Texts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Tamil </a:t>
            </a:r>
            <a:r>
              <a:rPr lang="en-GB" dirty="0" err="1" smtClean="0"/>
              <a:t>Sangam</a:t>
            </a:r>
            <a:r>
              <a:rPr lang="en-GB" dirty="0" smtClean="0"/>
              <a:t> poems 300 BC to AD 300</a:t>
            </a:r>
          </a:p>
          <a:p>
            <a:r>
              <a:rPr lang="en-GB" dirty="0" err="1" smtClean="0"/>
              <a:t>Ciliappatikaram</a:t>
            </a:r>
            <a:r>
              <a:rPr lang="en-GB" dirty="0" smtClean="0"/>
              <a:t>, C5</a:t>
            </a:r>
          </a:p>
          <a:p>
            <a:endParaRPr lang="en-GB" dirty="0" smtClean="0"/>
          </a:p>
          <a:p>
            <a:r>
              <a:rPr lang="en-GB" dirty="0" smtClean="0"/>
              <a:t>Refers to ‘</a:t>
            </a:r>
            <a:r>
              <a:rPr lang="en-GB" dirty="0" err="1" smtClean="0"/>
              <a:t>Yavamas</a:t>
            </a:r>
            <a:r>
              <a:rPr lang="en-GB" dirty="0" smtClean="0"/>
              <a:t>’ – </a:t>
            </a:r>
            <a:r>
              <a:rPr lang="en-GB" dirty="0" err="1" smtClean="0"/>
              <a:t>foreingers</a:t>
            </a:r>
            <a:endParaRPr lang="en-GB" dirty="0" smtClean="0"/>
          </a:p>
          <a:p>
            <a:r>
              <a:rPr lang="en-GB" dirty="0" smtClean="0"/>
              <a:t>Applied to Greeks C1BC- CAC1</a:t>
            </a:r>
          </a:p>
          <a:p>
            <a:r>
              <a:rPr lang="en-GB" dirty="0" smtClean="0"/>
              <a:t>The Roman Traders</a:t>
            </a:r>
          </a:p>
          <a:p>
            <a:pPr lvl="1"/>
            <a:r>
              <a:rPr lang="en-GB" dirty="0" smtClean="0"/>
              <a:t>Mentions settlements in 2</a:t>
            </a:r>
            <a:r>
              <a:rPr lang="en-GB" baseline="30000" dirty="0" smtClean="0"/>
              <a:t>nd</a:t>
            </a:r>
            <a:r>
              <a:rPr lang="en-GB" dirty="0" smtClean="0"/>
              <a:t> century, Guards and craftsmen, but ambiguous relationship</a:t>
            </a:r>
          </a:p>
          <a:p>
            <a:r>
              <a:rPr lang="en-GB" dirty="0" smtClean="0"/>
              <a:t>Then Arabic traders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Red Sea Ports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92838"/>
            <a:ext cx="8229600" cy="434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1349</TotalTime>
  <Words>2162</Words>
  <Application>Microsoft Office PowerPoint</Application>
  <PresentationFormat>On-screen Show (4:3)</PresentationFormat>
  <Paragraphs>659</Paragraphs>
  <Slides>59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Office Theme</vt:lpstr>
      <vt:lpstr>Roman Economy</vt:lpstr>
      <vt:lpstr>Slide 2</vt:lpstr>
      <vt:lpstr>Slide 3</vt:lpstr>
      <vt:lpstr>Slide 4</vt:lpstr>
      <vt:lpstr>Slide 5</vt:lpstr>
      <vt:lpstr>Traditional view</vt:lpstr>
      <vt:lpstr>Greek and Latin sources</vt:lpstr>
      <vt:lpstr>Indian Texts</vt:lpstr>
      <vt:lpstr>Red Sea Ports</vt:lpstr>
      <vt:lpstr>The red sea</vt:lpstr>
      <vt:lpstr>Myos Hormos</vt:lpstr>
      <vt:lpstr>Berenike</vt:lpstr>
      <vt:lpstr>Shenshef</vt:lpstr>
      <vt:lpstr>Aila</vt:lpstr>
      <vt:lpstr>Eastern Red sea</vt:lpstr>
      <vt:lpstr>East Africa</vt:lpstr>
      <vt:lpstr>Slide 17</vt:lpstr>
      <vt:lpstr>Arabia Felix</vt:lpstr>
      <vt:lpstr>Slide 19</vt:lpstr>
      <vt:lpstr>India</vt:lpstr>
      <vt:lpstr>Slide 21</vt:lpstr>
      <vt:lpstr>Taxila</vt:lpstr>
      <vt:lpstr>Gandharan Athena</vt:lpstr>
      <vt:lpstr>Barbarikon</vt:lpstr>
      <vt:lpstr>Barygaza (Bharuch)</vt:lpstr>
      <vt:lpstr>Limrike/ Malabar</vt:lpstr>
      <vt:lpstr>Arikamadu</vt:lpstr>
      <vt:lpstr>Slide 28</vt:lpstr>
      <vt:lpstr>Roman Coins in India</vt:lpstr>
      <vt:lpstr>Coins</vt:lpstr>
      <vt:lpstr>Hoard Types</vt:lpstr>
      <vt:lpstr>Slide 32</vt:lpstr>
      <vt:lpstr>Slide 33</vt:lpstr>
      <vt:lpstr>Slide 34</vt:lpstr>
      <vt:lpstr>Roman Coins in India</vt:lpstr>
      <vt:lpstr>Coins?</vt:lpstr>
      <vt:lpstr>Amphorae</vt:lpstr>
      <vt:lpstr>Amphorae in India and Sri Lanka</vt:lpstr>
      <vt:lpstr>Slide 39</vt:lpstr>
      <vt:lpstr>Slide 40</vt:lpstr>
      <vt:lpstr>Slide 41</vt:lpstr>
      <vt:lpstr>Slide 42</vt:lpstr>
      <vt:lpstr>Slide 43</vt:lpstr>
      <vt:lpstr>The Silk Road</vt:lpstr>
      <vt:lpstr>The land route</vt:lpstr>
      <vt:lpstr>Isidore of Charax</vt:lpstr>
      <vt:lpstr>The silk road in the Roman East</vt:lpstr>
      <vt:lpstr>Palmyra</vt:lpstr>
      <vt:lpstr>Palmyra</vt:lpstr>
      <vt:lpstr>Approach to Palmyra</vt:lpstr>
      <vt:lpstr>Temple of Bel</vt:lpstr>
      <vt:lpstr>Damas</vt:lpstr>
      <vt:lpstr>Damascus</vt:lpstr>
      <vt:lpstr>Damascus</vt:lpstr>
      <vt:lpstr>Beirut</vt:lpstr>
      <vt:lpstr>Berytus</vt:lpstr>
      <vt:lpstr>Producers of purple Sellers dyers and fishers</vt:lpstr>
      <vt:lpstr>Slide 58</vt:lpstr>
      <vt:lpstr>Fin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Roman Economy</dc:title>
  <dc:creator>Phil Mills</dc:creator>
  <cp:lastModifiedBy>Phil Mills</cp:lastModifiedBy>
  <cp:revision>132</cp:revision>
  <dcterms:created xsi:type="dcterms:W3CDTF">2012-02-14T09:20:51Z</dcterms:created>
  <dcterms:modified xsi:type="dcterms:W3CDTF">2012-03-05T09:36:31Z</dcterms:modified>
</cp:coreProperties>
</file>