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81" r:id="rId8"/>
    <p:sldId id="261" r:id="rId9"/>
    <p:sldId id="274" r:id="rId10"/>
    <p:sldId id="286" r:id="rId11"/>
    <p:sldId id="263" r:id="rId12"/>
    <p:sldId id="282" r:id="rId13"/>
    <p:sldId id="283" r:id="rId14"/>
    <p:sldId id="284" r:id="rId15"/>
    <p:sldId id="285" r:id="rId16"/>
    <p:sldId id="265" r:id="rId17"/>
    <p:sldId id="275" r:id="rId18"/>
    <p:sldId id="272" r:id="rId19"/>
    <p:sldId id="271" r:id="rId20"/>
    <p:sldId id="264" r:id="rId21"/>
    <p:sldId id="266" r:id="rId22"/>
    <p:sldId id="276" r:id="rId23"/>
    <p:sldId id="267" r:id="rId24"/>
    <p:sldId id="278" r:id="rId25"/>
    <p:sldId id="277" r:id="rId26"/>
    <p:sldId id="270" r:id="rId27"/>
    <p:sldId id="268" r:id="rId28"/>
    <p:sldId id="269" r:id="rId29"/>
    <p:sldId id="279" r:id="rId30"/>
    <p:sldId id="273" r:id="rId31"/>
    <p:sldId id="280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713"/>
  </p:normalViewPr>
  <p:slideViewPr>
    <p:cSldViewPr snapToGrid="0" snapToObjects="1">
      <p:cViewPr varScale="1">
        <p:scale>
          <a:sx n="108" d="100"/>
          <a:sy n="108" d="100"/>
        </p:scale>
        <p:origin x="37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48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43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57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3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1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7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0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9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8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2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0171A-AA1C-E24B-AC18-31A9843F7F9F}" type="datetimeFigureOut">
              <a:rPr lang="en-US" smtClean="0"/>
              <a:t>1/22/18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19FCB-AF0E-D745-A631-5C5A6CF20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5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Agriculture at the margins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E3FE7-FDDF-9B43-9D4D-B3661142E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Wadi</a:t>
            </a:r>
            <a:r>
              <a:rPr lang="en-GB" dirty="0"/>
              <a:t> el-</a:t>
            </a:r>
            <a:r>
              <a:rPr lang="en-GB" dirty="0" err="1"/>
              <a:t>Amud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AE0E19-32D7-5449-A437-0F2DEBF8D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100" y="1751528"/>
            <a:ext cx="6697800" cy="474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20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00"/>
            <a:ext cx="9144000" cy="666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26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89EA8-7F09-CB4E-92B0-3511F246C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Late antique example: </a:t>
            </a:r>
            <a:r>
              <a:rPr lang="en-GB" dirty="0" err="1"/>
              <a:t>Wadi</a:t>
            </a:r>
            <a:r>
              <a:rPr lang="en-GB" dirty="0"/>
              <a:t> </a:t>
            </a:r>
            <a:r>
              <a:rPr lang="en-GB" dirty="0" err="1"/>
              <a:t>Bruza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A42F75-CCEE-B04F-865C-C91B7D2B0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850" y="1341075"/>
            <a:ext cx="646430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65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46AC0-0976-3C41-BE64-F702C1CB9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938A67-CFDE-D440-8033-3BA99ABD7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9584"/>
            <a:ext cx="9144000" cy="611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66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3D7D8-C167-B048-B6CF-3BBB3FB33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Late Roman fortified farm complex on edge of </a:t>
            </a:r>
            <a:r>
              <a:rPr lang="en-GB" sz="3200" dirty="0" err="1"/>
              <a:t>Wadi</a:t>
            </a:r>
            <a:r>
              <a:rPr lang="en-GB" sz="3200" dirty="0"/>
              <a:t> </a:t>
            </a:r>
            <a:r>
              <a:rPr lang="en-GB" sz="3200" dirty="0" err="1"/>
              <a:t>Bruza</a:t>
            </a:r>
            <a:r>
              <a:rPr lang="en-GB" sz="3200" dirty="0"/>
              <a:t>, complete with church</a:t>
            </a: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0061D4-380C-2C4D-AF09-164F6D1DB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447950"/>
            <a:ext cx="762000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929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B911F-B7E8-2343-A981-CE726BC3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Wadi</a:t>
            </a:r>
            <a:r>
              <a:rPr lang="en-GB" dirty="0"/>
              <a:t> </a:t>
            </a:r>
            <a:r>
              <a:rPr lang="en-GB" dirty="0" err="1"/>
              <a:t>Bruza</a:t>
            </a:r>
            <a:r>
              <a:rPr lang="en-GB" dirty="0"/>
              <a:t> today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2B304E-7F89-2A47-9F77-0E610F0A1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471701"/>
            <a:ext cx="762000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62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‘Dead Cities’, northern Syria</a:t>
            </a:r>
          </a:p>
        </p:txBody>
      </p:sp>
      <p:pic>
        <p:nvPicPr>
          <p:cNvPr id="4" name="Picture 3" descr="1997, Baude (16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70" y="1581017"/>
            <a:ext cx="7870874" cy="515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233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Deir</a:t>
            </a:r>
            <a:r>
              <a:rPr lang="en-US" dirty="0"/>
              <a:t> </a:t>
            </a:r>
            <a:r>
              <a:rPr lang="en-US" dirty="0" err="1"/>
              <a:t>Semaan</a:t>
            </a:r>
            <a:endParaRPr lang="en-US" dirty="0"/>
          </a:p>
        </p:txBody>
      </p:sp>
      <p:pic>
        <p:nvPicPr>
          <p:cNvPr id="3" name="Picture 2" descr="Series 1 Dana Hama 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72" y="1551277"/>
            <a:ext cx="7813714" cy="515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054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Breij</a:t>
            </a:r>
            <a:endParaRPr lang="en-US" dirty="0"/>
          </a:p>
        </p:txBody>
      </p:sp>
      <p:pic>
        <p:nvPicPr>
          <p:cNvPr id="3" name="Picture 2" descr="Breij, monastery, 97 0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62" y="1605051"/>
            <a:ext cx="7501095" cy="506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181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Bamuqqa, 97 (3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001" y="274638"/>
            <a:ext cx="4285706" cy="648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715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Tripolitania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1876AE4-1E5B-684A-B370-D57873D3B0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0628" y="1600200"/>
            <a:ext cx="4722744" cy="4525963"/>
          </a:xfrm>
        </p:spPr>
      </p:pic>
    </p:spTree>
    <p:extLst>
      <p:ext uri="{BB962C8B-B14F-4D97-AF65-F5344CB8AC3E}">
        <p14:creationId xmlns:p14="http://schemas.microsoft.com/office/powerpoint/2010/main" val="29886904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0"/>
            <a:ext cx="62259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40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Baude</a:t>
            </a:r>
            <a:endParaRPr lang="en-US" dirty="0"/>
          </a:p>
        </p:txBody>
      </p:sp>
      <p:pic>
        <p:nvPicPr>
          <p:cNvPr id="3" name="Picture 2" descr="1997, Baude (13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92" y="1666524"/>
            <a:ext cx="7694023" cy="501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23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Dana</a:t>
            </a:r>
          </a:p>
        </p:txBody>
      </p:sp>
      <p:pic>
        <p:nvPicPr>
          <p:cNvPr id="3" name="Picture 2" descr="Dana Series 1 no 7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485" y="1283869"/>
            <a:ext cx="3598784" cy="544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76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Sitt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Rum</a:t>
            </a:r>
          </a:p>
        </p:txBody>
      </p:sp>
      <p:pic>
        <p:nvPicPr>
          <p:cNvPr id="3" name="Picture 2" descr="Sitt er Rum, 27-8-97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12" y="1718531"/>
            <a:ext cx="7022001" cy="455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7003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Burj</a:t>
            </a:r>
            <a:r>
              <a:rPr lang="en-US" dirty="0"/>
              <a:t> </a:t>
            </a:r>
            <a:r>
              <a:rPr lang="en-US" dirty="0" err="1"/>
              <a:t>Baqirha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572" y="1568169"/>
            <a:ext cx="7831318" cy="491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385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Baqirha</a:t>
            </a:r>
            <a:endParaRPr lang="en-US" dirty="0"/>
          </a:p>
        </p:txBody>
      </p:sp>
      <p:pic>
        <p:nvPicPr>
          <p:cNvPr id="3" name="Picture 2" descr="Scan16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1417638"/>
            <a:ext cx="8071948" cy="52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1725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 Roman Amphora 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89" y="2057601"/>
            <a:ext cx="2960821" cy="45813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027" y="2198350"/>
            <a:ext cx="19050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237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Serjilla</a:t>
            </a:r>
            <a:endParaRPr lang="en-US" dirty="0"/>
          </a:p>
        </p:txBody>
      </p:sp>
      <p:pic>
        <p:nvPicPr>
          <p:cNvPr id="3" name="Picture 2" descr="1995-18 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08" y="1514088"/>
            <a:ext cx="7502969" cy="480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8972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</a:t>
            </a:r>
            <a:r>
              <a:rPr lang="en-US" dirty="0" err="1"/>
              <a:t>Andron</a:t>
            </a:r>
            <a:r>
              <a:rPr lang="en-US" dirty="0"/>
              <a:t>’, </a:t>
            </a:r>
            <a:r>
              <a:rPr lang="en-US" dirty="0" err="1"/>
              <a:t>Serjilla</a:t>
            </a:r>
            <a:endParaRPr lang="en-US" dirty="0"/>
          </a:p>
        </p:txBody>
      </p:sp>
      <p:pic>
        <p:nvPicPr>
          <p:cNvPr id="3" name="Picture 2" descr="1995-17 1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77" y="1417638"/>
            <a:ext cx="7876574" cy="501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211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000"/>
            <a:ext cx="9144000" cy="582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499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Megaliths or olive presses?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2730" b="-12730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-25197" r="-25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90332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1995 - 19 no 30 mayb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92" y="708662"/>
            <a:ext cx="8442784" cy="554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0132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Mshabbak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26" y="1611129"/>
            <a:ext cx="7406043" cy="488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959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 in </a:t>
            </a:r>
            <a:r>
              <a:rPr lang="en-US" dirty="0" err="1"/>
              <a:t>Sbeïtla</a:t>
            </a:r>
            <a:r>
              <a:rPr lang="en-US" dirty="0"/>
              <a:t>, Tunisia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50" y="1417638"/>
            <a:ext cx="5484217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993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Gebel, </a:t>
            </a:r>
            <a:r>
              <a:rPr lang="en-US" dirty="0" err="1"/>
              <a:t>Tarhuna</a:t>
            </a:r>
            <a:r>
              <a:rPr lang="en-US" dirty="0"/>
              <a:t> plateau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235" r="32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1902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Stamped </a:t>
            </a:r>
            <a:r>
              <a:rPr lang="en-US" dirty="0" err="1"/>
              <a:t>Tripolitanian</a:t>
            </a:r>
            <a:r>
              <a:rPr lang="en-US" dirty="0"/>
              <a:t> amphora </a:t>
            </a:r>
            <a:r>
              <a:rPr lang="en-US" dirty="0" err="1"/>
              <a:t>sherd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877" y="568961"/>
            <a:ext cx="4683124" cy="415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03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52FAD-5CBD-2342-A156-E0C2EF1C9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 G Goodchild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D3225F-D86E-754C-BED2-175C8E359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797" y="1417638"/>
            <a:ext cx="3144405" cy="486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7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749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Avdat</a:t>
            </a:r>
            <a:r>
              <a:rPr lang="en-US" dirty="0"/>
              <a:t> experimental farm</a:t>
            </a:r>
            <a:r>
              <a:rPr lang="en-US"/>
              <a:t>, Negev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23" y="1671380"/>
            <a:ext cx="6895468" cy="518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165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84</Words>
  <Application>Microsoft Macintosh PowerPoint</Application>
  <PresentationFormat>On-screen Show (4:3)</PresentationFormat>
  <Paragraphs>24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Agriculture at the margins</vt:lpstr>
      <vt:lpstr>Tripolitania</vt:lpstr>
      <vt:lpstr>Megaliths or olive presses?</vt:lpstr>
      <vt:lpstr>Press in Sbeïtla, Tunisia</vt:lpstr>
      <vt:lpstr>The Gebel, Tarhuna plateau</vt:lpstr>
      <vt:lpstr>Stamped Tripolitanian amphora sherd</vt:lpstr>
      <vt:lpstr>R G Goodchild</vt:lpstr>
      <vt:lpstr>PowerPoint Presentation</vt:lpstr>
      <vt:lpstr>Avdat experimental farm, Negev</vt:lpstr>
      <vt:lpstr>Wadi el-Amud</vt:lpstr>
      <vt:lpstr>PowerPoint Presentation</vt:lpstr>
      <vt:lpstr>Late antique example: Wadi Bruza</vt:lpstr>
      <vt:lpstr>PowerPoint Presentation</vt:lpstr>
      <vt:lpstr>Late Roman fortified farm complex on edge of Wadi Bruza, complete with church</vt:lpstr>
      <vt:lpstr>Wadi Bruza today</vt:lpstr>
      <vt:lpstr>‘Dead Cities’, northern Syria</vt:lpstr>
      <vt:lpstr>Deir Semaan</vt:lpstr>
      <vt:lpstr>Breij</vt:lpstr>
      <vt:lpstr>PowerPoint Presentation</vt:lpstr>
      <vt:lpstr>PowerPoint Presentation</vt:lpstr>
      <vt:lpstr>Baude</vt:lpstr>
      <vt:lpstr>Dana</vt:lpstr>
      <vt:lpstr>Sitt er Rum</vt:lpstr>
      <vt:lpstr>Burj Baqirha</vt:lpstr>
      <vt:lpstr>Baqirha</vt:lpstr>
      <vt:lpstr>Late Roman Amphora 1</vt:lpstr>
      <vt:lpstr>Serjilla</vt:lpstr>
      <vt:lpstr>‘Andron’, Serjilla</vt:lpstr>
      <vt:lpstr>PowerPoint Presentation</vt:lpstr>
      <vt:lpstr>PowerPoint Presentation</vt:lpstr>
      <vt:lpstr>Mshabbak</vt:lpstr>
    </vt:vector>
  </TitlesOfParts>
  <Company>University of Warwick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Agriculture at the margins</dc:title>
  <dc:creator>Kevin Butcher</dc:creator>
  <cp:lastModifiedBy>Butcher, Kevin</cp:lastModifiedBy>
  <cp:revision>20</cp:revision>
  <dcterms:created xsi:type="dcterms:W3CDTF">2016-02-11T08:35:49Z</dcterms:created>
  <dcterms:modified xsi:type="dcterms:W3CDTF">2018-01-22T17:30:39Z</dcterms:modified>
</cp:coreProperties>
</file>