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57" r:id="rId4"/>
    <p:sldId id="258" r:id="rId5"/>
    <p:sldId id="263" r:id="rId6"/>
    <p:sldId id="259" r:id="rId7"/>
    <p:sldId id="260" r:id="rId8"/>
    <p:sldId id="261" r:id="rId9"/>
    <p:sldId id="262" r:id="rId10"/>
    <p:sldId id="264" r:id="rId11"/>
    <p:sldId id="265" r:id="rId12"/>
    <p:sldId id="273" r:id="rId13"/>
    <p:sldId id="266" r:id="rId14"/>
    <p:sldId id="274" r:id="rId15"/>
    <p:sldId id="267" r:id="rId16"/>
    <p:sldId id="271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5"/>
    <p:restoredTop sz="94713"/>
  </p:normalViewPr>
  <p:slideViewPr>
    <p:cSldViewPr snapToGrid="0" snapToObjects="1">
      <p:cViewPr varScale="1">
        <p:scale>
          <a:sx n="108" d="100"/>
          <a:sy n="108" d="100"/>
        </p:scale>
        <p:origin x="143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318C2-4AA7-244C-B14C-4C7EC11FD0C0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027B5-0BE9-1E44-B912-65178843C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2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23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7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00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0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3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3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74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2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5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7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9004B-38E3-CB4F-80D4-7F0D85814CDE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B0E50-CA15-724D-A093-F26622C02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1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33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Rosia</a:t>
            </a:r>
            <a:r>
              <a:rPr lang="en-US" dirty="0" smtClean="0"/>
              <a:t> Montana</a:t>
            </a:r>
            <a:endParaRPr lang="en-US" dirty="0"/>
          </a:p>
        </p:txBody>
      </p:sp>
      <p:pic>
        <p:nvPicPr>
          <p:cNvPr id="4" name="Content Placeholder 3" descr="gol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r="3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1096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man-mine-at-Rosia-Monta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953" y="692463"/>
            <a:ext cx="4326961" cy="576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69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Vipasca</a:t>
            </a:r>
            <a:r>
              <a:rPr lang="en-US" dirty="0" smtClean="0"/>
              <a:t> tablets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Lex </a:t>
            </a:r>
            <a:r>
              <a:rPr lang="en-US" dirty="0" err="1" smtClean="0"/>
              <a:t>metallis</a:t>
            </a:r>
            <a:r>
              <a:rPr lang="en-US" dirty="0" smtClean="0"/>
              <a:t> </a:t>
            </a:r>
            <a:r>
              <a:rPr lang="en-US" dirty="0" err="1" smtClean="0"/>
              <a:t>Vipascensis</a:t>
            </a:r>
            <a:r>
              <a:rPr lang="en-US" dirty="0" smtClean="0"/>
              <a:t> (matters pertaining to regulations in the mining community)</a:t>
            </a:r>
          </a:p>
          <a:p>
            <a:r>
              <a:rPr lang="en-US" dirty="0" smtClean="0"/>
              <a:t>Lex </a:t>
            </a:r>
            <a:r>
              <a:rPr lang="en-US" dirty="0" err="1" smtClean="0"/>
              <a:t>metallis</a:t>
            </a:r>
            <a:r>
              <a:rPr lang="en-US" dirty="0" smtClean="0"/>
              <a:t> dicta (regulations concerning the mines themselves </a:t>
            </a:r>
            <a:r>
              <a:rPr lang="mr-IN" dirty="0" smtClean="0"/>
              <a:t>–</a:t>
            </a:r>
            <a:r>
              <a:rPr lang="en-US" dirty="0" smtClean="0"/>
              <a:t> the </a:t>
            </a:r>
            <a:r>
              <a:rPr lang="en-US" dirty="0" err="1" smtClean="0"/>
              <a:t>metallum</a:t>
            </a:r>
            <a:r>
              <a:rPr lang="en-US" dirty="0" smtClean="0"/>
              <a:t> </a:t>
            </a:r>
            <a:r>
              <a:rPr lang="en-US" dirty="0" err="1" smtClean="0"/>
              <a:t>Vipascense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13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Ingots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59757" r="-597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7032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Lead ingot found in 2016 on Somerset farm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5384" y="1600200"/>
            <a:ext cx="5793232" cy="4525963"/>
          </a:xfrm>
        </p:spPr>
      </p:pic>
    </p:spTree>
    <p:extLst>
      <p:ext uri="{BB962C8B-B14F-4D97-AF65-F5344CB8AC3E}">
        <p14:creationId xmlns:p14="http://schemas.microsoft.com/office/powerpoint/2010/main" val="1204754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Ingot from the reign of Domitian, from </a:t>
            </a:r>
            <a:r>
              <a:rPr lang="en-US" sz="2800" dirty="0" err="1" smtClean="0"/>
              <a:t>Dardania</a:t>
            </a:r>
            <a:r>
              <a:rPr lang="en-US" sz="2800" dirty="0" smtClean="0"/>
              <a:t> (Moesia Superior). This one was found in Israel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354" b="2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598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Allegory of civic mineral wealth? </a:t>
            </a:r>
            <a:r>
              <a:rPr lang="en-US" dirty="0" err="1" smtClean="0"/>
              <a:t>Pautalia</a:t>
            </a:r>
            <a:r>
              <a:rPr lang="en-US" dirty="0" smtClean="0"/>
              <a:t>, coin </a:t>
            </a:r>
            <a:r>
              <a:rPr lang="en-US" smtClean="0"/>
              <a:t>of Caracalla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6406" b="-640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783754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Coins of the mines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6991" b="-6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0061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859" b="-48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7288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 DELM Mars / </a:t>
            </a:r>
            <a:r>
              <a:rPr lang="en-US" dirty="0" err="1" smtClean="0"/>
              <a:t>armour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032" b="-8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3475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Territoria</a:t>
            </a:r>
            <a:r>
              <a:rPr lang="en-US" dirty="0" smtClean="0"/>
              <a:t> </a:t>
            </a:r>
            <a:r>
              <a:rPr lang="en-US" dirty="0" err="1" smtClean="0"/>
              <a:t>metallorum</a:t>
            </a:r>
            <a:endParaRPr lang="en-US" dirty="0" smtClean="0"/>
          </a:p>
          <a:p>
            <a:r>
              <a:rPr lang="en-US" dirty="0" smtClean="0"/>
              <a:t>Fines </a:t>
            </a:r>
            <a:r>
              <a:rPr lang="en-US" dirty="0" err="1" smtClean="0"/>
              <a:t>metallorum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Vipasca</a:t>
            </a:r>
            <a:r>
              <a:rPr lang="en-US" dirty="0" smtClean="0"/>
              <a:t> tablets (</a:t>
            </a:r>
            <a:r>
              <a:rPr lang="en-US" dirty="0" err="1" smtClean="0"/>
              <a:t>Aljustrel</a:t>
            </a:r>
            <a:r>
              <a:rPr lang="en-US" dirty="0" smtClean="0"/>
              <a:t>, Portugal)</a:t>
            </a:r>
          </a:p>
          <a:p>
            <a:r>
              <a:rPr lang="en-US" dirty="0" smtClean="0"/>
              <a:t>Imperial control? Suetonius 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 smtClean="0"/>
              <a:t>Contractors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09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Médulas</a:t>
            </a:r>
            <a:endParaRPr lang="en-US" dirty="0"/>
          </a:p>
        </p:txBody>
      </p:sp>
      <p:pic>
        <p:nvPicPr>
          <p:cNvPr id="4" name="Content Placeholder 3" descr="1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162395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17923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ses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51" r="-22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489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dulas2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73" y="1500292"/>
            <a:ext cx="6983280" cy="359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99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sMedulasM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62" y="0"/>
            <a:ext cx="8401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17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s-Medulas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98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s-Medulas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55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off into artificial lake</a:t>
            </a:r>
            <a:endParaRPr lang="en-US" dirty="0"/>
          </a:p>
        </p:txBody>
      </p:sp>
      <p:pic>
        <p:nvPicPr>
          <p:cNvPr id="4" name="Content Placeholder 3" descr="200402170004_9_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34" r="-138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580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105</Words>
  <Application>Microsoft Macintosh PowerPoint</Application>
  <PresentationFormat>On-screen Show (4:3)</PresentationFormat>
  <Paragraphs>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Mangal</vt:lpstr>
      <vt:lpstr>Office Theme</vt:lpstr>
      <vt:lpstr>Mining</vt:lpstr>
      <vt:lpstr>Metalla</vt:lpstr>
      <vt:lpstr>Las Médulas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Run off into artificial lake</vt:lpstr>
      <vt:lpstr>Rosia Montana</vt:lpstr>
      <vt:lpstr>PowerPoint Presentation</vt:lpstr>
      <vt:lpstr>Vipasca tablets</vt:lpstr>
      <vt:lpstr>Ingots</vt:lpstr>
      <vt:lpstr>Lead ingot found in 2016 on Somerset farm</vt:lpstr>
      <vt:lpstr>Ingot from the reign of Domitian, from Dardania (Moesia Superior). This one was found in Israel</vt:lpstr>
      <vt:lpstr>Allegory of civic mineral wealth? Pautalia, coin of Caracalla</vt:lpstr>
      <vt:lpstr>Coins of the mines</vt:lpstr>
      <vt:lpstr>PowerPoint Presentation</vt:lpstr>
      <vt:lpstr>METAL DELM Mars / armour</vt:lpstr>
    </vt:vector>
  </TitlesOfParts>
  <Company>University of Warwick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</dc:title>
  <dc:creator>Kevin Butcher</dc:creator>
  <cp:lastModifiedBy>Butcher, Kevin</cp:lastModifiedBy>
  <cp:revision>16</cp:revision>
  <dcterms:created xsi:type="dcterms:W3CDTF">2014-01-16T12:28:12Z</dcterms:created>
  <dcterms:modified xsi:type="dcterms:W3CDTF">2018-01-15T09:44:26Z</dcterms:modified>
</cp:coreProperties>
</file>