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0" d="100"/>
          <a:sy n="90" d="100"/>
        </p:scale>
        <p:origin x="-61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676F8F0-B1DE-8448-8720-A74DA0D483DE}" type="datetimeFigureOut">
              <a:rPr lang="en-US" smtClean="0"/>
              <a:t>31/10/2016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76F8F0-B1DE-8448-8720-A74DA0D483DE}" type="datetimeFigureOut">
              <a:rPr lang="en-US" smtClean="0"/>
              <a:t>31/10/2016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76F8F0-B1DE-8448-8720-A74DA0D483DE}" type="datetimeFigureOut">
              <a:rPr lang="en-US" smtClean="0"/>
              <a:t>31/10/2016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76F8F0-B1DE-8448-8720-A74DA0D483DE}" type="datetimeFigureOut">
              <a:rPr lang="en-US" smtClean="0"/>
              <a:t>31/10/2016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676F8F0-B1DE-8448-8720-A74DA0D483DE}" type="datetimeFigureOut">
              <a:rPr lang="en-US" smtClean="0"/>
              <a:t>31/10/2016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676F8F0-B1DE-8448-8720-A74DA0D483DE}" type="datetimeFigureOut">
              <a:rPr lang="en-US" smtClean="0"/>
              <a:t>31/10/2016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676F8F0-B1DE-8448-8720-A74DA0D483DE}" type="datetimeFigureOut">
              <a:rPr lang="en-US" smtClean="0"/>
              <a:t>31/10/2016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676F8F0-B1DE-8448-8720-A74DA0D483DE}" type="datetimeFigureOut">
              <a:rPr lang="en-US" smtClean="0"/>
              <a:t>31/10/2016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76F8F0-B1DE-8448-8720-A74DA0D483DE}" type="datetimeFigureOut">
              <a:rPr lang="en-US" smtClean="0"/>
              <a:t>31/10/2016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676F8F0-B1DE-8448-8720-A74DA0D483DE}" type="datetimeFigureOut">
              <a:rPr lang="en-US" smtClean="0"/>
              <a:t>31/10/2016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676F8F0-B1DE-8448-8720-A74DA0D483DE}" type="datetimeFigureOut">
              <a:rPr lang="en-US" smtClean="0"/>
              <a:t>31/10/2016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6B9102-AB2E-E24D-A663-1D9EDF0F6D17}"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76F8F0-B1DE-8448-8720-A74DA0D483DE}" type="datetimeFigureOut">
              <a:rPr lang="en-US" smtClean="0"/>
              <a:t>31/10/2016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6B9102-AB2E-E24D-A663-1D9EDF0F6D17}"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end of the Roman Near East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62667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Syrian navy employed by the Muslim forces gained mastery of much of the eastern Mediterranean</a:t>
            </a:r>
          </a:p>
          <a:p>
            <a:r>
              <a:rPr lang="en-US" dirty="0" smtClean="0"/>
              <a:t>The Umayyad dynasty established in 661, with its political capital at Damascus</a:t>
            </a:r>
          </a:p>
          <a:p>
            <a:r>
              <a:rPr lang="en-US" dirty="0" smtClean="0"/>
              <a:t>Cities of Umayyad Syria seem to have prospered, in contrast to Roman cities in Asia Minor</a:t>
            </a:r>
          </a:p>
          <a:p>
            <a:r>
              <a:rPr lang="en-US" dirty="0" smtClean="0"/>
              <a:t>The countryside remained productive and densely populated</a:t>
            </a:r>
          </a:p>
          <a:p>
            <a:r>
              <a:rPr lang="en-US" dirty="0" smtClean="0"/>
              <a:t>In the desert the </a:t>
            </a:r>
            <a:r>
              <a:rPr lang="en-US" dirty="0" err="1" smtClean="0"/>
              <a:t>Umayyads</a:t>
            </a:r>
            <a:r>
              <a:rPr lang="en-US" dirty="0" smtClean="0"/>
              <a:t> developed the Roman techniques of irrigation</a:t>
            </a:r>
            <a:endParaRPr lang="en-US" dirty="0"/>
          </a:p>
        </p:txBody>
      </p:sp>
    </p:spTree>
    <p:extLst>
      <p:ext uri="{BB962C8B-B14F-4D97-AF65-F5344CB8AC3E}">
        <p14:creationId xmlns:p14="http://schemas.microsoft.com/office/powerpoint/2010/main" val="971078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But the </a:t>
            </a:r>
            <a:r>
              <a:rPr lang="en-US" dirty="0" err="1" smtClean="0"/>
              <a:t>Umayyads</a:t>
            </a:r>
            <a:r>
              <a:rPr lang="en-US" dirty="0" smtClean="0"/>
              <a:t> also borrowed from </a:t>
            </a:r>
            <a:r>
              <a:rPr lang="en-US" dirty="0" err="1" smtClean="0"/>
              <a:t>Sasanian</a:t>
            </a:r>
            <a:r>
              <a:rPr lang="en-US" dirty="0" smtClean="0"/>
              <a:t> traditions, with whom many of their values converged (tradition of warrior kings and nobles, </a:t>
            </a:r>
            <a:r>
              <a:rPr lang="en-US" smtClean="0"/>
              <a:t>court poetry)</a:t>
            </a:r>
            <a:endParaRPr lang="en-US"/>
          </a:p>
        </p:txBody>
      </p:sp>
    </p:spTree>
    <p:extLst>
      <p:ext uri="{BB962C8B-B14F-4D97-AF65-F5344CB8AC3E}">
        <p14:creationId xmlns:p14="http://schemas.microsoft.com/office/powerpoint/2010/main" val="3019582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Sasanian</a:t>
            </a:r>
            <a:r>
              <a:rPr lang="en-US" dirty="0" smtClean="0"/>
              <a:t> dominion over the region produced a political and military discontinuity</a:t>
            </a:r>
          </a:p>
          <a:p>
            <a:r>
              <a:rPr lang="en-US" dirty="0" smtClean="0"/>
              <a:t>Appeared to some contemporaries that the Apocalypse was near: Slav and </a:t>
            </a:r>
            <a:r>
              <a:rPr lang="en-US" dirty="0" err="1" smtClean="0"/>
              <a:t>Avar</a:t>
            </a:r>
            <a:r>
              <a:rPr lang="en-US" dirty="0" smtClean="0"/>
              <a:t> invasions of the Balkans, pillaging of Jerusalem, religious strife</a:t>
            </a:r>
            <a:endParaRPr lang="en-US" dirty="0"/>
          </a:p>
        </p:txBody>
      </p:sp>
    </p:spTree>
    <p:extLst>
      <p:ext uri="{BB962C8B-B14F-4D97-AF65-F5344CB8AC3E}">
        <p14:creationId xmlns:p14="http://schemas.microsoft.com/office/powerpoint/2010/main" val="786561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rise of Islam</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During the period of the Persian wars, the followers of the Prophet Muhammad established themselves at Medina, gained control of Mecca and expanded religious and political dominance in the Arabian peninsula</a:t>
            </a:r>
          </a:p>
          <a:p>
            <a:r>
              <a:rPr lang="en-US" dirty="0" smtClean="0"/>
              <a:t>In 629 Heraclius negotiated the </a:t>
            </a:r>
            <a:r>
              <a:rPr lang="en-US" dirty="0" err="1" smtClean="0"/>
              <a:t>Sasanian</a:t>
            </a:r>
            <a:r>
              <a:rPr lang="en-US" dirty="0" smtClean="0"/>
              <a:t> withdrawal from the Near East; a period of instability ensued</a:t>
            </a:r>
          </a:p>
          <a:p>
            <a:r>
              <a:rPr lang="en-US" dirty="0" smtClean="0"/>
              <a:t>The same year a ‘Saracen’ army was defeated east of the Dead Sea</a:t>
            </a:r>
          </a:p>
          <a:p>
            <a:r>
              <a:rPr lang="en-US" dirty="0" smtClean="0"/>
              <a:t>In 630 Heraclius restored the remains of the True Cross to Jerusalem, but Roman control of the south was not consolidated</a:t>
            </a:r>
          </a:p>
          <a:p>
            <a:r>
              <a:rPr lang="en-US" dirty="0" smtClean="0"/>
              <a:t>The same year, Muslim control was established in former Roman bases and with the peoples around the Gulf of Aqaba; the Romans would probably have wanted to reestablish control here</a:t>
            </a:r>
          </a:p>
          <a:p>
            <a:r>
              <a:rPr lang="en-US" dirty="0" smtClean="0"/>
              <a:t>Under the first Caliph, Abu </a:t>
            </a:r>
            <a:r>
              <a:rPr lang="en-US" dirty="0" err="1" smtClean="0"/>
              <a:t>Bakr</a:t>
            </a:r>
            <a:r>
              <a:rPr lang="en-US" dirty="0" smtClean="0"/>
              <a:t>, attacks on the southern part of the Roman Near East began</a:t>
            </a:r>
          </a:p>
          <a:p>
            <a:r>
              <a:rPr lang="en-US" dirty="0" smtClean="0"/>
              <a:t>A Roman army defeated near Gaza, and </a:t>
            </a:r>
            <a:r>
              <a:rPr lang="en-US" dirty="0" err="1" smtClean="0"/>
              <a:t>Bostra</a:t>
            </a:r>
            <a:r>
              <a:rPr lang="en-US" dirty="0" smtClean="0"/>
              <a:t> surrendered to a force that had crossed the Syrian desert</a:t>
            </a:r>
          </a:p>
          <a:p>
            <a:pPr marL="0" indent="0">
              <a:buNone/>
            </a:pPr>
            <a:endParaRPr lang="en-US" dirty="0" smtClean="0"/>
          </a:p>
          <a:p>
            <a:endParaRPr lang="en-US" dirty="0"/>
          </a:p>
        </p:txBody>
      </p:sp>
    </p:spTree>
    <p:extLst>
      <p:ext uri="{BB962C8B-B14F-4D97-AF65-F5344CB8AC3E}">
        <p14:creationId xmlns:p14="http://schemas.microsoft.com/office/powerpoint/2010/main" val="4025672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a:t>
            </a:r>
            <a:r>
              <a:rPr lang="en-US" dirty="0" err="1" smtClean="0"/>
              <a:t>Yarmuk</a:t>
            </a:r>
            <a:r>
              <a:rPr lang="en-US" dirty="0" smtClean="0"/>
              <a:t>, AD 636</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Muslim forces then moved on to take Damascus and defeated a </a:t>
            </a:r>
            <a:r>
              <a:rPr lang="en-US" dirty="0" err="1" smtClean="0"/>
              <a:t>Ghassanid</a:t>
            </a:r>
            <a:r>
              <a:rPr lang="en-US" dirty="0" smtClean="0"/>
              <a:t> army</a:t>
            </a:r>
          </a:p>
          <a:p>
            <a:r>
              <a:rPr lang="en-US" dirty="0" smtClean="0"/>
              <a:t>Heraclius mustered an army at Antioch</a:t>
            </a:r>
          </a:p>
          <a:p>
            <a:r>
              <a:rPr lang="en-US" dirty="0" smtClean="0"/>
              <a:t>After numerous skirmishes the final battle came north of the </a:t>
            </a:r>
            <a:r>
              <a:rPr lang="en-US" dirty="0" err="1" smtClean="0"/>
              <a:t>Wadi</a:t>
            </a:r>
            <a:r>
              <a:rPr lang="en-US" dirty="0" smtClean="0"/>
              <a:t> </a:t>
            </a:r>
            <a:r>
              <a:rPr lang="en-US" dirty="0" err="1" smtClean="0"/>
              <a:t>Yarmuk</a:t>
            </a:r>
            <a:r>
              <a:rPr lang="en-US" dirty="0" smtClean="0"/>
              <a:t> on 20 August 636</a:t>
            </a:r>
          </a:p>
          <a:p>
            <a:r>
              <a:rPr lang="en-US" dirty="0" smtClean="0"/>
              <a:t>The Roman defeat was absolute</a:t>
            </a:r>
          </a:p>
          <a:p>
            <a:r>
              <a:rPr lang="en-US" dirty="0" smtClean="0"/>
              <a:t>Heraclius decided to evacuate the Near East and consolidated a boundary along the Taurus mountains</a:t>
            </a:r>
            <a:endParaRPr lang="en-US" dirty="0"/>
          </a:p>
        </p:txBody>
      </p:sp>
    </p:spTree>
    <p:extLst>
      <p:ext uri="{BB962C8B-B14F-4D97-AF65-F5344CB8AC3E}">
        <p14:creationId xmlns:p14="http://schemas.microsoft.com/office/powerpoint/2010/main" val="3006901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of Roman Mesopotamia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Coastal ports remained in Roman hands for a while, but after about five years most had surrendered</a:t>
            </a:r>
          </a:p>
          <a:p>
            <a:r>
              <a:rPr lang="en-US" dirty="0" smtClean="0"/>
              <a:t>The Roman governor in Mesopotamia reached an agreement with the Muslim armies that they would not invade if he paid them tribute, but Heraclius refused to accept</a:t>
            </a:r>
          </a:p>
          <a:p>
            <a:r>
              <a:rPr lang="en-US" dirty="0" smtClean="0"/>
              <a:t>The Muslim forces then took Mesopotamia between 638 and 640 and moved on to Armenia</a:t>
            </a:r>
          </a:p>
          <a:p>
            <a:r>
              <a:rPr lang="en-US" dirty="0" smtClean="0"/>
              <a:t>Heraclius died in 641</a:t>
            </a:r>
            <a:endParaRPr lang="en-US" dirty="0"/>
          </a:p>
        </p:txBody>
      </p:sp>
    </p:spTree>
    <p:extLst>
      <p:ext uri="{BB962C8B-B14F-4D97-AF65-F5344CB8AC3E}">
        <p14:creationId xmlns:p14="http://schemas.microsoft.com/office/powerpoint/2010/main" val="4011756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 of the </a:t>
            </a:r>
            <a:r>
              <a:rPr lang="en-US" dirty="0" err="1" smtClean="0"/>
              <a:t>Sasanian</a:t>
            </a:r>
            <a:r>
              <a:rPr lang="en-US" dirty="0" smtClean="0"/>
              <a:t> empire</a:t>
            </a:r>
            <a:endParaRPr lang="en-US" dirty="0"/>
          </a:p>
        </p:txBody>
      </p:sp>
      <p:sp>
        <p:nvSpPr>
          <p:cNvPr id="3" name="Content Placeholder 2"/>
          <p:cNvSpPr>
            <a:spLocks noGrp="1"/>
          </p:cNvSpPr>
          <p:nvPr>
            <p:ph idx="1"/>
          </p:nvPr>
        </p:nvSpPr>
        <p:spPr>
          <a:xfrm>
            <a:off x="457200" y="1600200"/>
            <a:ext cx="4072467" cy="4525963"/>
          </a:xfrm>
        </p:spPr>
        <p:txBody>
          <a:bodyPr>
            <a:normAutofit fontScale="70000" lnSpcReduction="20000"/>
          </a:bodyPr>
          <a:lstStyle/>
          <a:p>
            <a:r>
              <a:rPr lang="en-US" dirty="0" smtClean="0"/>
              <a:t>After </a:t>
            </a:r>
            <a:r>
              <a:rPr lang="en-US" dirty="0" err="1" smtClean="0"/>
              <a:t>Khusrau’s</a:t>
            </a:r>
            <a:r>
              <a:rPr lang="en-US" dirty="0" smtClean="0"/>
              <a:t> defeat the empire plunged into crisis</a:t>
            </a:r>
          </a:p>
          <a:p>
            <a:r>
              <a:rPr lang="en-US" dirty="0" smtClean="0"/>
              <a:t>Without the </a:t>
            </a:r>
            <a:r>
              <a:rPr lang="en-US" dirty="0" err="1" smtClean="0"/>
              <a:t>Lakhmids</a:t>
            </a:r>
            <a:r>
              <a:rPr lang="en-US" dirty="0"/>
              <a:t> </a:t>
            </a:r>
            <a:r>
              <a:rPr lang="en-US" dirty="0" smtClean="0"/>
              <a:t>to fight for them, Muslim armies overwhelmed the </a:t>
            </a:r>
            <a:r>
              <a:rPr lang="en-US" dirty="0" err="1" smtClean="0"/>
              <a:t>Sasanian</a:t>
            </a:r>
            <a:r>
              <a:rPr lang="en-US" dirty="0" smtClean="0"/>
              <a:t> army at al-</a:t>
            </a:r>
            <a:r>
              <a:rPr lang="en-US" dirty="0" err="1" smtClean="0"/>
              <a:t>Hira</a:t>
            </a:r>
            <a:r>
              <a:rPr lang="en-US" dirty="0" smtClean="0"/>
              <a:t> in 637 and lost Iraq</a:t>
            </a:r>
          </a:p>
          <a:p>
            <a:r>
              <a:rPr lang="en-US" dirty="0" smtClean="0"/>
              <a:t>The last </a:t>
            </a:r>
            <a:r>
              <a:rPr lang="en-US" dirty="0" err="1" smtClean="0"/>
              <a:t>Sasanian</a:t>
            </a:r>
            <a:r>
              <a:rPr lang="en-US" dirty="0" smtClean="0"/>
              <a:t> king, </a:t>
            </a:r>
            <a:r>
              <a:rPr lang="en-US" dirty="0" err="1" smtClean="0"/>
              <a:t>Yazdgard</a:t>
            </a:r>
            <a:r>
              <a:rPr lang="en-US" dirty="0" smtClean="0"/>
              <a:t> III, fled to Iran but was defeated again and assassinated</a:t>
            </a:r>
          </a:p>
          <a:p>
            <a:r>
              <a:rPr lang="en-US" dirty="0" smtClean="0"/>
              <a:t>Muslim armies established control over much of the </a:t>
            </a:r>
            <a:r>
              <a:rPr lang="en-US" dirty="0" err="1" smtClean="0"/>
              <a:t>Sasanian</a:t>
            </a:r>
            <a:r>
              <a:rPr lang="en-US" dirty="0" smtClean="0"/>
              <a:t> empire</a:t>
            </a:r>
            <a:endParaRPr lang="en-US" dirty="0"/>
          </a:p>
        </p:txBody>
      </p:sp>
      <p:pic>
        <p:nvPicPr>
          <p:cNvPr id="4" name="Picture 3" descr="YazdegerdIIICoinCroppedHistoryofIra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5255" y="1724378"/>
            <a:ext cx="3882584" cy="3736622"/>
          </a:xfrm>
          <a:prstGeom prst="rect">
            <a:avLst/>
          </a:prstGeom>
        </p:spPr>
      </p:pic>
    </p:spTree>
    <p:extLst>
      <p:ext uri="{BB962C8B-B14F-4D97-AF65-F5344CB8AC3E}">
        <p14:creationId xmlns:p14="http://schemas.microsoft.com/office/powerpoint/2010/main" val="3539802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factors in the conquest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Sixth century plagues, earthquakes, famines</a:t>
            </a:r>
          </a:p>
          <a:p>
            <a:r>
              <a:rPr lang="en-US" dirty="0" smtClean="0"/>
              <a:t>Some cities only partly restored after earthquakes: erosion of traditional civic government? But some restoration took place</a:t>
            </a:r>
          </a:p>
          <a:p>
            <a:r>
              <a:rPr lang="en-US" dirty="0" err="1" smtClean="0"/>
              <a:t>Sasanians</a:t>
            </a:r>
            <a:r>
              <a:rPr lang="en-US" dirty="0" smtClean="0"/>
              <a:t> deported some of the population to their own empire</a:t>
            </a:r>
          </a:p>
          <a:p>
            <a:r>
              <a:rPr lang="en-US" dirty="0" smtClean="0"/>
              <a:t>The </a:t>
            </a:r>
            <a:r>
              <a:rPr lang="en-US" dirty="0" err="1" smtClean="0"/>
              <a:t>Justinianic</a:t>
            </a:r>
            <a:r>
              <a:rPr lang="en-US" dirty="0" smtClean="0"/>
              <a:t> plague broke out several times in the sixth and seventh centuries, further reducing the population (but was this only short term?)</a:t>
            </a:r>
          </a:p>
          <a:p>
            <a:r>
              <a:rPr lang="en-US" dirty="0" smtClean="0"/>
              <a:t>Two civil wars: </a:t>
            </a:r>
            <a:r>
              <a:rPr lang="en-US" dirty="0" err="1" smtClean="0"/>
              <a:t>Phocas</a:t>
            </a:r>
            <a:r>
              <a:rPr lang="en-US" dirty="0" smtClean="0"/>
              <a:t> against Maurice; Heraclius against </a:t>
            </a:r>
            <a:r>
              <a:rPr lang="en-US" dirty="0" err="1" smtClean="0"/>
              <a:t>Phocas</a:t>
            </a:r>
            <a:endParaRPr lang="en-US" dirty="0" smtClean="0"/>
          </a:p>
          <a:p>
            <a:r>
              <a:rPr lang="en-US" dirty="0" smtClean="0"/>
              <a:t>Army units reluctant to campaign away from home</a:t>
            </a:r>
            <a:endParaRPr lang="en-US" dirty="0"/>
          </a:p>
        </p:txBody>
      </p:sp>
    </p:spTree>
    <p:extLst>
      <p:ext uri="{BB962C8B-B14F-4D97-AF65-F5344CB8AC3E}">
        <p14:creationId xmlns:p14="http://schemas.microsoft.com/office/powerpoint/2010/main" val="1780155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t>Pressure from powerful local elites to devolve control to regional interests, which did not always operate in the interests of Constantinople</a:t>
            </a:r>
          </a:p>
          <a:p>
            <a:r>
              <a:rPr lang="en-US" dirty="0" smtClean="0"/>
              <a:t>Sectarian conflicts: From Justinian onwards a strong drive to </a:t>
            </a:r>
            <a:r>
              <a:rPr lang="en-US" dirty="0" err="1" smtClean="0"/>
              <a:t>Christianise</a:t>
            </a:r>
            <a:r>
              <a:rPr lang="en-US" dirty="0" smtClean="0"/>
              <a:t> the empire, with persecutions of Jews, pagans, heretical Christian sects</a:t>
            </a:r>
          </a:p>
          <a:p>
            <a:r>
              <a:rPr lang="en-US" dirty="0" smtClean="0"/>
              <a:t>The lack of resistance to Muslim forces from the cities: evidence that the inhabitants no longer strongly identified with the empire?</a:t>
            </a:r>
          </a:p>
          <a:p>
            <a:r>
              <a:rPr lang="en-US" dirty="0" smtClean="0"/>
              <a:t>The Arab tribes, although Christian, had other cultural things in common with the Muslim forces</a:t>
            </a:r>
            <a:endParaRPr lang="en-US" dirty="0"/>
          </a:p>
        </p:txBody>
      </p:sp>
    </p:spTree>
    <p:extLst>
      <p:ext uri="{BB962C8B-B14F-4D97-AF65-F5344CB8AC3E}">
        <p14:creationId xmlns:p14="http://schemas.microsoft.com/office/powerpoint/2010/main" val="3898331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factors?</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Tradional</a:t>
            </a:r>
            <a:r>
              <a:rPr lang="en-US" dirty="0" smtClean="0"/>
              <a:t> studies have </a:t>
            </a:r>
            <a:r>
              <a:rPr lang="en-US" dirty="0" err="1" smtClean="0"/>
              <a:t>emphasised</a:t>
            </a:r>
            <a:r>
              <a:rPr lang="en-US" dirty="0" smtClean="0"/>
              <a:t> looting and booty, but the old economic </a:t>
            </a:r>
            <a:r>
              <a:rPr lang="en-US" dirty="0" err="1" smtClean="0"/>
              <a:t>centres</a:t>
            </a:r>
            <a:r>
              <a:rPr lang="en-US" dirty="0" smtClean="0"/>
              <a:t> do not have appeared to have suffered</a:t>
            </a:r>
          </a:p>
          <a:p>
            <a:r>
              <a:rPr lang="en-US" dirty="0" smtClean="0"/>
              <a:t>The nomadic peoples of Arabia had depended on the economy of the settled areas by participating in the long-distance trade in luxuries</a:t>
            </a:r>
          </a:p>
          <a:p>
            <a:r>
              <a:rPr lang="en-US" dirty="0" smtClean="0"/>
              <a:t>The decline of cities decreased demand, causing an economic crisis among these peoples</a:t>
            </a:r>
          </a:p>
          <a:p>
            <a:r>
              <a:rPr lang="en-US" dirty="0" smtClean="0"/>
              <a:t>Islam gave these peoples a cohesion that enabled them to gain control of the economic </a:t>
            </a:r>
            <a:r>
              <a:rPr lang="en-US" dirty="0" err="1" smtClean="0"/>
              <a:t>centres</a:t>
            </a:r>
            <a:endParaRPr lang="en-US" dirty="0" smtClean="0"/>
          </a:p>
          <a:p>
            <a:r>
              <a:rPr lang="en-US" dirty="0" smtClean="0"/>
              <a:t>By appropriating these </a:t>
            </a:r>
            <a:r>
              <a:rPr lang="en-US" dirty="0" err="1" smtClean="0"/>
              <a:t>centres</a:t>
            </a:r>
            <a:r>
              <a:rPr lang="en-US" dirty="0" smtClean="0"/>
              <a:t> they could attempt to </a:t>
            </a:r>
            <a:r>
              <a:rPr lang="en-US" dirty="0" err="1" smtClean="0"/>
              <a:t>revitalise</a:t>
            </a:r>
            <a:r>
              <a:rPr lang="en-US" dirty="0" smtClean="0"/>
              <a:t> them</a:t>
            </a:r>
            <a:endParaRPr lang="en-US" dirty="0"/>
          </a:p>
        </p:txBody>
      </p:sp>
    </p:spTree>
    <p:extLst>
      <p:ext uri="{BB962C8B-B14F-4D97-AF65-F5344CB8AC3E}">
        <p14:creationId xmlns:p14="http://schemas.microsoft.com/office/powerpoint/2010/main" val="1838353989"/>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53</TotalTime>
  <Words>752</Words>
  <Application>Microsoft Macintosh PowerPoint</Application>
  <PresentationFormat>On-screen Show (4:3)</PresentationFormat>
  <Paragraphs>51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Black</vt:lpstr>
      <vt:lpstr>The end of the Roman Near East</vt:lpstr>
      <vt:lpstr>PowerPoint Presentation</vt:lpstr>
      <vt:lpstr>The rise of Islam</vt:lpstr>
      <vt:lpstr>The Battle of Yarmuk, AD 636</vt:lpstr>
      <vt:lpstr>The end of Roman Mesopotamia</vt:lpstr>
      <vt:lpstr>The end of the Sasanian empire</vt:lpstr>
      <vt:lpstr>Other factors in the conquest</vt:lpstr>
      <vt:lpstr>PowerPoint Presentation</vt:lpstr>
      <vt:lpstr>Economic factors?</vt:lpstr>
      <vt:lpstr>Continuity</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end of the Roman Near East</dc:title>
  <dc:creator>Kevin Butcher</dc:creator>
  <cp:lastModifiedBy>Kevin Butcher</cp:lastModifiedBy>
  <cp:revision>6</cp:revision>
  <dcterms:created xsi:type="dcterms:W3CDTF">2016-10-31T09:58:04Z</dcterms:created>
  <dcterms:modified xsi:type="dcterms:W3CDTF">2016-10-31T11:36:56Z</dcterms:modified>
</cp:coreProperties>
</file>