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90" r:id="rId3"/>
    <p:sldId id="291" r:id="rId4"/>
    <p:sldId id="292" r:id="rId5"/>
    <p:sldId id="257" r:id="rId6"/>
    <p:sldId id="259" r:id="rId7"/>
    <p:sldId id="258" r:id="rId8"/>
    <p:sldId id="276" r:id="rId9"/>
    <p:sldId id="277" r:id="rId10"/>
    <p:sldId id="278" r:id="rId11"/>
    <p:sldId id="295" r:id="rId12"/>
    <p:sldId id="294" r:id="rId13"/>
    <p:sldId id="312" r:id="rId14"/>
    <p:sldId id="313" r:id="rId15"/>
    <p:sldId id="316" r:id="rId16"/>
    <p:sldId id="298" r:id="rId17"/>
    <p:sldId id="314" r:id="rId18"/>
    <p:sldId id="315" r:id="rId19"/>
    <p:sldId id="317" r:id="rId20"/>
    <p:sldId id="310" r:id="rId21"/>
    <p:sldId id="318" r:id="rId22"/>
    <p:sldId id="311" r:id="rId23"/>
    <p:sldId id="319" r:id="rId24"/>
    <p:sldId id="279" r:id="rId25"/>
    <p:sldId id="282" r:id="rId26"/>
    <p:sldId id="283" r:id="rId27"/>
    <p:sldId id="293" r:id="rId28"/>
    <p:sldId id="320" r:id="rId29"/>
    <p:sldId id="280" r:id="rId30"/>
    <p:sldId id="321" r:id="rId31"/>
    <p:sldId id="329" r:id="rId32"/>
    <p:sldId id="301" r:id="rId33"/>
    <p:sldId id="300" r:id="rId34"/>
    <p:sldId id="299" r:id="rId35"/>
    <p:sldId id="330" r:id="rId36"/>
    <p:sldId id="302" r:id="rId37"/>
    <p:sldId id="331" r:id="rId38"/>
    <p:sldId id="332" r:id="rId39"/>
    <p:sldId id="296" r:id="rId40"/>
    <p:sldId id="297" r:id="rId41"/>
    <p:sldId id="322" r:id="rId42"/>
    <p:sldId id="305" r:id="rId43"/>
    <p:sldId id="304" r:id="rId44"/>
    <p:sldId id="307" r:id="rId45"/>
    <p:sldId id="308" r:id="rId46"/>
    <p:sldId id="327" r:id="rId47"/>
    <p:sldId id="323" r:id="rId48"/>
    <p:sldId id="303" r:id="rId49"/>
    <p:sldId id="306" r:id="rId50"/>
    <p:sldId id="324" r:id="rId51"/>
    <p:sldId id="325" r:id="rId52"/>
    <p:sldId id="328" r:id="rId53"/>
    <p:sldId id="326" r:id="rId54"/>
    <p:sldId id="281" r:id="rId55"/>
    <p:sldId id="284" r:id="rId56"/>
    <p:sldId id="285" r:id="rId57"/>
    <p:sldId id="309" r:id="rId58"/>
    <p:sldId id="286" r:id="rId59"/>
    <p:sldId id="287" r:id="rId60"/>
    <p:sldId id="289" r:id="rId61"/>
    <p:sldId id="288" r:id="rId6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68BD55-9264-3A4F-9AE7-528009E25285}" v="1" dt="2022-10-09T16:42:26.4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8"/>
  </p:normalViewPr>
  <p:slideViewPr>
    <p:cSldViewPr>
      <p:cViewPr varScale="1">
        <p:scale>
          <a:sx n="107" d="100"/>
          <a:sy n="107" d="100"/>
        </p:scale>
        <p:origin x="1760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9BB9559-1940-7903-B89E-EE69953B37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4D21E78-CF73-AFE0-5E6E-DF78ADDF78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8B23B8A-18C1-1F03-90BD-DD83F917B0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8031FD-C15F-8144-850C-500494743D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6091168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B9C6FCD-4499-694F-E958-8B8D4FFA9F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5CBA175-F404-F1B9-883D-6105BD2C2C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139EA56-0802-FA12-25C1-0E5E8EFF31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D37CAB-D74E-DF4E-940D-68DE463ACD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1193820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20B59C8-021F-7761-4D1D-5D3FB9A2D8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419B017-74AE-A0C9-1305-6790043ABB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0A37987-05EB-33EA-9606-103146C310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E2AC7D-3DD0-FC42-BD51-432C310847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5050897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8E4649A-93CB-E18F-EB6E-00C9F4DAE29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DC22C96-E20C-7D81-7985-1CEF61A1891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ACFBB53-46A4-5745-CC2E-7CA8FB6AF4D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306D91-23C6-974A-A3FE-3CA701D813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682518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68FEB86-3D8F-3655-D749-18C1A1DFD78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2E7E592-9283-F8E9-5246-326297FA6F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3322AAA-83C1-F7FC-AA92-BD92B1439AE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04EBC2-EA92-9B45-99CD-C6046DDA03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426009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9A04ED1-B2FB-0C00-8E16-8DCF7FFC9DF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3A59606-36C4-4A4E-DF98-A39A655F2E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B1E3FEB-6483-F544-52E6-9C5AB37FF0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75C566-D851-E14A-9CBA-0D24A5A803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733901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655B7E-5B82-F83A-F791-AC379BFE17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1A4F6DA-9360-7F22-DDD2-827B7393311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A0D416-6B69-571B-E235-11361122B8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BC312F-5A81-8047-822B-A733BBB9D8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312353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3EDA597-0032-BF51-522C-252E261CB09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CA175D39-31B0-0C0D-1C56-FD055EFA6B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29008C7-125E-D3C4-7263-45A1C0E91ED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AD12C-D529-7B44-B8DB-A5CD5138A0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450543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B27CCE0-5CFD-36B0-206B-7F27714ABE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D54AD98-AD0B-066D-3C50-02E8261F653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63E278E-5A7E-FC04-377D-1498BD2653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EF72CB-5092-A949-9358-DAED4D75F9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412712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CED1103A-DDFE-2198-9F0F-4868BDEE858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694FE07-A7A1-712D-0317-0CA28B4DEF0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8F0C734-C983-85EE-2EF3-F890D247E99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83088F-36D4-2944-A82B-C567EBB4F2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858491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9296E7-9CD4-1997-E9AE-C58B15A74B5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163E61-23A2-9397-BFB2-19EFF89BCD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06934B-15EF-8121-A282-4D41BC28153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22B602-F010-6C49-8C3C-8E6D491BD2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7716741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792BDEA-9269-D711-A355-BEE2057BB9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C2293A-FBF9-8238-BE1D-E280FD01DB9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3B46EC6-CC0D-972A-4A3B-764D935ED8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F5CF7F-9B2D-D34C-AFAC-B7BFD15A46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790131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1BDA937-BCDA-9596-481C-41E90A48BE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5BE5C79-D086-C825-5483-96DB90E39A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7A9C0B0B-865C-5A46-7174-CE30BD84406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AE7B281D-BC7A-F540-92E7-FE2AF65DF58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0640C9E9-984B-6E13-D453-62AAB6E73B6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B1E9FCA-9012-A84D-958C-A14372C11EB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DE09BDD9-DE96-C1D7-24F4-119E54D6409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The Roman Near East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165DB95B-6BF6-F82C-9DBF-5698CFBC8B3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3" name="Picture 5" descr="snow_turkey_1km-t">
            <a:extLst>
              <a:ext uri="{FF2B5EF4-FFF2-40B4-BE49-F238E27FC236}">
                <a16:creationId xmlns:a16="http://schemas.microsoft.com/office/drawing/2014/main" id="{25D5965E-FB5E-B9A1-7881-494806A84290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9500" y="660400"/>
            <a:ext cx="6985000" cy="5435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9" name="Picture 7" descr="Tyre - Cyrrhus 1997 no 32">
            <a:extLst>
              <a:ext uri="{FF2B5EF4-FFF2-40B4-BE49-F238E27FC236}">
                <a16:creationId xmlns:a16="http://schemas.microsoft.com/office/drawing/2014/main" id="{62F164BD-339A-8301-E338-67451646CAE0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914400"/>
            <a:ext cx="7867650" cy="51006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71" name="Picture 7" descr="Tyre - Cyrrhus 1997 no 30">
            <a:extLst>
              <a:ext uri="{FF2B5EF4-FFF2-40B4-BE49-F238E27FC236}">
                <a16:creationId xmlns:a16="http://schemas.microsoft.com/office/drawing/2014/main" id="{4C179BD2-B063-BD0D-A78E-9FB1CC980347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914400"/>
            <a:ext cx="7788275" cy="5067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3" name="Picture 5" descr="Dülük - Switzerland 1990 no 6">
            <a:extLst>
              <a:ext uri="{FF2B5EF4-FFF2-40B4-BE49-F238E27FC236}">
                <a16:creationId xmlns:a16="http://schemas.microsoft.com/office/drawing/2014/main" id="{F3C84B87-F15E-09F5-F59E-346AAF66AA05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2000" y="914400"/>
            <a:ext cx="7683500" cy="5099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81" name="Picture 5" descr="Roman Syria sheet 3 of 8 no 3 changed">
            <a:extLst>
              <a:ext uri="{FF2B5EF4-FFF2-40B4-BE49-F238E27FC236}">
                <a16:creationId xmlns:a16="http://schemas.microsoft.com/office/drawing/2014/main" id="{FCDD3080-9C42-73FA-D8FA-D6C62082A8CF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0663" y="560388"/>
            <a:ext cx="8694737" cy="5764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5" name="Picture 5" descr="MiddleEast_A2002D">
            <a:extLst>
              <a:ext uri="{FF2B5EF4-FFF2-40B4-BE49-F238E27FC236}">
                <a16:creationId xmlns:a16="http://schemas.microsoft.com/office/drawing/2014/main" id="{C05B78C4-B08E-1456-7A7B-372FCAB2BD25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95525" y="473075"/>
            <a:ext cx="4551363" cy="585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63" name="Picture 7" descr="1995 14 no 36">
            <a:extLst>
              <a:ext uri="{FF2B5EF4-FFF2-40B4-BE49-F238E27FC236}">
                <a16:creationId xmlns:a16="http://schemas.microsoft.com/office/drawing/2014/main" id="{0B52251F-ED85-3AFD-A0C2-E9064FA49DF0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" y="762000"/>
            <a:ext cx="7956550" cy="5156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9" name="Picture 5" descr="Roman Syria sheet 3 of 8 no 2 changed">
            <a:extLst>
              <a:ext uri="{FF2B5EF4-FFF2-40B4-BE49-F238E27FC236}">
                <a16:creationId xmlns:a16="http://schemas.microsoft.com/office/drawing/2014/main" id="{DB25F8C3-77D4-4404-C2F1-A565EEC14511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1000" y="457200"/>
            <a:ext cx="8407400" cy="576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7" name="Picture 5" descr="Roman Syria sheet 3 of 8 no 4 changed">
            <a:extLst>
              <a:ext uri="{FF2B5EF4-FFF2-40B4-BE49-F238E27FC236}">
                <a16:creationId xmlns:a16="http://schemas.microsoft.com/office/drawing/2014/main" id="{B5C12362-4100-48C3-1740-147DCD979C53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800" y="609600"/>
            <a:ext cx="8467725" cy="57388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3" name="Picture 5" descr="MiddleEast_A2002D">
            <a:extLst>
              <a:ext uri="{FF2B5EF4-FFF2-40B4-BE49-F238E27FC236}">
                <a16:creationId xmlns:a16="http://schemas.microsoft.com/office/drawing/2014/main" id="{6E2A9AFD-7748-0936-FF56-C24294EBF5C0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95525" y="473075"/>
            <a:ext cx="4551363" cy="585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9" name="Picture 7" descr="33 changed">
            <a:extLst>
              <a:ext uri="{FF2B5EF4-FFF2-40B4-BE49-F238E27FC236}">
                <a16:creationId xmlns:a16="http://schemas.microsoft.com/office/drawing/2014/main" id="{91F8BCDA-598E-8DB9-8E03-C3075D29C8C7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685800"/>
            <a:ext cx="7862888" cy="5218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7" name="Picture 5" descr="Apamea  1998 - 3 no 20">
            <a:extLst>
              <a:ext uri="{FF2B5EF4-FFF2-40B4-BE49-F238E27FC236}">
                <a16:creationId xmlns:a16="http://schemas.microsoft.com/office/drawing/2014/main" id="{5AB86609-672E-B868-73A5-C4C4BBBD1CFF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3400" y="746125"/>
            <a:ext cx="8097838" cy="5502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21" name="Picture 5" descr="Syria 1991 1-8 no 27">
            <a:extLst>
              <a:ext uri="{FF2B5EF4-FFF2-40B4-BE49-F238E27FC236}">
                <a16:creationId xmlns:a16="http://schemas.microsoft.com/office/drawing/2014/main" id="{0F76FEF1-884E-A7E2-4214-A6F647F1FC4E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600" y="533400"/>
            <a:ext cx="8756650" cy="5827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5" name="Picture 5" descr="Apamea - Qalaat Semaan 1998 - 1 no 7">
            <a:extLst>
              <a:ext uri="{FF2B5EF4-FFF2-40B4-BE49-F238E27FC236}">
                <a16:creationId xmlns:a16="http://schemas.microsoft.com/office/drawing/2014/main" id="{536E1C50-BAF8-7EC0-BB32-0819AB8D190E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798513"/>
            <a:ext cx="7831138" cy="51450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9" name="Picture 5" descr="Roman Syria sheet 3 of 8 no 47 changed">
            <a:extLst>
              <a:ext uri="{FF2B5EF4-FFF2-40B4-BE49-F238E27FC236}">
                <a16:creationId xmlns:a16="http://schemas.microsoft.com/office/drawing/2014/main" id="{88407043-9E83-CB5A-4D2D-8B4FFCBF06CC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990600"/>
            <a:ext cx="7870825" cy="5110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1" name="Picture 5" descr="satellite-image-of-syria">
            <a:extLst>
              <a:ext uri="{FF2B5EF4-FFF2-40B4-BE49-F238E27FC236}">
                <a16:creationId xmlns:a16="http://schemas.microsoft.com/office/drawing/2014/main" id="{009EBE43-0737-2C16-0A1D-B653DE71BB96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66825" y="473075"/>
            <a:ext cx="6610350" cy="585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0" name="Picture 10" descr="Jordan-Syria- White Castle- Dura 96-B-5 no 23">
            <a:extLst>
              <a:ext uri="{FF2B5EF4-FFF2-40B4-BE49-F238E27FC236}">
                <a16:creationId xmlns:a16="http://schemas.microsoft.com/office/drawing/2014/main" id="{18CF5962-28D2-1912-86FA-7D7EAD117CFC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8200" y="914400"/>
            <a:ext cx="7529513" cy="4978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3" name="Picture 7" descr="Jordan-Syria- White Castle- Dura 96-B-5 no 32">
            <a:extLst>
              <a:ext uri="{FF2B5EF4-FFF2-40B4-BE49-F238E27FC236}">
                <a16:creationId xmlns:a16="http://schemas.microsoft.com/office/drawing/2014/main" id="{50235B5E-0F12-2D8D-341C-BACA13D349B4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914400"/>
            <a:ext cx="7773988" cy="504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1" name="Picture 5" descr="Bibliography">
            <a:extLst>
              <a:ext uri="{FF2B5EF4-FFF2-40B4-BE49-F238E27FC236}">
                <a16:creationId xmlns:a16="http://schemas.microsoft.com/office/drawing/2014/main" id="{A0564BA3-A9E7-844E-2220-CD7067829791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" y="838200"/>
            <a:ext cx="7956550" cy="5170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7" name="Picture 5" descr="Dura -Palmyra 1996 no 5 maybe">
            <a:extLst>
              <a:ext uri="{FF2B5EF4-FFF2-40B4-BE49-F238E27FC236}">
                <a16:creationId xmlns:a16="http://schemas.microsoft.com/office/drawing/2014/main" id="{779EF163-1AB8-A619-8885-6DCD6EC0AEDD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914400"/>
            <a:ext cx="7773988" cy="50117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9" name="Picture 5" descr="MiddleEast2003a">
            <a:extLst>
              <a:ext uri="{FF2B5EF4-FFF2-40B4-BE49-F238E27FC236}">
                <a16:creationId xmlns:a16="http://schemas.microsoft.com/office/drawing/2014/main" id="{A12F52B9-28DB-569B-5A6D-06FF8538CD66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73300" y="396875"/>
            <a:ext cx="4597400" cy="585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7" name="Picture 7" descr="29 changed">
            <a:extLst>
              <a:ext uri="{FF2B5EF4-FFF2-40B4-BE49-F238E27FC236}">
                <a16:creationId xmlns:a16="http://schemas.microsoft.com/office/drawing/2014/main" id="{39E4465B-481A-50FD-CED9-68E874330FD2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67000" y="533400"/>
            <a:ext cx="3829050" cy="576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5" name="Picture 5" descr="Syria 1991 1-8 no 36 maybe">
            <a:extLst>
              <a:ext uri="{FF2B5EF4-FFF2-40B4-BE49-F238E27FC236}">
                <a16:creationId xmlns:a16="http://schemas.microsoft.com/office/drawing/2014/main" id="{9A63FBC2-5D2D-7804-46FB-0A754FDC05F4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7000" y="601663"/>
            <a:ext cx="8864600" cy="5799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9" name="Picture 5" descr="Borkosh 1998 no 27">
            <a:extLst>
              <a:ext uri="{FF2B5EF4-FFF2-40B4-BE49-F238E27FC236}">
                <a16:creationId xmlns:a16="http://schemas.microsoft.com/office/drawing/2014/main" id="{D567C5F1-B123-F012-E646-18A620439B87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" y="914400"/>
            <a:ext cx="7831138" cy="5008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7" name="Picture 7" descr="Gadara- Jerash 1996 - 6 no 2">
            <a:extLst>
              <a:ext uri="{FF2B5EF4-FFF2-40B4-BE49-F238E27FC236}">
                <a16:creationId xmlns:a16="http://schemas.microsoft.com/office/drawing/2014/main" id="{4FBE5E65-27FB-501B-9399-AC203F30D24A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990600"/>
            <a:ext cx="7708900" cy="49768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9" name="Picture 7" descr="Gadara- Jerash 1996 - 6 no 6">
            <a:extLst>
              <a:ext uri="{FF2B5EF4-FFF2-40B4-BE49-F238E27FC236}">
                <a16:creationId xmlns:a16="http://schemas.microsoft.com/office/drawing/2014/main" id="{956DC892-001A-784C-482C-05A6DDFD3CE7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2000" y="990600"/>
            <a:ext cx="7651750" cy="4854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11" name="Picture 7" descr="1996 10 no 21">
            <a:extLst>
              <a:ext uri="{FF2B5EF4-FFF2-40B4-BE49-F238E27FC236}">
                <a16:creationId xmlns:a16="http://schemas.microsoft.com/office/drawing/2014/main" id="{4697A942-3D51-512E-8F27-0D16F66ACBEF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" y="762000"/>
            <a:ext cx="7916863" cy="51260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7" name="Picture 5" descr="Lebanon Dec">
            <a:extLst>
              <a:ext uri="{FF2B5EF4-FFF2-40B4-BE49-F238E27FC236}">
                <a16:creationId xmlns:a16="http://schemas.microsoft.com/office/drawing/2014/main" id="{A070C890-0E7F-6C76-B748-50421297FD7F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838200"/>
            <a:ext cx="8229600" cy="54038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5" name="Picture 7" descr="Palmyra, Smar Jbel, Yammoune 1996 - 12 no 35">
            <a:extLst>
              <a:ext uri="{FF2B5EF4-FFF2-40B4-BE49-F238E27FC236}">
                <a16:creationId xmlns:a16="http://schemas.microsoft.com/office/drawing/2014/main" id="{4A0675B7-F062-9401-71D6-28E4389D9F5E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19400" y="533400"/>
            <a:ext cx="3797300" cy="587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6" name="Rectangle 6">
            <a:extLst>
              <a:ext uri="{FF2B5EF4-FFF2-40B4-BE49-F238E27FC236}">
                <a16:creationId xmlns:a16="http://schemas.microsoft.com/office/drawing/2014/main" id="{A7454735-7DEC-3898-BFD8-C3F497A750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GB"/>
          </a:p>
        </p:txBody>
      </p:sp>
      <p:pic>
        <p:nvPicPr>
          <p:cNvPr id="163845" name="Picture 5" descr="Lebanon 1997 no 17">
            <a:extLst>
              <a:ext uri="{FF2B5EF4-FFF2-40B4-BE49-F238E27FC236}">
                <a16:creationId xmlns:a16="http://schemas.microsoft.com/office/drawing/2014/main" id="{FB78EA0E-9C0D-6DAF-9009-4125F4D934EF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31875" y="1066800"/>
            <a:ext cx="2930525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pic>
        <p:nvPicPr>
          <p:cNvPr id="163848" name="Picture 8" descr="Lebanon 1997 no 25">
            <a:extLst>
              <a:ext uri="{FF2B5EF4-FFF2-40B4-BE49-F238E27FC236}">
                <a16:creationId xmlns:a16="http://schemas.microsoft.com/office/drawing/2014/main" id="{DA0908AB-F2B8-CF25-24F9-1B0024D3A752}"/>
              </a:ext>
            </a:extLst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81600" y="1036638"/>
            <a:ext cx="2962275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7" name="Picture 5" descr="May 2005 104">
            <a:extLst>
              <a:ext uri="{FF2B5EF4-FFF2-40B4-BE49-F238E27FC236}">
                <a16:creationId xmlns:a16="http://schemas.microsoft.com/office/drawing/2014/main" id="{44F52FBD-2060-FE8F-8E37-74FA553F8573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9925" y="473075"/>
            <a:ext cx="7802563" cy="585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7" name="Picture 7" descr="1995 1 no 30">
            <a:extLst>
              <a:ext uri="{FF2B5EF4-FFF2-40B4-BE49-F238E27FC236}">
                <a16:creationId xmlns:a16="http://schemas.microsoft.com/office/drawing/2014/main" id="{8971B53E-24AA-B844-F6B3-35FB63636626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400" y="527050"/>
            <a:ext cx="8828088" cy="57975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5" name="Picture 7" descr="1996 8 no 30 changed">
            <a:extLst>
              <a:ext uri="{FF2B5EF4-FFF2-40B4-BE49-F238E27FC236}">
                <a16:creationId xmlns:a16="http://schemas.microsoft.com/office/drawing/2014/main" id="{5600EA11-8988-8258-5E06-C0F578D91FA3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" y="762000"/>
            <a:ext cx="7874000" cy="5121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5" name="Picture 7" descr="1995 1 no 31 maybe">
            <a:extLst>
              <a:ext uri="{FF2B5EF4-FFF2-40B4-BE49-F238E27FC236}">
                <a16:creationId xmlns:a16="http://schemas.microsoft.com/office/drawing/2014/main" id="{6081E93B-5140-7369-238A-20B2ED95D9F9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838200"/>
            <a:ext cx="7816850" cy="5121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3" name="Picture 5" descr="Nebi Mend, Homs 1996 no 30">
            <a:extLst>
              <a:ext uri="{FF2B5EF4-FFF2-40B4-BE49-F238E27FC236}">
                <a16:creationId xmlns:a16="http://schemas.microsoft.com/office/drawing/2014/main" id="{FE45535C-8F5F-BEEE-1E9D-DD96B17828B3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838200"/>
            <a:ext cx="7805738" cy="50466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7" name="Picture 5" descr="Leb Back 1994 no 10">
            <a:extLst>
              <a:ext uri="{FF2B5EF4-FFF2-40B4-BE49-F238E27FC236}">
                <a16:creationId xmlns:a16="http://schemas.microsoft.com/office/drawing/2014/main" id="{BDA9080A-BD9C-C62B-5D33-B83E18C97989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600" y="457200"/>
            <a:ext cx="8742363" cy="5832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9" name="Picture 5" descr="Lebanon Jan 95 9 Majdel Anjar Dekweh no 24">
            <a:extLst>
              <a:ext uri="{FF2B5EF4-FFF2-40B4-BE49-F238E27FC236}">
                <a16:creationId xmlns:a16="http://schemas.microsoft.com/office/drawing/2014/main" id="{AEDC7641-F020-9DA8-173F-759A98AE5EC0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600" y="457200"/>
            <a:ext cx="8742363" cy="58626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3" name="Picture 5" descr="Hermel, Jan 95, Box 5 (3)">
            <a:extLst>
              <a:ext uri="{FF2B5EF4-FFF2-40B4-BE49-F238E27FC236}">
                <a16:creationId xmlns:a16="http://schemas.microsoft.com/office/drawing/2014/main" id="{6F35AD28-3BB2-4996-DC63-562B5B1A097E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609600"/>
            <a:ext cx="8151813" cy="51387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41" name="Picture 5" descr="Hermel, Jan 95, Box 5 (2)">
            <a:extLst>
              <a:ext uri="{FF2B5EF4-FFF2-40B4-BE49-F238E27FC236}">
                <a16:creationId xmlns:a16="http://schemas.microsoft.com/office/drawing/2014/main" id="{412882AD-670F-CA65-8DBE-F7B7FBDBF887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" y="762000"/>
            <a:ext cx="7956550" cy="5294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3" name="Picture 5" descr="Yammoune, Tyre, Byblos 1996 -13 no 9">
            <a:extLst>
              <a:ext uri="{FF2B5EF4-FFF2-40B4-BE49-F238E27FC236}">
                <a16:creationId xmlns:a16="http://schemas.microsoft.com/office/drawing/2014/main" id="{77407DF1-9A18-0B5C-8D39-09223326995D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2000" y="914400"/>
            <a:ext cx="7808913" cy="4978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61" name="Picture 5" descr="Nebi Mend, Homs 1996 no 29">
            <a:extLst>
              <a:ext uri="{FF2B5EF4-FFF2-40B4-BE49-F238E27FC236}">
                <a16:creationId xmlns:a16="http://schemas.microsoft.com/office/drawing/2014/main" id="{C5BC50D1-9EC4-0C55-35A7-26C23EE84210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914400"/>
            <a:ext cx="7773988" cy="504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03" name="Picture 7" descr="Gadara- Jerash 1996 - 6 no 38">
            <a:extLst>
              <a:ext uri="{FF2B5EF4-FFF2-40B4-BE49-F238E27FC236}">
                <a16:creationId xmlns:a16="http://schemas.microsoft.com/office/drawing/2014/main" id="{94514442-1137-401F-8126-44EE31EC92BE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838200"/>
            <a:ext cx="7802563" cy="50371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5" name="Picture 5" descr="Lebanon Jan 95 7 Beirut - Ain Hersha no 20">
            <a:extLst>
              <a:ext uri="{FF2B5EF4-FFF2-40B4-BE49-F238E27FC236}">
                <a16:creationId xmlns:a16="http://schemas.microsoft.com/office/drawing/2014/main" id="{8E534DC8-9DD4-B443-1CB3-E3B499724883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600" y="381000"/>
            <a:ext cx="8742363" cy="58626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389370B8-8238-6A54-9220-2F2FA0DEC1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What</a:t>
            </a:r>
            <a:r>
              <a:rPr lang="en-GB" altLang="en-US"/>
              <a:t>’</a:t>
            </a:r>
            <a:r>
              <a:rPr lang="en-US" altLang="ja-JP"/>
              <a:t>s in a name?</a:t>
            </a:r>
            <a:endParaRPr lang="en-US" alt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0CF3AF60-2E0A-C869-2100-B7CB0D503E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Near East, Middle East?</a:t>
            </a:r>
          </a:p>
          <a:p>
            <a:pPr eaLnBrk="1" hangingPunct="1">
              <a:defRPr/>
            </a:pPr>
            <a:r>
              <a:rPr lang="en-US"/>
              <a:t>Levant?</a:t>
            </a:r>
          </a:p>
          <a:p>
            <a:pPr eaLnBrk="1" hangingPunct="1">
              <a:defRPr/>
            </a:pPr>
            <a:r>
              <a:rPr lang="en-US"/>
              <a:t>Syria?</a:t>
            </a:r>
          </a:p>
          <a:p>
            <a:pPr eaLnBrk="1" hangingPunct="1">
              <a:defRPr/>
            </a:pPr>
            <a:r>
              <a:rPr lang="en-US"/>
              <a:t>Fertile Crescent?</a:t>
            </a:r>
          </a:p>
        </p:txBody>
      </p:sp>
    </p:spTree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9" name="Picture 5" descr="Borkosh 1998 no 3">
            <a:extLst>
              <a:ext uri="{FF2B5EF4-FFF2-40B4-BE49-F238E27FC236}">
                <a16:creationId xmlns:a16="http://schemas.microsoft.com/office/drawing/2014/main" id="{E9C9D8DF-D3F9-3FA7-B046-AB9BE662B90E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838200"/>
            <a:ext cx="7842250" cy="5099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7" name="Picture 5" descr="Borkosh 1998 no 7">
            <a:extLst>
              <a:ext uri="{FF2B5EF4-FFF2-40B4-BE49-F238E27FC236}">
                <a16:creationId xmlns:a16="http://schemas.microsoft.com/office/drawing/2014/main" id="{940BAD41-1BFA-D0B0-E65E-C268AC3DF589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838200"/>
            <a:ext cx="7885113" cy="5065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701" name="Picture 5" descr="MiddleEast2003a">
            <a:extLst>
              <a:ext uri="{FF2B5EF4-FFF2-40B4-BE49-F238E27FC236}">
                <a16:creationId xmlns:a16="http://schemas.microsoft.com/office/drawing/2014/main" id="{611B24FD-73F5-42A4-241B-3D3EB769E93A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73300" y="473075"/>
            <a:ext cx="4597400" cy="585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5" name="Picture 5" descr="Roman Syria sheet 4 of 8 no 88 changed">
            <a:extLst>
              <a:ext uri="{FF2B5EF4-FFF2-40B4-BE49-F238E27FC236}">
                <a16:creationId xmlns:a16="http://schemas.microsoft.com/office/drawing/2014/main" id="{D684F9D8-FA05-80F2-2D53-FA1679640C72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8200" y="762000"/>
            <a:ext cx="7600950" cy="5226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7" name="Picture 5" descr="me3">
            <a:extLst>
              <a:ext uri="{FF2B5EF4-FFF2-40B4-BE49-F238E27FC236}">
                <a16:creationId xmlns:a16="http://schemas.microsoft.com/office/drawing/2014/main" id="{6DC57ADE-5735-5FF8-C6E3-69EA72010B6A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00250" y="723900"/>
            <a:ext cx="5143500" cy="5143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91" name="Picture 7" descr="Amman- Gadara 1996 no 28">
            <a:extLst>
              <a:ext uri="{FF2B5EF4-FFF2-40B4-BE49-F238E27FC236}">
                <a16:creationId xmlns:a16="http://schemas.microsoft.com/office/drawing/2014/main" id="{28A32ACB-81EE-FFE0-8D98-D3E71C771CBB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2000" y="914400"/>
            <a:ext cx="7683500" cy="5010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9" name="Picture 7" descr="Gadara I 1996-6 no 10">
            <a:extLst>
              <a:ext uri="{FF2B5EF4-FFF2-40B4-BE49-F238E27FC236}">
                <a16:creationId xmlns:a16="http://schemas.microsoft.com/office/drawing/2014/main" id="{1163F656-371F-0A66-7AE2-08375D4F62D3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838200"/>
            <a:ext cx="7805738" cy="4943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9" name="Picture 5" descr="Jerash I 1996 -7 no 21">
            <a:extLst>
              <a:ext uri="{FF2B5EF4-FFF2-40B4-BE49-F238E27FC236}">
                <a16:creationId xmlns:a16="http://schemas.microsoft.com/office/drawing/2014/main" id="{50FD72F5-5C54-5BF0-C836-C7555E055769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" y="762000"/>
            <a:ext cx="7842250" cy="5099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7" name="Picture 7" descr="Scan6272 changed">
            <a:extLst>
              <a:ext uri="{FF2B5EF4-FFF2-40B4-BE49-F238E27FC236}">
                <a16:creationId xmlns:a16="http://schemas.microsoft.com/office/drawing/2014/main" id="{A9648D6E-11C4-1E41-34F4-1A774DD3573E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704850"/>
            <a:ext cx="7708900" cy="51625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5" name="Picture 7" descr="Ummal Jimal - Jerash 1996 - 9 no 32">
            <a:extLst>
              <a:ext uri="{FF2B5EF4-FFF2-40B4-BE49-F238E27FC236}">
                <a16:creationId xmlns:a16="http://schemas.microsoft.com/office/drawing/2014/main" id="{BB8A4FD3-9861-6077-7351-4738DA1CC0D6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914400"/>
            <a:ext cx="7834313" cy="49577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Fertile crescent">
            <a:extLst>
              <a:ext uri="{FF2B5EF4-FFF2-40B4-BE49-F238E27FC236}">
                <a16:creationId xmlns:a16="http://schemas.microsoft.com/office/drawing/2014/main" id="{E55EE252-1867-F4A7-2700-D82C0ACFA2B9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95413" y="823913"/>
            <a:ext cx="6353175" cy="4752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31" name="Picture 7" descr="Jordan-Syria- White Castle- Dura 96-B-5 no 7">
            <a:extLst>
              <a:ext uri="{FF2B5EF4-FFF2-40B4-BE49-F238E27FC236}">
                <a16:creationId xmlns:a16="http://schemas.microsoft.com/office/drawing/2014/main" id="{AE4A961C-51F4-F563-8AE6-FD4DE9649112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838200"/>
            <a:ext cx="7708900" cy="49768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3" name="Picture 7" descr="Petra- Mount Nebo- Madaba 1996-5 no 25">
            <a:extLst>
              <a:ext uri="{FF2B5EF4-FFF2-40B4-BE49-F238E27FC236}">
                <a16:creationId xmlns:a16="http://schemas.microsoft.com/office/drawing/2014/main" id="{89132AA5-FC33-BAAB-ED7A-EA772AF8964A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914400"/>
            <a:ext cx="7773988" cy="4914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map-near-east">
            <a:extLst>
              <a:ext uri="{FF2B5EF4-FFF2-40B4-BE49-F238E27FC236}">
                <a16:creationId xmlns:a16="http://schemas.microsoft.com/office/drawing/2014/main" id="{9E4E7AB0-AB93-0D8A-1E09-6D203CFE2AD7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325438"/>
            <a:ext cx="8229600" cy="5749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7" name="Picture 5" descr="seawifs_m">
            <a:extLst>
              <a:ext uri="{FF2B5EF4-FFF2-40B4-BE49-F238E27FC236}">
                <a16:creationId xmlns:a16="http://schemas.microsoft.com/office/drawing/2014/main" id="{D6810DCB-B20D-9142-4E3E-D6D3D91EF241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5000" y="685800"/>
            <a:ext cx="5157788" cy="5500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5" name="Picture 5" descr="MiddleEast_A2002D">
            <a:extLst>
              <a:ext uri="{FF2B5EF4-FFF2-40B4-BE49-F238E27FC236}">
                <a16:creationId xmlns:a16="http://schemas.microsoft.com/office/drawing/2014/main" id="{76258223-A3A0-A185-5FF0-FF0223E75F39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95525" y="473075"/>
            <a:ext cx="4551363" cy="585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Default Design">
  <a:themeElements>
    <a:clrScheme name="Default Design 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Default Desig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24</Words>
  <Application>Microsoft Macintosh PowerPoint</Application>
  <PresentationFormat>On-screen Show (4:3)</PresentationFormat>
  <Paragraphs>6</Paragraphs>
  <Slides>61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5" baseType="lpstr">
      <vt:lpstr>Arial</vt:lpstr>
      <vt:lpstr>ＭＳ Ｐゴシック</vt:lpstr>
      <vt:lpstr>Calibri</vt:lpstr>
      <vt:lpstr>Default Design</vt:lpstr>
      <vt:lpstr>The Roman Near East</vt:lpstr>
      <vt:lpstr>PowerPoint Presentation</vt:lpstr>
      <vt:lpstr>PowerPoint Presentation</vt:lpstr>
      <vt:lpstr>PowerPoint Presentation</vt:lpstr>
      <vt:lpstr>What’s in a name?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AUB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Roman and Byzantine Near East</dc:title>
  <dc:creator>AUB</dc:creator>
  <cp:lastModifiedBy>Butcher, Kevin</cp:lastModifiedBy>
  <cp:revision>23</cp:revision>
  <dcterms:created xsi:type="dcterms:W3CDTF">2005-09-23T13:31:16Z</dcterms:created>
  <dcterms:modified xsi:type="dcterms:W3CDTF">2022-10-09T16:42:36Z</dcterms:modified>
</cp:coreProperties>
</file>