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acade" ContentType="image/jpeg"/>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323" r:id="rId2"/>
    <p:sldId id="257" r:id="rId3"/>
    <p:sldId id="258" r:id="rId4"/>
    <p:sldId id="325" r:id="rId5"/>
    <p:sldId id="260" r:id="rId6"/>
    <p:sldId id="259" r:id="rId7"/>
    <p:sldId id="261" r:id="rId8"/>
    <p:sldId id="263" r:id="rId9"/>
    <p:sldId id="262" r:id="rId10"/>
    <p:sldId id="326" r:id="rId11"/>
    <p:sldId id="299" r:id="rId12"/>
    <p:sldId id="300" r:id="rId13"/>
    <p:sldId id="295" r:id="rId14"/>
    <p:sldId id="296" r:id="rId15"/>
    <p:sldId id="301" r:id="rId16"/>
    <p:sldId id="298" r:id="rId17"/>
    <p:sldId id="327" r:id="rId18"/>
    <p:sldId id="322" r:id="rId19"/>
    <p:sldId id="319" r:id="rId20"/>
    <p:sldId id="320" r:id="rId21"/>
    <p:sldId id="321" r:id="rId22"/>
    <p:sldId id="328" r:id="rId23"/>
    <p:sldId id="304" r:id="rId24"/>
    <p:sldId id="302" r:id="rId25"/>
    <p:sldId id="305" r:id="rId26"/>
    <p:sldId id="324" r:id="rId27"/>
    <p:sldId id="303" r:id="rId28"/>
    <p:sldId id="330" r:id="rId29"/>
    <p:sldId id="306" r:id="rId30"/>
    <p:sldId id="312" r:id="rId31"/>
    <p:sldId id="331" r:id="rId32"/>
    <p:sldId id="31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7C02E2-F779-48DD-8830-790866DB1681}" type="datetimeFigureOut">
              <a:rPr lang="en-GB" smtClean="0"/>
              <a:t>20/11/2019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C325E2-0CA2-4D20-8F30-4E1F379E65FD}" type="slidenum">
              <a:rPr lang="en-GB" smtClean="0"/>
              <a:t>‹#›</a:t>
            </a:fld>
            <a:endParaRPr lang="en-GB"/>
          </a:p>
        </p:txBody>
      </p:sp>
    </p:spTree>
    <p:extLst>
      <p:ext uri="{BB962C8B-B14F-4D97-AF65-F5344CB8AC3E}">
        <p14:creationId xmlns:p14="http://schemas.microsoft.com/office/powerpoint/2010/main" val="168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http://www.indiana.edu/~leach/c414/net_id/pompeii/forum/eumachia.gif</a:t>
            </a:r>
          </a:p>
        </p:txBody>
      </p:sp>
      <p:sp>
        <p:nvSpPr>
          <p:cNvPr id="4" name="Slide Number Placeholder 3"/>
          <p:cNvSpPr>
            <a:spLocks noGrp="1"/>
          </p:cNvSpPr>
          <p:nvPr>
            <p:ph type="sldNum" sz="quarter" idx="10"/>
          </p:nvPr>
        </p:nvSpPr>
        <p:spPr/>
        <p:txBody>
          <a:bodyPr/>
          <a:lstStyle/>
          <a:p>
            <a:fld id="{D543B20D-5B53-46C7-8F8C-1F0990C4B5B6}" type="slidenum">
              <a:rPr lang="en-GB" smtClean="0"/>
              <a:t>13</a:t>
            </a:fld>
            <a:endParaRPr lang="en-GB"/>
          </a:p>
        </p:txBody>
      </p:sp>
    </p:spTree>
    <p:extLst>
      <p:ext uri="{BB962C8B-B14F-4D97-AF65-F5344CB8AC3E}">
        <p14:creationId xmlns:p14="http://schemas.microsoft.com/office/powerpoint/2010/main" val="1387981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101AAB-1DF5-4B3C-A6CC-20C78A064E47}" type="slidenum">
              <a:rPr lang="en-US" smtClean="0"/>
              <a:pPr eaLnBrk="1" hangingPunct="1"/>
              <a:t>20</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r>
              <a:rPr lang="en-GB"/>
              <a:t>Curtis p.560</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79A74-1DB7-45A7-9FB2-D19048B513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7092D0F-8692-4B7D-A510-9B760EF4F8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9EE4D57-7B71-4258-8401-A9CEC2782642}"/>
              </a:ext>
            </a:extLst>
          </p:cNvPr>
          <p:cNvSpPr>
            <a:spLocks noGrp="1"/>
          </p:cNvSpPr>
          <p:nvPr>
            <p:ph type="dt" sz="half" idx="10"/>
          </p:nvPr>
        </p:nvSpPr>
        <p:spPr/>
        <p:txBody>
          <a:bodyPr/>
          <a:lstStyle/>
          <a:p>
            <a:fld id="{798B79A4-F990-47B7-A338-D8613E772667}" type="datetimeFigureOut">
              <a:rPr lang="en-GB" smtClean="0"/>
              <a:t>20/11/2019</a:t>
            </a:fld>
            <a:endParaRPr lang="en-GB"/>
          </a:p>
        </p:txBody>
      </p:sp>
      <p:sp>
        <p:nvSpPr>
          <p:cNvPr id="5" name="Footer Placeholder 4">
            <a:extLst>
              <a:ext uri="{FF2B5EF4-FFF2-40B4-BE49-F238E27FC236}">
                <a16:creationId xmlns:a16="http://schemas.microsoft.com/office/drawing/2014/main" id="{994B032E-1D36-4D8E-A2FF-99FE706FEB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57566C-F1DA-4EF4-A6B4-97798BC46910}"/>
              </a:ext>
            </a:extLst>
          </p:cNvPr>
          <p:cNvSpPr>
            <a:spLocks noGrp="1"/>
          </p:cNvSpPr>
          <p:nvPr>
            <p:ph type="sldNum" sz="quarter" idx="12"/>
          </p:nvPr>
        </p:nvSpPr>
        <p:spPr/>
        <p:txBody>
          <a:bodyPr/>
          <a:lstStyle/>
          <a:p>
            <a:fld id="{EA0BA72A-9DC8-4A43-AC02-4C1FD418C29C}" type="slidenum">
              <a:rPr lang="en-GB" smtClean="0"/>
              <a:t>‹#›</a:t>
            </a:fld>
            <a:endParaRPr lang="en-GB"/>
          </a:p>
        </p:txBody>
      </p:sp>
    </p:spTree>
    <p:extLst>
      <p:ext uri="{BB962C8B-B14F-4D97-AF65-F5344CB8AC3E}">
        <p14:creationId xmlns:p14="http://schemas.microsoft.com/office/powerpoint/2010/main" val="2039650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76DC4-E8E0-4F46-80F2-D9E22CD8FA3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59397E3-2D17-4EB8-884E-190ACFFD14B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A92EFA-DAD0-4C41-AD3F-90A8D18681D0}"/>
              </a:ext>
            </a:extLst>
          </p:cNvPr>
          <p:cNvSpPr>
            <a:spLocks noGrp="1"/>
          </p:cNvSpPr>
          <p:nvPr>
            <p:ph type="dt" sz="half" idx="10"/>
          </p:nvPr>
        </p:nvSpPr>
        <p:spPr/>
        <p:txBody>
          <a:bodyPr/>
          <a:lstStyle/>
          <a:p>
            <a:fld id="{798B79A4-F990-47B7-A338-D8613E772667}" type="datetimeFigureOut">
              <a:rPr lang="en-GB" smtClean="0"/>
              <a:t>20/11/2019</a:t>
            </a:fld>
            <a:endParaRPr lang="en-GB"/>
          </a:p>
        </p:txBody>
      </p:sp>
      <p:sp>
        <p:nvSpPr>
          <p:cNvPr id="5" name="Footer Placeholder 4">
            <a:extLst>
              <a:ext uri="{FF2B5EF4-FFF2-40B4-BE49-F238E27FC236}">
                <a16:creationId xmlns:a16="http://schemas.microsoft.com/office/drawing/2014/main" id="{C8B88981-3493-47CC-9187-295C3E11BD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336CB2-BF7D-44B8-AD76-4BC29D5379B3}"/>
              </a:ext>
            </a:extLst>
          </p:cNvPr>
          <p:cNvSpPr>
            <a:spLocks noGrp="1"/>
          </p:cNvSpPr>
          <p:nvPr>
            <p:ph type="sldNum" sz="quarter" idx="12"/>
          </p:nvPr>
        </p:nvSpPr>
        <p:spPr/>
        <p:txBody>
          <a:bodyPr/>
          <a:lstStyle/>
          <a:p>
            <a:fld id="{EA0BA72A-9DC8-4A43-AC02-4C1FD418C29C}" type="slidenum">
              <a:rPr lang="en-GB" smtClean="0"/>
              <a:t>‹#›</a:t>
            </a:fld>
            <a:endParaRPr lang="en-GB"/>
          </a:p>
        </p:txBody>
      </p:sp>
    </p:spTree>
    <p:extLst>
      <p:ext uri="{BB962C8B-B14F-4D97-AF65-F5344CB8AC3E}">
        <p14:creationId xmlns:p14="http://schemas.microsoft.com/office/powerpoint/2010/main" val="158088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11DE84-6F9A-4CF1-BA2A-9F19CF2FC16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76254E8-EF7E-4D77-A5A9-6890CBE18C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09E301-F58C-44AD-9CB1-F2706527FC26}"/>
              </a:ext>
            </a:extLst>
          </p:cNvPr>
          <p:cNvSpPr>
            <a:spLocks noGrp="1"/>
          </p:cNvSpPr>
          <p:nvPr>
            <p:ph type="dt" sz="half" idx="10"/>
          </p:nvPr>
        </p:nvSpPr>
        <p:spPr/>
        <p:txBody>
          <a:bodyPr/>
          <a:lstStyle/>
          <a:p>
            <a:fld id="{798B79A4-F990-47B7-A338-D8613E772667}" type="datetimeFigureOut">
              <a:rPr lang="en-GB" smtClean="0"/>
              <a:t>20/11/2019</a:t>
            </a:fld>
            <a:endParaRPr lang="en-GB"/>
          </a:p>
        </p:txBody>
      </p:sp>
      <p:sp>
        <p:nvSpPr>
          <p:cNvPr id="5" name="Footer Placeholder 4">
            <a:extLst>
              <a:ext uri="{FF2B5EF4-FFF2-40B4-BE49-F238E27FC236}">
                <a16:creationId xmlns:a16="http://schemas.microsoft.com/office/drawing/2014/main" id="{2B587B70-B918-4930-BACE-4C3017D362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04223D-5056-4195-B911-B0FCD784AB86}"/>
              </a:ext>
            </a:extLst>
          </p:cNvPr>
          <p:cNvSpPr>
            <a:spLocks noGrp="1"/>
          </p:cNvSpPr>
          <p:nvPr>
            <p:ph type="sldNum" sz="quarter" idx="12"/>
          </p:nvPr>
        </p:nvSpPr>
        <p:spPr/>
        <p:txBody>
          <a:bodyPr/>
          <a:lstStyle/>
          <a:p>
            <a:fld id="{EA0BA72A-9DC8-4A43-AC02-4C1FD418C29C}" type="slidenum">
              <a:rPr lang="en-GB" smtClean="0"/>
              <a:t>‹#›</a:t>
            </a:fld>
            <a:endParaRPr lang="en-GB"/>
          </a:p>
        </p:txBody>
      </p:sp>
    </p:spTree>
    <p:extLst>
      <p:ext uri="{BB962C8B-B14F-4D97-AF65-F5344CB8AC3E}">
        <p14:creationId xmlns:p14="http://schemas.microsoft.com/office/powerpoint/2010/main" val="1035898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075C6-3CEA-4A95-B50E-8102EFC1DD2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EE6FBA-22FC-4B1B-99B0-B9027E5BAAF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C822186-33A1-4D34-AF45-7A096CDEBC1B}"/>
              </a:ext>
            </a:extLst>
          </p:cNvPr>
          <p:cNvSpPr>
            <a:spLocks noGrp="1"/>
          </p:cNvSpPr>
          <p:nvPr>
            <p:ph type="dt" sz="half" idx="10"/>
          </p:nvPr>
        </p:nvSpPr>
        <p:spPr/>
        <p:txBody>
          <a:bodyPr/>
          <a:lstStyle/>
          <a:p>
            <a:fld id="{798B79A4-F990-47B7-A338-D8613E772667}" type="datetimeFigureOut">
              <a:rPr lang="en-GB" smtClean="0"/>
              <a:t>20/11/2019</a:t>
            </a:fld>
            <a:endParaRPr lang="en-GB"/>
          </a:p>
        </p:txBody>
      </p:sp>
      <p:sp>
        <p:nvSpPr>
          <p:cNvPr id="5" name="Footer Placeholder 4">
            <a:extLst>
              <a:ext uri="{FF2B5EF4-FFF2-40B4-BE49-F238E27FC236}">
                <a16:creationId xmlns:a16="http://schemas.microsoft.com/office/drawing/2014/main" id="{937EDF5E-FD6E-4883-8758-D71C7EF3FC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2B8B61-2F56-4408-9D2F-C96D6983B7A6}"/>
              </a:ext>
            </a:extLst>
          </p:cNvPr>
          <p:cNvSpPr>
            <a:spLocks noGrp="1"/>
          </p:cNvSpPr>
          <p:nvPr>
            <p:ph type="sldNum" sz="quarter" idx="12"/>
          </p:nvPr>
        </p:nvSpPr>
        <p:spPr/>
        <p:txBody>
          <a:bodyPr/>
          <a:lstStyle/>
          <a:p>
            <a:fld id="{EA0BA72A-9DC8-4A43-AC02-4C1FD418C29C}" type="slidenum">
              <a:rPr lang="en-GB" smtClean="0"/>
              <a:t>‹#›</a:t>
            </a:fld>
            <a:endParaRPr lang="en-GB"/>
          </a:p>
        </p:txBody>
      </p:sp>
    </p:spTree>
    <p:extLst>
      <p:ext uri="{BB962C8B-B14F-4D97-AF65-F5344CB8AC3E}">
        <p14:creationId xmlns:p14="http://schemas.microsoft.com/office/powerpoint/2010/main" val="339602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A2FB2-1B14-4683-9B08-3356BD10250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7D1E55B-3BB3-4349-A3B9-8458E8F64B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197736-AD21-4BB4-9D66-F0BAE732793C}"/>
              </a:ext>
            </a:extLst>
          </p:cNvPr>
          <p:cNvSpPr>
            <a:spLocks noGrp="1"/>
          </p:cNvSpPr>
          <p:nvPr>
            <p:ph type="dt" sz="half" idx="10"/>
          </p:nvPr>
        </p:nvSpPr>
        <p:spPr/>
        <p:txBody>
          <a:bodyPr/>
          <a:lstStyle/>
          <a:p>
            <a:fld id="{798B79A4-F990-47B7-A338-D8613E772667}" type="datetimeFigureOut">
              <a:rPr lang="en-GB" smtClean="0"/>
              <a:t>20/11/2019</a:t>
            </a:fld>
            <a:endParaRPr lang="en-GB"/>
          </a:p>
        </p:txBody>
      </p:sp>
      <p:sp>
        <p:nvSpPr>
          <p:cNvPr id="5" name="Footer Placeholder 4">
            <a:extLst>
              <a:ext uri="{FF2B5EF4-FFF2-40B4-BE49-F238E27FC236}">
                <a16:creationId xmlns:a16="http://schemas.microsoft.com/office/drawing/2014/main" id="{1C0D9B70-850A-4D2E-96E1-F4E7473F0E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8EC0DB-96FF-436F-8CAD-C4D249AA48ED}"/>
              </a:ext>
            </a:extLst>
          </p:cNvPr>
          <p:cNvSpPr>
            <a:spLocks noGrp="1"/>
          </p:cNvSpPr>
          <p:nvPr>
            <p:ph type="sldNum" sz="quarter" idx="12"/>
          </p:nvPr>
        </p:nvSpPr>
        <p:spPr/>
        <p:txBody>
          <a:bodyPr/>
          <a:lstStyle/>
          <a:p>
            <a:fld id="{EA0BA72A-9DC8-4A43-AC02-4C1FD418C29C}" type="slidenum">
              <a:rPr lang="en-GB" smtClean="0"/>
              <a:t>‹#›</a:t>
            </a:fld>
            <a:endParaRPr lang="en-GB"/>
          </a:p>
        </p:txBody>
      </p:sp>
    </p:spTree>
    <p:extLst>
      <p:ext uri="{BB962C8B-B14F-4D97-AF65-F5344CB8AC3E}">
        <p14:creationId xmlns:p14="http://schemas.microsoft.com/office/powerpoint/2010/main" val="2793726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C640B-B0CA-491A-955A-39F0FF7FC9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D4BDD51-013D-4E01-AF3F-FC385856455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894CA32-4395-41BD-B397-2DFACED8B22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B2957DB-D8FB-4664-A7E8-256D60118EA4}"/>
              </a:ext>
            </a:extLst>
          </p:cNvPr>
          <p:cNvSpPr>
            <a:spLocks noGrp="1"/>
          </p:cNvSpPr>
          <p:nvPr>
            <p:ph type="dt" sz="half" idx="10"/>
          </p:nvPr>
        </p:nvSpPr>
        <p:spPr/>
        <p:txBody>
          <a:bodyPr/>
          <a:lstStyle/>
          <a:p>
            <a:fld id="{798B79A4-F990-47B7-A338-D8613E772667}" type="datetimeFigureOut">
              <a:rPr lang="en-GB" smtClean="0"/>
              <a:t>20/11/2019</a:t>
            </a:fld>
            <a:endParaRPr lang="en-GB"/>
          </a:p>
        </p:txBody>
      </p:sp>
      <p:sp>
        <p:nvSpPr>
          <p:cNvPr id="6" name="Footer Placeholder 5">
            <a:extLst>
              <a:ext uri="{FF2B5EF4-FFF2-40B4-BE49-F238E27FC236}">
                <a16:creationId xmlns:a16="http://schemas.microsoft.com/office/drawing/2014/main" id="{4D9E64CE-1C27-48DA-8096-D48DC6EE17B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60EBC39-A516-4647-A45C-20F99CD98C5E}"/>
              </a:ext>
            </a:extLst>
          </p:cNvPr>
          <p:cNvSpPr>
            <a:spLocks noGrp="1"/>
          </p:cNvSpPr>
          <p:nvPr>
            <p:ph type="sldNum" sz="quarter" idx="12"/>
          </p:nvPr>
        </p:nvSpPr>
        <p:spPr/>
        <p:txBody>
          <a:bodyPr/>
          <a:lstStyle/>
          <a:p>
            <a:fld id="{EA0BA72A-9DC8-4A43-AC02-4C1FD418C29C}" type="slidenum">
              <a:rPr lang="en-GB" smtClean="0"/>
              <a:t>‹#›</a:t>
            </a:fld>
            <a:endParaRPr lang="en-GB"/>
          </a:p>
        </p:txBody>
      </p:sp>
    </p:spTree>
    <p:extLst>
      <p:ext uri="{BB962C8B-B14F-4D97-AF65-F5344CB8AC3E}">
        <p14:creationId xmlns:p14="http://schemas.microsoft.com/office/powerpoint/2010/main" val="4131663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63C39-155D-4ECD-9CE3-B8928ABCAD2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17034A4-0247-4CF1-B8E9-F8369A4BB6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0350BE-BFB2-46F0-A740-13C9295A9DF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1229D04-7090-49BA-8CCF-BB74BC4373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905F7A-30ED-43C1-A766-9B302835597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36A8512-1589-4206-8C11-94F1E909F809}"/>
              </a:ext>
            </a:extLst>
          </p:cNvPr>
          <p:cNvSpPr>
            <a:spLocks noGrp="1"/>
          </p:cNvSpPr>
          <p:nvPr>
            <p:ph type="dt" sz="half" idx="10"/>
          </p:nvPr>
        </p:nvSpPr>
        <p:spPr/>
        <p:txBody>
          <a:bodyPr/>
          <a:lstStyle/>
          <a:p>
            <a:fld id="{798B79A4-F990-47B7-A338-D8613E772667}" type="datetimeFigureOut">
              <a:rPr lang="en-GB" smtClean="0"/>
              <a:t>20/11/2019</a:t>
            </a:fld>
            <a:endParaRPr lang="en-GB"/>
          </a:p>
        </p:txBody>
      </p:sp>
      <p:sp>
        <p:nvSpPr>
          <p:cNvPr id="8" name="Footer Placeholder 7">
            <a:extLst>
              <a:ext uri="{FF2B5EF4-FFF2-40B4-BE49-F238E27FC236}">
                <a16:creationId xmlns:a16="http://schemas.microsoft.com/office/drawing/2014/main" id="{ED7D96C6-287E-4D1A-B564-F11A168E80C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14446AD-9A8E-452F-A483-6A9A848BD4DE}"/>
              </a:ext>
            </a:extLst>
          </p:cNvPr>
          <p:cNvSpPr>
            <a:spLocks noGrp="1"/>
          </p:cNvSpPr>
          <p:nvPr>
            <p:ph type="sldNum" sz="quarter" idx="12"/>
          </p:nvPr>
        </p:nvSpPr>
        <p:spPr/>
        <p:txBody>
          <a:bodyPr/>
          <a:lstStyle/>
          <a:p>
            <a:fld id="{EA0BA72A-9DC8-4A43-AC02-4C1FD418C29C}" type="slidenum">
              <a:rPr lang="en-GB" smtClean="0"/>
              <a:t>‹#›</a:t>
            </a:fld>
            <a:endParaRPr lang="en-GB"/>
          </a:p>
        </p:txBody>
      </p:sp>
    </p:spTree>
    <p:extLst>
      <p:ext uri="{BB962C8B-B14F-4D97-AF65-F5344CB8AC3E}">
        <p14:creationId xmlns:p14="http://schemas.microsoft.com/office/powerpoint/2010/main" val="1801581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0AD70-3878-48B7-A4F6-E6E4AE2C3F7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D2CF87B-B1C2-49E1-A6D6-8401046798B3}"/>
              </a:ext>
            </a:extLst>
          </p:cNvPr>
          <p:cNvSpPr>
            <a:spLocks noGrp="1"/>
          </p:cNvSpPr>
          <p:nvPr>
            <p:ph type="dt" sz="half" idx="10"/>
          </p:nvPr>
        </p:nvSpPr>
        <p:spPr/>
        <p:txBody>
          <a:bodyPr/>
          <a:lstStyle/>
          <a:p>
            <a:fld id="{798B79A4-F990-47B7-A338-D8613E772667}" type="datetimeFigureOut">
              <a:rPr lang="en-GB" smtClean="0"/>
              <a:t>20/11/2019</a:t>
            </a:fld>
            <a:endParaRPr lang="en-GB"/>
          </a:p>
        </p:txBody>
      </p:sp>
      <p:sp>
        <p:nvSpPr>
          <p:cNvPr id="4" name="Footer Placeholder 3">
            <a:extLst>
              <a:ext uri="{FF2B5EF4-FFF2-40B4-BE49-F238E27FC236}">
                <a16:creationId xmlns:a16="http://schemas.microsoft.com/office/drawing/2014/main" id="{5588C37D-BC16-4D57-B6D4-22BE99D60F1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F65C4E3-FFB0-49C1-8763-6FD12D289934}"/>
              </a:ext>
            </a:extLst>
          </p:cNvPr>
          <p:cNvSpPr>
            <a:spLocks noGrp="1"/>
          </p:cNvSpPr>
          <p:nvPr>
            <p:ph type="sldNum" sz="quarter" idx="12"/>
          </p:nvPr>
        </p:nvSpPr>
        <p:spPr/>
        <p:txBody>
          <a:bodyPr/>
          <a:lstStyle/>
          <a:p>
            <a:fld id="{EA0BA72A-9DC8-4A43-AC02-4C1FD418C29C}" type="slidenum">
              <a:rPr lang="en-GB" smtClean="0"/>
              <a:t>‹#›</a:t>
            </a:fld>
            <a:endParaRPr lang="en-GB"/>
          </a:p>
        </p:txBody>
      </p:sp>
    </p:spTree>
    <p:extLst>
      <p:ext uri="{BB962C8B-B14F-4D97-AF65-F5344CB8AC3E}">
        <p14:creationId xmlns:p14="http://schemas.microsoft.com/office/powerpoint/2010/main" val="2869713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4F4A52-93A0-43DE-93C2-162EA1DEC66D}"/>
              </a:ext>
            </a:extLst>
          </p:cNvPr>
          <p:cNvSpPr>
            <a:spLocks noGrp="1"/>
          </p:cNvSpPr>
          <p:nvPr>
            <p:ph type="dt" sz="half" idx="10"/>
          </p:nvPr>
        </p:nvSpPr>
        <p:spPr/>
        <p:txBody>
          <a:bodyPr/>
          <a:lstStyle/>
          <a:p>
            <a:fld id="{798B79A4-F990-47B7-A338-D8613E772667}" type="datetimeFigureOut">
              <a:rPr lang="en-GB" smtClean="0"/>
              <a:t>20/11/2019</a:t>
            </a:fld>
            <a:endParaRPr lang="en-GB"/>
          </a:p>
        </p:txBody>
      </p:sp>
      <p:sp>
        <p:nvSpPr>
          <p:cNvPr id="3" name="Footer Placeholder 2">
            <a:extLst>
              <a:ext uri="{FF2B5EF4-FFF2-40B4-BE49-F238E27FC236}">
                <a16:creationId xmlns:a16="http://schemas.microsoft.com/office/drawing/2014/main" id="{BE1E9D51-A5FA-4930-B8E2-557F9AC33CE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F0CF427-F493-42C9-A222-193D6781518B}"/>
              </a:ext>
            </a:extLst>
          </p:cNvPr>
          <p:cNvSpPr>
            <a:spLocks noGrp="1"/>
          </p:cNvSpPr>
          <p:nvPr>
            <p:ph type="sldNum" sz="quarter" idx="12"/>
          </p:nvPr>
        </p:nvSpPr>
        <p:spPr/>
        <p:txBody>
          <a:bodyPr/>
          <a:lstStyle/>
          <a:p>
            <a:fld id="{EA0BA72A-9DC8-4A43-AC02-4C1FD418C29C}" type="slidenum">
              <a:rPr lang="en-GB" smtClean="0"/>
              <a:t>‹#›</a:t>
            </a:fld>
            <a:endParaRPr lang="en-GB"/>
          </a:p>
        </p:txBody>
      </p:sp>
    </p:spTree>
    <p:extLst>
      <p:ext uri="{BB962C8B-B14F-4D97-AF65-F5344CB8AC3E}">
        <p14:creationId xmlns:p14="http://schemas.microsoft.com/office/powerpoint/2010/main" val="2726782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C8F36-4429-48AF-BCCB-7FA4735907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D4A824C-B74E-42E2-B172-D0A3A89170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5C85E46-58F6-45E0-8456-14F19C531F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03A92C-85D4-4789-A550-324142922141}"/>
              </a:ext>
            </a:extLst>
          </p:cNvPr>
          <p:cNvSpPr>
            <a:spLocks noGrp="1"/>
          </p:cNvSpPr>
          <p:nvPr>
            <p:ph type="dt" sz="half" idx="10"/>
          </p:nvPr>
        </p:nvSpPr>
        <p:spPr/>
        <p:txBody>
          <a:bodyPr/>
          <a:lstStyle/>
          <a:p>
            <a:fld id="{798B79A4-F990-47B7-A338-D8613E772667}" type="datetimeFigureOut">
              <a:rPr lang="en-GB" smtClean="0"/>
              <a:t>20/11/2019</a:t>
            </a:fld>
            <a:endParaRPr lang="en-GB"/>
          </a:p>
        </p:txBody>
      </p:sp>
      <p:sp>
        <p:nvSpPr>
          <p:cNvPr id="6" name="Footer Placeholder 5">
            <a:extLst>
              <a:ext uri="{FF2B5EF4-FFF2-40B4-BE49-F238E27FC236}">
                <a16:creationId xmlns:a16="http://schemas.microsoft.com/office/drawing/2014/main" id="{385FA1F1-92BE-4D57-8B1B-B7400C7C4E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72D6E4D-0642-45FE-9EF5-A29F1A0B8F24}"/>
              </a:ext>
            </a:extLst>
          </p:cNvPr>
          <p:cNvSpPr>
            <a:spLocks noGrp="1"/>
          </p:cNvSpPr>
          <p:nvPr>
            <p:ph type="sldNum" sz="quarter" idx="12"/>
          </p:nvPr>
        </p:nvSpPr>
        <p:spPr/>
        <p:txBody>
          <a:bodyPr/>
          <a:lstStyle/>
          <a:p>
            <a:fld id="{EA0BA72A-9DC8-4A43-AC02-4C1FD418C29C}" type="slidenum">
              <a:rPr lang="en-GB" smtClean="0"/>
              <a:t>‹#›</a:t>
            </a:fld>
            <a:endParaRPr lang="en-GB"/>
          </a:p>
        </p:txBody>
      </p:sp>
    </p:spTree>
    <p:extLst>
      <p:ext uri="{BB962C8B-B14F-4D97-AF65-F5344CB8AC3E}">
        <p14:creationId xmlns:p14="http://schemas.microsoft.com/office/powerpoint/2010/main" val="156246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8189D-833D-4BED-91A9-4D83A4540E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63B82AF-43BA-44A8-AF28-8553489FF4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CA777C2-A9F8-496E-BDAC-0C74F9DF77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275046-B394-4660-B42C-2CEA2A5E9175}"/>
              </a:ext>
            </a:extLst>
          </p:cNvPr>
          <p:cNvSpPr>
            <a:spLocks noGrp="1"/>
          </p:cNvSpPr>
          <p:nvPr>
            <p:ph type="dt" sz="half" idx="10"/>
          </p:nvPr>
        </p:nvSpPr>
        <p:spPr/>
        <p:txBody>
          <a:bodyPr/>
          <a:lstStyle/>
          <a:p>
            <a:fld id="{798B79A4-F990-47B7-A338-D8613E772667}" type="datetimeFigureOut">
              <a:rPr lang="en-GB" smtClean="0"/>
              <a:t>20/11/2019</a:t>
            </a:fld>
            <a:endParaRPr lang="en-GB"/>
          </a:p>
        </p:txBody>
      </p:sp>
      <p:sp>
        <p:nvSpPr>
          <p:cNvPr id="6" name="Footer Placeholder 5">
            <a:extLst>
              <a:ext uri="{FF2B5EF4-FFF2-40B4-BE49-F238E27FC236}">
                <a16:creationId xmlns:a16="http://schemas.microsoft.com/office/drawing/2014/main" id="{37722336-BC29-41C2-8F63-414FF472B9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E64137-D375-453A-A7BE-57FBE74B70CF}"/>
              </a:ext>
            </a:extLst>
          </p:cNvPr>
          <p:cNvSpPr>
            <a:spLocks noGrp="1"/>
          </p:cNvSpPr>
          <p:nvPr>
            <p:ph type="sldNum" sz="quarter" idx="12"/>
          </p:nvPr>
        </p:nvSpPr>
        <p:spPr/>
        <p:txBody>
          <a:bodyPr/>
          <a:lstStyle/>
          <a:p>
            <a:fld id="{EA0BA72A-9DC8-4A43-AC02-4C1FD418C29C}" type="slidenum">
              <a:rPr lang="en-GB" smtClean="0"/>
              <a:t>‹#›</a:t>
            </a:fld>
            <a:endParaRPr lang="en-GB"/>
          </a:p>
        </p:txBody>
      </p:sp>
    </p:spTree>
    <p:extLst>
      <p:ext uri="{BB962C8B-B14F-4D97-AF65-F5344CB8AC3E}">
        <p14:creationId xmlns:p14="http://schemas.microsoft.com/office/powerpoint/2010/main" val="2181036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CA6B1A4-89EA-4464-BF41-3C89589106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DB6AA74-B394-4919-91D6-769B7FCD0D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C9C5F0-DF8B-40C4-9EF4-F590AB72BC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8B79A4-F990-47B7-A338-D8613E772667}" type="datetimeFigureOut">
              <a:rPr lang="en-GB" smtClean="0"/>
              <a:t>20/11/2019</a:t>
            </a:fld>
            <a:endParaRPr lang="en-GB"/>
          </a:p>
        </p:txBody>
      </p:sp>
      <p:sp>
        <p:nvSpPr>
          <p:cNvPr id="5" name="Footer Placeholder 4">
            <a:extLst>
              <a:ext uri="{FF2B5EF4-FFF2-40B4-BE49-F238E27FC236}">
                <a16:creationId xmlns:a16="http://schemas.microsoft.com/office/drawing/2014/main" id="{826B26D0-E3CF-44F9-A248-57CBE18E3A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EA915CE-3E41-4034-9916-4F62A7FB5A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0BA72A-9DC8-4A43-AC02-4C1FD418C29C}" type="slidenum">
              <a:rPr lang="en-GB" smtClean="0"/>
              <a:t>‹#›</a:t>
            </a:fld>
            <a:endParaRPr lang="en-GB"/>
          </a:p>
        </p:txBody>
      </p:sp>
    </p:spTree>
    <p:extLst>
      <p:ext uri="{BB962C8B-B14F-4D97-AF65-F5344CB8AC3E}">
        <p14:creationId xmlns:p14="http://schemas.microsoft.com/office/powerpoint/2010/main" val="4155134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facade"/><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23AC064-BC96-4F32-8AE1-B2FD387548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546351" y="433546"/>
            <a:ext cx="11139854" cy="739972"/>
          </a:xfrm>
        </p:spPr>
        <p:txBody>
          <a:bodyPr>
            <a:normAutofit/>
          </a:bodyPr>
          <a:lstStyle/>
          <a:p>
            <a:r>
              <a:rPr lang="en-GB" sz="3000">
                <a:solidFill>
                  <a:srgbClr val="FFFFFF"/>
                </a:solidFill>
              </a:rPr>
              <a:t>The stones of Pompeii tell tales</a:t>
            </a:r>
            <a:endParaRPr lang="en-GB" sz="3000" dirty="0">
              <a:solidFill>
                <a:srgbClr val="FFFFFF"/>
              </a:solidFill>
            </a:endParaRPr>
          </a:p>
        </p:txBody>
      </p:sp>
      <p:sp>
        <p:nvSpPr>
          <p:cNvPr id="3" name="Subtitle 2"/>
          <p:cNvSpPr>
            <a:spLocks noGrp="1"/>
          </p:cNvSpPr>
          <p:nvPr>
            <p:ph type="subTitle" idx="1"/>
          </p:nvPr>
        </p:nvSpPr>
        <p:spPr>
          <a:xfrm>
            <a:off x="1544278" y="1152306"/>
            <a:ext cx="9144000" cy="739971"/>
          </a:xfrm>
        </p:spPr>
        <p:txBody>
          <a:bodyPr>
            <a:noAutofit/>
          </a:bodyPr>
          <a:lstStyle/>
          <a:p>
            <a:r>
              <a:rPr lang="en-GB" dirty="0">
                <a:solidFill>
                  <a:srgbClr val="89B0E2"/>
                </a:solidFill>
              </a:rPr>
              <a:t>Warwick Classics Network – Ancient Worlds Study Day</a:t>
            </a:r>
          </a:p>
          <a:p>
            <a:r>
              <a:rPr lang="en-GB" dirty="0">
                <a:solidFill>
                  <a:srgbClr val="89B0E2"/>
                </a:solidFill>
              </a:rPr>
              <a:t>Prof Alison Cooley, University of Warwick</a:t>
            </a:r>
          </a:p>
        </p:txBody>
      </p:sp>
      <p:cxnSp>
        <p:nvCxnSpPr>
          <p:cNvPr id="12" name="Straight Connector 11">
            <a:extLst>
              <a:ext uri="{FF2B5EF4-FFF2-40B4-BE49-F238E27FC236}">
                <a16:creationId xmlns:a16="http://schemas.microsoft.com/office/drawing/2014/main" id="{7E7C77BC-7138-40B1-A15B-20F57A49462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0317" y="2426818"/>
            <a:ext cx="2678416" cy="3997637"/>
          </a:xfrm>
          <a:prstGeom prst="rect">
            <a:avLst/>
          </a:prstGeom>
        </p:spPr>
      </p:pic>
      <p:cxnSp>
        <p:nvCxnSpPr>
          <p:cNvPr id="14" name="Straight Connector 13">
            <a:extLst>
              <a:ext uri="{FF2B5EF4-FFF2-40B4-BE49-F238E27FC236}">
                <a16:creationId xmlns:a16="http://schemas.microsoft.com/office/drawing/2014/main" id="{DB146403-F3D6-484B-B2ED-97F9565D037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Picture 5" descr="51W6B7HHDRL"/>
          <p:cNvPicPr>
            <a:picLocks noChangeAspect="1" noChangeArrowheads="1"/>
          </p:cNvPicPr>
          <p:nvPr/>
        </p:nvPicPr>
        <p:blipFill>
          <a:blip r:embed="rId3">
            <a:extLst>
              <a:ext uri="{28A0092B-C50C-407E-A947-70E740481C1C}">
                <a14:useLocalDpi xmlns:a14="http://schemas.microsoft.com/office/drawing/2010/main" val="0"/>
              </a:ext>
            </a:extLst>
          </a:blip>
          <a:srcRect l="17354" r="17401"/>
          <a:stretch>
            <a:fillRect/>
          </a:stretch>
        </p:blipFill>
        <p:spPr bwMode="auto">
          <a:xfrm>
            <a:off x="7868903" y="2426818"/>
            <a:ext cx="2608257" cy="3997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62894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A8AA5BC-4F7A-4226-8F99-6D824B226A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E5445C6-DD42-4979-86FF-03730E8C6DB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734" y="321733"/>
            <a:ext cx="11573488"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F6AB77D5-6738-4C41-975F-DEA754864092}"/>
              </a:ext>
            </a:extLst>
          </p:cNvPr>
          <p:cNvSpPr>
            <a:spLocks noGrp="1"/>
          </p:cNvSpPr>
          <p:nvPr>
            <p:ph type="title"/>
          </p:nvPr>
        </p:nvSpPr>
        <p:spPr>
          <a:xfrm>
            <a:off x="1524000" y="1122362"/>
            <a:ext cx="9144000" cy="2840037"/>
          </a:xfrm>
        </p:spPr>
        <p:txBody>
          <a:bodyPr vert="horz" lIns="91440" tIns="45720" rIns="91440" bIns="45720" rtlCol="0" anchor="b">
            <a:normAutofit/>
          </a:bodyPr>
          <a:lstStyle/>
          <a:p>
            <a:pPr algn="ctr"/>
            <a:r>
              <a:rPr lang="en-US" sz="5800" kern="1200">
                <a:solidFill>
                  <a:schemeClr val="tx1"/>
                </a:solidFill>
                <a:latin typeface="+mj-lt"/>
                <a:ea typeface="+mj-ea"/>
                <a:cs typeface="+mj-cs"/>
              </a:rPr>
              <a:t>The priestess Eumachia</a:t>
            </a:r>
          </a:p>
        </p:txBody>
      </p:sp>
      <p:cxnSp>
        <p:nvCxnSpPr>
          <p:cNvPr id="14" name="Straight Connector 13">
            <a:extLst>
              <a:ext uri="{FF2B5EF4-FFF2-40B4-BE49-F238E27FC236}">
                <a16:creationId xmlns:a16="http://schemas.microsoft.com/office/drawing/2014/main" id="{45000665-DFC7-417E-8FD7-516A0F15C97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4109417"/>
            <a:ext cx="2743200" cy="0"/>
          </a:xfrm>
          <a:prstGeom prst="line">
            <a:avLst/>
          </a:prstGeom>
          <a:ln w="127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4519281"/>
      </p:ext>
    </p:extLst>
  </p:cSld>
  <p:clrMapOvr>
    <a:overrideClrMapping bg1="dk1" tx1="lt1" bg2="dk2" tx2="lt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Content Placeholder 9" descr="A picture containing building, dress&#10;&#10;Description automatically generated">
            <a:extLst>
              <a:ext uri="{FF2B5EF4-FFF2-40B4-BE49-F238E27FC236}">
                <a16:creationId xmlns:a16="http://schemas.microsoft.com/office/drawing/2014/main" id="{6A3E3249-EC97-426C-9B9F-D697BB075CB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47787" y="643467"/>
            <a:ext cx="2883026" cy="5571066"/>
          </a:xfrm>
          <a:prstGeom prst="rect">
            <a:avLst/>
          </a:prstGeom>
        </p:spPr>
      </p:pic>
      <p:pic>
        <p:nvPicPr>
          <p:cNvPr id="12" name="Picture 11" descr="A person posing for the camera&#10;&#10;Description automatically generated">
            <a:extLst>
              <a:ext uri="{FF2B5EF4-FFF2-40B4-BE49-F238E27FC236}">
                <a16:creationId xmlns:a16="http://schemas.microsoft.com/office/drawing/2014/main" id="{EECB36CF-8338-46C4-85CB-13888AB107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7476" y="643467"/>
            <a:ext cx="4150444" cy="5571066"/>
          </a:xfrm>
          <a:prstGeom prst="rect">
            <a:avLst/>
          </a:prstGeom>
        </p:spPr>
      </p:pic>
    </p:spTree>
    <p:extLst>
      <p:ext uri="{BB962C8B-B14F-4D97-AF65-F5344CB8AC3E}">
        <p14:creationId xmlns:p14="http://schemas.microsoft.com/office/powerpoint/2010/main" val="37187454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B45A142-4255-493C-8284-5D566C121B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CECF15F-BCC9-4037-AB0B-A6CE3E49FB04}"/>
              </a:ext>
            </a:extLst>
          </p:cNvPr>
          <p:cNvSpPr>
            <a:spLocks noGrp="1"/>
          </p:cNvSpPr>
          <p:nvPr>
            <p:ph type="title"/>
          </p:nvPr>
        </p:nvSpPr>
        <p:spPr>
          <a:xfrm>
            <a:off x="674237" y="914400"/>
            <a:ext cx="3657600" cy="2887579"/>
          </a:xfrm>
        </p:spPr>
        <p:txBody>
          <a:bodyPr vert="horz" lIns="91440" tIns="45720" rIns="91440" bIns="45720" rtlCol="0" anchor="b">
            <a:normAutofit fontScale="90000"/>
          </a:bodyPr>
          <a:lstStyle/>
          <a:p>
            <a:pPr>
              <a:spcAft>
                <a:spcPts val="600"/>
              </a:spcAft>
            </a:pPr>
            <a:r>
              <a:rPr lang="en-US" sz="3400" kern="1200" dirty="0">
                <a:solidFill>
                  <a:srgbClr val="FFFFFF"/>
                </a:solidFill>
                <a:latin typeface="+mj-lt"/>
                <a:ea typeface="+mj-ea"/>
                <a:cs typeface="+mj-cs"/>
              </a:rPr>
              <a:t>Statue of </a:t>
            </a:r>
            <a:r>
              <a:rPr lang="en-US" sz="3400" kern="1200" dirty="0" err="1">
                <a:solidFill>
                  <a:srgbClr val="FFFFFF"/>
                </a:solidFill>
                <a:latin typeface="+mj-lt"/>
                <a:ea typeface="+mj-ea"/>
                <a:cs typeface="+mj-cs"/>
              </a:rPr>
              <a:t>Eumachia</a:t>
            </a:r>
            <a:r>
              <a:rPr lang="en-US" sz="3400" kern="1200" dirty="0">
                <a:solidFill>
                  <a:srgbClr val="FFFFFF"/>
                </a:solidFill>
                <a:latin typeface="+mj-lt"/>
                <a:ea typeface="+mj-ea"/>
                <a:cs typeface="+mj-cs"/>
              </a:rPr>
              <a:t/>
            </a:r>
            <a:br>
              <a:rPr lang="en-US" sz="3400" kern="1200" dirty="0">
                <a:solidFill>
                  <a:srgbClr val="FFFFFF"/>
                </a:solidFill>
                <a:latin typeface="+mj-lt"/>
                <a:ea typeface="+mj-ea"/>
                <a:cs typeface="+mj-cs"/>
              </a:rPr>
            </a:br>
            <a:r>
              <a:rPr lang="en-US" sz="2000" kern="1200" dirty="0">
                <a:solidFill>
                  <a:srgbClr val="FFFFFF"/>
                </a:solidFill>
                <a:latin typeface="+mj-lt"/>
                <a:ea typeface="+mj-ea"/>
                <a:cs typeface="+mj-cs"/>
              </a:rPr>
              <a:t>[</a:t>
            </a:r>
            <a:r>
              <a:rPr lang="en-US" sz="2000" i="1" kern="1200" dirty="0">
                <a:solidFill>
                  <a:srgbClr val="FFFFFF"/>
                </a:solidFill>
                <a:latin typeface="+mj-lt"/>
                <a:ea typeface="+mj-ea"/>
                <a:cs typeface="+mj-cs"/>
              </a:rPr>
              <a:t>CIL</a:t>
            </a:r>
            <a:r>
              <a:rPr lang="en-US" sz="2000" kern="1200" dirty="0">
                <a:solidFill>
                  <a:srgbClr val="FFFFFF"/>
                </a:solidFill>
                <a:latin typeface="+mj-lt"/>
                <a:ea typeface="+mj-ea"/>
                <a:cs typeface="+mj-cs"/>
              </a:rPr>
              <a:t> X 813; Cooley and Cooley, </a:t>
            </a:r>
            <a:r>
              <a:rPr lang="en-US" sz="2000" i="1" kern="1200" dirty="0">
                <a:solidFill>
                  <a:srgbClr val="FFFFFF"/>
                </a:solidFill>
                <a:latin typeface="+mj-lt"/>
                <a:ea typeface="+mj-ea"/>
                <a:cs typeface="+mj-cs"/>
              </a:rPr>
              <a:t>Sourcebook</a:t>
            </a:r>
            <a:r>
              <a:rPr lang="en-US" sz="2000" kern="1200" dirty="0">
                <a:solidFill>
                  <a:srgbClr val="FFFFFF"/>
                </a:solidFill>
                <a:latin typeface="+mj-lt"/>
                <a:ea typeface="+mj-ea"/>
                <a:cs typeface="+mj-cs"/>
              </a:rPr>
              <a:t> E57]</a:t>
            </a:r>
            <a:br>
              <a:rPr lang="en-US" sz="2000" kern="1200" dirty="0">
                <a:solidFill>
                  <a:srgbClr val="FFFFFF"/>
                </a:solidFill>
                <a:latin typeface="+mj-lt"/>
                <a:ea typeface="+mj-ea"/>
                <a:cs typeface="+mj-cs"/>
              </a:rPr>
            </a:br>
            <a:r>
              <a:rPr lang="en-US" sz="2000" kern="1200" dirty="0">
                <a:solidFill>
                  <a:srgbClr val="FFFFFF"/>
                </a:solidFill>
                <a:latin typeface="+mj-lt"/>
                <a:ea typeface="+mj-ea"/>
                <a:cs typeface="+mj-cs"/>
              </a:rPr>
              <a:t/>
            </a:r>
            <a:br>
              <a:rPr lang="en-US" sz="2000" kern="1200" dirty="0">
                <a:solidFill>
                  <a:srgbClr val="FFFFFF"/>
                </a:solidFill>
                <a:latin typeface="+mj-lt"/>
                <a:ea typeface="+mj-ea"/>
                <a:cs typeface="+mj-cs"/>
              </a:rPr>
            </a:br>
            <a:r>
              <a:rPr lang="en-GB" sz="3200" dirty="0">
                <a:solidFill>
                  <a:schemeClr val="bg1"/>
                </a:solidFill>
              </a:rPr>
              <a:t>To </a:t>
            </a:r>
            <a:r>
              <a:rPr lang="en-GB" sz="3200" dirty="0" err="1">
                <a:solidFill>
                  <a:schemeClr val="bg1"/>
                </a:solidFill>
              </a:rPr>
              <a:t>Eumachia</a:t>
            </a:r>
            <a:r>
              <a:rPr lang="en-GB" sz="3200" dirty="0">
                <a:solidFill>
                  <a:schemeClr val="bg1"/>
                </a:solidFill>
              </a:rPr>
              <a:t>, daughter of Lucius, </a:t>
            </a:r>
            <a:br>
              <a:rPr lang="en-GB" sz="3200" dirty="0">
                <a:solidFill>
                  <a:schemeClr val="bg1"/>
                </a:solidFill>
              </a:rPr>
            </a:br>
            <a:r>
              <a:rPr lang="en-GB" sz="3200" dirty="0">
                <a:solidFill>
                  <a:schemeClr val="bg1"/>
                </a:solidFill>
              </a:rPr>
              <a:t>public priestess; </a:t>
            </a:r>
            <a:br>
              <a:rPr lang="en-GB" sz="3200" dirty="0">
                <a:solidFill>
                  <a:schemeClr val="bg1"/>
                </a:solidFill>
              </a:rPr>
            </a:br>
            <a:r>
              <a:rPr lang="en-GB" sz="3200" dirty="0">
                <a:solidFill>
                  <a:schemeClr val="bg1"/>
                </a:solidFill>
              </a:rPr>
              <a:t>the fullers set this up.</a:t>
            </a:r>
            <a:br>
              <a:rPr lang="en-GB" sz="3200" dirty="0">
                <a:solidFill>
                  <a:schemeClr val="bg1"/>
                </a:solidFill>
              </a:rPr>
            </a:br>
            <a:endParaRPr lang="en-US" sz="3200" kern="1200" dirty="0">
              <a:solidFill>
                <a:schemeClr val="bg1"/>
              </a:solidFill>
            </a:endParaRPr>
          </a:p>
        </p:txBody>
      </p:sp>
      <p:cxnSp>
        <p:nvCxnSpPr>
          <p:cNvPr id="12" name="Straight Connector 11">
            <a:extLst>
              <a:ext uri="{FF2B5EF4-FFF2-40B4-BE49-F238E27FC236}">
                <a16:creationId xmlns:a16="http://schemas.microsoft.com/office/drawing/2014/main" id="{38FB9660-F42F-4313-BBC4-47C007FE484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Content Placeholder 3">
            <a:extLst>
              <a:ext uri="{FF2B5EF4-FFF2-40B4-BE49-F238E27FC236}">
                <a16:creationId xmlns:a16="http://schemas.microsoft.com/office/drawing/2014/main" id="{1C5A2630-8CB1-4D99-9862-A55040EB8DB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20727" y="492573"/>
            <a:ext cx="3219735" cy="5880796"/>
          </a:xfrm>
          <a:prstGeom prst="rect">
            <a:avLst/>
          </a:prstGeom>
        </p:spPr>
      </p:pic>
    </p:spTree>
    <p:extLst>
      <p:ext uri="{BB962C8B-B14F-4D97-AF65-F5344CB8AC3E}">
        <p14:creationId xmlns:p14="http://schemas.microsoft.com/office/powerpoint/2010/main" val="27398990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B45A142-4255-493C-8284-5D566C121B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a:spLocks noGrp="1"/>
          </p:cNvSpPr>
          <p:nvPr>
            <p:ph type="title"/>
          </p:nvPr>
        </p:nvSpPr>
        <p:spPr>
          <a:xfrm>
            <a:off x="674237" y="914400"/>
            <a:ext cx="3657600" cy="2887579"/>
          </a:xfrm>
        </p:spPr>
        <p:txBody>
          <a:bodyPr vert="horz" lIns="91440" tIns="45720" rIns="91440" bIns="45720" rtlCol="0" anchor="b">
            <a:normAutofit/>
          </a:bodyPr>
          <a:lstStyle/>
          <a:p>
            <a:pPr algn="ctr"/>
            <a:r>
              <a:rPr lang="en-US" sz="4800" kern="1200">
                <a:solidFill>
                  <a:srgbClr val="FFFFFF"/>
                </a:solidFill>
                <a:latin typeface="+mj-lt"/>
                <a:ea typeface="+mj-ea"/>
                <a:cs typeface="+mj-cs"/>
              </a:rPr>
              <a:t>Pompeii - Forum</a:t>
            </a:r>
          </a:p>
        </p:txBody>
      </p:sp>
      <p:cxnSp>
        <p:nvCxnSpPr>
          <p:cNvPr id="16" name="Straight Connector 15">
            <a:extLst>
              <a:ext uri="{FF2B5EF4-FFF2-40B4-BE49-F238E27FC236}">
                <a16:creationId xmlns:a16="http://schemas.microsoft.com/office/drawing/2014/main" id="{38FB9660-F42F-4313-BBC4-47C007FE484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9" name="Content Placeholder 8"/>
          <p:cNvPicPr>
            <a:picLocks noGrp="1" noChangeAspect="1"/>
          </p:cNvPicPr>
          <p:nvPr>
            <p:ph idx="1"/>
          </p:nvPr>
        </p:nvPicPr>
        <p:blipFill rotWithShape="1">
          <a:blip r:embed="rId3">
            <a:extLst>
              <a:ext uri="{28A0092B-C50C-407E-A947-70E740481C1C}">
                <a14:useLocalDpi xmlns:a14="http://schemas.microsoft.com/office/drawing/2010/main" val="0"/>
              </a:ext>
            </a:extLst>
          </a:blip>
          <a:srcRect t="16897" b="7934"/>
          <a:stretch/>
        </p:blipFill>
        <p:spPr>
          <a:xfrm>
            <a:off x="5796705" y="492573"/>
            <a:ext cx="5267778" cy="5880796"/>
          </a:xfrm>
          <a:prstGeom prst="rect">
            <a:avLst/>
          </a:prstGeom>
        </p:spPr>
      </p:pic>
    </p:spTree>
    <p:extLst>
      <p:ext uri="{BB962C8B-B14F-4D97-AF65-F5344CB8AC3E}">
        <p14:creationId xmlns:p14="http://schemas.microsoft.com/office/powerpoint/2010/main" val="3261032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Eumachia’s</a:t>
            </a:r>
            <a:r>
              <a:rPr lang="en-GB" dirty="0"/>
              <a:t> Building, from forum</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83633" y="1484785"/>
            <a:ext cx="6600825" cy="4429125"/>
          </a:xfrm>
        </p:spPr>
      </p:pic>
      <p:cxnSp>
        <p:nvCxnSpPr>
          <p:cNvPr id="5" name="Elbow Connector 4"/>
          <p:cNvCxnSpPr/>
          <p:nvPr/>
        </p:nvCxnSpPr>
        <p:spPr>
          <a:xfrm>
            <a:off x="1631504" y="1196752"/>
            <a:ext cx="1728192" cy="1296144"/>
          </a:xfrm>
          <a:prstGeom prst="bentConnector3">
            <a:avLst/>
          </a:prstGeom>
          <a:ln>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384926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850" y="365125"/>
            <a:ext cx="9505950" cy="1325563"/>
          </a:xfrm>
        </p:spPr>
        <p:txBody>
          <a:bodyPr>
            <a:normAutofit/>
          </a:bodyPr>
          <a:lstStyle/>
          <a:p>
            <a:r>
              <a:rPr lang="en-GB" dirty="0"/>
              <a:t>Dedicatory inscription, rear entrance</a:t>
            </a: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6265" r="6720" b="33148"/>
          <a:stretch/>
        </p:blipFill>
        <p:spPr>
          <a:xfrm>
            <a:off x="1608492" y="1313297"/>
            <a:ext cx="9024013" cy="4194426"/>
          </a:xfrm>
        </p:spPr>
      </p:pic>
      <p:sp>
        <p:nvSpPr>
          <p:cNvPr id="5" name="TextBox 4"/>
          <p:cNvSpPr txBox="1"/>
          <p:nvPr/>
        </p:nvSpPr>
        <p:spPr>
          <a:xfrm>
            <a:off x="1703512" y="5554107"/>
            <a:ext cx="8856984" cy="1015663"/>
          </a:xfrm>
          <a:prstGeom prst="rect">
            <a:avLst/>
          </a:prstGeom>
          <a:noFill/>
        </p:spPr>
        <p:txBody>
          <a:bodyPr wrap="square" rtlCol="0">
            <a:spAutoFit/>
          </a:bodyPr>
          <a:lstStyle/>
          <a:p>
            <a:r>
              <a:rPr lang="en-GB" sz="2000" dirty="0" err="1"/>
              <a:t>Eumachia</a:t>
            </a:r>
            <a:r>
              <a:rPr lang="en-GB" sz="2000" dirty="0"/>
              <a:t>, daughter of Lucius, public priestess, in her own name and that of her son, Marcus </a:t>
            </a:r>
            <a:r>
              <a:rPr lang="en-GB" sz="2000" dirty="0" err="1"/>
              <a:t>Numistrius</a:t>
            </a:r>
            <a:r>
              <a:rPr lang="en-GB" sz="2000" dirty="0"/>
              <a:t> </a:t>
            </a:r>
            <a:r>
              <a:rPr lang="en-GB" sz="2000" dirty="0" err="1"/>
              <a:t>Fronto</a:t>
            </a:r>
            <a:r>
              <a:rPr lang="en-GB" sz="2000" dirty="0"/>
              <a:t>, built at her own expense the </a:t>
            </a:r>
            <a:r>
              <a:rPr lang="en-GB" sz="2000" dirty="0" err="1"/>
              <a:t>chalcidicum</a:t>
            </a:r>
            <a:r>
              <a:rPr lang="en-GB" sz="2000" dirty="0"/>
              <a:t>, crypt and portico in honour of Augustan Concord and Piety and also dedicated them.</a:t>
            </a:r>
          </a:p>
        </p:txBody>
      </p:sp>
    </p:spTree>
    <p:extLst>
      <p:ext uri="{BB962C8B-B14F-4D97-AF65-F5344CB8AC3E}">
        <p14:creationId xmlns:p14="http://schemas.microsoft.com/office/powerpoint/2010/main" val="9149466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23AC064-BC96-4F32-8AE1-B2FD387548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46351" y="433545"/>
            <a:ext cx="11139854" cy="930447"/>
          </a:xfrm>
        </p:spPr>
        <p:txBody>
          <a:bodyPr vert="horz" lIns="91440" tIns="45720" rIns="91440" bIns="45720" rtlCol="0" anchor="b">
            <a:normAutofit/>
          </a:bodyPr>
          <a:lstStyle/>
          <a:p>
            <a:pPr algn="ctr"/>
            <a:r>
              <a:rPr lang="en-US" sz="5400" dirty="0" err="1">
                <a:solidFill>
                  <a:srgbClr val="FFFFFF"/>
                </a:solidFill>
              </a:rPr>
              <a:t>Eumachia’s</a:t>
            </a:r>
            <a:r>
              <a:rPr lang="en-US" sz="5400" dirty="0">
                <a:solidFill>
                  <a:srgbClr val="FFFFFF"/>
                </a:solidFill>
              </a:rPr>
              <a:t> Building: </a:t>
            </a:r>
            <a:r>
              <a:rPr lang="en-US" sz="5400" i="1" dirty="0">
                <a:solidFill>
                  <a:srgbClr val="FFFFFF"/>
                </a:solidFill>
              </a:rPr>
              <a:t>Porticus </a:t>
            </a:r>
            <a:r>
              <a:rPr lang="en-US" sz="5400" i="1" dirty="0" err="1">
                <a:solidFill>
                  <a:srgbClr val="FFFFFF"/>
                </a:solidFill>
              </a:rPr>
              <a:t>Liviae</a:t>
            </a:r>
            <a:r>
              <a:rPr lang="en-US" sz="5400" dirty="0">
                <a:solidFill>
                  <a:srgbClr val="FFFFFF"/>
                </a:solidFill>
              </a:rPr>
              <a:t> </a:t>
            </a:r>
          </a:p>
        </p:txBody>
      </p:sp>
      <p:cxnSp>
        <p:nvCxnSpPr>
          <p:cNvPr id="11" name="Straight Connector 10">
            <a:extLst>
              <a:ext uri="{FF2B5EF4-FFF2-40B4-BE49-F238E27FC236}">
                <a16:creationId xmlns:a16="http://schemas.microsoft.com/office/drawing/2014/main" id="{7E7C77BC-7138-40B1-A15B-20F57A49462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6358" b="8924"/>
          <a:stretch/>
        </p:blipFill>
        <p:spPr>
          <a:xfrm>
            <a:off x="1843910" y="2426818"/>
            <a:ext cx="2431230" cy="3997637"/>
          </a:xfrm>
          <a:prstGeom prst="rect">
            <a:avLst/>
          </a:prstGeom>
        </p:spPr>
      </p:pic>
      <p:cxnSp>
        <p:nvCxnSpPr>
          <p:cNvPr id="13" name="Straight Connector 12">
            <a:extLst>
              <a:ext uri="{FF2B5EF4-FFF2-40B4-BE49-F238E27FC236}">
                <a16:creationId xmlns:a16="http://schemas.microsoft.com/office/drawing/2014/main" id="{DB146403-F3D6-484B-B2ED-97F9565D037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34958" r="13419"/>
          <a:stretch/>
        </p:blipFill>
        <p:spPr>
          <a:xfrm>
            <a:off x="6942005" y="2426818"/>
            <a:ext cx="4462053" cy="3997637"/>
          </a:xfrm>
          <a:prstGeom prst="rect">
            <a:avLst/>
          </a:prstGeom>
        </p:spPr>
      </p:pic>
    </p:spTree>
    <p:extLst>
      <p:ext uri="{BB962C8B-B14F-4D97-AF65-F5344CB8AC3E}">
        <p14:creationId xmlns:p14="http://schemas.microsoft.com/office/powerpoint/2010/main" val="28227480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3962611-DFD5-4092-AAFD-559E3DFCE2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2270F1FA-0425-408F-9861-80BF5AFB27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3">
            <a:extLst>
              <a:ext uri="{FF2B5EF4-FFF2-40B4-BE49-F238E27FC236}">
                <a16:creationId xmlns:a16="http://schemas.microsoft.com/office/drawing/2014/main" id="{1679B6AC-16F1-404E-8E15-5B77BDA013B8}"/>
              </a:ext>
            </a:extLst>
          </p:cNvPr>
          <p:cNvSpPr>
            <a:spLocks noGrp="1"/>
          </p:cNvSpPr>
          <p:nvPr>
            <p:ph type="title"/>
          </p:nvPr>
        </p:nvSpPr>
        <p:spPr>
          <a:xfrm>
            <a:off x="3045368" y="2043663"/>
            <a:ext cx="6105194" cy="2031055"/>
          </a:xfrm>
        </p:spPr>
        <p:txBody>
          <a:bodyPr vert="horz" lIns="91440" tIns="45720" rIns="91440" bIns="45720" rtlCol="0" anchor="b">
            <a:normAutofit/>
          </a:bodyPr>
          <a:lstStyle/>
          <a:p>
            <a:pPr algn="ctr"/>
            <a:r>
              <a:rPr lang="en-US" sz="5100" kern="1200">
                <a:solidFill>
                  <a:srgbClr val="FFFFFF"/>
                </a:solidFill>
                <a:latin typeface="+mj-lt"/>
                <a:ea typeface="+mj-ea"/>
                <a:cs typeface="+mj-cs"/>
              </a:rPr>
              <a:t>The Umbricii and their commercial enterprise</a:t>
            </a:r>
          </a:p>
        </p:txBody>
      </p:sp>
    </p:spTree>
    <p:extLst>
      <p:ext uri="{BB962C8B-B14F-4D97-AF65-F5344CB8AC3E}">
        <p14:creationId xmlns:p14="http://schemas.microsoft.com/office/powerpoint/2010/main" val="71436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038CB10-1F5C-4D54-9DF7-12586DE5B0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545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F494516-BBF1-45D6-9533-6938C885E375}"/>
              </a:ext>
            </a:extLst>
          </p:cNvPr>
          <p:cNvSpPr>
            <a:spLocks noGrp="1"/>
          </p:cNvSpPr>
          <p:nvPr>
            <p:ph type="title"/>
          </p:nvPr>
        </p:nvSpPr>
        <p:spPr>
          <a:xfrm>
            <a:off x="524256" y="4767072"/>
            <a:ext cx="6594189" cy="1625210"/>
          </a:xfrm>
        </p:spPr>
        <p:txBody>
          <a:bodyPr vert="horz" lIns="91440" tIns="45720" rIns="91440" bIns="45720" rtlCol="0" anchor="ctr">
            <a:normAutofit/>
          </a:bodyPr>
          <a:lstStyle/>
          <a:p>
            <a:pPr algn="r"/>
            <a:r>
              <a:rPr lang="en-US" sz="3700" dirty="0">
                <a:solidFill>
                  <a:srgbClr val="FFFFFF"/>
                </a:solidFill>
              </a:rPr>
              <a:t>Tomb of </a:t>
            </a:r>
            <a:r>
              <a:rPr lang="en-US" sz="3700" dirty="0" err="1">
                <a:solidFill>
                  <a:srgbClr val="FFFFFF"/>
                </a:solidFill>
              </a:rPr>
              <a:t>Umbricius</a:t>
            </a:r>
            <a:r>
              <a:rPr lang="en-US" sz="3700" dirty="0">
                <a:solidFill>
                  <a:srgbClr val="FFFFFF"/>
                </a:solidFill>
              </a:rPr>
              <a:t> </a:t>
            </a:r>
            <a:r>
              <a:rPr lang="en-US" sz="3700" dirty="0" err="1">
                <a:solidFill>
                  <a:srgbClr val="FFFFFF"/>
                </a:solidFill>
              </a:rPr>
              <a:t>Scaurus</a:t>
            </a:r>
            <a:r>
              <a:rPr lang="en-US" sz="3700" dirty="0">
                <a:solidFill>
                  <a:srgbClr val="FFFFFF"/>
                </a:solidFill>
              </a:rPr>
              <a:t/>
            </a:r>
            <a:br>
              <a:rPr lang="en-US" sz="3700" dirty="0">
                <a:solidFill>
                  <a:srgbClr val="FFFFFF"/>
                </a:solidFill>
              </a:rPr>
            </a:br>
            <a:r>
              <a:rPr lang="en-US" sz="2000" dirty="0">
                <a:solidFill>
                  <a:srgbClr val="FFFFFF"/>
                </a:solidFill>
              </a:rPr>
              <a:t>[</a:t>
            </a:r>
            <a:r>
              <a:rPr lang="en-US" sz="2000" i="1" dirty="0">
                <a:solidFill>
                  <a:srgbClr val="FFFFFF"/>
                </a:solidFill>
              </a:rPr>
              <a:t>CIL</a:t>
            </a:r>
            <a:r>
              <a:rPr lang="en-US" sz="2000" dirty="0">
                <a:solidFill>
                  <a:srgbClr val="FFFFFF"/>
                </a:solidFill>
              </a:rPr>
              <a:t>X 1024, Cooley &amp; Cooley </a:t>
            </a:r>
            <a:r>
              <a:rPr lang="en-US" sz="2000" i="1" dirty="0">
                <a:solidFill>
                  <a:srgbClr val="FFFFFF"/>
                </a:solidFill>
              </a:rPr>
              <a:t>Sourcebook </a:t>
            </a:r>
            <a:r>
              <a:rPr lang="en-US" sz="2000" dirty="0">
                <a:solidFill>
                  <a:srgbClr val="FFFFFF"/>
                </a:solidFill>
              </a:rPr>
              <a:t>F107]</a:t>
            </a:r>
          </a:p>
        </p:txBody>
      </p:sp>
      <p:pic>
        <p:nvPicPr>
          <p:cNvPr id="5" name="Content Placeholder 4" descr="A stone building&#10;&#10;Description automatically generated">
            <a:extLst>
              <a:ext uri="{FF2B5EF4-FFF2-40B4-BE49-F238E27FC236}">
                <a16:creationId xmlns:a16="http://schemas.microsoft.com/office/drawing/2014/main" id="{9240169E-58A0-41B1-AB41-2D0D22AAFBAA}"/>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t="5142" r="1" b="17270"/>
          <a:stretch/>
        </p:blipFill>
        <p:spPr>
          <a:xfrm>
            <a:off x="327547" y="321733"/>
            <a:ext cx="7058306" cy="4107392"/>
          </a:xfrm>
          <a:prstGeom prst="rect">
            <a:avLst/>
          </a:prstGeom>
        </p:spPr>
      </p:pic>
      <p:sp>
        <p:nvSpPr>
          <p:cNvPr id="13" name="Rectangle 12">
            <a:extLst>
              <a:ext uri="{FF2B5EF4-FFF2-40B4-BE49-F238E27FC236}">
                <a16:creationId xmlns:a16="http://schemas.microsoft.com/office/drawing/2014/main" id="{73ED6512-6858-4552-B699-9A97FE9A4E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Content Placeholder 5">
            <a:extLst>
              <a:ext uri="{FF2B5EF4-FFF2-40B4-BE49-F238E27FC236}">
                <a16:creationId xmlns:a16="http://schemas.microsoft.com/office/drawing/2014/main" id="{4FD96B6B-0966-4EA1-8EFD-030BE454A100}"/>
              </a:ext>
            </a:extLst>
          </p:cNvPr>
          <p:cNvSpPr>
            <a:spLocks noGrp="1"/>
          </p:cNvSpPr>
          <p:nvPr>
            <p:ph sz="half" idx="2"/>
          </p:nvPr>
        </p:nvSpPr>
        <p:spPr>
          <a:xfrm>
            <a:off x="8029319" y="917725"/>
            <a:ext cx="3424739" cy="4852362"/>
          </a:xfrm>
        </p:spPr>
        <p:txBody>
          <a:bodyPr vert="horz" lIns="91440" tIns="45720" rIns="91440" bIns="45720" rtlCol="0" anchor="ctr">
            <a:normAutofit/>
          </a:bodyPr>
          <a:lstStyle/>
          <a:p>
            <a:pPr marL="0" indent="0">
              <a:buNone/>
            </a:pPr>
            <a:r>
              <a:rPr lang="en-US" sz="2400" dirty="0">
                <a:solidFill>
                  <a:srgbClr val="FFFFFF"/>
                </a:solidFill>
              </a:rPr>
              <a:t>To </a:t>
            </a:r>
            <a:r>
              <a:rPr lang="en-US" sz="2400" dirty="0" err="1">
                <a:solidFill>
                  <a:srgbClr val="FFFFFF"/>
                </a:solidFill>
              </a:rPr>
              <a:t>Aulus</a:t>
            </a:r>
            <a:r>
              <a:rPr lang="en-US" sz="2400" dirty="0">
                <a:solidFill>
                  <a:srgbClr val="FFFFFF"/>
                </a:solidFill>
              </a:rPr>
              <a:t> </a:t>
            </a:r>
            <a:r>
              <a:rPr lang="en-US" sz="2400" dirty="0" err="1">
                <a:solidFill>
                  <a:srgbClr val="FFFFFF"/>
                </a:solidFill>
              </a:rPr>
              <a:t>Umbricius</a:t>
            </a:r>
            <a:r>
              <a:rPr lang="en-US" sz="2400" dirty="0">
                <a:solidFill>
                  <a:srgbClr val="FFFFFF"/>
                </a:solidFill>
              </a:rPr>
              <a:t> </a:t>
            </a:r>
            <a:r>
              <a:rPr lang="en-US" sz="2400" dirty="0" err="1">
                <a:solidFill>
                  <a:srgbClr val="FFFFFF"/>
                </a:solidFill>
              </a:rPr>
              <a:t>Scaurus</a:t>
            </a:r>
            <a:r>
              <a:rPr lang="en-US" sz="2400" dirty="0">
                <a:solidFill>
                  <a:srgbClr val="FFFFFF"/>
                </a:solidFill>
              </a:rPr>
              <a:t>, son of </a:t>
            </a:r>
            <a:r>
              <a:rPr lang="en-US" sz="2400" dirty="0" err="1">
                <a:solidFill>
                  <a:srgbClr val="FFFFFF"/>
                </a:solidFill>
              </a:rPr>
              <a:t>Aulus</a:t>
            </a:r>
            <a:r>
              <a:rPr lang="en-US" sz="2400" dirty="0">
                <a:solidFill>
                  <a:srgbClr val="FFFFFF"/>
                </a:solidFill>
              </a:rPr>
              <a:t>, of the </a:t>
            </a:r>
            <a:r>
              <a:rPr lang="en-US" sz="2400" dirty="0" err="1">
                <a:solidFill>
                  <a:srgbClr val="FFFFFF"/>
                </a:solidFill>
              </a:rPr>
              <a:t>Menenian</a:t>
            </a:r>
            <a:r>
              <a:rPr lang="en-US" sz="2400" dirty="0">
                <a:solidFill>
                  <a:srgbClr val="FFFFFF"/>
                </a:solidFill>
              </a:rPr>
              <a:t> voting-tribe, duumvir with judicial power. The town </a:t>
            </a:r>
            <a:r>
              <a:rPr lang="en-US" sz="2400" dirty="0" err="1">
                <a:solidFill>
                  <a:srgbClr val="FFFFFF"/>
                </a:solidFill>
              </a:rPr>
              <a:t>councillors</a:t>
            </a:r>
            <a:r>
              <a:rPr lang="en-US" sz="2400" dirty="0">
                <a:solidFill>
                  <a:srgbClr val="FFFFFF"/>
                </a:solidFill>
              </a:rPr>
              <a:t> voted for him a site for his monument, 2,000 sesterces for his funeral, and an equestrian statue to be set up in the forum. His father, </a:t>
            </a:r>
            <a:r>
              <a:rPr lang="en-US" sz="2400" dirty="0" err="1">
                <a:solidFill>
                  <a:srgbClr val="FFFFFF"/>
                </a:solidFill>
              </a:rPr>
              <a:t>Scaurus</a:t>
            </a:r>
            <a:r>
              <a:rPr lang="en-US" sz="2400" dirty="0">
                <a:solidFill>
                  <a:srgbClr val="FFFFFF"/>
                </a:solidFill>
              </a:rPr>
              <a:t>, dedicated this to his son.</a:t>
            </a:r>
          </a:p>
        </p:txBody>
      </p:sp>
    </p:spTree>
    <p:extLst>
      <p:ext uri="{BB962C8B-B14F-4D97-AF65-F5344CB8AC3E}">
        <p14:creationId xmlns:p14="http://schemas.microsoft.com/office/powerpoint/2010/main" val="15103401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AB45A142-4255-493C-8284-5D566C121B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74234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818" name="Rectangle 2"/>
          <p:cNvSpPr>
            <a:spLocks noGrp="1" noChangeArrowheads="1"/>
          </p:cNvSpPr>
          <p:nvPr>
            <p:ph type="title"/>
          </p:nvPr>
        </p:nvSpPr>
        <p:spPr>
          <a:xfrm>
            <a:off x="7760837" y="914400"/>
            <a:ext cx="3657600" cy="2887579"/>
          </a:xfrm>
        </p:spPr>
        <p:txBody>
          <a:bodyPr vert="horz" lIns="91440" tIns="45720" rIns="91440" bIns="45720" rtlCol="0" anchor="b">
            <a:normAutofit/>
          </a:bodyPr>
          <a:lstStyle/>
          <a:p>
            <a:pPr algn="ctr"/>
            <a:r>
              <a:rPr lang="en-US" sz="4800" kern="1200">
                <a:solidFill>
                  <a:srgbClr val="FFFFFF"/>
                </a:solidFill>
                <a:latin typeface="+mj-lt"/>
                <a:ea typeface="+mj-ea"/>
                <a:cs typeface="+mj-cs"/>
              </a:rPr>
              <a:t>Garum jar</a:t>
            </a:r>
          </a:p>
        </p:txBody>
      </p:sp>
      <p:pic>
        <p:nvPicPr>
          <p:cNvPr id="5" name="Content Placeholder 4" descr="A picture containing indoor, wall, cabinet, oven&#10;&#10;Description generated with very high confidence">
            <a:extLst>
              <a:ext uri="{FF2B5EF4-FFF2-40B4-BE49-F238E27FC236}">
                <a16:creationId xmlns:a16="http://schemas.microsoft.com/office/drawing/2014/main" id="{DE060C31-BE3C-4871-9BC6-47EE261FB56D}"/>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5361" t="7043" r="8270"/>
          <a:stretch/>
        </p:blipFill>
        <p:spPr>
          <a:xfrm rot="5400000">
            <a:off x="781036" y="748660"/>
            <a:ext cx="5880796" cy="5368621"/>
          </a:xfrm>
          <a:prstGeom prst="rect">
            <a:avLst/>
          </a:prstGeom>
        </p:spPr>
      </p:pic>
      <p:cxnSp>
        <p:nvCxnSpPr>
          <p:cNvPr id="73" name="Straight Connector 72">
            <a:extLst>
              <a:ext uri="{FF2B5EF4-FFF2-40B4-BE49-F238E27FC236}">
                <a16:creationId xmlns:a16="http://schemas.microsoft.com/office/drawing/2014/main" id="{38FB9660-F42F-4313-BBC4-47C007FE484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777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9569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picture containing outdoor, sitting&#10;&#10;Description automatically generated">
            <a:extLst>
              <a:ext uri="{FF2B5EF4-FFF2-40B4-BE49-F238E27FC236}">
                <a16:creationId xmlns:a16="http://schemas.microsoft.com/office/drawing/2014/main" id="{BB0A14B6-5068-45CE-8A65-4AA25E9F5136}"/>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a:stretch/>
        </p:blipFill>
        <p:spPr>
          <a:xfrm>
            <a:off x="20" y="10"/>
            <a:ext cx="12191980" cy="6857990"/>
          </a:xfrm>
          <a:prstGeom prst="rect">
            <a:avLst/>
          </a:prstGeom>
        </p:spPr>
      </p:pic>
    </p:spTree>
    <p:extLst>
      <p:ext uri="{BB962C8B-B14F-4D97-AF65-F5344CB8AC3E}">
        <p14:creationId xmlns:p14="http://schemas.microsoft.com/office/powerpoint/2010/main" val="7632731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title"/>
          </p:nvPr>
        </p:nvSpPr>
        <p:spPr>
          <a:xfrm>
            <a:off x="7391400" y="1854200"/>
            <a:ext cx="2819400" cy="1143000"/>
          </a:xfrm>
        </p:spPr>
        <p:txBody>
          <a:bodyPr>
            <a:normAutofit fontScale="90000"/>
          </a:bodyPr>
          <a:lstStyle/>
          <a:p>
            <a:pPr eaLnBrk="1" hangingPunct="1"/>
            <a:r>
              <a:rPr lang="en-GB" sz="4000"/>
              <a:t>House of Umbricius Scaurus</a:t>
            </a:r>
            <a:endParaRPr lang="en-US" sz="4000"/>
          </a:p>
        </p:txBody>
      </p:sp>
      <p:pic>
        <p:nvPicPr>
          <p:cNvPr id="31747" name="Picture 7" descr="Economy"/>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l="12602" t="16586" r="5833" b="10904"/>
          <a:stretch>
            <a:fillRect/>
          </a:stretch>
        </p:blipFill>
        <p:spPr>
          <a:xfrm>
            <a:off x="1524001" y="44450"/>
            <a:ext cx="5762625" cy="68405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1748" name="Text Box 10"/>
          <p:cNvSpPr txBox="1">
            <a:spLocks noChangeArrowheads="1"/>
          </p:cNvSpPr>
          <p:nvPr/>
        </p:nvSpPr>
        <p:spPr bwMode="auto">
          <a:xfrm>
            <a:off x="9459913" y="5753101"/>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p>
        </p:txBody>
      </p:sp>
      <p:sp>
        <p:nvSpPr>
          <p:cNvPr id="31749" name="Line 12"/>
          <p:cNvSpPr>
            <a:spLocks noChangeShapeType="1"/>
          </p:cNvSpPr>
          <p:nvPr/>
        </p:nvSpPr>
        <p:spPr bwMode="auto">
          <a:xfrm flipH="1">
            <a:off x="5880100" y="692151"/>
            <a:ext cx="1944688" cy="730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750" name="Text Box 13"/>
          <p:cNvSpPr txBox="1">
            <a:spLocks noChangeArrowheads="1"/>
          </p:cNvSpPr>
          <p:nvPr/>
        </p:nvSpPr>
        <p:spPr bwMode="auto">
          <a:xfrm>
            <a:off x="7896226" y="404813"/>
            <a:ext cx="2232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2400" i="1"/>
              <a:t>atrium</a:t>
            </a:r>
            <a:endParaRPr lang="en-US" sz="2400" i="1"/>
          </a:p>
        </p:txBody>
      </p:sp>
      <p:sp>
        <p:nvSpPr>
          <p:cNvPr id="31751" name="Line 14"/>
          <p:cNvSpPr>
            <a:spLocks noChangeShapeType="1"/>
          </p:cNvSpPr>
          <p:nvPr/>
        </p:nvSpPr>
        <p:spPr bwMode="auto">
          <a:xfrm flipH="1" flipV="1">
            <a:off x="5159376" y="2708275"/>
            <a:ext cx="2665413" cy="15128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752" name="Text Box 15"/>
          <p:cNvSpPr txBox="1">
            <a:spLocks noChangeArrowheads="1"/>
          </p:cNvSpPr>
          <p:nvPr/>
        </p:nvSpPr>
        <p:spPr bwMode="auto">
          <a:xfrm>
            <a:off x="7824788" y="4149725"/>
            <a:ext cx="24495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2400" i="1"/>
              <a:t>impluvium</a:t>
            </a:r>
            <a:endParaRPr lang="en-US" sz="2400" i="1"/>
          </a:p>
        </p:txBody>
      </p:sp>
      <p:sp>
        <p:nvSpPr>
          <p:cNvPr id="31753" name="Text Box 16"/>
          <p:cNvSpPr txBox="1">
            <a:spLocks noChangeArrowheads="1"/>
          </p:cNvSpPr>
          <p:nvPr/>
        </p:nvSpPr>
        <p:spPr bwMode="auto">
          <a:xfrm>
            <a:off x="7608889" y="6021388"/>
            <a:ext cx="2663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2400"/>
              <a:t>Mosaics</a:t>
            </a:r>
            <a:endParaRPr lang="en-US" sz="2400"/>
          </a:p>
        </p:txBody>
      </p:sp>
      <p:sp>
        <p:nvSpPr>
          <p:cNvPr id="31754" name="Line 17"/>
          <p:cNvSpPr>
            <a:spLocks noChangeShapeType="1"/>
          </p:cNvSpPr>
          <p:nvPr/>
        </p:nvSpPr>
        <p:spPr bwMode="auto">
          <a:xfrm flipH="1" flipV="1">
            <a:off x="5951539" y="1484314"/>
            <a:ext cx="1728787" cy="46815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755" name="Line 18"/>
          <p:cNvSpPr>
            <a:spLocks noChangeShapeType="1"/>
          </p:cNvSpPr>
          <p:nvPr/>
        </p:nvSpPr>
        <p:spPr bwMode="auto">
          <a:xfrm flipH="1" flipV="1">
            <a:off x="3935413" y="1628775"/>
            <a:ext cx="3744912" cy="4464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756" name="Line 19"/>
          <p:cNvSpPr>
            <a:spLocks noChangeShapeType="1"/>
          </p:cNvSpPr>
          <p:nvPr/>
        </p:nvSpPr>
        <p:spPr bwMode="auto">
          <a:xfrm flipH="1" flipV="1">
            <a:off x="3863976" y="4076701"/>
            <a:ext cx="3744913" cy="20161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757" name="Line 20"/>
          <p:cNvSpPr>
            <a:spLocks noChangeShapeType="1"/>
          </p:cNvSpPr>
          <p:nvPr/>
        </p:nvSpPr>
        <p:spPr bwMode="auto">
          <a:xfrm flipH="1" flipV="1">
            <a:off x="5880100" y="4221163"/>
            <a:ext cx="1728788" cy="18716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extLst>
      <p:ext uri="{BB962C8B-B14F-4D97-AF65-F5344CB8AC3E}">
        <p14:creationId xmlns:p14="http://schemas.microsoft.com/office/powerpoint/2010/main" val="34205272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5850" name="Straight Connector 76">
            <a:extLst>
              <a:ext uri="{FF2B5EF4-FFF2-40B4-BE49-F238E27FC236}">
                <a16:creationId xmlns:a16="http://schemas.microsoft.com/office/drawing/2014/main" id="{DB146403-F3D6-484B-B2ED-97F9565D037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35851" name="Rectangle 78">
            <a:extLst>
              <a:ext uri="{FF2B5EF4-FFF2-40B4-BE49-F238E27FC236}">
                <a16:creationId xmlns:a16="http://schemas.microsoft.com/office/drawing/2014/main" id="{823AC064-BC96-4F32-8AE1-B2FD387548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842" name="Rectangle 2"/>
          <p:cNvSpPr>
            <a:spLocks noGrp="1" noChangeArrowheads="1"/>
          </p:cNvSpPr>
          <p:nvPr>
            <p:ph type="title" idx="4294967295"/>
          </p:nvPr>
        </p:nvSpPr>
        <p:spPr>
          <a:xfrm>
            <a:off x="527538" y="4756638"/>
            <a:ext cx="11139854" cy="930447"/>
          </a:xfrm>
        </p:spPr>
        <p:txBody>
          <a:bodyPr vert="horz" lIns="91440" tIns="45720" rIns="91440" bIns="45720" rtlCol="0" anchor="b">
            <a:normAutofit/>
          </a:bodyPr>
          <a:lstStyle/>
          <a:p>
            <a:pPr algn="ctr"/>
            <a:r>
              <a:rPr lang="en-US" sz="5400">
                <a:solidFill>
                  <a:srgbClr val="FFFFFF"/>
                </a:solidFill>
              </a:rPr>
              <a:t>Mosaic adverts</a:t>
            </a:r>
          </a:p>
        </p:txBody>
      </p:sp>
      <p:pic>
        <p:nvPicPr>
          <p:cNvPr id="35847" name="Picture 12" descr="Umbricius"/>
          <p:cNvPicPr>
            <a:picLocks noChangeAspect="1" noChangeArrowheads="1"/>
          </p:cNvPicPr>
          <p:nvPr/>
        </p:nvPicPr>
        <p:blipFill>
          <a:blip r:embed="rId2">
            <a:extLst>
              <a:ext uri="{28A0092B-C50C-407E-A947-70E740481C1C}">
                <a14:useLocalDpi xmlns:a14="http://schemas.microsoft.com/office/drawing/2010/main" val="0"/>
              </a:ext>
            </a:extLst>
          </a:blip>
          <a:srcRect l="69040" t="5028" r="7611" b="50871"/>
          <a:stretch>
            <a:fillRect/>
          </a:stretch>
        </p:blipFill>
        <p:spPr bwMode="auto">
          <a:xfrm>
            <a:off x="2254301" y="307731"/>
            <a:ext cx="1587394" cy="3997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8" name="Picture 13" descr="Umbricius"/>
          <p:cNvPicPr>
            <a:picLocks noChangeAspect="1" noChangeArrowheads="1"/>
          </p:cNvPicPr>
          <p:nvPr/>
        </p:nvPicPr>
        <p:blipFill>
          <a:blip r:embed="rId2">
            <a:extLst>
              <a:ext uri="{28A0092B-C50C-407E-A947-70E740481C1C}">
                <a14:useLocalDpi xmlns:a14="http://schemas.microsoft.com/office/drawing/2010/main" val="0"/>
              </a:ext>
            </a:extLst>
          </a:blip>
          <a:srcRect l="6581" t="56100" r="7097" b="8180"/>
          <a:stretch>
            <a:fillRect/>
          </a:stretch>
        </p:blipFill>
        <p:spPr bwMode="auto">
          <a:xfrm>
            <a:off x="6416043" y="801446"/>
            <a:ext cx="5455917" cy="301020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5852" name="Straight Connector 80">
            <a:extLst>
              <a:ext uri="{FF2B5EF4-FFF2-40B4-BE49-F238E27FC236}">
                <a16:creationId xmlns:a16="http://schemas.microsoft.com/office/drawing/2014/main" id="{7E7C77BC-7138-40B1-A15B-20F57A49462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35843" name="AutoShape 5" descr="American Journal of Archaeology, Vol. 88, No. 4, 1984"/>
          <p:cNvSpPr>
            <a:spLocks noChangeAspect="1" noChangeArrowheads="1"/>
          </p:cNvSpPr>
          <p:nvPr/>
        </p:nvSpPr>
        <p:spPr bwMode="auto">
          <a:xfrm>
            <a:off x="1679575" y="460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844" name="AutoShape 7" descr="American Journal of Archaeology, Vol. 88, No. 4, 1984"/>
          <p:cNvSpPr>
            <a:spLocks noChangeAspect="1" noChangeArrowheads="1"/>
          </p:cNvSpPr>
          <p:nvPr/>
        </p:nvSpPr>
        <p:spPr bwMode="auto">
          <a:xfrm>
            <a:off x="1679575" y="460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845" name="AutoShape 9" descr="American Journal of Archaeology, Vol. 88, No. 4, 1984"/>
          <p:cNvSpPr>
            <a:spLocks noChangeAspect="1" noChangeArrowheads="1"/>
          </p:cNvSpPr>
          <p:nvPr/>
        </p:nvSpPr>
        <p:spPr bwMode="auto">
          <a:xfrm>
            <a:off x="1679575" y="460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5846" name="AutoShape 11" descr="American Journal of Archaeology, Vol. 88, No. 4, 1984"/>
          <p:cNvSpPr>
            <a:spLocks noChangeAspect="1" noChangeArrowheads="1"/>
          </p:cNvSpPr>
          <p:nvPr/>
        </p:nvSpPr>
        <p:spPr bwMode="auto">
          <a:xfrm>
            <a:off x="5943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6106126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3962611-DFD5-4092-AAFD-559E3DFCE2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270F1FA-0425-408F-9861-80BF5AFB27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7989EF7-5C89-464A-8F9A-2D9B305780E1}"/>
              </a:ext>
            </a:extLst>
          </p:cNvPr>
          <p:cNvSpPr>
            <a:spLocks noGrp="1"/>
          </p:cNvSpPr>
          <p:nvPr>
            <p:ph type="title"/>
          </p:nvPr>
        </p:nvSpPr>
        <p:spPr>
          <a:xfrm>
            <a:off x="3045368" y="2043663"/>
            <a:ext cx="6105194" cy="2031055"/>
          </a:xfrm>
        </p:spPr>
        <p:txBody>
          <a:bodyPr vert="horz" lIns="91440" tIns="45720" rIns="91440" bIns="45720" rtlCol="0" anchor="b">
            <a:normAutofit/>
          </a:bodyPr>
          <a:lstStyle/>
          <a:p>
            <a:pPr algn="ctr"/>
            <a:r>
              <a:rPr lang="en-US" kern="1200" dirty="0">
                <a:solidFill>
                  <a:srgbClr val="FFFFFF"/>
                </a:solidFill>
                <a:latin typeface="+mj-lt"/>
                <a:ea typeface="+mj-ea"/>
                <a:cs typeface="+mj-cs"/>
              </a:rPr>
              <a:t>A new life-story</a:t>
            </a:r>
          </a:p>
        </p:txBody>
      </p:sp>
    </p:spTree>
    <p:extLst>
      <p:ext uri="{BB962C8B-B14F-4D97-AF65-F5344CB8AC3E}">
        <p14:creationId xmlns:p14="http://schemas.microsoft.com/office/powerpoint/2010/main" val="32166386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D7997-0B44-4C9B-A77F-6ECFF4BD728F}"/>
              </a:ext>
            </a:extLst>
          </p:cNvPr>
          <p:cNvSpPr>
            <a:spLocks noGrp="1"/>
          </p:cNvSpPr>
          <p:nvPr>
            <p:ph type="title"/>
          </p:nvPr>
        </p:nvSpPr>
        <p:spPr>
          <a:xfrm>
            <a:off x="1918555" y="466579"/>
            <a:ext cx="8354891" cy="930447"/>
          </a:xfrm>
        </p:spPr>
        <p:txBody>
          <a:bodyPr vert="horz" lIns="91440" tIns="45720" rIns="91440" bIns="45720" rtlCol="0" anchor="b">
            <a:normAutofit/>
          </a:bodyPr>
          <a:lstStyle/>
          <a:p>
            <a:pPr algn="ctr"/>
            <a:r>
              <a:rPr lang="en-US" sz="4700" dirty="0">
                <a:solidFill>
                  <a:srgbClr val="FFFFFF"/>
                </a:solidFill>
              </a:rPr>
              <a:t>New tomb outside </a:t>
            </a:r>
            <a:r>
              <a:rPr lang="en-US" sz="4700" dirty="0" err="1">
                <a:solidFill>
                  <a:srgbClr val="FFFFFF"/>
                </a:solidFill>
              </a:rPr>
              <a:t>Stabian</a:t>
            </a:r>
            <a:r>
              <a:rPr lang="en-US" sz="4700" dirty="0">
                <a:solidFill>
                  <a:srgbClr val="FFFFFF"/>
                </a:solidFill>
              </a:rPr>
              <a:t> Gate</a:t>
            </a:r>
          </a:p>
        </p:txBody>
      </p:sp>
      <p:sp>
        <p:nvSpPr>
          <p:cNvPr id="3" name="Text Placeholder 2">
            <a:extLst>
              <a:ext uri="{FF2B5EF4-FFF2-40B4-BE49-F238E27FC236}">
                <a16:creationId xmlns:a16="http://schemas.microsoft.com/office/drawing/2014/main" id="{8771D315-757C-47C7-9104-4AE7F14A6021}"/>
              </a:ext>
            </a:extLst>
          </p:cNvPr>
          <p:cNvSpPr>
            <a:spLocks noGrp="1"/>
          </p:cNvSpPr>
          <p:nvPr>
            <p:ph type="body" idx="1"/>
          </p:nvPr>
        </p:nvSpPr>
        <p:spPr>
          <a:xfrm>
            <a:off x="2667000" y="1525639"/>
            <a:ext cx="6858000" cy="420001"/>
          </a:xfrm>
        </p:spPr>
        <p:txBody>
          <a:bodyPr vert="horz" lIns="91440" tIns="45720" rIns="91440" bIns="45720" rtlCol="0">
            <a:normAutofit/>
          </a:bodyPr>
          <a:lstStyle/>
          <a:p>
            <a:pPr algn="ctr"/>
            <a:r>
              <a:rPr lang="en-US" sz="1700" dirty="0">
                <a:solidFill>
                  <a:schemeClr val="tx1"/>
                </a:solidFill>
              </a:rPr>
              <a:t>Discovered in 2017</a:t>
            </a:r>
          </a:p>
        </p:txBody>
      </p:sp>
      <p:pic>
        <p:nvPicPr>
          <p:cNvPr id="4" name="Picture 3">
            <a:extLst>
              <a:ext uri="{FF2B5EF4-FFF2-40B4-BE49-F238E27FC236}">
                <a16:creationId xmlns:a16="http://schemas.microsoft.com/office/drawing/2014/main" id="{F27BE9E1-4F88-4CB3-B001-65C164EA2F28}"/>
              </a:ext>
            </a:extLst>
          </p:cNvPr>
          <p:cNvPicPr>
            <a:picLocks noChangeAspect="1"/>
          </p:cNvPicPr>
          <p:nvPr/>
        </p:nvPicPr>
        <p:blipFill>
          <a:blip r:embed="rId2"/>
          <a:stretch>
            <a:fillRect/>
          </a:stretch>
        </p:blipFill>
        <p:spPr>
          <a:xfrm>
            <a:off x="2850052" y="2509912"/>
            <a:ext cx="6450570" cy="3997637"/>
          </a:xfrm>
          <a:prstGeom prst="rect">
            <a:avLst/>
          </a:prstGeom>
        </p:spPr>
      </p:pic>
      <p:cxnSp>
        <p:nvCxnSpPr>
          <p:cNvPr id="6" name="Straight Arrow Connector 5">
            <a:extLst>
              <a:ext uri="{FF2B5EF4-FFF2-40B4-BE49-F238E27FC236}">
                <a16:creationId xmlns:a16="http://schemas.microsoft.com/office/drawing/2014/main" id="{0383920B-09F5-4187-A458-C334D8DD2CA4}"/>
              </a:ext>
            </a:extLst>
          </p:cNvPr>
          <p:cNvCxnSpPr/>
          <p:nvPr/>
        </p:nvCxnSpPr>
        <p:spPr>
          <a:xfrm flipH="1" flipV="1">
            <a:off x="6816080" y="5589240"/>
            <a:ext cx="2808312" cy="86409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 name="Straight Arrow Connector 7">
            <a:extLst>
              <a:ext uri="{FF2B5EF4-FFF2-40B4-BE49-F238E27FC236}">
                <a16:creationId xmlns:a16="http://schemas.microsoft.com/office/drawing/2014/main" id="{034F4F47-1D85-403E-B3AE-1B8A5E6E5735}"/>
              </a:ext>
            </a:extLst>
          </p:cNvPr>
          <p:cNvCxnSpPr/>
          <p:nvPr/>
        </p:nvCxnSpPr>
        <p:spPr>
          <a:xfrm flipV="1">
            <a:off x="2423592" y="3861048"/>
            <a:ext cx="2016224" cy="7920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9EC4EBDA-44AF-4DC9-BB0E-19BD03F847DA}"/>
              </a:ext>
            </a:extLst>
          </p:cNvPr>
          <p:cNvSpPr txBox="1"/>
          <p:nvPr/>
        </p:nvSpPr>
        <p:spPr>
          <a:xfrm>
            <a:off x="1991544" y="4725144"/>
            <a:ext cx="1800200" cy="369332"/>
          </a:xfrm>
          <a:prstGeom prst="rect">
            <a:avLst/>
          </a:prstGeom>
          <a:noFill/>
        </p:spPr>
        <p:txBody>
          <a:bodyPr wrap="square" rtlCol="0">
            <a:spAutoFit/>
          </a:bodyPr>
          <a:lstStyle/>
          <a:p>
            <a:r>
              <a:rPr lang="en-GB" dirty="0"/>
              <a:t>M. Tullius</a:t>
            </a:r>
          </a:p>
        </p:txBody>
      </p:sp>
      <p:sp>
        <p:nvSpPr>
          <p:cNvPr id="12" name="Title 1">
            <a:extLst>
              <a:ext uri="{FF2B5EF4-FFF2-40B4-BE49-F238E27FC236}">
                <a16:creationId xmlns:a16="http://schemas.microsoft.com/office/drawing/2014/main" id="{8B5C5675-86AC-4F3D-849B-7D3ACB5FB8DF}"/>
              </a:ext>
            </a:extLst>
          </p:cNvPr>
          <p:cNvSpPr txBox="1">
            <a:spLocks/>
          </p:cNvSpPr>
          <p:nvPr/>
        </p:nvSpPr>
        <p:spPr>
          <a:xfrm>
            <a:off x="394554" y="461926"/>
            <a:ext cx="8354891" cy="93975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en-US" sz="4700" dirty="0"/>
              <a:t>New tomb outside </a:t>
            </a:r>
            <a:r>
              <a:rPr lang="en-US" sz="4700" dirty="0" err="1"/>
              <a:t>Stabian</a:t>
            </a:r>
            <a:r>
              <a:rPr lang="en-US" sz="4700" dirty="0"/>
              <a:t> Gate</a:t>
            </a:r>
          </a:p>
        </p:txBody>
      </p:sp>
      <p:sp>
        <p:nvSpPr>
          <p:cNvPr id="9" name="TextBox 8"/>
          <p:cNvSpPr txBox="1"/>
          <p:nvPr/>
        </p:nvSpPr>
        <p:spPr>
          <a:xfrm>
            <a:off x="2667000" y="2413705"/>
            <a:ext cx="2479766" cy="369332"/>
          </a:xfrm>
          <a:prstGeom prst="rect">
            <a:avLst/>
          </a:prstGeom>
          <a:noFill/>
        </p:spPr>
        <p:txBody>
          <a:bodyPr wrap="square" rtlCol="0">
            <a:spAutoFit/>
          </a:bodyPr>
          <a:lstStyle/>
          <a:p>
            <a:r>
              <a:rPr lang="en-GB" dirty="0" err="1" smtClean="0"/>
              <a:t>Stabian</a:t>
            </a:r>
            <a:r>
              <a:rPr lang="en-GB" dirty="0" smtClean="0"/>
              <a:t> Gate</a:t>
            </a:r>
            <a:endParaRPr lang="en-GB" dirty="0"/>
          </a:p>
        </p:txBody>
      </p:sp>
    </p:spTree>
    <p:extLst>
      <p:ext uri="{BB962C8B-B14F-4D97-AF65-F5344CB8AC3E}">
        <p14:creationId xmlns:p14="http://schemas.microsoft.com/office/powerpoint/2010/main" val="15478955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BEF8F1-E9ED-4456-B4A9-923CBE022C63}"/>
              </a:ext>
            </a:extLst>
          </p:cNvPr>
          <p:cNvPicPr>
            <a:picLocks noChangeAspect="1"/>
          </p:cNvPicPr>
          <p:nvPr/>
        </p:nvPicPr>
        <p:blipFill>
          <a:blip r:embed="rId2"/>
          <a:stretch>
            <a:fillRect/>
          </a:stretch>
        </p:blipFill>
        <p:spPr>
          <a:xfrm>
            <a:off x="1631504" y="345992"/>
            <a:ext cx="8948304" cy="6179353"/>
          </a:xfrm>
          <a:prstGeom prst="rect">
            <a:avLst/>
          </a:prstGeom>
        </p:spPr>
      </p:pic>
      <p:sp>
        <p:nvSpPr>
          <p:cNvPr id="9" name="Oval 8">
            <a:extLst>
              <a:ext uri="{FF2B5EF4-FFF2-40B4-BE49-F238E27FC236}">
                <a16:creationId xmlns:a16="http://schemas.microsoft.com/office/drawing/2014/main" id="{0A65A789-7F3E-4919-BD50-5C47EC48E950}"/>
              </a:ext>
            </a:extLst>
          </p:cNvPr>
          <p:cNvSpPr/>
          <p:nvPr/>
        </p:nvSpPr>
        <p:spPr>
          <a:xfrm>
            <a:off x="2028056" y="1916832"/>
            <a:ext cx="8604448" cy="151216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23504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B55542-5A56-442E-B85F-B11CCE9A19F7}"/>
              </a:ext>
            </a:extLst>
          </p:cNvPr>
          <p:cNvPicPr>
            <a:picLocks noChangeAspect="1"/>
          </p:cNvPicPr>
          <p:nvPr/>
        </p:nvPicPr>
        <p:blipFill rotWithShape="1">
          <a:blip r:embed="rId2"/>
          <a:srcRect t="13065" b="9602"/>
          <a:stretch/>
        </p:blipFill>
        <p:spPr>
          <a:xfrm>
            <a:off x="1524000" y="1124744"/>
            <a:ext cx="9144000" cy="4824537"/>
          </a:xfrm>
          <a:prstGeom prst="rect">
            <a:avLst/>
          </a:prstGeom>
        </p:spPr>
      </p:pic>
    </p:spTree>
    <p:extLst>
      <p:ext uri="{BB962C8B-B14F-4D97-AF65-F5344CB8AC3E}">
        <p14:creationId xmlns:p14="http://schemas.microsoft.com/office/powerpoint/2010/main" val="817698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F75791-41B3-4253-9680-1A15EAABAEE1}"/>
              </a:ext>
            </a:extLst>
          </p:cNvPr>
          <p:cNvSpPr>
            <a:spLocks noGrp="1"/>
          </p:cNvSpPr>
          <p:nvPr>
            <p:ph type="title" idx="4294967295"/>
          </p:nvPr>
        </p:nvSpPr>
        <p:spPr>
          <a:xfrm>
            <a:off x="0" y="365125"/>
            <a:ext cx="10515600" cy="1325563"/>
          </a:xfrm>
        </p:spPr>
        <p:txBody>
          <a:bodyPr>
            <a:normAutofit/>
          </a:bodyPr>
          <a:lstStyle/>
          <a:p>
            <a:pPr algn="ctr"/>
            <a:r>
              <a:rPr lang="en-GB" dirty="0"/>
              <a:t>Inscription from </a:t>
            </a:r>
            <a:r>
              <a:rPr lang="en-GB" dirty="0" err="1"/>
              <a:t>Stabian</a:t>
            </a:r>
            <a:r>
              <a:rPr lang="en-GB" dirty="0"/>
              <a:t> Gate tomb</a:t>
            </a:r>
          </a:p>
        </p:txBody>
      </p:sp>
      <p:sp>
        <p:nvSpPr>
          <p:cNvPr id="3" name="TextBox 2"/>
          <p:cNvSpPr txBox="1"/>
          <p:nvPr/>
        </p:nvSpPr>
        <p:spPr>
          <a:xfrm>
            <a:off x="557349" y="1385219"/>
            <a:ext cx="10589622" cy="1477328"/>
          </a:xfrm>
          <a:prstGeom prst="rect">
            <a:avLst/>
          </a:prstGeom>
          <a:noFill/>
        </p:spPr>
        <p:txBody>
          <a:bodyPr wrap="square" rtlCol="0">
            <a:spAutoFit/>
          </a:bodyPr>
          <a:lstStyle/>
          <a:p>
            <a:r>
              <a:rPr lang="en-GB" sz="2400" dirty="0">
                <a:solidFill>
                  <a:srgbClr val="FF0000"/>
                </a:solidFill>
              </a:rPr>
              <a:t>This man, on the day he assumed his adult toga, gave a banquet to the people of Pompeii on 456 dining-couches in such a way that 15 people reclined on each couch. </a:t>
            </a:r>
          </a:p>
          <a:p>
            <a:endParaRPr lang="en-GB" dirty="0"/>
          </a:p>
        </p:txBody>
      </p:sp>
      <p:sp>
        <p:nvSpPr>
          <p:cNvPr id="4" name="TextBox 3"/>
          <p:cNvSpPr txBox="1"/>
          <p:nvPr/>
        </p:nvSpPr>
        <p:spPr>
          <a:xfrm>
            <a:off x="557349" y="2464747"/>
            <a:ext cx="9814560" cy="1569660"/>
          </a:xfrm>
          <a:prstGeom prst="rect">
            <a:avLst/>
          </a:prstGeom>
          <a:noFill/>
        </p:spPr>
        <p:txBody>
          <a:bodyPr wrap="square" rtlCol="0">
            <a:spAutoFit/>
          </a:bodyPr>
          <a:lstStyle/>
          <a:p>
            <a:r>
              <a:rPr lang="en-GB" sz="2400" dirty="0" smtClean="0">
                <a:solidFill>
                  <a:srgbClr val="0070C0"/>
                </a:solidFill>
              </a:rPr>
              <a:t>He </a:t>
            </a:r>
            <a:r>
              <a:rPr lang="en-GB" sz="2400" dirty="0">
                <a:solidFill>
                  <a:srgbClr val="0070C0"/>
                </a:solidFill>
              </a:rPr>
              <a:t>gave a gladiatorial show that was on such a large scale and so splendid that it ought to have been bestowed by someone from Rome upon the most distinguished colony, as one might expect when he had 416 gladiators in his </a:t>
            </a:r>
            <a:r>
              <a:rPr lang="en-GB" sz="2400" dirty="0" smtClean="0">
                <a:solidFill>
                  <a:srgbClr val="0070C0"/>
                </a:solidFill>
              </a:rPr>
              <a:t>training-school.</a:t>
            </a:r>
            <a:endParaRPr lang="en-GB" sz="2400" dirty="0">
              <a:solidFill>
                <a:srgbClr val="0070C0"/>
              </a:solidFill>
            </a:endParaRPr>
          </a:p>
        </p:txBody>
      </p:sp>
      <p:sp>
        <p:nvSpPr>
          <p:cNvPr id="7" name="TextBox 6"/>
          <p:cNvSpPr txBox="1"/>
          <p:nvPr/>
        </p:nvSpPr>
        <p:spPr>
          <a:xfrm>
            <a:off x="557349" y="4034407"/>
            <a:ext cx="10049692" cy="2677656"/>
          </a:xfrm>
          <a:prstGeom prst="rect">
            <a:avLst/>
          </a:prstGeom>
          <a:noFill/>
        </p:spPr>
        <p:txBody>
          <a:bodyPr wrap="square" rtlCol="0">
            <a:spAutoFit/>
          </a:bodyPr>
          <a:lstStyle/>
          <a:p>
            <a:r>
              <a:rPr lang="en-GB" sz="2400" dirty="0" smtClean="0">
                <a:solidFill>
                  <a:srgbClr val="7030A0"/>
                </a:solidFill>
              </a:rPr>
              <a:t>And </a:t>
            </a:r>
            <a:r>
              <a:rPr lang="en-GB" sz="2400" dirty="0">
                <a:solidFill>
                  <a:srgbClr val="7030A0"/>
                </a:solidFill>
              </a:rPr>
              <a:t>since his gladiatorial show had coincided with a shortage of grain, on account of which he fed them for 4 years, his concern for his fellow citizens was stronger than that for his patrimony; for when a measure of wheat was valued at </a:t>
            </a:r>
            <a:r>
              <a:rPr lang="en-GB" sz="2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20 sesterces</a:t>
            </a:r>
            <a:r>
              <a:rPr lang="en-GB" sz="2400" dirty="0">
                <a:solidFill>
                  <a:srgbClr val="7030A0"/>
                </a:solidFill>
              </a:rPr>
              <a:t>, he bought it up and made it available to the people for 6 sesterces and, so that this generosity of his should reach everyone, he distributed to the people individually through his own friends a weight of baked bread worth up to 6 sesterces.</a:t>
            </a:r>
          </a:p>
        </p:txBody>
      </p:sp>
    </p:spTree>
    <p:extLst>
      <p:ext uri="{BB962C8B-B14F-4D97-AF65-F5344CB8AC3E}">
        <p14:creationId xmlns:p14="http://schemas.microsoft.com/office/powerpoint/2010/main" val="92138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B45A142-4255-493C-8284-5D566C121B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0B20F4-A9A3-42AD-A88C-B065462D3BF9}"/>
              </a:ext>
            </a:extLst>
          </p:cNvPr>
          <p:cNvSpPr>
            <a:spLocks noGrp="1"/>
          </p:cNvSpPr>
          <p:nvPr>
            <p:ph type="title"/>
          </p:nvPr>
        </p:nvSpPr>
        <p:spPr>
          <a:xfrm>
            <a:off x="674237" y="914400"/>
            <a:ext cx="3657600" cy="2887579"/>
          </a:xfrm>
        </p:spPr>
        <p:txBody>
          <a:bodyPr vert="horz" lIns="91440" tIns="45720" rIns="91440" bIns="45720" rtlCol="0" anchor="b">
            <a:normAutofit/>
          </a:bodyPr>
          <a:lstStyle/>
          <a:p>
            <a:pPr algn="ctr"/>
            <a:r>
              <a:rPr lang="en-US" sz="4800" kern="1200">
                <a:solidFill>
                  <a:srgbClr val="FFFFFF"/>
                </a:solidFill>
                <a:latin typeface="+mj-lt"/>
                <a:ea typeface="+mj-ea"/>
                <a:cs typeface="+mj-cs"/>
              </a:rPr>
              <a:t>Bread distribution</a:t>
            </a:r>
          </a:p>
        </p:txBody>
      </p:sp>
      <p:cxnSp>
        <p:nvCxnSpPr>
          <p:cNvPr id="12" name="Straight Connector 11">
            <a:extLst>
              <a:ext uri="{FF2B5EF4-FFF2-40B4-BE49-F238E27FC236}">
                <a16:creationId xmlns:a16="http://schemas.microsoft.com/office/drawing/2014/main" id="{38FB9660-F42F-4313-BBC4-47C007FE484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 name="Content Placeholder 4" descr="A picture containing wall, building, ground&#10;&#10;Description automatically generated">
            <a:extLst>
              <a:ext uri="{FF2B5EF4-FFF2-40B4-BE49-F238E27FC236}">
                <a16:creationId xmlns:a16="http://schemas.microsoft.com/office/drawing/2014/main" id="{6C52A51C-6600-472F-B68D-53A0536A5AB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34643" y="492573"/>
            <a:ext cx="5191902" cy="5880796"/>
          </a:xfrm>
          <a:prstGeom prst="rect">
            <a:avLst/>
          </a:prstGeom>
        </p:spPr>
      </p:pic>
    </p:spTree>
    <p:extLst>
      <p:ext uri="{BB962C8B-B14F-4D97-AF65-F5344CB8AC3E}">
        <p14:creationId xmlns:p14="http://schemas.microsoft.com/office/powerpoint/2010/main" val="43366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Inscription from </a:t>
            </a:r>
            <a:r>
              <a:rPr lang="en-GB" dirty="0" err="1"/>
              <a:t>Stabian</a:t>
            </a:r>
            <a:r>
              <a:rPr lang="en-GB" dirty="0"/>
              <a:t> Gate tomb</a:t>
            </a:r>
          </a:p>
        </p:txBody>
      </p:sp>
      <p:sp>
        <p:nvSpPr>
          <p:cNvPr id="3" name="Content Placeholder 2"/>
          <p:cNvSpPr>
            <a:spLocks noGrp="1"/>
          </p:cNvSpPr>
          <p:nvPr>
            <p:ph idx="1"/>
          </p:nvPr>
        </p:nvSpPr>
        <p:spPr>
          <a:xfrm>
            <a:off x="838200" y="1451157"/>
            <a:ext cx="10515600" cy="1152706"/>
          </a:xfrm>
        </p:spPr>
        <p:txBody>
          <a:bodyPr/>
          <a:lstStyle/>
          <a:p>
            <a:pPr marL="0" indent="0">
              <a:buNone/>
            </a:pPr>
            <a:r>
              <a:rPr lang="en-GB" sz="2400" dirty="0">
                <a:solidFill>
                  <a:srgbClr val="FF0000"/>
                </a:solidFill>
              </a:rPr>
              <a:t>In the gladiatorial show of his that he put on before the resolution of the senate, on all the days of the preliminary bouts and on the day of the pairing of the gladiators, he provided beasts of all kinds without distinction for the wild beast hunts.</a:t>
            </a:r>
          </a:p>
        </p:txBody>
      </p:sp>
    </p:spTree>
    <p:extLst>
      <p:ext uri="{BB962C8B-B14F-4D97-AF65-F5344CB8AC3E}">
        <p14:creationId xmlns:p14="http://schemas.microsoft.com/office/powerpoint/2010/main" val="1649541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DCA2AE-418E-4650-9483-D4814551CECF}"/>
              </a:ext>
            </a:extLst>
          </p:cNvPr>
          <p:cNvSpPr>
            <a:spLocks noGrp="1"/>
          </p:cNvSpPr>
          <p:nvPr>
            <p:ph type="title"/>
          </p:nvPr>
        </p:nvSpPr>
        <p:spPr>
          <a:xfrm>
            <a:off x="838200" y="631825"/>
            <a:ext cx="10515600" cy="1325563"/>
          </a:xfrm>
        </p:spPr>
        <p:txBody>
          <a:bodyPr>
            <a:normAutofit/>
          </a:bodyPr>
          <a:lstStyle/>
          <a:p>
            <a:r>
              <a:rPr lang="en-GB" dirty="0"/>
              <a:t>Riot in the Amphitheatre</a:t>
            </a:r>
            <a:endParaRPr lang="en-GB"/>
          </a:p>
        </p:txBody>
      </p:sp>
      <p:sp>
        <p:nvSpPr>
          <p:cNvPr id="3" name="Content Placeholder 2">
            <a:extLst>
              <a:ext uri="{FF2B5EF4-FFF2-40B4-BE49-F238E27FC236}">
                <a16:creationId xmlns:a16="http://schemas.microsoft.com/office/drawing/2014/main" id="{92704689-E813-44CF-AA27-211739F9F709}"/>
              </a:ext>
            </a:extLst>
          </p:cNvPr>
          <p:cNvSpPr>
            <a:spLocks noGrp="1"/>
          </p:cNvSpPr>
          <p:nvPr>
            <p:ph idx="1"/>
          </p:nvPr>
        </p:nvSpPr>
        <p:spPr>
          <a:xfrm>
            <a:off x="838200" y="2057400"/>
            <a:ext cx="10515600" cy="3871762"/>
          </a:xfrm>
        </p:spPr>
        <p:txBody>
          <a:bodyPr>
            <a:normAutofit/>
          </a:bodyPr>
          <a:lstStyle/>
          <a:p>
            <a:pPr marL="0" indent="0">
              <a:buNone/>
            </a:pPr>
            <a:r>
              <a:rPr lang="en-GB" sz="2000" b="1"/>
              <a:t>D39	A narrative of the riot </a:t>
            </a:r>
            <a:endParaRPr lang="en-GB" sz="2000"/>
          </a:p>
          <a:p>
            <a:pPr marL="0" indent="0">
              <a:buNone/>
            </a:pPr>
            <a:r>
              <a:rPr lang="en-GB" sz="2000" dirty="0"/>
              <a:t>At around the same time, there arose from a trifling beginning a terrible bloodbath amongst the inhabitants of the colonies of </a:t>
            </a:r>
            <a:r>
              <a:rPr lang="en-GB" sz="2000"/>
              <a:t>Nuceria</a:t>
            </a:r>
            <a:r>
              <a:rPr lang="en-GB" sz="2000" dirty="0"/>
              <a:t> and Pompeii at a gladiatorial show given by </a:t>
            </a:r>
            <a:r>
              <a:rPr lang="en-GB" sz="2000"/>
              <a:t>Livineius</a:t>
            </a:r>
            <a:r>
              <a:rPr lang="en-GB" sz="2000" dirty="0"/>
              <a:t> Regulus, whose expulsion from the senate I have recorded previously. Inter-town rivalry led to abuse, then stone-throwing, then the drawing of weapons. The </a:t>
            </a:r>
            <a:r>
              <a:rPr lang="en-GB" sz="2000"/>
              <a:t>Pompeians</a:t>
            </a:r>
            <a:r>
              <a:rPr lang="en-GB" sz="2000" dirty="0"/>
              <a:t> in whose town the show was being given came off the better. Therefore many of the </a:t>
            </a:r>
            <a:r>
              <a:rPr lang="en-GB" sz="2000"/>
              <a:t>Nucerians</a:t>
            </a:r>
            <a:r>
              <a:rPr lang="en-GB" sz="2000" dirty="0"/>
              <a:t> were carried to Rome having lost limbs, and many were bereaved of parents and children. The emperor instructed the senate to investigate; they passed it to the consuls. When their findings returned to the senators, </a:t>
            </a:r>
            <a:r>
              <a:rPr lang="en-GB" sz="2000" b="1" dirty="0"/>
              <a:t>the </a:t>
            </a:r>
            <a:r>
              <a:rPr lang="en-GB" sz="2000" b="1"/>
              <a:t>Pompeians</a:t>
            </a:r>
            <a:r>
              <a:rPr lang="en-GB" sz="2000" b="1" dirty="0"/>
              <a:t> were barred from holding any such gathering for ten years</a:t>
            </a:r>
            <a:r>
              <a:rPr lang="en-GB" sz="2000" dirty="0"/>
              <a:t>. Illegal associations in the town were dissolved; </a:t>
            </a:r>
            <a:r>
              <a:rPr lang="en-GB" sz="2000"/>
              <a:t>Livineius</a:t>
            </a:r>
            <a:r>
              <a:rPr lang="en-GB" sz="2000" dirty="0"/>
              <a:t> and the others who had instigated the trouble were exiled.</a:t>
            </a:r>
          </a:p>
          <a:p>
            <a:pPr marL="0" indent="0">
              <a:buNone/>
            </a:pPr>
            <a:r>
              <a:rPr lang="en-GB" sz="2000"/>
              <a:t>Tacitus, </a:t>
            </a:r>
            <a:r>
              <a:rPr lang="en-GB" sz="2000" i="1"/>
              <a:t>Annals </a:t>
            </a:r>
            <a:r>
              <a:rPr lang="en-GB" sz="2000"/>
              <a:t>14.17</a:t>
            </a:r>
          </a:p>
          <a:p>
            <a:endParaRPr lang="en-GB" sz="2000"/>
          </a:p>
        </p:txBody>
      </p:sp>
    </p:spTree>
    <p:extLst>
      <p:ext uri="{BB962C8B-B14F-4D97-AF65-F5344CB8AC3E}">
        <p14:creationId xmlns:p14="http://schemas.microsoft.com/office/powerpoint/2010/main" val="1632407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1707FC24-6981-43D9-B525-C7832BA224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96D4EE1-E79A-497E-B330-D786EBA87913}"/>
              </a:ext>
            </a:extLst>
          </p:cNvPr>
          <p:cNvSpPr>
            <a:spLocks noGrp="1"/>
          </p:cNvSpPr>
          <p:nvPr>
            <p:ph type="title"/>
          </p:nvPr>
        </p:nvSpPr>
        <p:spPr>
          <a:xfrm>
            <a:off x="742950" y="742951"/>
            <a:ext cx="3476625" cy="4962524"/>
          </a:xfrm>
        </p:spPr>
        <p:txBody>
          <a:bodyPr vert="horz" lIns="91440" tIns="45720" rIns="91440" bIns="45720" rtlCol="0" anchor="ctr">
            <a:normAutofit/>
          </a:bodyPr>
          <a:lstStyle/>
          <a:p>
            <a:pPr algn="ctr"/>
            <a:r>
              <a:rPr lang="en-US" sz="4800" kern="1200" dirty="0">
                <a:solidFill>
                  <a:srgbClr val="FFFFFF"/>
                </a:solidFill>
                <a:latin typeface="+mj-lt"/>
                <a:ea typeface="+mj-ea"/>
                <a:cs typeface="+mj-cs"/>
              </a:rPr>
              <a:t>Excavation of the </a:t>
            </a:r>
            <a:br>
              <a:rPr lang="en-US" sz="4800" kern="1200" dirty="0">
                <a:solidFill>
                  <a:srgbClr val="FFFFFF"/>
                </a:solidFill>
                <a:latin typeface="+mj-lt"/>
                <a:ea typeface="+mj-ea"/>
                <a:cs typeface="+mj-cs"/>
              </a:rPr>
            </a:br>
            <a:r>
              <a:rPr lang="en-US" sz="4800" kern="1200" dirty="0">
                <a:solidFill>
                  <a:srgbClr val="FFFFFF"/>
                </a:solidFill>
                <a:latin typeface="+mj-lt"/>
                <a:ea typeface="+mj-ea"/>
                <a:cs typeface="+mj-cs"/>
              </a:rPr>
              <a:t>Temple of Isis </a:t>
            </a:r>
            <a:br>
              <a:rPr lang="en-US" sz="4800" kern="1200" dirty="0">
                <a:solidFill>
                  <a:srgbClr val="FFFFFF"/>
                </a:solidFill>
                <a:latin typeface="+mj-lt"/>
                <a:ea typeface="+mj-ea"/>
                <a:cs typeface="+mj-cs"/>
              </a:rPr>
            </a:br>
            <a:r>
              <a:rPr lang="en-US" sz="4800" kern="1200" dirty="0">
                <a:solidFill>
                  <a:srgbClr val="FFFFFF"/>
                </a:solidFill>
                <a:latin typeface="+mj-lt"/>
                <a:ea typeface="+mj-ea"/>
                <a:cs typeface="+mj-cs"/>
              </a:rPr>
              <a:t>in the 18</a:t>
            </a:r>
            <a:r>
              <a:rPr lang="en-US" sz="4800" kern="1200" baseline="30000" dirty="0">
                <a:solidFill>
                  <a:srgbClr val="FFFFFF"/>
                </a:solidFill>
                <a:latin typeface="+mj-lt"/>
                <a:ea typeface="+mj-ea"/>
                <a:cs typeface="+mj-cs"/>
              </a:rPr>
              <a:t>th</a:t>
            </a:r>
            <a:r>
              <a:rPr lang="en-US" sz="4800" kern="1200" dirty="0">
                <a:solidFill>
                  <a:srgbClr val="FFFFFF"/>
                </a:solidFill>
                <a:latin typeface="+mj-lt"/>
                <a:ea typeface="+mj-ea"/>
                <a:cs typeface="+mj-cs"/>
              </a:rPr>
              <a:t> century</a:t>
            </a:r>
          </a:p>
        </p:txBody>
      </p:sp>
      <p:pic>
        <p:nvPicPr>
          <p:cNvPr id="5" name="Content Placeholder 4" descr="A picture containing wooden, sitting, table, standing&#10;&#10;Description automatically generated">
            <a:extLst>
              <a:ext uri="{FF2B5EF4-FFF2-40B4-BE49-F238E27FC236}">
                <a16:creationId xmlns:a16="http://schemas.microsoft.com/office/drawing/2014/main" id="{CECBAC31-71B7-4477-91ED-F6DD3218982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6891" r="-2" b="-2"/>
          <a:stretch/>
        </p:blipFill>
        <p:spPr>
          <a:xfrm>
            <a:off x="5153822" y="1233421"/>
            <a:ext cx="6553545" cy="4399100"/>
          </a:xfrm>
          <a:prstGeom prst="rect">
            <a:avLst/>
          </a:prstGeom>
        </p:spPr>
      </p:pic>
    </p:spTree>
    <p:extLst>
      <p:ext uri="{BB962C8B-B14F-4D97-AF65-F5344CB8AC3E}">
        <p14:creationId xmlns:p14="http://schemas.microsoft.com/office/powerpoint/2010/main" val="29197792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6859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FC1206-CA23-435E-A21B-0DABDFEB66EB}"/>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400" kern="1200">
                <a:solidFill>
                  <a:srgbClr val="FFFFFF"/>
                </a:solidFill>
                <a:latin typeface="+mj-lt"/>
                <a:ea typeface="+mj-ea"/>
                <a:cs typeface="+mj-cs"/>
              </a:rPr>
              <a:t>Riot in the Amphitheatre</a:t>
            </a:r>
          </a:p>
        </p:txBody>
      </p:sp>
      <p:pic>
        <p:nvPicPr>
          <p:cNvPr id="4" name="Content Placeholder 3"/>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4145280" y="263596"/>
            <a:ext cx="7096121" cy="6215581"/>
          </a:xfrm>
        </p:spPr>
      </p:pic>
    </p:spTree>
    <p:extLst>
      <p:ext uri="{BB962C8B-B14F-4D97-AF65-F5344CB8AC3E}">
        <p14:creationId xmlns:p14="http://schemas.microsoft.com/office/powerpoint/2010/main" val="12297139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Inscription from </a:t>
            </a:r>
            <a:r>
              <a:rPr lang="en-GB" dirty="0" err="1"/>
              <a:t>Stabian</a:t>
            </a:r>
            <a:r>
              <a:rPr lang="en-GB" dirty="0"/>
              <a:t> Gate tomb</a:t>
            </a:r>
          </a:p>
        </p:txBody>
      </p:sp>
      <p:sp>
        <p:nvSpPr>
          <p:cNvPr id="3" name="Content Placeholder 2"/>
          <p:cNvSpPr>
            <a:spLocks noGrp="1"/>
          </p:cNvSpPr>
          <p:nvPr>
            <p:ph idx="1"/>
          </p:nvPr>
        </p:nvSpPr>
        <p:spPr>
          <a:xfrm>
            <a:off x="838200" y="1825625"/>
            <a:ext cx="10515600" cy="1091746"/>
          </a:xfrm>
        </p:spPr>
        <p:txBody>
          <a:bodyPr>
            <a:normAutofit/>
          </a:bodyPr>
          <a:lstStyle/>
          <a:p>
            <a:pPr marL="0" indent="0">
              <a:buNone/>
            </a:pPr>
            <a:r>
              <a:rPr lang="en-GB" sz="2400" dirty="0">
                <a:solidFill>
                  <a:srgbClr val="FF0000"/>
                </a:solidFill>
              </a:rPr>
              <a:t>And when Caesar had ordered that they remove all their gladiatorial troupes beyond the 200</a:t>
            </a:r>
            <a:r>
              <a:rPr lang="en-GB" sz="2400" baseline="30000" dirty="0">
                <a:solidFill>
                  <a:srgbClr val="FF0000"/>
                </a:solidFill>
              </a:rPr>
              <a:t>th</a:t>
            </a:r>
            <a:r>
              <a:rPr lang="en-GB" sz="2400" dirty="0">
                <a:solidFill>
                  <a:srgbClr val="FF0000"/>
                </a:solidFill>
              </a:rPr>
              <a:t> milestone from the City, to this man alone he granted permission to bring back his own troupe to his hometown of Pompeii.</a:t>
            </a:r>
          </a:p>
        </p:txBody>
      </p:sp>
      <p:sp>
        <p:nvSpPr>
          <p:cNvPr id="4" name="TextBox 3"/>
          <p:cNvSpPr txBox="1"/>
          <p:nvPr/>
        </p:nvSpPr>
        <p:spPr>
          <a:xfrm>
            <a:off x="838200" y="2917371"/>
            <a:ext cx="10448109" cy="1200329"/>
          </a:xfrm>
          <a:prstGeom prst="rect">
            <a:avLst/>
          </a:prstGeom>
          <a:noFill/>
        </p:spPr>
        <p:txBody>
          <a:bodyPr wrap="square" rtlCol="0">
            <a:spAutoFit/>
          </a:bodyPr>
          <a:lstStyle/>
          <a:p>
            <a:r>
              <a:rPr lang="en-GB" sz="2400" dirty="0">
                <a:solidFill>
                  <a:srgbClr val="0070C0"/>
                </a:solidFill>
              </a:rPr>
              <a:t>The same man, on the day he </a:t>
            </a:r>
            <a:r>
              <a:rPr lang="en-GB" sz="2400" dirty="0" smtClean="0">
                <a:solidFill>
                  <a:srgbClr val="0070C0"/>
                </a:solidFill>
              </a:rPr>
              <a:t>married his wife, </a:t>
            </a:r>
            <a:r>
              <a:rPr lang="en-GB" sz="2400" dirty="0">
                <a:solidFill>
                  <a:srgbClr val="0070C0"/>
                </a:solidFill>
              </a:rPr>
              <a:t>gave to each town councillor 50 sesterces, </a:t>
            </a:r>
            <a:r>
              <a:rPr lang="en-GB" sz="2400" dirty="0">
                <a:solidFill>
                  <a:srgbClr val="0070C0"/>
                </a:solidFill>
                <a:latin typeface="Calibri" panose="020F0502020204030204" pitchFamily="34" charset="0"/>
                <a:ea typeface="Calibri" panose="020F0502020204030204" pitchFamily="34" charset="0"/>
                <a:cs typeface="Times New Roman" panose="02020603050405020304" pitchFamily="18" charset="0"/>
              </a:rPr>
              <a:t>to the people he gave 4 sesterces each, for the </a:t>
            </a:r>
            <a:r>
              <a:rPr lang="en-GB" sz="2400" i="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Augustales</a:t>
            </a:r>
            <a:r>
              <a:rPr lang="en-GB" sz="24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en-GB" sz="2400" dirty="0">
                <a:solidFill>
                  <a:srgbClr val="0070C0"/>
                </a:solidFill>
                <a:latin typeface="Calibri" panose="020F0502020204030204" pitchFamily="34" charset="0"/>
                <a:ea typeface="Calibri" panose="020F0502020204030204" pitchFamily="34" charset="0"/>
                <a:cs typeface="Times New Roman" panose="02020603050405020304" pitchFamily="18" charset="0"/>
              </a:rPr>
              <a:t>and </a:t>
            </a:r>
            <a:r>
              <a:rPr lang="en-GB" sz="2400" i="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pagani</a:t>
            </a:r>
            <a:r>
              <a:rPr lang="en-GB" sz="24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20 sesterces each.</a:t>
            </a:r>
            <a:endParaRPr lang="en-GB" sz="2400" dirty="0">
              <a:solidFill>
                <a:srgbClr val="0070C0"/>
              </a:solidFill>
            </a:endParaRPr>
          </a:p>
        </p:txBody>
      </p:sp>
      <p:sp>
        <p:nvSpPr>
          <p:cNvPr id="5" name="TextBox 4"/>
          <p:cNvSpPr txBox="1"/>
          <p:nvPr/>
        </p:nvSpPr>
        <p:spPr>
          <a:xfrm>
            <a:off x="838200" y="4117700"/>
            <a:ext cx="9771017" cy="830997"/>
          </a:xfrm>
          <a:prstGeom prst="rect">
            <a:avLst/>
          </a:prstGeom>
          <a:noFill/>
        </p:spPr>
        <p:txBody>
          <a:bodyPr wrap="square" rtlCol="0">
            <a:spAutoFit/>
          </a:bodyPr>
          <a:lstStyle/>
          <a:p>
            <a:r>
              <a:rPr lang="en-GB" sz="2400" dirty="0">
                <a:solidFill>
                  <a:srgbClr val="002060"/>
                </a:solidFill>
              </a:rPr>
              <a:t>Twice he produced largescale games without any financial burden to the community.</a:t>
            </a:r>
          </a:p>
        </p:txBody>
      </p:sp>
      <p:sp>
        <p:nvSpPr>
          <p:cNvPr id="6" name="TextBox 5"/>
          <p:cNvSpPr txBox="1"/>
          <p:nvPr/>
        </p:nvSpPr>
        <p:spPr>
          <a:xfrm>
            <a:off x="868680" y="4942217"/>
            <a:ext cx="10485120" cy="1846659"/>
          </a:xfrm>
          <a:prstGeom prst="rect">
            <a:avLst/>
          </a:prstGeom>
          <a:noFill/>
        </p:spPr>
        <p:txBody>
          <a:bodyPr wrap="square" rtlCol="0">
            <a:spAutoFit/>
          </a:bodyPr>
          <a:lstStyle/>
          <a:p>
            <a:r>
              <a:rPr lang="en-GB" sz="2400" dirty="0">
                <a:solidFill>
                  <a:srgbClr val="00B050"/>
                </a:solidFill>
              </a:rPr>
              <a:t>Because of these deeds, with the people demanding it, when the entire town council agreed that he should be co-opted as a patron and the chief magistrate was making the formal proposal, he himself intervened as a private citizen, saying that he would not bear the idea that he be a patron of his own fellow citizens. </a:t>
            </a:r>
          </a:p>
          <a:p>
            <a:endParaRPr lang="en-GB" dirty="0"/>
          </a:p>
        </p:txBody>
      </p:sp>
    </p:spTree>
    <p:extLst>
      <p:ext uri="{BB962C8B-B14F-4D97-AF65-F5344CB8AC3E}">
        <p14:creationId xmlns:p14="http://schemas.microsoft.com/office/powerpoint/2010/main" val="4141020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12E07D-9453-4AAE-B29B-00EB9EC6FE09}"/>
              </a:ext>
            </a:extLst>
          </p:cNvPr>
          <p:cNvSpPr>
            <a:spLocks noGrp="1"/>
          </p:cNvSpPr>
          <p:nvPr>
            <p:ph type="title"/>
          </p:nvPr>
        </p:nvSpPr>
        <p:spPr>
          <a:xfrm>
            <a:off x="838200" y="963877"/>
            <a:ext cx="3494362" cy="4930246"/>
          </a:xfrm>
        </p:spPr>
        <p:txBody>
          <a:bodyPr>
            <a:normAutofit/>
          </a:bodyPr>
          <a:lstStyle/>
          <a:p>
            <a:pPr algn="r"/>
            <a:r>
              <a:rPr lang="en-GB" dirty="0">
                <a:solidFill>
                  <a:schemeClr val="accent1"/>
                </a:solidFill>
              </a:rPr>
              <a:t>The gladiatorial troupe of </a:t>
            </a:r>
            <a:r>
              <a:rPr lang="en-GB">
                <a:solidFill>
                  <a:schemeClr val="accent1"/>
                </a:solidFill>
              </a:rPr>
              <a:t>Alleius</a:t>
            </a:r>
            <a:r>
              <a:rPr lang="en-GB" dirty="0">
                <a:solidFill>
                  <a:schemeClr val="accent1"/>
                </a:solidFill>
              </a:rPr>
              <a:t> </a:t>
            </a:r>
            <a:r>
              <a:rPr lang="en-GB">
                <a:solidFill>
                  <a:schemeClr val="accent1"/>
                </a:solidFill>
              </a:rPr>
              <a:t>Nigidius</a:t>
            </a:r>
            <a:r>
              <a:rPr lang="en-GB" dirty="0">
                <a:solidFill>
                  <a:schemeClr val="accent1"/>
                </a:solidFill>
              </a:rPr>
              <a:t> </a:t>
            </a:r>
            <a:r>
              <a:rPr lang="en-GB">
                <a:solidFill>
                  <a:schemeClr val="accent1"/>
                </a:solidFill>
              </a:rPr>
              <a:t>Maius</a:t>
            </a:r>
            <a:endParaRPr lang="en-GB" dirty="0">
              <a:solidFill>
                <a:schemeClr val="accent1"/>
              </a:solidFill>
            </a:endParaRP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D15D5D1-85C5-47E7-A234-6DDAFC6F4C50}"/>
              </a:ext>
            </a:extLst>
          </p:cNvPr>
          <p:cNvSpPr>
            <a:spLocks noGrp="1"/>
          </p:cNvSpPr>
          <p:nvPr>
            <p:ph idx="1"/>
          </p:nvPr>
        </p:nvSpPr>
        <p:spPr>
          <a:xfrm>
            <a:off x="4976031" y="963877"/>
            <a:ext cx="6377769" cy="4930246"/>
          </a:xfrm>
        </p:spPr>
        <p:txBody>
          <a:bodyPr anchor="ctr">
            <a:normAutofit/>
          </a:bodyPr>
          <a:lstStyle/>
          <a:p>
            <a:r>
              <a:rPr lang="en-GB" sz="2400" b="1"/>
              <a:t>D28	Games for the well-being of the imperial family, AD 70-79</a:t>
            </a:r>
            <a:endParaRPr lang="en-GB" sz="2400"/>
          </a:p>
          <a:p>
            <a:pPr marL="0" indent="0">
              <a:buNone/>
            </a:pPr>
            <a:r>
              <a:rPr lang="en-GB" sz="2400"/>
              <a:t>For the well-being of the [emperor Vespasian] Caesar Augustus and of his children, [and on account of the] dedication of the altar, [the gladiatorial troupe] of Gnaeus [All]eius Nigidius Maius, priest of Caesar Augustus, will fight at Pompeii, without delay, on 4</a:t>
            </a:r>
            <a:r>
              <a:rPr lang="en-GB" sz="2400" baseline="30000"/>
              <a:t>th</a:t>
            </a:r>
            <a:r>
              <a:rPr lang="en-GB" sz="2400"/>
              <a:t> July. There will be a hunt and awnings.</a:t>
            </a:r>
          </a:p>
        </p:txBody>
      </p:sp>
    </p:spTree>
    <p:extLst>
      <p:ext uri="{BB962C8B-B14F-4D97-AF65-F5344CB8AC3E}">
        <p14:creationId xmlns:p14="http://schemas.microsoft.com/office/powerpoint/2010/main" val="934494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A8AA5BC-4F7A-4226-8F99-6D824B226A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E5445C6-DD42-4979-86FF-03730E8C6DB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734" y="321733"/>
            <a:ext cx="11573488"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0EDD5E54-DF50-4F57-BB07-C3A719EDA37B}"/>
              </a:ext>
            </a:extLst>
          </p:cNvPr>
          <p:cNvSpPr>
            <a:spLocks noGrp="1"/>
          </p:cNvSpPr>
          <p:nvPr>
            <p:ph type="title"/>
          </p:nvPr>
        </p:nvSpPr>
        <p:spPr>
          <a:xfrm>
            <a:off x="1524000" y="1122362"/>
            <a:ext cx="9144000" cy="2840037"/>
          </a:xfrm>
        </p:spPr>
        <p:txBody>
          <a:bodyPr vert="horz" lIns="91440" tIns="45720" rIns="91440" bIns="45720" rtlCol="0" anchor="b">
            <a:normAutofit/>
          </a:bodyPr>
          <a:lstStyle/>
          <a:p>
            <a:pPr algn="ctr"/>
            <a:r>
              <a:rPr lang="en-US" sz="5800" kern="1200" dirty="0">
                <a:solidFill>
                  <a:schemeClr val="tx1"/>
                </a:solidFill>
                <a:latin typeface="+mj-lt"/>
                <a:ea typeface="+mj-ea"/>
                <a:cs typeface="+mj-cs"/>
              </a:rPr>
              <a:t>The political career of Marcus </a:t>
            </a:r>
            <a:r>
              <a:rPr lang="en-US" sz="5800" kern="1200" dirty="0" err="1">
                <a:solidFill>
                  <a:schemeClr val="tx1"/>
                </a:solidFill>
                <a:latin typeface="+mj-lt"/>
                <a:ea typeface="+mj-ea"/>
                <a:cs typeface="+mj-cs"/>
              </a:rPr>
              <a:t>Holconius</a:t>
            </a:r>
            <a:r>
              <a:rPr lang="en-US" sz="5800" kern="1200" dirty="0">
                <a:solidFill>
                  <a:schemeClr val="tx1"/>
                </a:solidFill>
                <a:latin typeface="+mj-lt"/>
                <a:ea typeface="+mj-ea"/>
                <a:cs typeface="+mj-cs"/>
              </a:rPr>
              <a:t> Rufus</a:t>
            </a:r>
          </a:p>
        </p:txBody>
      </p:sp>
      <p:cxnSp>
        <p:nvCxnSpPr>
          <p:cNvPr id="14" name="Straight Connector 13">
            <a:extLst>
              <a:ext uri="{FF2B5EF4-FFF2-40B4-BE49-F238E27FC236}">
                <a16:creationId xmlns:a16="http://schemas.microsoft.com/office/drawing/2014/main" id="{45000665-DFC7-417E-8FD7-516A0F15C97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4109417"/>
            <a:ext cx="2743200" cy="0"/>
          </a:xfrm>
          <a:prstGeom prst="line">
            <a:avLst/>
          </a:prstGeom>
          <a:ln w="127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778659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6C5FA50-8D52-4617-AF91-5C7B1C8352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105A53C-8C0C-402E-8120-8109E11C3A0C}"/>
              </a:ext>
            </a:extLst>
          </p:cNvPr>
          <p:cNvSpPr>
            <a:spLocks noGrp="1"/>
          </p:cNvSpPr>
          <p:nvPr>
            <p:ph type="title"/>
          </p:nvPr>
        </p:nvSpPr>
        <p:spPr>
          <a:xfrm>
            <a:off x="9093496" y="618681"/>
            <a:ext cx="2613872" cy="4794567"/>
          </a:xfrm>
        </p:spPr>
        <p:txBody>
          <a:bodyPr vert="horz" lIns="91440" tIns="45720" rIns="91440" bIns="45720" rtlCol="0" anchor="ctr">
            <a:normAutofit/>
          </a:bodyPr>
          <a:lstStyle/>
          <a:p>
            <a:r>
              <a:rPr lang="en-US" sz="3600" dirty="0">
                <a:solidFill>
                  <a:srgbClr val="FFFFFF"/>
                </a:solidFill>
              </a:rPr>
              <a:t>Statue outside </a:t>
            </a:r>
            <a:r>
              <a:rPr lang="en-US" sz="3600" dirty="0" err="1">
                <a:solidFill>
                  <a:srgbClr val="FFFFFF"/>
                </a:solidFill>
              </a:rPr>
              <a:t>Stabian</a:t>
            </a:r>
            <a:r>
              <a:rPr lang="en-US" sz="3600" dirty="0">
                <a:solidFill>
                  <a:srgbClr val="FFFFFF"/>
                </a:solidFill>
              </a:rPr>
              <a:t> Baths, </a:t>
            </a:r>
            <a:r>
              <a:rPr lang="en-US" sz="3600" i="1" dirty="0">
                <a:solidFill>
                  <a:srgbClr val="FFFFFF"/>
                </a:solidFill>
              </a:rPr>
              <a:t>c</a:t>
            </a:r>
            <a:r>
              <a:rPr lang="en-US" sz="3600" dirty="0">
                <a:solidFill>
                  <a:srgbClr val="FFFFFF"/>
                </a:solidFill>
              </a:rPr>
              <a:t>.1900</a:t>
            </a:r>
          </a:p>
        </p:txBody>
      </p:sp>
      <p:sp>
        <p:nvSpPr>
          <p:cNvPr id="12" name="Rounded Rectangle 9">
            <a:extLst>
              <a:ext uri="{FF2B5EF4-FFF2-40B4-BE49-F238E27FC236}">
                <a16:creationId xmlns:a16="http://schemas.microsoft.com/office/drawing/2014/main" id="{E223798C-12AD-4B0C-A50C-D676347D67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54"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vintage photo of an old building&#10;&#10;Description automatically generated">
            <a:extLst>
              <a:ext uri="{FF2B5EF4-FFF2-40B4-BE49-F238E27FC236}">
                <a16:creationId xmlns:a16="http://schemas.microsoft.com/office/drawing/2014/main" id="{F1C37BF3-DB31-46B9-8C67-E5828A95078E}"/>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509" r="12947"/>
          <a:stretch/>
        </p:blipFill>
        <p:spPr>
          <a:xfrm>
            <a:off x="976251" y="942538"/>
            <a:ext cx="7163222" cy="4808332"/>
          </a:xfrm>
          <a:prstGeom prst="rect">
            <a:avLst/>
          </a:prstGeom>
          <a:effectLst/>
        </p:spPr>
      </p:pic>
    </p:spTree>
    <p:extLst>
      <p:ext uri="{BB962C8B-B14F-4D97-AF65-F5344CB8AC3E}">
        <p14:creationId xmlns:p14="http://schemas.microsoft.com/office/powerpoint/2010/main" val="6123718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statue of a person&#10;&#10;Description automatically generated">
            <a:extLst>
              <a:ext uri="{FF2B5EF4-FFF2-40B4-BE49-F238E27FC236}">
                <a16:creationId xmlns:a16="http://schemas.microsoft.com/office/drawing/2014/main" id="{C7F7CD91-2886-49FE-95BC-5093EE1ED62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8706" b="50196"/>
          <a:stretch/>
        </p:blipFill>
        <p:spPr>
          <a:xfrm>
            <a:off x="838200" y="-3810"/>
            <a:ext cx="9928860" cy="6858001"/>
          </a:xfrm>
          <a:prstGeom prst="rect">
            <a:avLst/>
          </a:prstGeom>
        </p:spPr>
      </p:pic>
      <p:pic>
        <p:nvPicPr>
          <p:cNvPr id="17" name="Picture 16">
            <a:extLst>
              <a:ext uri="{FF2B5EF4-FFF2-40B4-BE49-F238E27FC236}">
                <a16:creationId xmlns:a16="http://schemas.microsoft.com/office/drawing/2014/main" id="{CB607B98-7700-4DC9-8BE8-A876255F9C5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descr="A picture containing building, brown, standing, woman&#10;&#10;Description automatically generated">
            <a:extLst>
              <a:ext uri="{FF2B5EF4-FFF2-40B4-BE49-F238E27FC236}">
                <a16:creationId xmlns:a16="http://schemas.microsoft.com/office/drawing/2014/main" id="{64E24B26-D192-4D96-8699-C424A151AB1A}"/>
              </a:ext>
            </a:extLst>
          </p:cNvPr>
          <p:cNvPicPr>
            <a:picLocks noChangeAspect="1"/>
          </p:cNvPicPr>
          <p:nvPr/>
        </p:nvPicPr>
        <p:blipFill rotWithShape="1">
          <a:blip r:embed="rId4">
            <a:extLst>
              <a:ext uri="{28A0092B-C50C-407E-A947-70E740481C1C}">
                <a14:useLocalDpi xmlns:a14="http://schemas.microsoft.com/office/drawing/2010/main" val="0"/>
              </a:ext>
            </a:extLst>
          </a:blip>
          <a:srcRect l="4045" t="4027" r="6353" b="27083"/>
          <a:stretch/>
        </p:blipFill>
        <p:spPr>
          <a:xfrm>
            <a:off x="85725" y="1885949"/>
            <a:ext cx="4067176" cy="4724401"/>
          </a:xfrm>
          <a:prstGeom prst="rect">
            <a:avLst/>
          </a:prstGeom>
        </p:spPr>
      </p:pic>
      <p:pic>
        <p:nvPicPr>
          <p:cNvPr id="13" name="Picture 12" descr="A picture containing table, sitting, wooden, brown&#10;&#10;Description automatically generated">
            <a:extLst>
              <a:ext uri="{FF2B5EF4-FFF2-40B4-BE49-F238E27FC236}">
                <a16:creationId xmlns:a16="http://schemas.microsoft.com/office/drawing/2014/main" id="{4CFA748E-5FCE-45B1-BF6F-66109B04B7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39250" y="2865120"/>
            <a:ext cx="2823210" cy="3764280"/>
          </a:xfrm>
          <a:prstGeom prst="rect">
            <a:avLst/>
          </a:prstGeom>
        </p:spPr>
      </p:pic>
    </p:spTree>
    <p:extLst>
      <p:ext uri="{BB962C8B-B14F-4D97-AF65-F5344CB8AC3E}">
        <p14:creationId xmlns:p14="http://schemas.microsoft.com/office/powerpoint/2010/main" val="3689770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67D4867-5BA7-4462-B2F6-A23F4A622AA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rgbClr val="3F3F3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8279E7E-BFD9-46D4-B184-C609CDB9BEE6}"/>
              </a:ext>
            </a:extLst>
          </p:cNvPr>
          <p:cNvSpPr>
            <a:spLocks noGrp="1"/>
          </p:cNvSpPr>
          <p:nvPr>
            <p:ph type="title"/>
          </p:nvPr>
        </p:nvSpPr>
        <p:spPr>
          <a:xfrm>
            <a:off x="643468" y="623392"/>
            <a:ext cx="3363974" cy="1607060"/>
          </a:xfrm>
          <a:noFill/>
          <a:ln w="19050">
            <a:solidFill>
              <a:schemeClr val="tx1"/>
            </a:solidFill>
          </a:ln>
        </p:spPr>
        <p:txBody>
          <a:bodyPr vert="horz" wrap="square" lIns="91440" tIns="45720" rIns="91440" bIns="45720" rtlCol="0" anchor="ctr">
            <a:normAutofit/>
          </a:bodyPr>
          <a:lstStyle/>
          <a:p>
            <a:pPr algn="ctr"/>
            <a:r>
              <a:rPr lang="en-US" sz="2600" kern="1200" dirty="0">
                <a:solidFill>
                  <a:schemeClr val="tx1"/>
                </a:solidFill>
                <a:latin typeface="+mj-lt"/>
                <a:ea typeface="+mj-ea"/>
                <a:cs typeface="+mj-cs"/>
              </a:rPr>
              <a:t>Marcus </a:t>
            </a:r>
            <a:r>
              <a:rPr lang="en-US" sz="2600" kern="1200" dirty="0" err="1">
                <a:solidFill>
                  <a:schemeClr val="tx1"/>
                </a:solidFill>
                <a:latin typeface="+mj-lt"/>
                <a:ea typeface="+mj-ea"/>
                <a:cs typeface="+mj-cs"/>
              </a:rPr>
              <a:t>Holconius</a:t>
            </a:r>
            <a:r>
              <a:rPr lang="en-US" sz="2600" kern="1200" dirty="0">
                <a:solidFill>
                  <a:schemeClr val="tx1"/>
                </a:solidFill>
                <a:latin typeface="+mj-lt"/>
                <a:ea typeface="+mj-ea"/>
                <a:cs typeface="+mj-cs"/>
              </a:rPr>
              <a:t> Rufus </a:t>
            </a:r>
            <a:br>
              <a:rPr lang="en-US" sz="2600" kern="1200" dirty="0">
                <a:solidFill>
                  <a:schemeClr val="tx1"/>
                </a:solidFill>
                <a:latin typeface="+mj-lt"/>
                <a:ea typeface="+mj-ea"/>
                <a:cs typeface="+mj-cs"/>
              </a:rPr>
            </a:br>
            <a:r>
              <a:rPr lang="en-US" sz="2000" kern="1200" dirty="0">
                <a:solidFill>
                  <a:schemeClr val="tx1"/>
                </a:solidFill>
                <a:latin typeface="+mj-lt"/>
                <a:ea typeface="+mj-ea"/>
                <a:cs typeface="+mj-cs"/>
              </a:rPr>
              <a:t>[</a:t>
            </a:r>
            <a:r>
              <a:rPr lang="en-US" sz="2000" i="1" kern="1200" dirty="0">
                <a:solidFill>
                  <a:schemeClr val="tx1"/>
                </a:solidFill>
                <a:latin typeface="+mj-lt"/>
                <a:ea typeface="+mj-ea"/>
                <a:cs typeface="+mj-cs"/>
              </a:rPr>
              <a:t>CIL </a:t>
            </a:r>
            <a:r>
              <a:rPr lang="en-US" sz="2000" kern="1200" dirty="0">
                <a:solidFill>
                  <a:schemeClr val="tx1"/>
                </a:solidFill>
                <a:latin typeface="+mj-lt"/>
                <a:ea typeface="+mj-ea"/>
                <a:cs typeface="+mj-cs"/>
              </a:rPr>
              <a:t>X 830: Cooley + Cooley sourcebook F93b]</a:t>
            </a:r>
          </a:p>
        </p:txBody>
      </p:sp>
      <p:sp>
        <p:nvSpPr>
          <p:cNvPr id="5" name="Content Placeholder 4">
            <a:extLst>
              <a:ext uri="{FF2B5EF4-FFF2-40B4-BE49-F238E27FC236}">
                <a16:creationId xmlns:a16="http://schemas.microsoft.com/office/drawing/2014/main" id="{02FF49D8-5C17-4408-95AF-DC9942FC51B8}"/>
              </a:ext>
            </a:extLst>
          </p:cNvPr>
          <p:cNvSpPr>
            <a:spLocks noGrp="1"/>
          </p:cNvSpPr>
          <p:nvPr>
            <p:ph sz="half" idx="2"/>
          </p:nvPr>
        </p:nvSpPr>
        <p:spPr>
          <a:xfrm>
            <a:off x="643468" y="2638043"/>
            <a:ext cx="3363974" cy="3415623"/>
          </a:xfrm>
        </p:spPr>
        <p:txBody>
          <a:bodyPr vert="horz" lIns="91440" tIns="45720" rIns="91440" bIns="45720" rtlCol="0">
            <a:normAutofit/>
          </a:bodyPr>
          <a:lstStyle/>
          <a:p>
            <a:pPr marL="0" indent="0">
              <a:buNone/>
            </a:pPr>
            <a:r>
              <a:rPr lang="en-US" sz="2400" dirty="0"/>
              <a:t>To Marcus </a:t>
            </a:r>
            <a:r>
              <a:rPr lang="en-US" sz="2400" dirty="0" err="1"/>
              <a:t>Holconius</a:t>
            </a:r>
            <a:r>
              <a:rPr lang="en-US" sz="2400" dirty="0"/>
              <a:t> Rufus, son of Marcus, military tribune by popular demand, duumvir with judicial power five times, quinquennial twice, priest of Augustus Caesar, and patron of the colony.</a:t>
            </a:r>
          </a:p>
          <a:p>
            <a:endParaRPr lang="en-US" sz="2000" dirty="0"/>
          </a:p>
        </p:txBody>
      </p:sp>
      <p:pic>
        <p:nvPicPr>
          <p:cNvPr id="7" name="Content Placeholder 6" descr="A stone building that has a sign on a wall&#10;&#10;Description automatically generated">
            <a:extLst>
              <a:ext uri="{FF2B5EF4-FFF2-40B4-BE49-F238E27FC236}">
                <a16:creationId xmlns:a16="http://schemas.microsoft.com/office/drawing/2014/main" id="{A73F5998-91DD-42EB-A149-EDD61C4118B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297763" y="1004528"/>
            <a:ext cx="6250769" cy="4688076"/>
          </a:xfrm>
          <a:prstGeom prst="rect">
            <a:avLst/>
          </a:prstGeom>
        </p:spPr>
      </p:pic>
    </p:spTree>
    <p:extLst>
      <p:ext uri="{BB962C8B-B14F-4D97-AF65-F5344CB8AC3E}">
        <p14:creationId xmlns:p14="http://schemas.microsoft.com/office/powerpoint/2010/main" val="104165652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7" name="Freeform: Shape 10">
            <a:extLst>
              <a:ext uri="{FF2B5EF4-FFF2-40B4-BE49-F238E27FC236}">
                <a16:creationId xmlns:a16="http://schemas.microsoft.com/office/drawing/2014/main" id="{48A740BC-A0AA-45E0-B899-2AE9C6FE11C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3121" y="-2"/>
            <a:ext cx="6278879"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574CCC8F-F36E-4F96-8BDE-87E369B1C5B9}"/>
              </a:ext>
            </a:extLst>
          </p:cNvPr>
          <p:cNvSpPr>
            <a:spLocks noGrp="1"/>
          </p:cNvSpPr>
          <p:nvPr>
            <p:ph type="title"/>
          </p:nvPr>
        </p:nvSpPr>
        <p:spPr>
          <a:xfrm>
            <a:off x="655320" y="365125"/>
            <a:ext cx="9013052" cy="1623312"/>
          </a:xfrm>
        </p:spPr>
        <p:txBody>
          <a:bodyPr anchor="b">
            <a:normAutofit/>
          </a:bodyPr>
          <a:lstStyle/>
          <a:p>
            <a:r>
              <a:rPr lang="en-GB" sz="3700" dirty="0"/>
              <a:t>Modifications to Temple of Apollo</a:t>
            </a:r>
            <a:br>
              <a:rPr lang="en-GB" sz="3700" dirty="0"/>
            </a:br>
            <a:r>
              <a:rPr lang="en-GB" sz="2000" i="1" dirty="0"/>
              <a:t>CIL</a:t>
            </a:r>
            <a:r>
              <a:rPr lang="en-GB" sz="2000" dirty="0"/>
              <a:t> X 787 = Cooley and Cooley </a:t>
            </a:r>
            <a:r>
              <a:rPr lang="en-GB" sz="2000" i="1" dirty="0"/>
              <a:t>Sourcebook</a:t>
            </a:r>
            <a:r>
              <a:rPr lang="en-GB" sz="2000" dirty="0"/>
              <a:t> E1</a:t>
            </a:r>
          </a:p>
        </p:txBody>
      </p:sp>
      <p:cxnSp>
        <p:nvCxnSpPr>
          <p:cNvPr id="18" name="Straight Arrow Connector 12">
            <a:extLst>
              <a:ext uri="{FF2B5EF4-FFF2-40B4-BE49-F238E27FC236}">
                <a16:creationId xmlns:a16="http://schemas.microsoft.com/office/drawing/2014/main" id="{B874EF51-C858-4BB9-97C3-D1775578712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3661" y="2316480"/>
            <a:ext cx="82296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6" name="Content Placeholder 5">
            <a:extLst>
              <a:ext uri="{FF2B5EF4-FFF2-40B4-BE49-F238E27FC236}">
                <a16:creationId xmlns:a16="http://schemas.microsoft.com/office/drawing/2014/main" id="{7267253C-529C-45B9-93DB-81479727400F}"/>
              </a:ext>
            </a:extLst>
          </p:cNvPr>
          <p:cNvSpPr>
            <a:spLocks noGrp="1"/>
          </p:cNvSpPr>
          <p:nvPr>
            <p:ph idx="1"/>
          </p:nvPr>
        </p:nvSpPr>
        <p:spPr>
          <a:xfrm>
            <a:off x="655320" y="2644518"/>
            <a:ext cx="9013052" cy="3327251"/>
          </a:xfrm>
        </p:spPr>
        <p:txBody>
          <a:bodyPr>
            <a:normAutofit/>
          </a:bodyPr>
          <a:lstStyle/>
          <a:p>
            <a:r>
              <a:rPr lang="en-GB" dirty="0"/>
              <a:t>Marcus </a:t>
            </a:r>
            <a:r>
              <a:rPr lang="en-GB" dirty="0" err="1"/>
              <a:t>Holconius</a:t>
            </a:r>
            <a:r>
              <a:rPr lang="en-GB" dirty="0"/>
              <a:t> Rufus, duumvir with judicial power for the third time and </a:t>
            </a:r>
            <a:r>
              <a:rPr lang="en-GB" dirty="0" err="1"/>
              <a:t>Gnaeus</a:t>
            </a:r>
            <a:r>
              <a:rPr lang="en-GB" dirty="0"/>
              <a:t> </a:t>
            </a:r>
            <a:r>
              <a:rPr lang="en-GB" dirty="0" err="1"/>
              <a:t>Egnatius</a:t>
            </a:r>
            <a:r>
              <a:rPr lang="en-GB" dirty="0"/>
              <a:t> </a:t>
            </a:r>
            <a:r>
              <a:rPr lang="en-GB" dirty="0" err="1"/>
              <a:t>Postumus</a:t>
            </a:r>
            <a:r>
              <a:rPr lang="en-GB" dirty="0"/>
              <a:t>, duumvir with judicial power for the second time, in accordance with a decree of the town councillors paid 3,000 sesterces for the right to block off light, and saw to the building of a private wall belonging to the </a:t>
            </a:r>
            <a:r>
              <a:rPr lang="en-GB" dirty="0" err="1"/>
              <a:t>colonia</a:t>
            </a:r>
            <a:r>
              <a:rPr lang="en-GB" dirty="0"/>
              <a:t> </a:t>
            </a:r>
            <a:r>
              <a:rPr lang="en-GB" dirty="0" err="1"/>
              <a:t>Veneria</a:t>
            </a:r>
            <a:r>
              <a:rPr lang="en-GB" dirty="0"/>
              <a:t> Cornelia as far as the roof. </a:t>
            </a:r>
          </a:p>
        </p:txBody>
      </p:sp>
    </p:spTree>
    <p:extLst>
      <p:ext uri="{BB962C8B-B14F-4D97-AF65-F5344CB8AC3E}">
        <p14:creationId xmlns:p14="http://schemas.microsoft.com/office/powerpoint/2010/main" val="39737464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867D4867-5BA7-4462-B2F6-A23F4A622AA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rgbClr val="3F3F3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E1002A41-2C63-4742-B871-8BE882EDA9DB}"/>
              </a:ext>
            </a:extLst>
          </p:cNvPr>
          <p:cNvSpPr>
            <a:spLocks noGrp="1"/>
          </p:cNvSpPr>
          <p:nvPr>
            <p:ph type="title"/>
          </p:nvPr>
        </p:nvSpPr>
        <p:spPr>
          <a:xfrm>
            <a:off x="643468" y="623392"/>
            <a:ext cx="3363974" cy="1607060"/>
          </a:xfrm>
          <a:noFill/>
          <a:ln w="19050">
            <a:solidFill>
              <a:schemeClr val="tx1"/>
            </a:solidFill>
          </a:ln>
        </p:spPr>
        <p:txBody>
          <a:bodyPr wrap="square" anchor="ctr">
            <a:normAutofit/>
          </a:bodyPr>
          <a:lstStyle/>
          <a:p>
            <a:pPr algn="ctr"/>
            <a:r>
              <a:rPr lang="en-GB" sz="2800"/>
              <a:t>Redesigning the Theatre</a:t>
            </a:r>
          </a:p>
        </p:txBody>
      </p:sp>
      <p:sp>
        <p:nvSpPr>
          <p:cNvPr id="6" name="Content Placeholder 5">
            <a:extLst>
              <a:ext uri="{FF2B5EF4-FFF2-40B4-BE49-F238E27FC236}">
                <a16:creationId xmlns:a16="http://schemas.microsoft.com/office/drawing/2014/main" id="{055508AF-020B-4085-84E4-894DBC0F5EC3}"/>
              </a:ext>
            </a:extLst>
          </p:cNvPr>
          <p:cNvSpPr>
            <a:spLocks noGrp="1"/>
          </p:cNvSpPr>
          <p:nvPr>
            <p:ph idx="1"/>
          </p:nvPr>
        </p:nvSpPr>
        <p:spPr>
          <a:xfrm>
            <a:off x="643468" y="2638043"/>
            <a:ext cx="3363974" cy="3415623"/>
          </a:xfrm>
        </p:spPr>
        <p:txBody>
          <a:bodyPr>
            <a:normAutofit/>
          </a:bodyPr>
          <a:lstStyle/>
          <a:p>
            <a:pPr marL="0" indent="0">
              <a:buNone/>
            </a:pPr>
            <a:r>
              <a:rPr lang="en-GB" sz="2400" dirty="0"/>
              <a:t>Marcus </a:t>
            </a:r>
            <a:r>
              <a:rPr lang="en-GB" sz="2400" dirty="0" err="1"/>
              <a:t>Holconius</a:t>
            </a:r>
            <a:r>
              <a:rPr lang="en-GB" sz="2400" dirty="0"/>
              <a:t> Rufus and Marcus </a:t>
            </a:r>
            <a:r>
              <a:rPr lang="en-GB" sz="2400" dirty="0" err="1"/>
              <a:t>Holconius</a:t>
            </a:r>
            <a:r>
              <a:rPr lang="en-GB" sz="2400" dirty="0"/>
              <a:t> </a:t>
            </a:r>
            <a:r>
              <a:rPr lang="en-GB" sz="2400" dirty="0" err="1"/>
              <a:t>Celer</a:t>
            </a:r>
            <a:r>
              <a:rPr lang="en-GB" sz="2400" dirty="0"/>
              <a:t> built at their own expense the crypt, boxes and theatre seating</a:t>
            </a:r>
          </a:p>
          <a:p>
            <a:pPr marL="0" indent="0">
              <a:buNone/>
            </a:pPr>
            <a:r>
              <a:rPr lang="en-GB" sz="2000" dirty="0"/>
              <a:t>[</a:t>
            </a:r>
            <a:r>
              <a:rPr lang="en-GB" sz="2000" i="1" dirty="0"/>
              <a:t>CIL </a:t>
            </a:r>
            <a:r>
              <a:rPr lang="en-GB" sz="2000" dirty="0"/>
              <a:t>X 833-34; Cooley &amp; Cooley, </a:t>
            </a:r>
            <a:r>
              <a:rPr lang="en-GB" sz="2000" i="1" dirty="0"/>
              <a:t>Sourcebook </a:t>
            </a:r>
            <a:r>
              <a:rPr lang="en-GB" sz="2000" dirty="0"/>
              <a:t>D54]</a:t>
            </a:r>
          </a:p>
        </p:txBody>
      </p:sp>
      <p:pic>
        <p:nvPicPr>
          <p:cNvPr id="8" name="Picture 7" descr="A close up of text on a black background&#10;&#10;Description automatically generated">
            <a:extLst>
              <a:ext uri="{FF2B5EF4-FFF2-40B4-BE49-F238E27FC236}">
                <a16:creationId xmlns:a16="http://schemas.microsoft.com/office/drawing/2014/main" id="{0BA83551-EC5C-449A-9A23-FB41BDA70A8E}"/>
              </a:ext>
            </a:extLst>
          </p:cNvPr>
          <p:cNvPicPr>
            <a:picLocks noChangeAspect="1"/>
          </p:cNvPicPr>
          <p:nvPr/>
        </p:nvPicPr>
        <p:blipFill rotWithShape="1">
          <a:blip r:embed="rId2">
            <a:extLst>
              <a:ext uri="{28A0092B-C50C-407E-A947-70E740481C1C}">
                <a14:useLocalDpi xmlns:a14="http://schemas.microsoft.com/office/drawing/2010/main" val="0"/>
              </a:ext>
            </a:extLst>
          </a:blip>
          <a:srcRect l="10690" t="8612" r="32011" b="1"/>
          <a:stretch/>
        </p:blipFill>
        <p:spPr>
          <a:xfrm>
            <a:off x="6213274" y="643467"/>
            <a:ext cx="4419747" cy="5410199"/>
          </a:xfrm>
          <a:prstGeom prst="rect">
            <a:avLst/>
          </a:prstGeom>
        </p:spPr>
      </p:pic>
    </p:spTree>
    <p:extLst>
      <p:ext uri="{BB962C8B-B14F-4D97-AF65-F5344CB8AC3E}">
        <p14:creationId xmlns:p14="http://schemas.microsoft.com/office/powerpoint/2010/main" val="2964088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TotalTime>
  <Words>776</Words>
  <Application>Microsoft Office PowerPoint</Application>
  <PresentationFormat>Widescreen</PresentationFormat>
  <Paragraphs>59</Paragraphs>
  <Slides>32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Calibri Light</vt:lpstr>
      <vt:lpstr>Times New Roman</vt:lpstr>
      <vt:lpstr>Office Theme</vt:lpstr>
      <vt:lpstr>The stones of Pompeii tell tales</vt:lpstr>
      <vt:lpstr>PowerPoint Presentation</vt:lpstr>
      <vt:lpstr>Excavation of the  Temple of Isis  in the 18th century</vt:lpstr>
      <vt:lpstr>The political career of Marcus Holconius Rufus</vt:lpstr>
      <vt:lpstr>Statue outside Stabian Baths, c.1900</vt:lpstr>
      <vt:lpstr>PowerPoint Presentation</vt:lpstr>
      <vt:lpstr>Marcus Holconius Rufus  [CIL X 830: Cooley + Cooley sourcebook F93b]</vt:lpstr>
      <vt:lpstr>Modifications to Temple of Apollo CIL X 787 = Cooley and Cooley Sourcebook E1</vt:lpstr>
      <vt:lpstr>Redesigning the Theatre</vt:lpstr>
      <vt:lpstr>The priestess Eumachia</vt:lpstr>
      <vt:lpstr>PowerPoint Presentation</vt:lpstr>
      <vt:lpstr>Statue of Eumachia [CIL X 813; Cooley and Cooley, Sourcebook E57]  To Eumachia, daughter of Lucius,  public priestess;  the fullers set this up. </vt:lpstr>
      <vt:lpstr>Pompeii - Forum</vt:lpstr>
      <vt:lpstr>Eumachia’s Building, from forum</vt:lpstr>
      <vt:lpstr>Dedicatory inscription, rear entrance</vt:lpstr>
      <vt:lpstr>Eumachia’s Building: Porticus Liviae </vt:lpstr>
      <vt:lpstr>The Umbricii and their commercial enterprise</vt:lpstr>
      <vt:lpstr>Tomb of Umbricius Scaurus [CILX 1024, Cooley &amp; Cooley Sourcebook F107]</vt:lpstr>
      <vt:lpstr>Garum jar</vt:lpstr>
      <vt:lpstr>House of Umbricius Scaurus</vt:lpstr>
      <vt:lpstr>Mosaic adverts</vt:lpstr>
      <vt:lpstr>A new life-story</vt:lpstr>
      <vt:lpstr>New tomb outside Stabian Gate</vt:lpstr>
      <vt:lpstr>PowerPoint Presentation</vt:lpstr>
      <vt:lpstr>PowerPoint Presentation</vt:lpstr>
      <vt:lpstr>Inscription from Stabian Gate tomb</vt:lpstr>
      <vt:lpstr>Bread distribution</vt:lpstr>
      <vt:lpstr>Inscription from Stabian Gate tomb</vt:lpstr>
      <vt:lpstr>Riot in the Amphitheatre</vt:lpstr>
      <vt:lpstr>Riot in the Amphitheatre</vt:lpstr>
      <vt:lpstr>Inscription from Stabian Gate tomb</vt:lpstr>
      <vt:lpstr>The gladiatorial troupe of Alleius Nigidius Maius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stones of Pompeii tell tales</dc:title>
  <dc:creator>Alison Cooley</dc:creator>
  <cp:lastModifiedBy>Cooley, Alison</cp:lastModifiedBy>
  <cp:revision>46</cp:revision>
  <dcterms:created xsi:type="dcterms:W3CDTF">2019-11-17T15:31:24Z</dcterms:created>
  <dcterms:modified xsi:type="dcterms:W3CDTF">2019-11-20T11:07:19Z</dcterms:modified>
</cp:coreProperties>
</file>