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4" r:id="rId2"/>
    <p:sldId id="256" r:id="rId3"/>
    <p:sldId id="257"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p:restoredLeft sz="15620"/>
    <p:restoredTop sz="94660"/>
  </p:normalViewPr>
  <p:slideViewPr>
    <p:cSldViewPr snapToGrid="0" snapToObjects="1">
      <p:cViewPr>
        <p:scale>
          <a:sx n="100" d="100"/>
          <a:sy n="100" d="100"/>
        </p:scale>
        <p:origin x="-2192" y="-9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905F4322-33C0-814A-9B31-E51222F3601A}" type="datetimeFigureOut">
              <a:rPr lang="en-US" smtClean="0"/>
              <a:t>20/11/19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0E511E-4F87-4C44-9A17-6363DDA78C4E}" type="slidenum">
              <a:rPr lang="en-US" smtClean="0"/>
              <a:t>‹#›</a:t>
            </a:fld>
            <a:endParaRPr lang="en-US"/>
          </a:p>
        </p:txBody>
      </p:sp>
    </p:spTree>
    <p:extLst>
      <p:ext uri="{BB962C8B-B14F-4D97-AF65-F5344CB8AC3E}">
        <p14:creationId xmlns:p14="http://schemas.microsoft.com/office/powerpoint/2010/main" val="3209227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05F4322-33C0-814A-9B31-E51222F3601A}" type="datetimeFigureOut">
              <a:rPr lang="en-US" smtClean="0"/>
              <a:t>20/11/19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0E511E-4F87-4C44-9A17-6363DDA78C4E}" type="slidenum">
              <a:rPr lang="en-US" smtClean="0"/>
              <a:t>‹#›</a:t>
            </a:fld>
            <a:endParaRPr lang="en-US"/>
          </a:p>
        </p:txBody>
      </p:sp>
    </p:spTree>
    <p:extLst>
      <p:ext uri="{BB962C8B-B14F-4D97-AF65-F5344CB8AC3E}">
        <p14:creationId xmlns:p14="http://schemas.microsoft.com/office/powerpoint/2010/main" val="931616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05F4322-33C0-814A-9B31-E51222F3601A}" type="datetimeFigureOut">
              <a:rPr lang="en-US" smtClean="0"/>
              <a:t>20/11/19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0E511E-4F87-4C44-9A17-6363DDA78C4E}" type="slidenum">
              <a:rPr lang="en-US" smtClean="0"/>
              <a:t>‹#›</a:t>
            </a:fld>
            <a:endParaRPr lang="en-US"/>
          </a:p>
        </p:txBody>
      </p:sp>
    </p:spTree>
    <p:extLst>
      <p:ext uri="{BB962C8B-B14F-4D97-AF65-F5344CB8AC3E}">
        <p14:creationId xmlns:p14="http://schemas.microsoft.com/office/powerpoint/2010/main" val="2203264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05F4322-33C0-814A-9B31-E51222F3601A}" type="datetimeFigureOut">
              <a:rPr lang="en-US" smtClean="0"/>
              <a:t>20/11/19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0E511E-4F87-4C44-9A17-6363DDA78C4E}" type="slidenum">
              <a:rPr lang="en-US" smtClean="0"/>
              <a:t>‹#›</a:t>
            </a:fld>
            <a:endParaRPr lang="en-US"/>
          </a:p>
        </p:txBody>
      </p:sp>
    </p:spTree>
    <p:extLst>
      <p:ext uri="{BB962C8B-B14F-4D97-AF65-F5344CB8AC3E}">
        <p14:creationId xmlns:p14="http://schemas.microsoft.com/office/powerpoint/2010/main" val="2705949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905F4322-33C0-814A-9B31-E51222F3601A}" type="datetimeFigureOut">
              <a:rPr lang="en-US" smtClean="0"/>
              <a:t>20/11/19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0E511E-4F87-4C44-9A17-6363DDA78C4E}" type="slidenum">
              <a:rPr lang="en-US" smtClean="0"/>
              <a:t>‹#›</a:t>
            </a:fld>
            <a:endParaRPr lang="en-US"/>
          </a:p>
        </p:txBody>
      </p:sp>
    </p:spTree>
    <p:extLst>
      <p:ext uri="{BB962C8B-B14F-4D97-AF65-F5344CB8AC3E}">
        <p14:creationId xmlns:p14="http://schemas.microsoft.com/office/powerpoint/2010/main" val="836391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905F4322-33C0-814A-9B31-E51222F3601A}" type="datetimeFigureOut">
              <a:rPr lang="en-US" smtClean="0"/>
              <a:t>20/11/19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0E511E-4F87-4C44-9A17-6363DDA78C4E}" type="slidenum">
              <a:rPr lang="en-US" smtClean="0"/>
              <a:t>‹#›</a:t>
            </a:fld>
            <a:endParaRPr lang="en-US"/>
          </a:p>
        </p:txBody>
      </p:sp>
    </p:spTree>
    <p:extLst>
      <p:ext uri="{BB962C8B-B14F-4D97-AF65-F5344CB8AC3E}">
        <p14:creationId xmlns:p14="http://schemas.microsoft.com/office/powerpoint/2010/main" val="4148570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905F4322-33C0-814A-9B31-E51222F3601A}" type="datetimeFigureOut">
              <a:rPr lang="en-US" smtClean="0"/>
              <a:t>20/11/19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0E511E-4F87-4C44-9A17-6363DDA78C4E}" type="slidenum">
              <a:rPr lang="en-US" smtClean="0"/>
              <a:t>‹#›</a:t>
            </a:fld>
            <a:endParaRPr lang="en-US"/>
          </a:p>
        </p:txBody>
      </p:sp>
    </p:spTree>
    <p:extLst>
      <p:ext uri="{BB962C8B-B14F-4D97-AF65-F5344CB8AC3E}">
        <p14:creationId xmlns:p14="http://schemas.microsoft.com/office/powerpoint/2010/main" val="37244858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905F4322-33C0-814A-9B31-E51222F3601A}" type="datetimeFigureOut">
              <a:rPr lang="en-US" smtClean="0"/>
              <a:t>20/11/19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0E511E-4F87-4C44-9A17-6363DDA78C4E}" type="slidenum">
              <a:rPr lang="en-US" smtClean="0"/>
              <a:t>‹#›</a:t>
            </a:fld>
            <a:endParaRPr lang="en-US"/>
          </a:p>
        </p:txBody>
      </p:sp>
    </p:spTree>
    <p:extLst>
      <p:ext uri="{BB962C8B-B14F-4D97-AF65-F5344CB8AC3E}">
        <p14:creationId xmlns:p14="http://schemas.microsoft.com/office/powerpoint/2010/main" val="929652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5F4322-33C0-814A-9B31-E51222F3601A}" type="datetimeFigureOut">
              <a:rPr lang="en-US" smtClean="0"/>
              <a:t>20/11/19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0E511E-4F87-4C44-9A17-6363DDA78C4E}" type="slidenum">
              <a:rPr lang="en-US" smtClean="0"/>
              <a:t>‹#›</a:t>
            </a:fld>
            <a:endParaRPr lang="en-US"/>
          </a:p>
        </p:txBody>
      </p:sp>
    </p:spTree>
    <p:extLst>
      <p:ext uri="{BB962C8B-B14F-4D97-AF65-F5344CB8AC3E}">
        <p14:creationId xmlns:p14="http://schemas.microsoft.com/office/powerpoint/2010/main" val="2476371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05F4322-33C0-814A-9B31-E51222F3601A}" type="datetimeFigureOut">
              <a:rPr lang="en-US" smtClean="0"/>
              <a:t>20/11/19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0E511E-4F87-4C44-9A17-6363DDA78C4E}" type="slidenum">
              <a:rPr lang="en-US" smtClean="0"/>
              <a:t>‹#›</a:t>
            </a:fld>
            <a:endParaRPr lang="en-US"/>
          </a:p>
        </p:txBody>
      </p:sp>
    </p:spTree>
    <p:extLst>
      <p:ext uri="{BB962C8B-B14F-4D97-AF65-F5344CB8AC3E}">
        <p14:creationId xmlns:p14="http://schemas.microsoft.com/office/powerpoint/2010/main" val="11823559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05F4322-33C0-814A-9B31-E51222F3601A}" type="datetimeFigureOut">
              <a:rPr lang="en-US" smtClean="0"/>
              <a:t>20/11/19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0E511E-4F87-4C44-9A17-6363DDA78C4E}" type="slidenum">
              <a:rPr lang="en-US" smtClean="0"/>
              <a:t>‹#›</a:t>
            </a:fld>
            <a:endParaRPr lang="en-US"/>
          </a:p>
        </p:txBody>
      </p:sp>
    </p:spTree>
    <p:extLst>
      <p:ext uri="{BB962C8B-B14F-4D97-AF65-F5344CB8AC3E}">
        <p14:creationId xmlns:p14="http://schemas.microsoft.com/office/powerpoint/2010/main" val="307549167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5F4322-33C0-814A-9B31-E51222F3601A}" type="datetimeFigureOut">
              <a:rPr lang="en-US" smtClean="0"/>
              <a:t>20/11/19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0E511E-4F87-4C44-9A17-6363DDA78C4E}" type="slidenum">
              <a:rPr lang="en-US" smtClean="0"/>
              <a:t>‹#›</a:t>
            </a:fld>
            <a:endParaRPr lang="en-US"/>
          </a:p>
        </p:txBody>
      </p:sp>
    </p:spTree>
    <p:extLst>
      <p:ext uri="{BB962C8B-B14F-4D97-AF65-F5344CB8AC3E}">
        <p14:creationId xmlns:p14="http://schemas.microsoft.com/office/powerpoint/2010/main" val="27559971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682C9FD-D9A8-4EDE-BCEB-FC2A694AA3AA}"/>
              </a:ext>
            </a:extLst>
          </p:cNvPr>
          <p:cNvSpPr>
            <a:spLocks noGrp="1"/>
          </p:cNvSpPr>
          <p:nvPr>
            <p:ph type="ctrTitle"/>
          </p:nvPr>
        </p:nvSpPr>
        <p:spPr>
          <a:xfrm>
            <a:off x="324852" y="5091762"/>
            <a:ext cx="5875645" cy="1264588"/>
          </a:xfrm>
        </p:spPr>
        <p:txBody>
          <a:bodyPr anchor="ctr">
            <a:normAutofit/>
          </a:bodyPr>
          <a:lstStyle/>
          <a:p>
            <a:pPr algn="r"/>
            <a:r>
              <a:rPr lang="en-GB" dirty="0">
                <a:solidFill>
                  <a:srgbClr val="FFCCFF"/>
                </a:solidFill>
              </a:rPr>
              <a:t>The wow of narrative</a:t>
            </a:r>
            <a:br>
              <a:rPr lang="en-GB" dirty="0">
                <a:solidFill>
                  <a:srgbClr val="FFCCFF"/>
                </a:solidFill>
              </a:rPr>
            </a:br>
            <a:r>
              <a:rPr lang="en-GB" sz="2200" dirty="0" err="1" smtClean="0">
                <a:solidFill>
                  <a:srgbClr val="FFCCFF"/>
                </a:solidFill>
              </a:rPr>
              <a:t>Dr.</a:t>
            </a:r>
            <a:r>
              <a:rPr lang="en-GB" sz="2200" dirty="0" smtClean="0">
                <a:solidFill>
                  <a:srgbClr val="FFCCFF"/>
                </a:solidFill>
              </a:rPr>
              <a:t> David Fearn</a:t>
            </a:r>
            <a:endParaRPr lang="en-GB" sz="2200" dirty="0">
              <a:solidFill>
                <a:srgbClr val="FFCCFF"/>
              </a:solidFill>
            </a:endParaRPr>
          </a:p>
        </p:txBody>
      </p:sp>
      <p:sp>
        <p:nvSpPr>
          <p:cNvPr id="3" name="Subtitle 2">
            <a:extLst>
              <a:ext uri="{FF2B5EF4-FFF2-40B4-BE49-F238E27FC236}">
                <a16:creationId xmlns:a16="http://schemas.microsoft.com/office/drawing/2014/main" xmlns="" id="{0D86CB4E-FC82-41A7-B632-F4F0687817B6}"/>
              </a:ext>
            </a:extLst>
          </p:cNvPr>
          <p:cNvSpPr>
            <a:spLocks noGrp="1"/>
          </p:cNvSpPr>
          <p:nvPr>
            <p:ph type="subTitle" idx="1"/>
          </p:nvPr>
        </p:nvSpPr>
        <p:spPr>
          <a:xfrm>
            <a:off x="6374330" y="5091764"/>
            <a:ext cx="2604371" cy="1264587"/>
          </a:xfrm>
        </p:spPr>
        <p:txBody>
          <a:bodyPr anchor="ctr">
            <a:normAutofit/>
          </a:bodyPr>
          <a:lstStyle/>
          <a:p>
            <a:pPr algn="l"/>
            <a:r>
              <a:rPr lang="en-GB" sz="2800" dirty="0" smtClean="0"/>
              <a:t>Lyric Snapshots</a:t>
            </a:r>
            <a:endParaRPr lang="en-GB" sz="2800" dirty="0"/>
          </a:p>
        </p:txBody>
      </p:sp>
      <p:pic>
        <p:nvPicPr>
          <p:cNvPr id="5" name="Picture 4" descr="A picture containing drawing&#10;&#10;Description automatically generated">
            <a:extLst>
              <a:ext uri="{FF2B5EF4-FFF2-40B4-BE49-F238E27FC236}">
                <a16:creationId xmlns:a16="http://schemas.microsoft.com/office/drawing/2014/main" xmlns="" id="{3F96F5B1-D12F-4615-A701-82F52B7A4888}"/>
              </a:ext>
            </a:extLst>
          </p:cNvPr>
          <p:cNvPicPr>
            <a:picLocks noChangeAspect="1"/>
          </p:cNvPicPr>
          <p:nvPr/>
        </p:nvPicPr>
        <p:blipFill rotWithShape="1">
          <a:blip r:embed="rId2">
            <a:extLst>
              <a:ext uri="{28A0092B-C50C-407E-A947-70E740481C1C}">
                <a14:useLocalDpi xmlns:a14="http://schemas.microsoft.com/office/drawing/2010/main" val="0"/>
              </a:ext>
            </a:extLst>
          </a:blip>
          <a:srcRect t="11894" b="16677"/>
          <a:stretch/>
        </p:blipFill>
        <p:spPr>
          <a:xfrm>
            <a:off x="-2987" y="10"/>
            <a:ext cx="9144000" cy="4571990"/>
          </a:xfrm>
          <a:prstGeom prst="rect">
            <a:avLst/>
          </a:prstGeom>
        </p:spPr>
      </p:pic>
      <p:cxnSp>
        <p:nvCxnSpPr>
          <p:cNvPr id="15" name="Straight Connector 14">
            <a:extLst>
              <a:ext uri="{FF2B5EF4-FFF2-40B4-BE49-F238E27FC236}">
                <a16:creationId xmlns:a16="http://schemas.microsoft.com/office/drawing/2014/main" xmlns="" id="{E126E481-B945-4179-BD79-05E96E9B29E1}"/>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V="1">
            <a:off x="6290132" y="5264106"/>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248919"/>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0002" y="0"/>
            <a:ext cx="9073998" cy="9140964"/>
          </a:xfrm>
          <a:prstGeom prst="rect">
            <a:avLst/>
          </a:prstGeom>
        </p:spPr>
        <p:txBody>
          <a:bodyPr wrap="square" numCol="2">
            <a:spAutoFit/>
          </a:bodyPr>
          <a:lstStyle/>
          <a:p>
            <a:endParaRPr lang="en-GB" sz="1600" dirty="0" smtClean="0"/>
          </a:p>
          <a:p>
            <a:r>
              <a:rPr lang="en-GB" sz="1600" b="1" i="1" dirty="0" smtClean="0"/>
              <a:t>	</a:t>
            </a:r>
          </a:p>
          <a:p>
            <a:r>
              <a:rPr lang="en-GB" sz="1600" dirty="0"/>
              <a:t> </a:t>
            </a:r>
          </a:p>
          <a:p>
            <a:endParaRPr lang="en-GB" sz="1050" dirty="0"/>
          </a:p>
          <a:p>
            <a:r>
              <a:rPr lang="en-GB" sz="1600" dirty="0"/>
              <a:t>	]β</a:t>
            </a:r>
            <a:r>
              <a:rPr lang="en-GB" sz="1600" dirty="0" err="1"/>
              <a:t>λ</a:t>
            </a:r>
            <a:r>
              <a:rPr lang="en-GB" sz="1600" dirty="0"/>
              <a:t>α  ̣[</a:t>
            </a:r>
          </a:p>
          <a:p>
            <a:r>
              <a:rPr lang="en-GB" sz="1600" dirty="0"/>
              <a:t>	]</a:t>
            </a:r>
            <a:r>
              <a:rPr lang="en-GB" sz="1600" dirty="0" err="1"/>
              <a:t>εργον</a:t>
            </a:r>
            <a:r>
              <a:rPr lang="en-GB" sz="1600" dirty="0" smtClean="0"/>
              <a:t>,   </a:t>
            </a:r>
            <a:r>
              <a:rPr lang="en-GB" sz="1600" dirty="0"/>
              <a:t>̣  ̣ </a:t>
            </a:r>
            <a:r>
              <a:rPr lang="en-GB" sz="1600" dirty="0" err="1"/>
              <a:t>λ</a:t>
            </a:r>
            <a:r>
              <a:rPr lang="en-GB" sz="1600" dirty="0"/>
              <a:t>’α  ̣  ̣[</a:t>
            </a:r>
          </a:p>
          <a:p>
            <a:r>
              <a:rPr lang="en-GB" sz="1600" dirty="0"/>
              <a:t>          ]</a:t>
            </a:r>
            <a:r>
              <a:rPr lang="en-GB" sz="1600" dirty="0" err="1"/>
              <a:t>ν</a:t>
            </a:r>
            <a:r>
              <a:rPr lang="en-GB" sz="1600" dirty="0"/>
              <a:t> </a:t>
            </a:r>
            <a:r>
              <a:rPr lang="en-GB" sz="1600" dirty="0" err="1"/>
              <a:t>ῤέθοϲ</a:t>
            </a:r>
            <a:r>
              <a:rPr lang="en-GB" sz="1600" dirty="0"/>
              <a:t> </a:t>
            </a:r>
            <a:r>
              <a:rPr lang="en-GB" sz="1600" dirty="0" err="1"/>
              <a:t>δοκιμ</a:t>
            </a:r>
            <a:r>
              <a:rPr lang="en-GB" sz="1600" dirty="0"/>
              <a:t>̣[</a:t>
            </a:r>
          </a:p>
          <a:p>
            <a:r>
              <a:rPr lang="en-GB" sz="1600" dirty="0"/>
              <a:t>	   ]</a:t>
            </a:r>
            <a:r>
              <a:rPr lang="en-GB" sz="1600" dirty="0" err="1"/>
              <a:t>ηϲθ</a:t>
            </a:r>
            <a:r>
              <a:rPr lang="en-GB" sz="1600" dirty="0"/>
              <a:t>α</a:t>
            </a:r>
            <a:r>
              <a:rPr lang="en-GB" sz="1600" dirty="0" err="1"/>
              <a:t>ι</a:t>
            </a:r>
            <a:endParaRPr lang="en-GB" sz="1600" dirty="0"/>
          </a:p>
          <a:p>
            <a:r>
              <a:rPr lang="en-GB" sz="1600" dirty="0"/>
              <a:t>	]</a:t>
            </a:r>
            <a:r>
              <a:rPr lang="en-GB" sz="1600" dirty="0" err="1"/>
              <a:t>ν</a:t>
            </a:r>
            <a:r>
              <a:rPr lang="en-GB" sz="1600" dirty="0"/>
              <a:t>̣ α</a:t>
            </a:r>
            <a:r>
              <a:rPr lang="en-GB" sz="1600" dirty="0" err="1"/>
              <a:t>ὐάδην</a:t>
            </a:r>
            <a:r>
              <a:rPr lang="en-GB" sz="1600" dirty="0"/>
              <a:t> </a:t>
            </a:r>
            <a:r>
              <a:rPr lang="en-GB" sz="1600" dirty="0" err="1"/>
              <a:t>χ</a:t>
            </a:r>
            <a:r>
              <a:rPr lang="en-GB" sz="1600" dirty="0"/>
              <a:t>  ̣[</a:t>
            </a:r>
          </a:p>
          <a:p>
            <a:r>
              <a:rPr lang="en-GB" sz="1600" dirty="0"/>
              <a:t>        </a:t>
            </a:r>
            <a:r>
              <a:rPr lang="en-GB" sz="1600" b="1" dirty="0" err="1"/>
              <a:t>δ</a:t>
            </a:r>
            <a:r>
              <a:rPr lang="en-GB" sz="1600" b="1" dirty="0"/>
              <a:t>]</a:t>
            </a:r>
            <a:r>
              <a:rPr lang="en-GB" sz="1600" b="1" dirty="0" err="1"/>
              <a:t>ὲ</a:t>
            </a:r>
            <a:r>
              <a:rPr lang="en-GB" sz="1600" b="1" dirty="0"/>
              <a:t> </a:t>
            </a:r>
            <a:r>
              <a:rPr lang="en-GB" sz="1600" b="1" dirty="0" err="1"/>
              <a:t>μή</a:t>
            </a:r>
            <a:r>
              <a:rPr lang="en-GB" sz="1600" b="1" dirty="0"/>
              <a:t>, </a:t>
            </a:r>
            <a:r>
              <a:rPr lang="en-GB" sz="1600" b="1" dirty="0" err="1"/>
              <a:t>χείμων</a:t>
            </a:r>
            <a:r>
              <a:rPr lang="en-GB" sz="1600" dirty="0"/>
              <a:t>[</a:t>
            </a:r>
          </a:p>
          <a:p>
            <a:r>
              <a:rPr lang="en-GB" sz="1600" dirty="0"/>
              <a:t>	]  ̣</a:t>
            </a:r>
            <a:r>
              <a:rPr lang="en-GB" sz="1600" dirty="0" err="1"/>
              <a:t>οιϲ</a:t>
            </a:r>
            <a:r>
              <a:rPr lang="en-GB" sz="1600" dirty="0"/>
              <a:t>α</a:t>
            </a:r>
            <a:r>
              <a:rPr lang="en-GB" sz="1600" dirty="0" err="1"/>
              <a:t>ν</a:t>
            </a:r>
            <a:r>
              <a:rPr lang="en-GB" sz="1600" dirty="0"/>
              <a:t>α</a:t>
            </a:r>
            <a:r>
              <a:rPr lang="en-GB" sz="1600" dirty="0" err="1"/>
              <a:t>λγε</a:t>
            </a:r>
            <a:r>
              <a:rPr lang="en-GB" sz="1600" dirty="0"/>
              <a:t>α  ̣[</a:t>
            </a:r>
          </a:p>
          <a:p>
            <a:r>
              <a:rPr lang="en-GB" sz="1600" dirty="0"/>
              <a:t>	     ]</a:t>
            </a:r>
            <a:r>
              <a:rPr lang="en-GB" sz="1600" dirty="0" err="1"/>
              <a:t>δε</a:t>
            </a:r>
            <a:endParaRPr lang="en-GB" sz="1600" dirty="0"/>
          </a:p>
          <a:p>
            <a:r>
              <a:rPr lang="en-GB" sz="1600" dirty="0" smtClean="0"/>
              <a:t>   ̣]  </a:t>
            </a:r>
            <a:r>
              <a:rPr lang="en-GB" sz="1600" dirty="0"/>
              <a:t>̣</a:t>
            </a:r>
            <a:r>
              <a:rPr lang="en-GB" sz="1600" dirty="0" err="1"/>
              <a:t>ε</a:t>
            </a:r>
            <a:r>
              <a:rPr lang="en-GB" sz="1600" dirty="0"/>
              <a:t>  ̣[  ̣  ̣  ̣  ̣]  ̣[  ̣  ̣  ̣ </a:t>
            </a:r>
            <a:r>
              <a:rPr lang="en-GB" sz="1600" b="1" dirty="0" err="1"/>
              <a:t>κ</a:t>
            </a:r>
            <a:r>
              <a:rPr lang="en-GB" sz="1600" b="1" dirty="0"/>
              <a:t>]</a:t>
            </a:r>
            <a:r>
              <a:rPr lang="en-GB" sz="1600" b="1" dirty="0" err="1"/>
              <a:t>έλομ</a:t>
            </a:r>
            <a:r>
              <a:rPr lang="en-GB" sz="1600" b="1" dirty="0"/>
              <a:t>α</a:t>
            </a:r>
            <a:r>
              <a:rPr lang="en-GB" sz="1600" b="1" dirty="0" err="1"/>
              <a:t>ι</a:t>
            </a:r>
            <a:r>
              <a:rPr lang="en-GB" sz="1600" b="1" dirty="0"/>
              <a:t> </a:t>
            </a:r>
            <a:r>
              <a:rPr lang="en-GB" sz="1600" b="1" dirty="0" err="1" smtClean="0"/>
              <a:t>ϲ</a:t>
            </a:r>
            <a:r>
              <a:rPr lang="en-GB" sz="1600" b="1" dirty="0" smtClean="0"/>
              <a:t>’ </a:t>
            </a:r>
            <a:r>
              <a:rPr lang="en-GB" sz="1600" b="1" dirty="0" err="1"/>
              <a:t>ἀ</a:t>
            </a:r>
            <a:r>
              <a:rPr lang="en-GB" sz="1600" b="1" dirty="0"/>
              <a:t>[</a:t>
            </a:r>
            <a:r>
              <a:rPr lang="en-GB" sz="1600" b="1" dirty="0" err="1"/>
              <a:t>είδην</a:t>
            </a:r>
            <a:endParaRPr lang="en-GB" sz="1600" b="1" dirty="0"/>
          </a:p>
          <a:p>
            <a:r>
              <a:rPr lang="en-GB" sz="1600" b="1" dirty="0" err="1"/>
              <a:t>Γο</a:t>
            </a:r>
            <a:r>
              <a:rPr lang="en-GB" sz="1600" b="1" dirty="0"/>
              <a:t>]</a:t>
            </a:r>
            <a:r>
              <a:rPr lang="en-GB" sz="1600" b="1" dirty="0" err="1"/>
              <a:t>γγύλ</a:t>
            </a:r>
            <a:r>
              <a:rPr lang="en-GB" sz="1600" b="1" dirty="0"/>
              <a:t>α</a:t>
            </a:r>
            <a:r>
              <a:rPr lang="en-GB" sz="1600" b="1" dirty="0" err="1"/>
              <a:t>ν</a:t>
            </a:r>
            <a:r>
              <a:rPr lang="en-GB" sz="1600" b="1" dirty="0"/>
              <a:t> [</a:t>
            </a:r>
            <a:r>
              <a:rPr lang="en-GB" sz="1600" b="1" dirty="0" err="1"/>
              <a:t>Ἄ</a:t>
            </a:r>
            <a:r>
              <a:rPr lang="en-GB" sz="1600" b="1" dirty="0"/>
              <a:t>β]α</a:t>
            </a:r>
            <a:r>
              <a:rPr lang="en-GB" sz="1600" b="1" dirty="0" err="1"/>
              <a:t>νθι</a:t>
            </a:r>
            <a:r>
              <a:rPr lang="en-GB" sz="1600" b="1" dirty="0"/>
              <a:t> </a:t>
            </a:r>
            <a:r>
              <a:rPr lang="en-GB" sz="1600" b="1" dirty="0" err="1" smtClean="0"/>
              <a:t>λά</a:t>
            </a:r>
            <a:r>
              <a:rPr lang="en-GB" sz="1600" b="1" dirty="0" smtClean="0"/>
              <a:t>β</a:t>
            </a:r>
            <a:r>
              <a:rPr lang="en-GB" sz="1600" b="1" dirty="0" err="1" smtClean="0"/>
              <a:t>οιϲ</a:t>
            </a:r>
            <a:r>
              <a:rPr lang="en-GB" sz="1600" b="1" dirty="0" smtClean="0"/>
              <a:t>α</a:t>
            </a:r>
            <a:r>
              <a:rPr lang="en-GB" sz="1600" b="1" dirty="0" err="1" smtClean="0"/>
              <a:t>ν</a:t>
            </a:r>
            <a:r>
              <a:rPr lang="en-GB" sz="1600" b="1" dirty="0" smtClean="0"/>
              <a:t> </a:t>
            </a:r>
            <a:r>
              <a:rPr lang="en-GB" sz="1600" b="1" dirty="0" err="1"/>
              <a:t>ἀ</a:t>
            </a:r>
            <a:r>
              <a:rPr lang="en-GB" sz="1600" b="1" dirty="0"/>
              <a:t>   ̣[</a:t>
            </a:r>
          </a:p>
          <a:p>
            <a:r>
              <a:rPr lang="en-GB" sz="1600" b="1" dirty="0"/>
              <a:t>π</a:t>
            </a:r>
            <a:r>
              <a:rPr lang="en-GB" sz="1600" b="1" dirty="0" err="1"/>
              <a:t>ᾶ</a:t>
            </a:r>
            <a:r>
              <a:rPr lang="en-GB" sz="1600" b="1" dirty="0"/>
              <a:t>]</a:t>
            </a:r>
            <a:r>
              <a:rPr lang="en-GB" sz="1600" b="1" dirty="0" err="1"/>
              <a:t>κτιν</a:t>
            </a:r>
            <a:r>
              <a:rPr lang="en-GB" sz="1600" b="1" dirty="0"/>
              <a:t>, </a:t>
            </a:r>
            <a:r>
              <a:rPr lang="en-GB" sz="1600" b="1" dirty="0" err="1" smtClean="0"/>
              <a:t>ἆϲ</a:t>
            </a:r>
            <a:r>
              <a:rPr lang="en-GB" sz="1600" b="1" dirty="0" smtClean="0"/>
              <a:t> </a:t>
            </a:r>
            <a:r>
              <a:rPr lang="en-GB" sz="1600" b="1" dirty="0" err="1" smtClean="0"/>
              <a:t>ϲε</a:t>
            </a:r>
            <a:r>
              <a:rPr lang="en-GB" sz="1600" b="1" dirty="0" smtClean="0"/>
              <a:t> </a:t>
            </a:r>
            <a:r>
              <a:rPr lang="en-GB" sz="1600" b="1" dirty="0" err="1"/>
              <a:t>δηὖτε</a:t>
            </a:r>
            <a:r>
              <a:rPr lang="en-GB" sz="1600" b="1" dirty="0"/>
              <a:t> </a:t>
            </a:r>
            <a:r>
              <a:rPr lang="en-GB" sz="1600" b="1" dirty="0" smtClean="0"/>
              <a:t>π</a:t>
            </a:r>
            <a:r>
              <a:rPr lang="en-GB" sz="1600" b="1" dirty="0" err="1" smtClean="0"/>
              <a:t>όθοϲ</a:t>
            </a:r>
            <a:r>
              <a:rPr lang="en-GB" sz="1600" b="1" dirty="0" smtClean="0"/>
              <a:t> </a:t>
            </a:r>
            <a:r>
              <a:rPr lang="en-GB" sz="1600" b="1" dirty="0" err="1"/>
              <a:t>τ</a:t>
            </a:r>
            <a:r>
              <a:rPr lang="en-GB" sz="1600" b="1" dirty="0"/>
              <a:t>  ̣[</a:t>
            </a:r>
          </a:p>
          <a:p>
            <a:r>
              <a:rPr lang="en-GB" sz="1600" b="1" dirty="0" err="1"/>
              <a:t>ἀμφι</a:t>
            </a:r>
            <a:r>
              <a:rPr lang="en-GB" sz="1600" b="1" dirty="0"/>
              <a:t>π</a:t>
            </a:r>
            <a:r>
              <a:rPr lang="en-GB" sz="1600" b="1" dirty="0" err="1"/>
              <a:t>ότ</a:t>
            </a:r>
            <a:r>
              <a:rPr lang="en-GB" sz="1600" b="1" dirty="0"/>
              <a:t>α</a:t>
            </a:r>
            <a:r>
              <a:rPr lang="en-GB" sz="1600" b="1" dirty="0" err="1"/>
              <a:t>τ</a:t>
            </a:r>
            <a:r>
              <a:rPr lang="en-GB" sz="1600" b="1" dirty="0"/>
              <a:t>α</a:t>
            </a:r>
            <a:r>
              <a:rPr lang="en-GB" sz="1600" b="1" dirty="0" err="1"/>
              <a:t>ι</a:t>
            </a:r>
            <a:endParaRPr lang="en-GB" sz="1600" b="1" dirty="0"/>
          </a:p>
          <a:p>
            <a:r>
              <a:rPr lang="en-GB" sz="1600" b="1" dirty="0"/>
              <a:t> </a:t>
            </a:r>
          </a:p>
          <a:p>
            <a:r>
              <a:rPr lang="en-GB" sz="1600" b="1" dirty="0" err="1"/>
              <a:t>τὰν</a:t>
            </a:r>
            <a:r>
              <a:rPr lang="en-GB" sz="1600" b="1" dirty="0"/>
              <a:t> </a:t>
            </a:r>
            <a:r>
              <a:rPr lang="en-GB" sz="1600" b="1" dirty="0" err="1"/>
              <a:t>κάλ</a:t>
            </a:r>
            <a:r>
              <a:rPr lang="en-GB" sz="1600" b="1" dirty="0"/>
              <a:t>α</a:t>
            </a:r>
            <a:r>
              <a:rPr lang="en-GB" sz="1600" b="1" dirty="0" err="1"/>
              <a:t>ν</a:t>
            </a:r>
            <a:r>
              <a:rPr lang="en-GB" sz="1600" b="1" dirty="0"/>
              <a:t>·  </a:t>
            </a:r>
            <a:r>
              <a:rPr lang="en-GB" sz="1600" b="1" dirty="0" err="1"/>
              <a:t>ἀ</a:t>
            </a:r>
            <a:r>
              <a:rPr lang="en-GB" sz="1600" b="1" dirty="0"/>
              <a:t> </a:t>
            </a:r>
            <a:r>
              <a:rPr lang="en-GB" sz="1600" b="1" dirty="0" err="1"/>
              <a:t>γὰρ</a:t>
            </a:r>
            <a:r>
              <a:rPr lang="en-GB" sz="1600" b="1" dirty="0"/>
              <a:t> </a:t>
            </a:r>
            <a:r>
              <a:rPr lang="en-GB" sz="1600" b="1" dirty="0" err="1" smtClean="0"/>
              <a:t>κ</a:t>
            </a:r>
            <a:r>
              <a:rPr lang="en-GB" sz="1600" b="1" dirty="0" smtClean="0"/>
              <a:t>α</a:t>
            </a:r>
            <a:r>
              <a:rPr lang="en-GB" sz="1600" b="1" dirty="0" err="1" smtClean="0"/>
              <a:t>τάγωγιϲ</a:t>
            </a:r>
            <a:r>
              <a:rPr lang="en-GB" sz="1600" b="1" dirty="0" smtClean="0"/>
              <a:t> </a:t>
            </a:r>
            <a:r>
              <a:rPr lang="en-GB" sz="1600" b="1" dirty="0"/>
              <a:t>α</a:t>
            </a:r>
            <a:r>
              <a:rPr lang="en-GB" sz="1600" b="1" dirty="0" err="1"/>
              <a:t>ὔτ</a:t>
            </a:r>
            <a:r>
              <a:rPr lang="en-GB" sz="1600" b="1" dirty="0"/>
              <a:t>α</a:t>
            </a:r>
            <a:r>
              <a:rPr lang="en-GB" sz="1600" b="1" dirty="0" smtClean="0"/>
              <a:t>[</a:t>
            </a:r>
            <a:r>
              <a:rPr lang="en-GB" sz="1600" b="1" dirty="0" err="1" smtClean="0"/>
              <a:t>ϲ</a:t>
            </a:r>
            <a:r>
              <a:rPr lang="en-GB" sz="1600" b="1" dirty="0" smtClean="0"/>
              <a:t> </a:t>
            </a:r>
            <a:r>
              <a:rPr lang="en-GB" sz="1600" b="1" dirty="0" err="1" smtClean="0"/>
              <a:t>ϲ</a:t>
            </a:r>
            <a:r>
              <a:rPr lang="en-GB" sz="1600" b="1" dirty="0" smtClean="0"/>
              <a:t>’</a:t>
            </a:r>
            <a:endParaRPr lang="en-GB" sz="1600" b="1" dirty="0"/>
          </a:p>
          <a:p>
            <a:r>
              <a:rPr lang="en-GB" sz="1600" b="1" dirty="0" err="1" smtClean="0"/>
              <a:t>ἐ</a:t>
            </a:r>
            <a:r>
              <a:rPr lang="en-GB" sz="1600" b="1" dirty="0" smtClean="0"/>
              <a:t>π</a:t>
            </a:r>
            <a:r>
              <a:rPr lang="en-GB" sz="1600" b="1" dirty="0" err="1" smtClean="0"/>
              <a:t>τό</a:t>
            </a:r>
            <a:r>
              <a:rPr lang="en-GB" sz="1600" b="1" dirty="0" smtClean="0"/>
              <a:t>α</a:t>
            </a:r>
            <a:r>
              <a:rPr lang="en-GB" sz="1600" b="1" dirty="0" err="1" smtClean="0"/>
              <a:t>ιϲ</a:t>
            </a:r>
            <a:r>
              <a:rPr lang="en-GB" sz="1600" b="1" dirty="0" smtClean="0"/>
              <a:t>’ </a:t>
            </a:r>
            <a:r>
              <a:rPr lang="en-GB" sz="1600" b="1" dirty="0" err="1" smtClean="0"/>
              <a:t>ἴδοιϲ</a:t>
            </a:r>
            <a:r>
              <a:rPr lang="en-GB" sz="1600" b="1" dirty="0" smtClean="0"/>
              <a:t>α</a:t>
            </a:r>
            <a:r>
              <a:rPr lang="en-GB" sz="1600" b="1" dirty="0" err="1" smtClean="0"/>
              <a:t>ν</a:t>
            </a:r>
            <a:r>
              <a:rPr lang="en-GB" sz="1600" b="1" dirty="0"/>
              <a:t>, </a:t>
            </a:r>
            <a:r>
              <a:rPr lang="en-GB" sz="1600" b="1" dirty="0" err="1"/>
              <a:t>ἐγὼ</a:t>
            </a:r>
            <a:r>
              <a:rPr lang="en-GB" sz="1600" b="1" dirty="0"/>
              <a:t> </a:t>
            </a:r>
            <a:r>
              <a:rPr lang="en-GB" sz="1600" b="1" dirty="0" err="1"/>
              <a:t>δὲ</a:t>
            </a:r>
            <a:r>
              <a:rPr lang="en-GB" sz="1600" b="1" dirty="0"/>
              <a:t> </a:t>
            </a:r>
            <a:r>
              <a:rPr lang="en-GB" sz="1600" b="1" dirty="0" err="1"/>
              <a:t>χ</a:t>
            </a:r>
            <a:r>
              <a:rPr lang="en-GB" sz="1600" b="1" dirty="0"/>
              <a:t>α</a:t>
            </a:r>
            <a:r>
              <a:rPr lang="en-GB" sz="1600" b="1" dirty="0" err="1"/>
              <a:t>ίρω</a:t>
            </a:r>
            <a:r>
              <a:rPr lang="en-GB" sz="1600" b="1" dirty="0"/>
              <a:t>·</a:t>
            </a:r>
          </a:p>
          <a:p>
            <a:r>
              <a:rPr lang="en-GB" sz="1600" dirty="0" err="1"/>
              <a:t>κ</a:t>
            </a:r>
            <a:r>
              <a:rPr lang="en-GB" sz="1600" dirty="0"/>
              <a:t>α</a:t>
            </a:r>
            <a:r>
              <a:rPr lang="en-GB" sz="1600" dirty="0" err="1"/>
              <a:t>ὶ</a:t>
            </a:r>
            <a:r>
              <a:rPr lang="en-GB" sz="1600" dirty="0"/>
              <a:t> </a:t>
            </a:r>
            <a:r>
              <a:rPr lang="en-GB" sz="1600" dirty="0" err="1"/>
              <a:t>γὰρ</a:t>
            </a:r>
            <a:r>
              <a:rPr lang="en-GB" sz="1600" dirty="0"/>
              <a:t> α</a:t>
            </a:r>
            <a:r>
              <a:rPr lang="en-GB" sz="1600" dirty="0" err="1"/>
              <a:t>ὔτ</a:t>
            </a:r>
            <a:r>
              <a:rPr lang="en-GB" sz="1600" dirty="0"/>
              <a:t>α </a:t>
            </a:r>
            <a:r>
              <a:rPr lang="en-GB" sz="1600" dirty="0" err="1"/>
              <a:t>δή</a:t>
            </a:r>
            <a:r>
              <a:rPr lang="en-GB" sz="1600" dirty="0"/>
              <a:t>π</a:t>
            </a:r>
            <a:r>
              <a:rPr lang="en-GB" sz="1600" dirty="0" err="1"/>
              <a:t>ο</a:t>
            </a:r>
            <a:r>
              <a:rPr lang="en-GB" sz="1600" dirty="0"/>
              <a:t>[</a:t>
            </a:r>
            <a:r>
              <a:rPr lang="en-GB" sz="1600" dirty="0" err="1"/>
              <a:t>τ</a:t>
            </a:r>
            <a:r>
              <a:rPr lang="en-GB" sz="1600" dirty="0"/>
              <a:t>’] </a:t>
            </a:r>
            <a:r>
              <a:rPr lang="en-GB" sz="1600" dirty="0" err="1"/>
              <a:t>ἐμεμφ</a:t>
            </a:r>
            <a:r>
              <a:rPr lang="en-GB" sz="1600" dirty="0"/>
              <a:t>[</a:t>
            </a:r>
            <a:r>
              <a:rPr lang="en-GB" sz="1600" dirty="0" err="1"/>
              <a:t>ετ</a:t>
            </a:r>
            <a:r>
              <a:rPr lang="en-GB" sz="1600" dirty="0"/>
              <a:t>’ </a:t>
            </a:r>
            <a:r>
              <a:rPr lang="en-GB" sz="1600" dirty="0" err="1"/>
              <a:t>ἄγν</a:t>
            </a:r>
            <a:r>
              <a:rPr lang="en-GB" sz="1600" dirty="0"/>
              <a:t>α</a:t>
            </a:r>
          </a:p>
          <a:p>
            <a:r>
              <a:rPr lang="en-GB" sz="1600" dirty="0" err="1"/>
              <a:t>Κ</a:t>
            </a:r>
            <a:r>
              <a:rPr lang="en-GB" sz="1600" dirty="0"/>
              <a:t>]</a:t>
            </a:r>
            <a:r>
              <a:rPr lang="en-GB" sz="1600" dirty="0" err="1"/>
              <a:t>υ</a:t>
            </a:r>
            <a:r>
              <a:rPr lang="en-GB" sz="1600" dirty="0"/>
              <a:t>π</a:t>
            </a:r>
            <a:r>
              <a:rPr lang="en-GB" sz="1600" dirty="0" err="1"/>
              <a:t>ρογέν</a:t>
            </a:r>
            <a:r>
              <a:rPr lang="en-GB" sz="1600" dirty="0"/>
              <a:t>[</a:t>
            </a:r>
            <a:r>
              <a:rPr lang="en-GB" sz="1600" dirty="0" err="1"/>
              <a:t>η</a:t>
            </a:r>
            <a:r>
              <a:rPr lang="en-GB" sz="1600" dirty="0"/>
              <a:t>α</a:t>
            </a:r>
          </a:p>
          <a:p>
            <a:r>
              <a:rPr lang="en-GB" sz="1600" dirty="0"/>
              <a:t> </a:t>
            </a:r>
          </a:p>
          <a:p>
            <a:r>
              <a:rPr lang="en-GB" sz="1600" dirty="0" err="1"/>
              <a:t>ὠς</a:t>
            </a:r>
            <a:r>
              <a:rPr lang="en-GB" sz="1600" dirty="0"/>
              <a:t> </a:t>
            </a:r>
            <a:r>
              <a:rPr lang="en-GB" sz="1600" dirty="0" err="1"/>
              <a:t>ἄρ</a:t>
            </a:r>
            <a:r>
              <a:rPr lang="en-GB" sz="1600" dirty="0"/>
              <a:t>αμα[</a:t>
            </a:r>
            <a:r>
              <a:rPr lang="en-GB" sz="1600" dirty="0" err="1"/>
              <a:t>ι</a:t>
            </a:r>
            <a:endParaRPr lang="en-GB" sz="1600" dirty="0"/>
          </a:p>
          <a:p>
            <a:r>
              <a:rPr lang="en-GB" sz="1600" dirty="0" err="1"/>
              <a:t>τοῦτο</a:t>
            </a:r>
            <a:r>
              <a:rPr lang="en-GB" sz="1600" dirty="0"/>
              <a:t> </a:t>
            </a:r>
            <a:r>
              <a:rPr lang="en-GB" sz="1600" dirty="0" err="1"/>
              <a:t>τὦ</a:t>
            </a:r>
            <a:r>
              <a:rPr lang="en-GB" sz="1600" dirty="0"/>
              <a:t>[</a:t>
            </a:r>
            <a:r>
              <a:rPr lang="en-GB" sz="1600" dirty="0" smtClean="0"/>
              <a:t>π</a:t>
            </a:r>
            <a:r>
              <a:rPr lang="en-GB" sz="1600" dirty="0" err="1" smtClean="0"/>
              <a:t>οϲ</a:t>
            </a:r>
            <a:endParaRPr lang="en-GB" sz="1600" dirty="0"/>
          </a:p>
          <a:p>
            <a:r>
              <a:rPr lang="en-GB" sz="1600" dirty="0"/>
              <a:t>β]</a:t>
            </a:r>
            <a:r>
              <a:rPr lang="en-GB" sz="1600" dirty="0" err="1"/>
              <a:t>όλλομ</a:t>
            </a:r>
            <a:r>
              <a:rPr lang="en-GB" sz="1600" dirty="0"/>
              <a:t>α[</a:t>
            </a:r>
            <a:r>
              <a:rPr lang="en-GB" sz="1600" dirty="0" err="1" smtClean="0"/>
              <a:t>ι</a:t>
            </a:r>
            <a:endParaRPr lang="en-GB" sz="1600" dirty="0" smtClean="0"/>
          </a:p>
          <a:p>
            <a:endParaRPr lang="en-GB" sz="1600" dirty="0"/>
          </a:p>
          <a:p>
            <a:endParaRPr lang="en-GB" sz="1600" dirty="0" smtClean="0"/>
          </a:p>
          <a:p>
            <a:endParaRPr lang="en-GB" sz="1600" dirty="0"/>
          </a:p>
          <a:p>
            <a:endParaRPr lang="en-GB" sz="1600" dirty="0" smtClean="0"/>
          </a:p>
          <a:p>
            <a:endParaRPr lang="en-GB" sz="1600" dirty="0"/>
          </a:p>
          <a:p>
            <a:endParaRPr lang="en-GB" sz="1600" dirty="0" smtClean="0"/>
          </a:p>
          <a:p>
            <a:endParaRPr lang="en-GB" sz="1600" dirty="0"/>
          </a:p>
          <a:p>
            <a:endParaRPr lang="en-GB" sz="1600" dirty="0" smtClean="0"/>
          </a:p>
          <a:p>
            <a:endParaRPr lang="en-GB" sz="1600" dirty="0"/>
          </a:p>
          <a:p>
            <a:endParaRPr lang="en-GB" sz="1600" dirty="0" smtClean="0"/>
          </a:p>
          <a:p>
            <a:endParaRPr lang="en-GB" sz="1600" dirty="0"/>
          </a:p>
          <a:p>
            <a:endParaRPr lang="en-GB" sz="1600" dirty="0" smtClean="0"/>
          </a:p>
          <a:p>
            <a:endParaRPr lang="en-GB" sz="1600" dirty="0" smtClean="0"/>
          </a:p>
          <a:p>
            <a:endParaRPr lang="en-GB" sz="1600" dirty="0"/>
          </a:p>
          <a:p>
            <a:r>
              <a:rPr lang="en-GB" sz="1600" dirty="0"/>
              <a:t>	</a:t>
            </a:r>
            <a:endParaRPr lang="en-GB" sz="1600" dirty="0" smtClean="0"/>
          </a:p>
          <a:p>
            <a:r>
              <a:rPr lang="en-GB" sz="1100" dirty="0"/>
              <a:t>	</a:t>
            </a:r>
            <a:endParaRPr lang="en-GB" sz="1100" dirty="0" smtClean="0"/>
          </a:p>
          <a:p>
            <a:r>
              <a:rPr lang="en-GB" sz="1600" dirty="0"/>
              <a:t>	</a:t>
            </a:r>
            <a:r>
              <a:rPr lang="en-GB" sz="1600" dirty="0" smtClean="0"/>
              <a:t>]</a:t>
            </a:r>
            <a:endParaRPr lang="en-GB" sz="1600" dirty="0"/>
          </a:p>
          <a:p>
            <a:r>
              <a:rPr lang="en-GB" sz="1600" dirty="0"/>
              <a:t>	]work</a:t>
            </a:r>
          </a:p>
          <a:p>
            <a:r>
              <a:rPr lang="en-GB" sz="1600" dirty="0"/>
              <a:t>	]face</a:t>
            </a:r>
          </a:p>
          <a:p>
            <a:r>
              <a:rPr lang="en-GB" sz="1600" dirty="0"/>
              <a:t>	]</a:t>
            </a:r>
          </a:p>
          <a:p>
            <a:r>
              <a:rPr lang="en-GB" sz="1600" dirty="0"/>
              <a:t>	]</a:t>
            </a:r>
          </a:p>
          <a:p>
            <a:r>
              <a:rPr lang="en-GB" sz="1600" dirty="0"/>
              <a:t>	</a:t>
            </a:r>
            <a:r>
              <a:rPr lang="en-GB" sz="1600" b="1" dirty="0"/>
              <a:t>if not, winter</a:t>
            </a:r>
          </a:p>
          <a:p>
            <a:r>
              <a:rPr lang="en-GB" sz="1600" dirty="0"/>
              <a:t>	]no pain</a:t>
            </a:r>
          </a:p>
          <a:p>
            <a:r>
              <a:rPr lang="en-GB" sz="1600" dirty="0"/>
              <a:t>	]</a:t>
            </a:r>
          </a:p>
          <a:p>
            <a:r>
              <a:rPr lang="en-GB" sz="1600" b="1" dirty="0"/>
              <a:t>]I bid you sing</a:t>
            </a:r>
          </a:p>
          <a:p>
            <a:r>
              <a:rPr lang="en-GB" sz="1600" b="1" dirty="0"/>
              <a:t>of </a:t>
            </a:r>
            <a:r>
              <a:rPr lang="en-GB" sz="1600" b="1" dirty="0" err="1"/>
              <a:t>Gongyla</a:t>
            </a:r>
            <a:r>
              <a:rPr lang="en-GB" sz="1600" b="1" dirty="0"/>
              <a:t>, </a:t>
            </a:r>
            <a:r>
              <a:rPr lang="en-GB" sz="1600" b="1" dirty="0" err="1"/>
              <a:t>Abanthis</a:t>
            </a:r>
            <a:r>
              <a:rPr lang="en-GB" sz="1600" b="1" dirty="0"/>
              <a:t>, taking up</a:t>
            </a:r>
          </a:p>
          <a:p>
            <a:r>
              <a:rPr lang="en-GB" sz="1600" b="1" dirty="0"/>
              <a:t>your lyre as (now again) longing</a:t>
            </a:r>
          </a:p>
          <a:p>
            <a:r>
              <a:rPr lang="en-GB" sz="1600" b="1" dirty="0"/>
              <a:t>	floats around you,</a:t>
            </a:r>
          </a:p>
          <a:p>
            <a:r>
              <a:rPr lang="en-GB" sz="1600" b="1" dirty="0"/>
              <a:t> </a:t>
            </a:r>
          </a:p>
          <a:p>
            <a:r>
              <a:rPr lang="en-GB" sz="1600" b="1" dirty="0"/>
              <a:t>you beauty.  For her dress when you saw it</a:t>
            </a:r>
          </a:p>
          <a:p>
            <a:r>
              <a:rPr lang="en-GB" sz="1600" b="1" dirty="0"/>
              <a:t>stirred you.  And I rejoice.</a:t>
            </a:r>
          </a:p>
          <a:p>
            <a:r>
              <a:rPr lang="en-GB" sz="1600" dirty="0"/>
              <a:t>In fact she herself once blamed me</a:t>
            </a:r>
          </a:p>
          <a:p>
            <a:r>
              <a:rPr lang="en-GB" sz="1600" dirty="0"/>
              <a:t>	</a:t>
            </a:r>
            <a:r>
              <a:rPr lang="en-GB" sz="1600" dirty="0" err="1"/>
              <a:t>Kyprogeneia</a:t>
            </a:r>
            <a:endParaRPr lang="en-GB" sz="1600" dirty="0"/>
          </a:p>
          <a:p>
            <a:r>
              <a:rPr lang="en-GB" sz="1600" dirty="0"/>
              <a:t> </a:t>
            </a:r>
          </a:p>
          <a:p>
            <a:r>
              <a:rPr lang="en-GB" sz="1600" dirty="0"/>
              <a:t>Because I prayed</a:t>
            </a:r>
          </a:p>
          <a:p>
            <a:r>
              <a:rPr lang="en-GB" sz="1600" dirty="0"/>
              <a:t>this word:</a:t>
            </a:r>
          </a:p>
          <a:p>
            <a:r>
              <a:rPr lang="en-GB" sz="1600" dirty="0"/>
              <a:t>I want</a:t>
            </a:r>
          </a:p>
          <a:p>
            <a:r>
              <a:rPr lang="en-GB" sz="1600" dirty="0"/>
              <a:t> </a:t>
            </a:r>
          </a:p>
          <a:p>
            <a:r>
              <a:rPr lang="en-GB" sz="1600" dirty="0"/>
              <a:t> </a:t>
            </a:r>
            <a:endParaRPr lang="en-GB" sz="600" dirty="0"/>
          </a:p>
          <a:p>
            <a:r>
              <a:rPr lang="en-GB" sz="1400" dirty="0"/>
              <a:t>(</a:t>
            </a:r>
            <a:r>
              <a:rPr lang="en-GB" sz="1400" dirty="0" smtClean="0"/>
              <a:t>Trans. </a:t>
            </a:r>
            <a:r>
              <a:rPr lang="en-GB" sz="1400" dirty="0"/>
              <a:t>Anne Carson, </a:t>
            </a:r>
            <a:r>
              <a:rPr lang="en-GB" sz="1400" i="1" dirty="0"/>
              <a:t>If Not, Winter: Fragments of Sappho</a:t>
            </a:r>
            <a:r>
              <a:rPr lang="en-GB" sz="1400" dirty="0"/>
              <a:t>)</a:t>
            </a:r>
          </a:p>
          <a:p>
            <a:endParaRPr lang="en-GB" sz="1600" dirty="0"/>
          </a:p>
        </p:txBody>
      </p:sp>
      <p:pic>
        <p:nvPicPr>
          <p:cNvPr id="6" name="Picture 5" descr="Sappho_and_Alcaeus,_by_Lawrence_Alma-Tadema.jpg"/>
          <p:cNvPicPr>
            <a:picLocks noChangeAspect="1"/>
          </p:cNvPicPr>
          <p:nvPr/>
        </p:nvPicPr>
        <p:blipFill>
          <a:blip r:embed="rId2">
            <a:alphaModFix amt="30000"/>
            <a:extLst>
              <a:ext uri="{28A0092B-C50C-407E-A947-70E740481C1C}">
                <a14:useLocalDpi xmlns:a14="http://schemas.microsoft.com/office/drawing/2010/main" val="0"/>
              </a:ext>
            </a:extLst>
          </a:blip>
          <a:stretch>
            <a:fillRect/>
          </a:stretch>
        </p:blipFill>
        <p:spPr>
          <a:xfrm>
            <a:off x="-2" y="937085"/>
            <a:ext cx="10058400" cy="5501632"/>
          </a:xfrm>
          <a:prstGeom prst="rect">
            <a:avLst/>
          </a:prstGeom>
        </p:spPr>
      </p:pic>
      <p:sp>
        <p:nvSpPr>
          <p:cNvPr id="7" name="TextBox 6"/>
          <p:cNvSpPr txBox="1"/>
          <p:nvPr/>
        </p:nvSpPr>
        <p:spPr>
          <a:xfrm>
            <a:off x="70002" y="230017"/>
            <a:ext cx="8810241" cy="646331"/>
          </a:xfrm>
          <a:prstGeom prst="rect">
            <a:avLst/>
          </a:prstGeom>
          <a:noFill/>
        </p:spPr>
        <p:txBody>
          <a:bodyPr wrap="square" rtlCol="0">
            <a:spAutoFit/>
          </a:bodyPr>
          <a:lstStyle/>
          <a:p>
            <a:r>
              <a:rPr lang="en-GB" b="1" i="1" dirty="0" smtClean="0"/>
              <a:t>If Not, Winter</a:t>
            </a:r>
            <a:r>
              <a:rPr lang="en-GB" b="1" dirty="0" smtClean="0"/>
              <a:t>: Sappho fragment 22					Snapshots of desire</a:t>
            </a:r>
          </a:p>
          <a:p>
            <a:endParaRPr lang="en-US" dirty="0"/>
          </a:p>
        </p:txBody>
      </p:sp>
    </p:spTree>
    <p:extLst>
      <p:ext uri="{BB962C8B-B14F-4D97-AF65-F5344CB8AC3E}">
        <p14:creationId xmlns:p14="http://schemas.microsoft.com/office/powerpoint/2010/main" val="27875850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animEffect transition="in" filter="dissolve">
                                      <p:cBhvr>
                                        <p:cTn id="7" dur="500"/>
                                        <p:tgtEl>
                                          <p:spTgt spid="5">
                                            <p:txEl>
                                              <p:pRg st="4" end="4"/>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5">
                                            <p:txEl>
                                              <p:pRg st="5" end="5"/>
                                            </p:txEl>
                                          </p:spTgt>
                                        </p:tgtEl>
                                        <p:attrNameLst>
                                          <p:attrName>style.visibility</p:attrName>
                                        </p:attrNameLst>
                                      </p:cBhvr>
                                      <p:to>
                                        <p:strVal val="visible"/>
                                      </p:to>
                                    </p:set>
                                    <p:animEffect transition="in" filter="dissolve">
                                      <p:cBhvr>
                                        <p:cTn id="10" dur="500"/>
                                        <p:tgtEl>
                                          <p:spTgt spid="5">
                                            <p:txEl>
                                              <p:pRg st="5" end="5"/>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5">
                                            <p:txEl>
                                              <p:pRg st="6" end="6"/>
                                            </p:txEl>
                                          </p:spTgt>
                                        </p:tgtEl>
                                        <p:attrNameLst>
                                          <p:attrName>style.visibility</p:attrName>
                                        </p:attrNameLst>
                                      </p:cBhvr>
                                      <p:to>
                                        <p:strVal val="visible"/>
                                      </p:to>
                                    </p:set>
                                    <p:animEffect transition="in" filter="dissolve">
                                      <p:cBhvr>
                                        <p:cTn id="13" dur="500"/>
                                        <p:tgtEl>
                                          <p:spTgt spid="5">
                                            <p:txEl>
                                              <p:pRg st="6" end="6"/>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5">
                                            <p:txEl>
                                              <p:pRg st="7" end="7"/>
                                            </p:txEl>
                                          </p:spTgt>
                                        </p:tgtEl>
                                        <p:attrNameLst>
                                          <p:attrName>style.visibility</p:attrName>
                                        </p:attrNameLst>
                                      </p:cBhvr>
                                      <p:to>
                                        <p:strVal val="visible"/>
                                      </p:to>
                                    </p:set>
                                    <p:animEffect transition="in" filter="dissolve">
                                      <p:cBhvr>
                                        <p:cTn id="16" dur="500"/>
                                        <p:tgtEl>
                                          <p:spTgt spid="5">
                                            <p:txEl>
                                              <p:pRg st="7" end="7"/>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5">
                                            <p:txEl>
                                              <p:pRg st="8" end="8"/>
                                            </p:txEl>
                                          </p:spTgt>
                                        </p:tgtEl>
                                        <p:attrNameLst>
                                          <p:attrName>style.visibility</p:attrName>
                                        </p:attrNameLst>
                                      </p:cBhvr>
                                      <p:to>
                                        <p:strVal val="visible"/>
                                      </p:to>
                                    </p:set>
                                    <p:animEffect transition="in" filter="dissolve">
                                      <p:cBhvr>
                                        <p:cTn id="19" dur="500"/>
                                        <p:tgtEl>
                                          <p:spTgt spid="5">
                                            <p:txEl>
                                              <p:pRg st="8" end="8"/>
                                            </p:txEl>
                                          </p:spTgt>
                                        </p:tgtEl>
                                      </p:cBhvr>
                                    </p:animEffect>
                                  </p:childTnLst>
                                </p:cTn>
                              </p:par>
                              <p:par>
                                <p:cTn id="20" presetID="9" presetClass="entr" presetSubtype="0" fill="hold" nodeType="withEffect">
                                  <p:stCondLst>
                                    <p:cond delay="0"/>
                                  </p:stCondLst>
                                  <p:childTnLst>
                                    <p:set>
                                      <p:cBhvr>
                                        <p:cTn id="21" dur="1" fill="hold">
                                          <p:stCondLst>
                                            <p:cond delay="0"/>
                                          </p:stCondLst>
                                        </p:cTn>
                                        <p:tgtEl>
                                          <p:spTgt spid="5">
                                            <p:txEl>
                                              <p:pRg st="9" end="9"/>
                                            </p:txEl>
                                          </p:spTgt>
                                        </p:tgtEl>
                                        <p:attrNameLst>
                                          <p:attrName>style.visibility</p:attrName>
                                        </p:attrNameLst>
                                      </p:cBhvr>
                                      <p:to>
                                        <p:strVal val="visible"/>
                                      </p:to>
                                    </p:set>
                                    <p:animEffect transition="in" filter="dissolve">
                                      <p:cBhvr>
                                        <p:cTn id="22" dur="500"/>
                                        <p:tgtEl>
                                          <p:spTgt spid="5">
                                            <p:txEl>
                                              <p:pRg st="9" end="9"/>
                                            </p:txEl>
                                          </p:spTgt>
                                        </p:tgtEl>
                                      </p:cBhvr>
                                    </p:animEffect>
                                  </p:childTnLst>
                                </p:cTn>
                              </p:par>
                              <p:par>
                                <p:cTn id="23" presetID="9" presetClass="entr" presetSubtype="0" fill="hold" nodeType="withEffect">
                                  <p:stCondLst>
                                    <p:cond delay="0"/>
                                  </p:stCondLst>
                                  <p:childTnLst>
                                    <p:set>
                                      <p:cBhvr>
                                        <p:cTn id="24" dur="1" fill="hold">
                                          <p:stCondLst>
                                            <p:cond delay="0"/>
                                          </p:stCondLst>
                                        </p:cTn>
                                        <p:tgtEl>
                                          <p:spTgt spid="5">
                                            <p:txEl>
                                              <p:pRg st="10" end="10"/>
                                            </p:txEl>
                                          </p:spTgt>
                                        </p:tgtEl>
                                        <p:attrNameLst>
                                          <p:attrName>style.visibility</p:attrName>
                                        </p:attrNameLst>
                                      </p:cBhvr>
                                      <p:to>
                                        <p:strVal val="visible"/>
                                      </p:to>
                                    </p:set>
                                    <p:animEffect transition="in" filter="dissolve">
                                      <p:cBhvr>
                                        <p:cTn id="25" dur="500"/>
                                        <p:tgtEl>
                                          <p:spTgt spid="5">
                                            <p:txEl>
                                              <p:pRg st="10" end="10"/>
                                            </p:txEl>
                                          </p:spTgt>
                                        </p:tgtEl>
                                      </p:cBhvr>
                                    </p:animEffect>
                                  </p:childTnLst>
                                </p:cTn>
                              </p:par>
                              <p:par>
                                <p:cTn id="26" presetID="9" presetClass="entr" presetSubtype="0" fill="hold" nodeType="withEffect">
                                  <p:stCondLst>
                                    <p:cond delay="0"/>
                                  </p:stCondLst>
                                  <p:childTnLst>
                                    <p:set>
                                      <p:cBhvr>
                                        <p:cTn id="27" dur="1" fill="hold">
                                          <p:stCondLst>
                                            <p:cond delay="0"/>
                                          </p:stCondLst>
                                        </p:cTn>
                                        <p:tgtEl>
                                          <p:spTgt spid="5">
                                            <p:txEl>
                                              <p:pRg st="11" end="11"/>
                                            </p:txEl>
                                          </p:spTgt>
                                        </p:tgtEl>
                                        <p:attrNameLst>
                                          <p:attrName>style.visibility</p:attrName>
                                        </p:attrNameLst>
                                      </p:cBhvr>
                                      <p:to>
                                        <p:strVal val="visible"/>
                                      </p:to>
                                    </p:set>
                                    <p:animEffect transition="in" filter="dissolve">
                                      <p:cBhvr>
                                        <p:cTn id="28" dur="500"/>
                                        <p:tgtEl>
                                          <p:spTgt spid="5">
                                            <p:txEl>
                                              <p:pRg st="11" end="11"/>
                                            </p:txEl>
                                          </p:spTgt>
                                        </p:tgtEl>
                                      </p:cBhvr>
                                    </p:animEffect>
                                  </p:childTnLst>
                                </p:cTn>
                              </p:par>
                              <p:par>
                                <p:cTn id="29" presetID="9" presetClass="entr" presetSubtype="0" fill="hold" nodeType="withEffect">
                                  <p:stCondLst>
                                    <p:cond delay="0"/>
                                  </p:stCondLst>
                                  <p:childTnLst>
                                    <p:set>
                                      <p:cBhvr>
                                        <p:cTn id="30" dur="1" fill="hold">
                                          <p:stCondLst>
                                            <p:cond delay="0"/>
                                          </p:stCondLst>
                                        </p:cTn>
                                        <p:tgtEl>
                                          <p:spTgt spid="5">
                                            <p:txEl>
                                              <p:pRg st="12" end="12"/>
                                            </p:txEl>
                                          </p:spTgt>
                                        </p:tgtEl>
                                        <p:attrNameLst>
                                          <p:attrName>style.visibility</p:attrName>
                                        </p:attrNameLst>
                                      </p:cBhvr>
                                      <p:to>
                                        <p:strVal val="visible"/>
                                      </p:to>
                                    </p:set>
                                    <p:animEffect transition="in" filter="dissolve">
                                      <p:cBhvr>
                                        <p:cTn id="31" dur="500"/>
                                        <p:tgtEl>
                                          <p:spTgt spid="5">
                                            <p:txEl>
                                              <p:pRg st="12" end="12"/>
                                            </p:txEl>
                                          </p:spTgt>
                                        </p:tgtEl>
                                      </p:cBhvr>
                                    </p:animEffect>
                                  </p:childTnLst>
                                </p:cTn>
                              </p:par>
                              <p:par>
                                <p:cTn id="32" presetID="9" presetClass="entr" presetSubtype="0" fill="hold" nodeType="withEffect">
                                  <p:stCondLst>
                                    <p:cond delay="0"/>
                                  </p:stCondLst>
                                  <p:childTnLst>
                                    <p:set>
                                      <p:cBhvr>
                                        <p:cTn id="33" dur="1" fill="hold">
                                          <p:stCondLst>
                                            <p:cond delay="0"/>
                                          </p:stCondLst>
                                        </p:cTn>
                                        <p:tgtEl>
                                          <p:spTgt spid="5">
                                            <p:txEl>
                                              <p:pRg st="13" end="13"/>
                                            </p:txEl>
                                          </p:spTgt>
                                        </p:tgtEl>
                                        <p:attrNameLst>
                                          <p:attrName>style.visibility</p:attrName>
                                        </p:attrNameLst>
                                      </p:cBhvr>
                                      <p:to>
                                        <p:strVal val="visible"/>
                                      </p:to>
                                    </p:set>
                                    <p:animEffect transition="in" filter="dissolve">
                                      <p:cBhvr>
                                        <p:cTn id="34" dur="500"/>
                                        <p:tgtEl>
                                          <p:spTgt spid="5">
                                            <p:txEl>
                                              <p:pRg st="13" end="13"/>
                                            </p:txEl>
                                          </p:spTgt>
                                        </p:tgtEl>
                                      </p:cBhvr>
                                    </p:animEffect>
                                  </p:childTnLst>
                                </p:cTn>
                              </p:par>
                              <p:par>
                                <p:cTn id="35" presetID="9" presetClass="entr" presetSubtype="0" fill="hold" nodeType="withEffect">
                                  <p:stCondLst>
                                    <p:cond delay="0"/>
                                  </p:stCondLst>
                                  <p:childTnLst>
                                    <p:set>
                                      <p:cBhvr>
                                        <p:cTn id="36" dur="1" fill="hold">
                                          <p:stCondLst>
                                            <p:cond delay="0"/>
                                          </p:stCondLst>
                                        </p:cTn>
                                        <p:tgtEl>
                                          <p:spTgt spid="5">
                                            <p:txEl>
                                              <p:pRg st="14" end="14"/>
                                            </p:txEl>
                                          </p:spTgt>
                                        </p:tgtEl>
                                        <p:attrNameLst>
                                          <p:attrName>style.visibility</p:attrName>
                                        </p:attrNameLst>
                                      </p:cBhvr>
                                      <p:to>
                                        <p:strVal val="visible"/>
                                      </p:to>
                                    </p:set>
                                    <p:animEffect transition="in" filter="dissolve">
                                      <p:cBhvr>
                                        <p:cTn id="37" dur="500"/>
                                        <p:tgtEl>
                                          <p:spTgt spid="5">
                                            <p:txEl>
                                              <p:pRg st="14" end="14"/>
                                            </p:txEl>
                                          </p:spTgt>
                                        </p:tgtEl>
                                      </p:cBhvr>
                                    </p:animEffect>
                                  </p:childTnLst>
                                </p:cTn>
                              </p:par>
                              <p:par>
                                <p:cTn id="38" presetID="9" presetClass="entr" presetSubtype="0" fill="hold" nodeType="withEffect">
                                  <p:stCondLst>
                                    <p:cond delay="0"/>
                                  </p:stCondLst>
                                  <p:childTnLst>
                                    <p:set>
                                      <p:cBhvr>
                                        <p:cTn id="39" dur="1" fill="hold">
                                          <p:stCondLst>
                                            <p:cond delay="0"/>
                                          </p:stCondLst>
                                        </p:cTn>
                                        <p:tgtEl>
                                          <p:spTgt spid="5">
                                            <p:txEl>
                                              <p:pRg st="15" end="15"/>
                                            </p:txEl>
                                          </p:spTgt>
                                        </p:tgtEl>
                                        <p:attrNameLst>
                                          <p:attrName>style.visibility</p:attrName>
                                        </p:attrNameLst>
                                      </p:cBhvr>
                                      <p:to>
                                        <p:strVal val="visible"/>
                                      </p:to>
                                    </p:set>
                                    <p:animEffect transition="in" filter="dissolve">
                                      <p:cBhvr>
                                        <p:cTn id="40" dur="500"/>
                                        <p:tgtEl>
                                          <p:spTgt spid="5">
                                            <p:txEl>
                                              <p:pRg st="15" end="15"/>
                                            </p:txEl>
                                          </p:spTgt>
                                        </p:tgtEl>
                                      </p:cBhvr>
                                    </p:animEffect>
                                  </p:childTnLst>
                                </p:cTn>
                              </p:par>
                              <p:par>
                                <p:cTn id="41" presetID="9" presetClass="entr" presetSubtype="0" fill="hold" nodeType="withEffect">
                                  <p:stCondLst>
                                    <p:cond delay="0"/>
                                  </p:stCondLst>
                                  <p:childTnLst>
                                    <p:set>
                                      <p:cBhvr>
                                        <p:cTn id="42" dur="1" fill="hold">
                                          <p:stCondLst>
                                            <p:cond delay="0"/>
                                          </p:stCondLst>
                                        </p:cTn>
                                        <p:tgtEl>
                                          <p:spTgt spid="5">
                                            <p:txEl>
                                              <p:pRg st="16" end="16"/>
                                            </p:txEl>
                                          </p:spTgt>
                                        </p:tgtEl>
                                        <p:attrNameLst>
                                          <p:attrName>style.visibility</p:attrName>
                                        </p:attrNameLst>
                                      </p:cBhvr>
                                      <p:to>
                                        <p:strVal val="visible"/>
                                      </p:to>
                                    </p:set>
                                    <p:animEffect transition="in" filter="dissolve">
                                      <p:cBhvr>
                                        <p:cTn id="43" dur="500"/>
                                        <p:tgtEl>
                                          <p:spTgt spid="5">
                                            <p:txEl>
                                              <p:pRg st="16" end="16"/>
                                            </p:txEl>
                                          </p:spTgt>
                                        </p:tgtEl>
                                      </p:cBhvr>
                                    </p:animEffect>
                                  </p:childTnLst>
                                </p:cTn>
                              </p:par>
                              <p:par>
                                <p:cTn id="44" presetID="9" presetClass="entr" presetSubtype="0" fill="hold" nodeType="withEffect">
                                  <p:stCondLst>
                                    <p:cond delay="0"/>
                                  </p:stCondLst>
                                  <p:childTnLst>
                                    <p:set>
                                      <p:cBhvr>
                                        <p:cTn id="45" dur="1" fill="hold">
                                          <p:stCondLst>
                                            <p:cond delay="0"/>
                                          </p:stCondLst>
                                        </p:cTn>
                                        <p:tgtEl>
                                          <p:spTgt spid="5">
                                            <p:txEl>
                                              <p:pRg st="17" end="17"/>
                                            </p:txEl>
                                          </p:spTgt>
                                        </p:tgtEl>
                                        <p:attrNameLst>
                                          <p:attrName>style.visibility</p:attrName>
                                        </p:attrNameLst>
                                      </p:cBhvr>
                                      <p:to>
                                        <p:strVal val="visible"/>
                                      </p:to>
                                    </p:set>
                                    <p:animEffect transition="in" filter="dissolve">
                                      <p:cBhvr>
                                        <p:cTn id="46" dur="500"/>
                                        <p:tgtEl>
                                          <p:spTgt spid="5">
                                            <p:txEl>
                                              <p:pRg st="17" end="17"/>
                                            </p:txEl>
                                          </p:spTgt>
                                        </p:tgtEl>
                                      </p:cBhvr>
                                    </p:animEffect>
                                  </p:childTnLst>
                                </p:cTn>
                              </p:par>
                              <p:par>
                                <p:cTn id="47" presetID="9" presetClass="entr" presetSubtype="0" fill="hold" nodeType="withEffect">
                                  <p:stCondLst>
                                    <p:cond delay="0"/>
                                  </p:stCondLst>
                                  <p:childTnLst>
                                    <p:set>
                                      <p:cBhvr>
                                        <p:cTn id="48" dur="1" fill="hold">
                                          <p:stCondLst>
                                            <p:cond delay="0"/>
                                          </p:stCondLst>
                                        </p:cTn>
                                        <p:tgtEl>
                                          <p:spTgt spid="5">
                                            <p:txEl>
                                              <p:pRg st="18" end="18"/>
                                            </p:txEl>
                                          </p:spTgt>
                                        </p:tgtEl>
                                        <p:attrNameLst>
                                          <p:attrName>style.visibility</p:attrName>
                                        </p:attrNameLst>
                                      </p:cBhvr>
                                      <p:to>
                                        <p:strVal val="visible"/>
                                      </p:to>
                                    </p:set>
                                    <p:animEffect transition="in" filter="dissolve">
                                      <p:cBhvr>
                                        <p:cTn id="49" dur="500"/>
                                        <p:tgtEl>
                                          <p:spTgt spid="5">
                                            <p:txEl>
                                              <p:pRg st="18" end="18"/>
                                            </p:txEl>
                                          </p:spTgt>
                                        </p:tgtEl>
                                      </p:cBhvr>
                                    </p:animEffect>
                                  </p:childTnLst>
                                </p:cTn>
                              </p:par>
                              <p:par>
                                <p:cTn id="50" presetID="9" presetClass="entr" presetSubtype="0" fill="hold" nodeType="withEffect">
                                  <p:stCondLst>
                                    <p:cond delay="0"/>
                                  </p:stCondLst>
                                  <p:childTnLst>
                                    <p:set>
                                      <p:cBhvr>
                                        <p:cTn id="51" dur="1" fill="hold">
                                          <p:stCondLst>
                                            <p:cond delay="0"/>
                                          </p:stCondLst>
                                        </p:cTn>
                                        <p:tgtEl>
                                          <p:spTgt spid="5">
                                            <p:txEl>
                                              <p:pRg st="19" end="19"/>
                                            </p:txEl>
                                          </p:spTgt>
                                        </p:tgtEl>
                                        <p:attrNameLst>
                                          <p:attrName>style.visibility</p:attrName>
                                        </p:attrNameLst>
                                      </p:cBhvr>
                                      <p:to>
                                        <p:strVal val="visible"/>
                                      </p:to>
                                    </p:set>
                                    <p:animEffect transition="in" filter="dissolve">
                                      <p:cBhvr>
                                        <p:cTn id="52" dur="500"/>
                                        <p:tgtEl>
                                          <p:spTgt spid="5">
                                            <p:txEl>
                                              <p:pRg st="19" end="19"/>
                                            </p:txEl>
                                          </p:spTgt>
                                        </p:tgtEl>
                                      </p:cBhvr>
                                    </p:animEffect>
                                  </p:childTnLst>
                                </p:cTn>
                              </p:par>
                              <p:par>
                                <p:cTn id="53" presetID="9" presetClass="entr" presetSubtype="0" fill="hold" nodeType="withEffect">
                                  <p:stCondLst>
                                    <p:cond delay="0"/>
                                  </p:stCondLst>
                                  <p:childTnLst>
                                    <p:set>
                                      <p:cBhvr>
                                        <p:cTn id="54" dur="1" fill="hold">
                                          <p:stCondLst>
                                            <p:cond delay="0"/>
                                          </p:stCondLst>
                                        </p:cTn>
                                        <p:tgtEl>
                                          <p:spTgt spid="5">
                                            <p:txEl>
                                              <p:pRg st="20" end="20"/>
                                            </p:txEl>
                                          </p:spTgt>
                                        </p:tgtEl>
                                        <p:attrNameLst>
                                          <p:attrName>style.visibility</p:attrName>
                                        </p:attrNameLst>
                                      </p:cBhvr>
                                      <p:to>
                                        <p:strVal val="visible"/>
                                      </p:to>
                                    </p:set>
                                    <p:animEffect transition="in" filter="dissolve">
                                      <p:cBhvr>
                                        <p:cTn id="55" dur="500"/>
                                        <p:tgtEl>
                                          <p:spTgt spid="5">
                                            <p:txEl>
                                              <p:pRg st="20" end="20"/>
                                            </p:txEl>
                                          </p:spTgt>
                                        </p:tgtEl>
                                      </p:cBhvr>
                                    </p:animEffect>
                                  </p:childTnLst>
                                </p:cTn>
                              </p:par>
                              <p:par>
                                <p:cTn id="56" presetID="9" presetClass="entr" presetSubtype="0" fill="hold" nodeType="withEffect">
                                  <p:stCondLst>
                                    <p:cond delay="0"/>
                                  </p:stCondLst>
                                  <p:childTnLst>
                                    <p:set>
                                      <p:cBhvr>
                                        <p:cTn id="57" dur="1" fill="hold">
                                          <p:stCondLst>
                                            <p:cond delay="0"/>
                                          </p:stCondLst>
                                        </p:cTn>
                                        <p:tgtEl>
                                          <p:spTgt spid="5">
                                            <p:txEl>
                                              <p:pRg st="21" end="21"/>
                                            </p:txEl>
                                          </p:spTgt>
                                        </p:tgtEl>
                                        <p:attrNameLst>
                                          <p:attrName>style.visibility</p:attrName>
                                        </p:attrNameLst>
                                      </p:cBhvr>
                                      <p:to>
                                        <p:strVal val="visible"/>
                                      </p:to>
                                    </p:set>
                                    <p:animEffect transition="in" filter="dissolve">
                                      <p:cBhvr>
                                        <p:cTn id="58" dur="500"/>
                                        <p:tgtEl>
                                          <p:spTgt spid="5">
                                            <p:txEl>
                                              <p:pRg st="21" end="21"/>
                                            </p:txEl>
                                          </p:spTgt>
                                        </p:tgtEl>
                                      </p:cBhvr>
                                    </p:animEffect>
                                  </p:childTnLst>
                                </p:cTn>
                              </p:par>
                              <p:par>
                                <p:cTn id="59" presetID="9" presetClass="entr" presetSubtype="0" fill="hold" nodeType="withEffect">
                                  <p:stCondLst>
                                    <p:cond delay="0"/>
                                  </p:stCondLst>
                                  <p:childTnLst>
                                    <p:set>
                                      <p:cBhvr>
                                        <p:cTn id="60" dur="1" fill="hold">
                                          <p:stCondLst>
                                            <p:cond delay="0"/>
                                          </p:stCondLst>
                                        </p:cTn>
                                        <p:tgtEl>
                                          <p:spTgt spid="5">
                                            <p:txEl>
                                              <p:pRg st="22" end="22"/>
                                            </p:txEl>
                                          </p:spTgt>
                                        </p:tgtEl>
                                        <p:attrNameLst>
                                          <p:attrName>style.visibility</p:attrName>
                                        </p:attrNameLst>
                                      </p:cBhvr>
                                      <p:to>
                                        <p:strVal val="visible"/>
                                      </p:to>
                                    </p:set>
                                    <p:animEffect transition="in" filter="dissolve">
                                      <p:cBhvr>
                                        <p:cTn id="61" dur="500"/>
                                        <p:tgtEl>
                                          <p:spTgt spid="5">
                                            <p:txEl>
                                              <p:pRg st="22" end="22"/>
                                            </p:txEl>
                                          </p:spTgt>
                                        </p:tgtEl>
                                      </p:cBhvr>
                                    </p:animEffect>
                                  </p:childTnLst>
                                </p:cTn>
                              </p:par>
                              <p:par>
                                <p:cTn id="62" presetID="9" presetClass="entr" presetSubtype="0" fill="hold" nodeType="withEffect">
                                  <p:stCondLst>
                                    <p:cond delay="0"/>
                                  </p:stCondLst>
                                  <p:childTnLst>
                                    <p:set>
                                      <p:cBhvr>
                                        <p:cTn id="63" dur="1" fill="hold">
                                          <p:stCondLst>
                                            <p:cond delay="0"/>
                                          </p:stCondLst>
                                        </p:cTn>
                                        <p:tgtEl>
                                          <p:spTgt spid="5">
                                            <p:txEl>
                                              <p:pRg st="23" end="23"/>
                                            </p:txEl>
                                          </p:spTgt>
                                        </p:tgtEl>
                                        <p:attrNameLst>
                                          <p:attrName>style.visibility</p:attrName>
                                        </p:attrNameLst>
                                      </p:cBhvr>
                                      <p:to>
                                        <p:strVal val="visible"/>
                                      </p:to>
                                    </p:set>
                                    <p:animEffect transition="in" filter="dissolve">
                                      <p:cBhvr>
                                        <p:cTn id="64" dur="500"/>
                                        <p:tgtEl>
                                          <p:spTgt spid="5">
                                            <p:txEl>
                                              <p:pRg st="23" end="23"/>
                                            </p:txEl>
                                          </p:spTgt>
                                        </p:tgtEl>
                                      </p:cBhvr>
                                    </p:animEffect>
                                  </p:childTnLst>
                                </p:cTn>
                              </p:par>
                              <p:par>
                                <p:cTn id="65" presetID="9" presetClass="entr" presetSubtype="0" fill="hold" nodeType="withEffect">
                                  <p:stCondLst>
                                    <p:cond delay="0"/>
                                  </p:stCondLst>
                                  <p:childTnLst>
                                    <p:set>
                                      <p:cBhvr>
                                        <p:cTn id="66" dur="1" fill="hold">
                                          <p:stCondLst>
                                            <p:cond delay="0"/>
                                          </p:stCondLst>
                                        </p:cTn>
                                        <p:tgtEl>
                                          <p:spTgt spid="5">
                                            <p:txEl>
                                              <p:pRg st="24" end="24"/>
                                            </p:txEl>
                                          </p:spTgt>
                                        </p:tgtEl>
                                        <p:attrNameLst>
                                          <p:attrName>style.visibility</p:attrName>
                                        </p:attrNameLst>
                                      </p:cBhvr>
                                      <p:to>
                                        <p:strVal val="visible"/>
                                      </p:to>
                                    </p:set>
                                    <p:animEffect transition="in" filter="dissolve">
                                      <p:cBhvr>
                                        <p:cTn id="67" dur="500"/>
                                        <p:tgtEl>
                                          <p:spTgt spid="5">
                                            <p:txEl>
                                              <p:pRg st="24" end="24"/>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9" presetClass="entr" presetSubtype="0" fill="hold" nodeType="clickEffect">
                                  <p:stCondLst>
                                    <p:cond delay="0"/>
                                  </p:stCondLst>
                                  <p:childTnLst>
                                    <p:set>
                                      <p:cBhvr>
                                        <p:cTn id="71" dur="1" fill="hold">
                                          <p:stCondLst>
                                            <p:cond delay="0"/>
                                          </p:stCondLst>
                                        </p:cTn>
                                        <p:tgtEl>
                                          <p:spTgt spid="5">
                                            <p:txEl>
                                              <p:pRg st="41" end="41"/>
                                            </p:txEl>
                                          </p:spTgt>
                                        </p:tgtEl>
                                        <p:attrNameLst>
                                          <p:attrName>style.visibility</p:attrName>
                                        </p:attrNameLst>
                                      </p:cBhvr>
                                      <p:to>
                                        <p:strVal val="visible"/>
                                      </p:to>
                                    </p:set>
                                    <p:animEffect transition="in" filter="dissolve">
                                      <p:cBhvr>
                                        <p:cTn id="72" dur="500"/>
                                        <p:tgtEl>
                                          <p:spTgt spid="5">
                                            <p:txEl>
                                              <p:pRg st="41" end="41"/>
                                            </p:txEl>
                                          </p:spTgt>
                                        </p:tgtEl>
                                      </p:cBhvr>
                                    </p:animEffect>
                                  </p:childTnLst>
                                </p:cTn>
                              </p:par>
                              <p:par>
                                <p:cTn id="73" presetID="9" presetClass="entr" presetSubtype="0" fill="hold" nodeType="withEffect">
                                  <p:stCondLst>
                                    <p:cond delay="0"/>
                                  </p:stCondLst>
                                  <p:childTnLst>
                                    <p:set>
                                      <p:cBhvr>
                                        <p:cTn id="74" dur="1" fill="hold">
                                          <p:stCondLst>
                                            <p:cond delay="0"/>
                                          </p:stCondLst>
                                        </p:cTn>
                                        <p:tgtEl>
                                          <p:spTgt spid="5">
                                            <p:txEl>
                                              <p:pRg st="42" end="42"/>
                                            </p:txEl>
                                          </p:spTgt>
                                        </p:tgtEl>
                                        <p:attrNameLst>
                                          <p:attrName>style.visibility</p:attrName>
                                        </p:attrNameLst>
                                      </p:cBhvr>
                                      <p:to>
                                        <p:strVal val="visible"/>
                                      </p:to>
                                    </p:set>
                                    <p:animEffect transition="in" filter="dissolve">
                                      <p:cBhvr>
                                        <p:cTn id="75" dur="500"/>
                                        <p:tgtEl>
                                          <p:spTgt spid="5">
                                            <p:txEl>
                                              <p:pRg st="42" end="42"/>
                                            </p:txEl>
                                          </p:spTgt>
                                        </p:tgtEl>
                                      </p:cBhvr>
                                    </p:animEffect>
                                  </p:childTnLst>
                                </p:cTn>
                              </p:par>
                              <p:par>
                                <p:cTn id="76" presetID="9" presetClass="entr" presetSubtype="0" fill="hold" nodeType="withEffect">
                                  <p:stCondLst>
                                    <p:cond delay="0"/>
                                  </p:stCondLst>
                                  <p:childTnLst>
                                    <p:set>
                                      <p:cBhvr>
                                        <p:cTn id="77" dur="1" fill="hold">
                                          <p:stCondLst>
                                            <p:cond delay="0"/>
                                          </p:stCondLst>
                                        </p:cTn>
                                        <p:tgtEl>
                                          <p:spTgt spid="5">
                                            <p:txEl>
                                              <p:pRg st="43" end="43"/>
                                            </p:txEl>
                                          </p:spTgt>
                                        </p:tgtEl>
                                        <p:attrNameLst>
                                          <p:attrName>style.visibility</p:attrName>
                                        </p:attrNameLst>
                                      </p:cBhvr>
                                      <p:to>
                                        <p:strVal val="visible"/>
                                      </p:to>
                                    </p:set>
                                    <p:animEffect transition="in" filter="dissolve">
                                      <p:cBhvr>
                                        <p:cTn id="78" dur="500"/>
                                        <p:tgtEl>
                                          <p:spTgt spid="5">
                                            <p:txEl>
                                              <p:pRg st="43" end="43"/>
                                            </p:txEl>
                                          </p:spTgt>
                                        </p:tgtEl>
                                      </p:cBhvr>
                                    </p:animEffect>
                                  </p:childTnLst>
                                </p:cTn>
                              </p:par>
                              <p:par>
                                <p:cTn id="79" presetID="9" presetClass="entr" presetSubtype="0" fill="hold" nodeType="withEffect">
                                  <p:stCondLst>
                                    <p:cond delay="0"/>
                                  </p:stCondLst>
                                  <p:childTnLst>
                                    <p:set>
                                      <p:cBhvr>
                                        <p:cTn id="80" dur="1" fill="hold">
                                          <p:stCondLst>
                                            <p:cond delay="0"/>
                                          </p:stCondLst>
                                        </p:cTn>
                                        <p:tgtEl>
                                          <p:spTgt spid="5">
                                            <p:txEl>
                                              <p:pRg st="44" end="44"/>
                                            </p:txEl>
                                          </p:spTgt>
                                        </p:tgtEl>
                                        <p:attrNameLst>
                                          <p:attrName>style.visibility</p:attrName>
                                        </p:attrNameLst>
                                      </p:cBhvr>
                                      <p:to>
                                        <p:strVal val="visible"/>
                                      </p:to>
                                    </p:set>
                                    <p:animEffect transition="in" filter="dissolve">
                                      <p:cBhvr>
                                        <p:cTn id="81" dur="500"/>
                                        <p:tgtEl>
                                          <p:spTgt spid="5">
                                            <p:txEl>
                                              <p:pRg st="44" end="44"/>
                                            </p:txEl>
                                          </p:spTgt>
                                        </p:tgtEl>
                                      </p:cBhvr>
                                    </p:animEffect>
                                  </p:childTnLst>
                                </p:cTn>
                              </p:par>
                              <p:par>
                                <p:cTn id="82" presetID="9" presetClass="entr" presetSubtype="0" fill="hold" nodeType="withEffect">
                                  <p:stCondLst>
                                    <p:cond delay="0"/>
                                  </p:stCondLst>
                                  <p:childTnLst>
                                    <p:set>
                                      <p:cBhvr>
                                        <p:cTn id="83" dur="1" fill="hold">
                                          <p:stCondLst>
                                            <p:cond delay="0"/>
                                          </p:stCondLst>
                                        </p:cTn>
                                        <p:tgtEl>
                                          <p:spTgt spid="5">
                                            <p:txEl>
                                              <p:pRg st="45" end="45"/>
                                            </p:txEl>
                                          </p:spTgt>
                                        </p:tgtEl>
                                        <p:attrNameLst>
                                          <p:attrName>style.visibility</p:attrName>
                                        </p:attrNameLst>
                                      </p:cBhvr>
                                      <p:to>
                                        <p:strVal val="visible"/>
                                      </p:to>
                                    </p:set>
                                    <p:animEffect transition="in" filter="dissolve">
                                      <p:cBhvr>
                                        <p:cTn id="84" dur="500"/>
                                        <p:tgtEl>
                                          <p:spTgt spid="5">
                                            <p:txEl>
                                              <p:pRg st="45" end="45"/>
                                            </p:txEl>
                                          </p:spTgt>
                                        </p:tgtEl>
                                      </p:cBhvr>
                                    </p:animEffect>
                                  </p:childTnLst>
                                </p:cTn>
                              </p:par>
                              <p:par>
                                <p:cTn id="85" presetID="9" presetClass="entr" presetSubtype="0" fill="hold" nodeType="withEffect">
                                  <p:stCondLst>
                                    <p:cond delay="0"/>
                                  </p:stCondLst>
                                  <p:childTnLst>
                                    <p:set>
                                      <p:cBhvr>
                                        <p:cTn id="86" dur="1" fill="hold">
                                          <p:stCondLst>
                                            <p:cond delay="0"/>
                                          </p:stCondLst>
                                        </p:cTn>
                                        <p:tgtEl>
                                          <p:spTgt spid="5">
                                            <p:txEl>
                                              <p:pRg st="46" end="46"/>
                                            </p:txEl>
                                          </p:spTgt>
                                        </p:tgtEl>
                                        <p:attrNameLst>
                                          <p:attrName>style.visibility</p:attrName>
                                        </p:attrNameLst>
                                      </p:cBhvr>
                                      <p:to>
                                        <p:strVal val="visible"/>
                                      </p:to>
                                    </p:set>
                                    <p:animEffect transition="in" filter="dissolve">
                                      <p:cBhvr>
                                        <p:cTn id="87" dur="500"/>
                                        <p:tgtEl>
                                          <p:spTgt spid="5">
                                            <p:txEl>
                                              <p:pRg st="46" end="46"/>
                                            </p:txEl>
                                          </p:spTgt>
                                        </p:tgtEl>
                                      </p:cBhvr>
                                    </p:animEffect>
                                  </p:childTnLst>
                                </p:cTn>
                              </p:par>
                              <p:par>
                                <p:cTn id="88" presetID="9" presetClass="entr" presetSubtype="0" fill="hold" nodeType="withEffect">
                                  <p:stCondLst>
                                    <p:cond delay="0"/>
                                  </p:stCondLst>
                                  <p:childTnLst>
                                    <p:set>
                                      <p:cBhvr>
                                        <p:cTn id="89" dur="1" fill="hold">
                                          <p:stCondLst>
                                            <p:cond delay="0"/>
                                          </p:stCondLst>
                                        </p:cTn>
                                        <p:tgtEl>
                                          <p:spTgt spid="5">
                                            <p:txEl>
                                              <p:pRg st="47" end="47"/>
                                            </p:txEl>
                                          </p:spTgt>
                                        </p:tgtEl>
                                        <p:attrNameLst>
                                          <p:attrName>style.visibility</p:attrName>
                                        </p:attrNameLst>
                                      </p:cBhvr>
                                      <p:to>
                                        <p:strVal val="visible"/>
                                      </p:to>
                                    </p:set>
                                    <p:animEffect transition="in" filter="dissolve">
                                      <p:cBhvr>
                                        <p:cTn id="90" dur="500"/>
                                        <p:tgtEl>
                                          <p:spTgt spid="5">
                                            <p:txEl>
                                              <p:pRg st="47" end="47"/>
                                            </p:txEl>
                                          </p:spTgt>
                                        </p:tgtEl>
                                      </p:cBhvr>
                                    </p:animEffect>
                                  </p:childTnLst>
                                </p:cTn>
                              </p:par>
                              <p:par>
                                <p:cTn id="91" presetID="9" presetClass="entr" presetSubtype="0" fill="hold" nodeType="withEffect">
                                  <p:stCondLst>
                                    <p:cond delay="0"/>
                                  </p:stCondLst>
                                  <p:childTnLst>
                                    <p:set>
                                      <p:cBhvr>
                                        <p:cTn id="92" dur="1" fill="hold">
                                          <p:stCondLst>
                                            <p:cond delay="0"/>
                                          </p:stCondLst>
                                        </p:cTn>
                                        <p:tgtEl>
                                          <p:spTgt spid="5">
                                            <p:txEl>
                                              <p:pRg st="48" end="48"/>
                                            </p:txEl>
                                          </p:spTgt>
                                        </p:tgtEl>
                                        <p:attrNameLst>
                                          <p:attrName>style.visibility</p:attrName>
                                        </p:attrNameLst>
                                      </p:cBhvr>
                                      <p:to>
                                        <p:strVal val="visible"/>
                                      </p:to>
                                    </p:set>
                                    <p:animEffect transition="in" filter="dissolve">
                                      <p:cBhvr>
                                        <p:cTn id="93" dur="500"/>
                                        <p:tgtEl>
                                          <p:spTgt spid="5">
                                            <p:txEl>
                                              <p:pRg st="48" end="48"/>
                                            </p:txEl>
                                          </p:spTgt>
                                        </p:tgtEl>
                                      </p:cBhvr>
                                    </p:animEffect>
                                  </p:childTnLst>
                                </p:cTn>
                              </p:par>
                              <p:par>
                                <p:cTn id="94" presetID="9" presetClass="entr" presetSubtype="0" fill="hold" nodeType="withEffect">
                                  <p:stCondLst>
                                    <p:cond delay="0"/>
                                  </p:stCondLst>
                                  <p:childTnLst>
                                    <p:set>
                                      <p:cBhvr>
                                        <p:cTn id="95" dur="1" fill="hold">
                                          <p:stCondLst>
                                            <p:cond delay="0"/>
                                          </p:stCondLst>
                                        </p:cTn>
                                        <p:tgtEl>
                                          <p:spTgt spid="5">
                                            <p:txEl>
                                              <p:pRg st="49" end="49"/>
                                            </p:txEl>
                                          </p:spTgt>
                                        </p:tgtEl>
                                        <p:attrNameLst>
                                          <p:attrName>style.visibility</p:attrName>
                                        </p:attrNameLst>
                                      </p:cBhvr>
                                      <p:to>
                                        <p:strVal val="visible"/>
                                      </p:to>
                                    </p:set>
                                    <p:animEffect transition="in" filter="dissolve">
                                      <p:cBhvr>
                                        <p:cTn id="96" dur="500"/>
                                        <p:tgtEl>
                                          <p:spTgt spid="5">
                                            <p:txEl>
                                              <p:pRg st="49" end="49"/>
                                            </p:txEl>
                                          </p:spTgt>
                                        </p:tgtEl>
                                      </p:cBhvr>
                                    </p:animEffect>
                                  </p:childTnLst>
                                </p:cTn>
                              </p:par>
                              <p:par>
                                <p:cTn id="97" presetID="9" presetClass="entr" presetSubtype="0" fill="hold" nodeType="withEffect">
                                  <p:stCondLst>
                                    <p:cond delay="0"/>
                                  </p:stCondLst>
                                  <p:childTnLst>
                                    <p:set>
                                      <p:cBhvr>
                                        <p:cTn id="98" dur="1" fill="hold">
                                          <p:stCondLst>
                                            <p:cond delay="0"/>
                                          </p:stCondLst>
                                        </p:cTn>
                                        <p:tgtEl>
                                          <p:spTgt spid="5">
                                            <p:txEl>
                                              <p:pRg st="50" end="50"/>
                                            </p:txEl>
                                          </p:spTgt>
                                        </p:tgtEl>
                                        <p:attrNameLst>
                                          <p:attrName>style.visibility</p:attrName>
                                        </p:attrNameLst>
                                      </p:cBhvr>
                                      <p:to>
                                        <p:strVal val="visible"/>
                                      </p:to>
                                    </p:set>
                                    <p:animEffect transition="in" filter="dissolve">
                                      <p:cBhvr>
                                        <p:cTn id="99" dur="500"/>
                                        <p:tgtEl>
                                          <p:spTgt spid="5">
                                            <p:txEl>
                                              <p:pRg st="50" end="50"/>
                                            </p:txEl>
                                          </p:spTgt>
                                        </p:tgtEl>
                                      </p:cBhvr>
                                    </p:animEffect>
                                  </p:childTnLst>
                                </p:cTn>
                              </p:par>
                              <p:par>
                                <p:cTn id="100" presetID="9" presetClass="entr" presetSubtype="0" fill="hold" nodeType="withEffect">
                                  <p:stCondLst>
                                    <p:cond delay="0"/>
                                  </p:stCondLst>
                                  <p:childTnLst>
                                    <p:set>
                                      <p:cBhvr>
                                        <p:cTn id="101" dur="1" fill="hold">
                                          <p:stCondLst>
                                            <p:cond delay="0"/>
                                          </p:stCondLst>
                                        </p:cTn>
                                        <p:tgtEl>
                                          <p:spTgt spid="5">
                                            <p:txEl>
                                              <p:pRg st="51" end="51"/>
                                            </p:txEl>
                                          </p:spTgt>
                                        </p:tgtEl>
                                        <p:attrNameLst>
                                          <p:attrName>style.visibility</p:attrName>
                                        </p:attrNameLst>
                                      </p:cBhvr>
                                      <p:to>
                                        <p:strVal val="visible"/>
                                      </p:to>
                                    </p:set>
                                    <p:animEffect transition="in" filter="dissolve">
                                      <p:cBhvr>
                                        <p:cTn id="102" dur="500"/>
                                        <p:tgtEl>
                                          <p:spTgt spid="5">
                                            <p:txEl>
                                              <p:pRg st="51" end="51"/>
                                            </p:txEl>
                                          </p:spTgt>
                                        </p:tgtEl>
                                      </p:cBhvr>
                                    </p:animEffect>
                                  </p:childTnLst>
                                </p:cTn>
                              </p:par>
                              <p:par>
                                <p:cTn id="103" presetID="9" presetClass="entr" presetSubtype="0" fill="hold" nodeType="withEffect">
                                  <p:stCondLst>
                                    <p:cond delay="0"/>
                                  </p:stCondLst>
                                  <p:childTnLst>
                                    <p:set>
                                      <p:cBhvr>
                                        <p:cTn id="104" dur="1" fill="hold">
                                          <p:stCondLst>
                                            <p:cond delay="0"/>
                                          </p:stCondLst>
                                        </p:cTn>
                                        <p:tgtEl>
                                          <p:spTgt spid="5">
                                            <p:txEl>
                                              <p:pRg st="52" end="52"/>
                                            </p:txEl>
                                          </p:spTgt>
                                        </p:tgtEl>
                                        <p:attrNameLst>
                                          <p:attrName>style.visibility</p:attrName>
                                        </p:attrNameLst>
                                      </p:cBhvr>
                                      <p:to>
                                        <p:strVal val="visible"/>
                                      </p:to>
                                    </p:set>
                                    <p:animEffect transition="in" filter="dissolve">
                                      <p:cBhvr>
                                        <p:cTn id="105" dur="500"/>
                                        <p:tgtEl>
                                          <p:spTgt spid="5">
                                            <p:txEl>
                                              <p:pRg st="52" end="52"/>
                                            </p:txEl>
                                          </p:spTgt>
                                        </p:tgtEl>
                                      </p:cBhvr>
                                    </p:animEffect>
                                  </p:childTnLst>
                                </p:cTn>
                              </p:par>
                              <p:par>
                                <p:cTn id="106" presetID="9" presetClass="entr" presetSubtype="0" fill="hold" nodeType="withEffect">
                                  <p:stCondLst>
                                    <p:cond delay="0"/>
                                  </p:stCondLst>
                                  <p:childTnLst>
                                    <p:set>
                                      <p:cBhvr>
                                        <p:cTn id="107" dur="1" fill="hold">
                                          <p:stCondLst>
                                            <p:cond delay="0"/>
                                          </p:stCondLst>
                                        </p:cTn>
                                        <p:tgtEl>
                                          <p:spTgt spid="5">
                                            <p:txEl>
                                              <p:pRg st="53" end="53"/>
                                            </p:txEl>
                                          </p:spTgt>
                                        </p:tgtEl>
                                        <p:attrNameLst>
                                          <p:attrName>style.visibility</p:attrName>
                                        </p:attrNameLst>
                                      </p:cBhvr>
                                      <p:to>
                                        <p:strVal val="visible"/>
                                      </p:to>
                                    </p:set>
                                    <p:animEffect transition="in" filter="dissolve">
                                      <p:cBhvr>
                                        <p:cTn id="108" dur="500"/>
                                        <p:tgtEl>
                                          <p:spTgt spid="5">
                                            <p:txEl>
                                              <p:pRg st="53" end="53"/>
                                            </p:txEl>
                                          </p:spTgt>
                                        </p:tgtEl>
                                      </p:cBhvr>
                                    </p:animEffect>
                                  </p:childTnLst>
                                </p:cTn>
                              </p:par>
                              <p:par>
                                <p:cTn id="109" presetID="9" presetClass="entr" presetSubtype="0" fill="hold" nodeType="withEffect">
                                  <p:stCondLst>
                                    <p:cond delay="0"/>
                                  </p:stCondLst>
                                  <p:childTnLst>
                                    <p:set>
                                      <p:cBhvr>
                                        <p:cTn id="110" dur="1" fill="hold">
                                          <p:stCondLst>
                                            <p:cond delay="0"/>
                                          </p:stCondLst>
                                        </p:cTn>
                                        <p:tgtEl>
                                          <p:spTgt spid="5">
                                            <p:txEl>
                                              <p:pRg st="54" end="54"/>
                                            </p:txEl>
                                          </p:spTgt>
                                        </p:tgtEl>
                                        <p:attrNameLst>
                                          <p:attrName>style.visibility</p:attrName>
                                        </p:attrNameLst>
                                      </p:cBhvr>
                                      <p:to>
                                        <p:strVal val="visible"/>
                                      </p:to>
                                    </p:set>
                                    <p:animEffect transition="in" filter="dissolve">
                                      <p:cBhvr>
                                        <p:cTn id="111" dur="500"/>
                                        <p:tgtEl>
                                          <p:spTgt spid="5">
                                            <p:txEl>
                                              <p:pRg st="54" end="54"/>
                                            </p:txEl>
                                          </p:spTgt>
                                        </p:tgtEl>
                                      </p:cBhvr>
                                    </p:animEffect>
                                  </p:childTnLst>
                                </p:cTn>
                              </p:par>
                              <p:par>
                                <p:cTn id="112" presetID="9" presetClass="entr" presetSubtype="0" fill="hold" nodeType="withEffect">
                                  <p:stCondLst>
                                    <p:cond delay="0"/>
                                  </p:stCondLst>
                                  <p:childTnLst>
                                    <p:set>
                                      <p:cBhvr>
                                        <p:cTn id="113" dur="1" fill="hold">
                                          <p:stCondLst>
                                            <p:cond delay="0"/>
                                          </p:stCondLst>
                                        </p:cTn>
                                        <p:tgtEl>
                                          <p:spTgt spid="5">
                                            <p:txEl>
                                              <p:pRg st="55" end="55"/>
                                            </p:txEl>
                                          </p:spTgt>
                                        </p:tgtEl>
                                        <p:attrNameLst>
                                          <p:attrName>style.visibility</p:attrName>
                                        </p:attrNameLst>
                                      </p:cBhvr>
                                      <p:to>
                                        <p:strVal val="visible"/>
                                      </p:to>
                                    </p:set>
                                    <p:animEffect transition="in" filter="dissolve">
                                      <p:cBhvr>
                                        <p:cTn id="114" dur="500"/>
                                        <p:tgtEl>
                                          <p:spTgt spid="5">
                                            <p:txEl>
                                              <p:pRg st="55" end="55"/>
                                            </p:txEl>
                                          </p:spTgt>
                                        </p:tgtEl>
                                      </p:cBhvr>
                                    </p:animEffect>
                                  </p:childTnLst>
                                </p:cTn>
                              </p:par>
                              <p:par>
                                <p:cTn id="115" presetID="9" presetClass="entr" presetSubtype="0" fill="hold" nodeType="withEffect">
                                  <p:stCondLst>
                                    <p:cond delay="0"/>
                                  </p:stCondLst>
                                  <p:childTnLst>
                                    <p:set>
                                      <p:cBhvr>
                                        <p:cTn id="116" dur="1" fill="hold">
                                          <p:stCondLst>
                                            <p:cond delay="0"/>
                                          </p:stCondLst>
                                        </p:cTn>
                                        <p:tgtEl>
                                          <p:spTgt spid="5">
                                            <p:txEl>
                                              <p:pRg st="56" end="56"/>
                                            </p:txEl>
                                          </p:spTgt>
                                        </p:tgtEl>
                                        <p:attrNameLst>
                                          <p:attrName>style.visibility</p:attrName>
                                        </p:attrNameLst>
                                      </p:cBhvr>
                                      <p:to>
                                        <p:strVal val="visible"/>
                                      </p:to>
                                    </p:set>
                                    <p:animEffect transition="in" filter="dissolve">
                                      <p:cBhvr>
                                        <p:cTn id="117" dur="500"/>
                                        <p:tgtEl>
                                          <p:spTgt spid="5">
                                            <p:txEl>
                                              <p:pRg st="56" end="56"/>
                                            </p:txEl>
                                          </p:spTgt>
                                        </p:tgtEl>
                                      </p:cBhvr>
                                    </p:animEffect>
                                  </p:childTnLst>
                                </p:cTn>
                              </p:par>
                              <p:par>
                                <p:cTn id="118" presetID="9" presetClass="entr" presetSubtype="0" fill="hold" nodeType="withEffect">
                                  <p:stCondLst>
                                    <p:cond delay="0"/>
                                  </p:stCondLst>
                                  <p:childTnLst>
                                    <p:set>
                                      <p:cBhvr>
                                        <p:cTn id="119" dur="1" fill="hold">
                                          <p:stCondLst>
                                            <p:cond delay="0"/>
                                          </p:stCondLst>
                                        </p:cTn>
                                        <p:tgtEl>
                                          <p:spTgt spid="5">
                                            <p:txEl>
                                              <p:pRg st="57" end="57"/>
                                            </p:txEl>
                                          </p:spTgt>
                                        </p:tgtEl>
                                        <p:attrNameLst>
                                          <p:attrName>style.visibility</p:attrName>
                                        </p:attrNameLst>
                                      </p:cBhvr>
                                      <p:to>
                                        <p:strVal val="visible"/>
                                      </p:to>
                                    </p:set>
                                    <p:animEffect transition="in" filter="dissolve">
                                      <p:cBhvr>
                                        <p:cTn id="120" dur="500"/>
                                        <p:tgtEl>
                                          <p:spTgt spid="5">
                                            <p:txEl>
                                              <p:pRg st="57" end="57"/>
                                            </p:txEl>
                                          </p:spTgt>
                                        </p:tgtEl>
                                      </p:cBhvr>
                                    </p:animEffect>
                                  </p:childTnLst>
                                </p:cTn>
                              </p:par>
                              <p:par>
                                <p:cTn id="121" presetID="9" presetClass="entr" presetSubtype="0" fill="hold" nodeType="withEffect">
                                  <p:stCondLst>
                                    <p:cond delay="0"/>
                                  </p:stCondLst>
                                  <p:childTnLst>
                                    <p:set>
                                      <p:cBhvr>
                                        <p:cTn id="122" dur="1" fill="hold">
                                          <p:stCondLst>
                                            <p:cond delay="0"/>
                                          </p:stCondLst>
                                        </p:cTn>
                                        <p:tgtEl>
                                          <p:spTgt spid="5">
                                            <p:txEl>
                                              <p:pRg st="58" end="58"/>
                                            </p:txEl>
                                          </p:spTgt>
                                        </p:tgtEl>
                                        <p:attrNameLst>
                                          <p:attrName>style.visibility</p:attrName>
                                        </p:attrNameLst>
                                      </p:cBhvr>
                                      <p:to>
                                        <p:strVal val="visible"/>
                                      </p:to>
                                    </p:set>
                                    <p:animEffect transition="in" filter="dissolve">
                                      <p:cBhvr>
                                        <p:cTn id="123" dur="500"/>
                                        <p:tgtEl>
                                          <p:spTgt spid="5">
                                            <p:txEl>
                                              <p:pRg st="58" end="58"/>
                                            </p:txEl>
                                          </p:spTgt>
                                        </p:tgtEl>
                                      </p:cBhvr>
                                    </p:animEffect>
                                  </p:childTnLst>
                                </p:cTn>
                              </p:par>
                              <p:par>
                                <p:cTn id="124" presetID="9" presetClass="entr" presetSubtype="0" fill="hold" nodeType="withEffect">
                                  <p:stCondLst>
                                    <p:cond delay="0"/>
                                  </p:stCondLst>
                                  <p:childTnLst>
                                    <p:set>
                                      <p:cBhvr>
                                        <p:cTn id="125" dur="1" fill="hold">
                                          <p:stCondLst>
                                            <p:cond delay="0"/>
                                          </p:stCondLst>
                                        </p:cTn>
                                        <p:tgtEl>
                                          <p:spTgt spid="5">
                                            <p:txEl>
                                              <p:pRg st="59" end="59"/>
                                            </p:txEl>
                                          </p:spTgt>
                                        </p:tgtEl>
                                        <p:attrNameLst>
                                          <p:attrName>style.visibility</p:attrName>
                                        </p:attrNameLst>
                                      </p:cBhvr>
                                      <p:to>
                                        <p:strVal val="visible"/>
                                      </p:to>
                                    </p:set>
                                    <p:animEffect transition="in" filter="dissolve">
                                      <p:cBhvr>
                                        <p:cTn id="126" dur="500"/>
                                        <p:tgtEl>
                                          <p:spTgt spid="5">
                                            <p:txEl>
                                              <p:pRg st="59" end="59"/>
                                            </p:txEl>
                                          </p:spTgt>
                                        </p:tgtEl>
                                      </p:cBhvr>
                                    </p:animEffect>
                                  </p:childTnLst>
                                </p:cTn>
                              </p:par>
                              <p:par>
                                <p:cTn id="127" presetID="9" presetClass="entr" presetSubtype="0" fill="hold" nodeType="withEffect">
                                  <p:stCondLst>
                                    <p:cond delay="0"/>
                                  </p:stCondLst>
                                  <p:childTnLst>
                                    <p:set>
                                      <p:cBhvr>
                                        <p:cTn id="128" dur="1" fill="hold">
                                          <p:stCondLst>
                                            <p:cond delay="0"/>
                                          </p:stCondLst>
                                        </p:cTn>
                                        <p:tgtEl>
                                          <p:spTgt spid="5">
                                            <p:txEl>
                                              <p:pRg st="60" end="60"/>
                                            </p:txEl>
                                          </p:spTgt>
                                        </p:tgtEl>
                                        <p:attrNameLst>
                                          <p:attrName>style.visibility</p:attrName>
                                        </p:attrNameLst>
                                      </p:cBhvr>
                                      <p:to>
                                        <p:strVal val="visible"/>
                                      </p:to>
                                    </p:set>
                                    <p:animEffect transition="in" filter="dissolve">
                                      <p:cBhvr>
                                        <p:cTn id="129" dur="500"/>
                                        <p:tgtEl>
                                          <p:spTgt spid="5">
                                            <p:txEl>
                                              <p:pRg st="60" end="60"/>
                                            </p:txEl>
                                          </p:spTgt>
                                        </p:tgtEl>
                                      </p:cBhvr>
                                    </p:animEffect>
                                  </p:childTnLst>
                                </p:cTn>
                              </p:par>
                              <p:par>
                                <p:cTn id="130" presetID="9" presetClass="entr" presetSubtype="0" fill="hold" nodeType="withEffect">
                                  <p:stCondLst>
                                    <p:cond delay="0"/>
                                  </p:stCondLst>
                                  <p:childTnLst>
                                    <p:set>
                                      <p:cBhvr>
                                        <p:cTn id="131" dur="1" fill="hold">
                                          <p:stCondLst>
                                            <p:cond delay="0"/>
                                          </p:stCondLst>
                                        </p:cTn>
                                        <p:tgtEl>
                                          <p:spTgt spid="5">
                                            <p:txEl>
                                              <p:pRg st="61" end="61"/>
                                            </p:txEl>
                                          </p:spTgt>
                                        </p:tgtEl>
                                        <p:attrNameLst>
                                          <p:attrName>style.visibility</p:attrName>
                                        </p:attrNameLst>
                                      </p:cBhvr>
                                      <p:to>
                                        <p:strVal val="visible"/>
                                      </p:to>
                                    </p:set>
                                    <p:animEffect transition="in" filter="dissolve">
                                      <p:cBhvr>
                                        <p:cTn id="132" dur="500"/>
                                        <p:tgtEl>
                                          <p:spTgt spid="5">
                                            <p:txEl>
                                              <p:pRg st="61" end="61"/>
                                            </p:txEl>
                                          </p:spTgt>
                                        </p:tgtEl>
                                      </p:cBhvr>
                                    </p:animEffect>
                                  </p:childTnLst>
                                </p:cTn>
                              </p:par>
                              <p:par>
                                <p:cTn id="133" presetID="9" presetClass="entr" presetSubtype="0" fill="hold" nodeType="withEffect">
                                  <p:stCondLst>
                                    <p:cond delay="0"/>
                                  </p:stCondLst>
                                  <p:childTnLst>
                                    <p:set>
                                      <p:cBhvr>
                                        <p:cTn id="134" dur="1" fill="hold">
                                          <p:stCondLst>
                                            <p:cond delay="0"/>
                                          </p:stCondLst>
                                        </p:cTn>
                                        <p:tgtEl>
                                          <p:spTgt spid="5">
                                            <p:txEl>
                                              <p:pRg st="62" end="62"/>
                                            </p:txEl>
                                          </p:spTgt>
                                        </p:tgtEl>
                                        <p:attrNameLst>
                                          <p:attrName>style.visibility</p:attrName>
                                        </p:attrNameLst>
                                      </p:cBhvr>
                                      <p:to>
                                        <p:strVal val="visible"/>
                                      </p:to>
                                    </p:set>
                                    <p:animEffect transition="in" filter="dissolve">
                                      <p:cBhvr>
                                        <p:cTn id="135" dur="500"/>
                                        <p:tgtEl>
                                          <p:spTgt spid="5">
                                            <p:txEl>
                                              <p:pRg st="62" end="62"/>
                                            </p:txEl>
                                          </p:spTgt>
                                        </p:tgtEl>
                                      </p:cBhvr>
                                    </p:animEffect>
                                  </p:childTnLst>
                                </p:cTn>
                              </p:par>
                              <p:par>
                                <p:cTn id="136" presetID="9" presetClass="entr" presetSubtype="0" fill="hold" nodeType="withEffect">
                                  <p:stCondLst>
                                    <p:cond delay="0"/>
                                  </p:stCondLst>
                                  <p:childTnLst>
                                    <p:set>
                                      <p:cBhvr>
                                        <p:cTn id="137" dur="1" fill="hold">
                                          <p:stCondLst>
                                            <p:cond delay="0"/>
                                          </p:stCondLst>
                                        </p:cTn>
                                        <p:tgtEl>
                                          <p:spTgt spid="5">
                                            <p:txEl>
                                              <p:pRg st="63" end="63"/>
                                            </p:txEl>
                                          </p:spTgt>
                                        </p:tgtEl>
                                        <p:attrNameLst>
                                          <p:attrName>style.visibility</p:attrName>
                                        </p:attrNameLst>
                                      </p:cBhvr>
                                      <p:to>
                                        <p:strVal val="visible"/>
                                      </p:to>
                                    </p:set>
                                    <p:animEffect transition="in" filter="dissolve">
                                      <p:cBhvr>
                                        <p:cTn id="138" dur="500"/>
                                        <p:tgtEl>
                                          <p:spTgt spid="5">
                                            <p:txEl>
                                              <p:pRg st="63" end="63"/>
                                            </p:txEl>
                                          </p:spTgt>
                                        </p:tgtEl>
                                      </p:cBhvr>
                                    </p:animEffect>
                                  </p:childTnLst>
                                </p:cTn>
                              </p:par>
                              <p:par>
                                <p:cTn id="139" presetID="9" presetClass="entr" presetSubtype="0" fill="hold" nodeType="withEffect">
                                  <p:stCondLst>
                                    <p:cond delay="0"/>
                                  </p:stCondLst>
                                  <p:childTnLst>
                                    <p:set>
                                      <p:cBhvr>
                                        <p:cTn id="140" dur="1" fill="hold">
                                          <p:stCondLst>
                                            <p:cond delay="0"/>
                                          </p:stCondLst>
                                        </p:cTn>
                                        <p:tgtEl>
                                          <p:spTgt spid="5">
                                            <p:txEl>
                                              <p:pRg st="64" end="64"/>
                                            </p:txEl>
                                          </p:spTgt>
                                        </p:tgtEl>
                                        <p:attrNameLst>
                                          <p:attrName>style.visibility</p:attrName>
                                        </p:attrNameLst>
                                      </p:cBhvr>
                                      <p:to>
                                        <p:strVal val="visible"/>
                                      </p:to>
                                    </p:set>
                                    <p:animEffect transition="in" filter="dissolve">
                                      <p:cBhvr>
                                        <p:cTn id="141" dur="500"/>
                                        <p:tgtEl>
                                          <p:spTgt spid="5">
                                            <p:txEl>
                                              <p:pRg st="64" end="6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5233" y="152395"/>
            <a:ext cx="3860800" cy="6124754"/>
          </a:xfrm>
          <a:prstGeom prst="rect">
            <a:avLst/>
          </a:prstGeom>
          <a:noFill/>
        </p:spPr>
        <p:txBody>
          <a:bodyPr wrap="square" numCol="1" spcCol="1097280" rtlCol="0">
            <a:spAutoFit/>
          </a:bodyPr>
          <a:lstStyle/>
          <a:p>
            <a:r>
              <a:rPr lang="en-US" b="1" dirty="0" smtClean="0"/>
              <a:t>       </a:t>
            </a:r>
          </a:p>
          <a:p>
            <a:endParaRPr lang="en-US" sz="1400" dirty="0"/>
          </a:p>
          <a:p>
            <a:r>
              <a:rPr lang="en-US" sz="1600" dirty="0" smtClean="0"/>
              <a:t> </a:t>
            </a:r>
            <a:r>
              <a:rPr lang="en-US" sz="1600" dirty="0" err="1" smtClean="0"/>
              <a:t>Stesichorus</a:t>
            </a:r>
            <a:r>
              <a:rPr lang="en-US" sz="1600" dirty="0" smtClean="0"/>
              <a:t>, </a:t>
            </a:r>
            <a:r>
              <a:rPr lang="en-US" sz="1600" i="1" dirty="0" smtClean="0"/>
              <a:t>Geryoneis</a:t>
            </a:r>
            <a:r>
              <a:rPr lang="en-US" sz="1600" dirty="0" smtClean="0"/>
              <a:t> fragment 19.31–47</a:t>
            </a:r>
          </a:p>
          <a:p>
            <a:endParaRPr lang="en-US" sz="1200" dirty="0" smtClean="0"/>
          </a:p>
          <a:p>
            <a:r>
              <a:rPr lang="en-US" sz="1600" dirty="0"/>
              <a:t> </a:t>
            </a:r>
            <a:r>
              <a:rPr lang="en-US" sz="1600" dirty="0" smtClean="0"/>
              <a:t>            ]</a:t>
            </a:r>
            <a:r>
              <a:rPr lang="en-US" sz="1600" dirty="0" err="1"/>
              <a:t>ων</a:t>
            </a:r>
            <a:r>
              <a:rPr lang="en-US" sz="1600" dirty="0"/>
              <a:t>̣ </a:t>
            </a:r>
            <a:r>
              <a:rPr lang="en-US" sz="1600" b="1" dirty="0" err="1"/>
              <a:t>στυγε</a:t>
            </a:r>
            <a:r>
              <a:rPr lang="en-US" sz="1600" b="1" dirty="0"/>
              <a:t>[</a:t>
            </a:r>
            <a:r>
              <a:rPr lang="en-US" sz="1600" b="1" dirty="0" err="1"/>
              <a:t>ρ</a:t>
            </a:r>
            <a:r>
              <a:rPr lang="en-US" sz="1600" b="1" dirty="0"/>
              <a:t>]</a:t>
            </a:r>
            <a:r>
              <a:rPr lang="en-US" sz="1600" b="1" dirty="0" err="1"/>
              <a:t>οῦ</a:t>
            </a:r>
            <a:endParaRPr lang="en-GB" sz="1600" b="1" dirty="0"/>
          </a:p>
          <a:p>
            <a:r>
              <a:rPr lang="en-US" sz="1600" dirty="0"/>
              <a:t>       </a:t>
            </a:r>
            <a:r>
              <a:rPr lang="en-US" sz="1600" dirty="0" err="1" smtClean="0"/>
              <a:t>θ</a:t>
            </a:r>
            <a:r>
              <a:rPr lang="en-US" sz="1600" dirty="0" smtClean="0"/>
              <a:t>α</a:t>
            </a:r>
            <a:r>
              <a:rPr lang="en-US" sz="1600" dirty="0" err="1" smtClean="0"/>
              <a:t>νάτοι</a:t>
            </a:r>
            <a:r>
              <a:rPr lang="en-US" sz="1600" dirty="0"/>
              <a:t>]</a:t>
            </a:r>
            <a:r>
              <a:rPr lang="en-US" sz="1600" dirty="0" err="1"/>
              <a:t>ο</a:t>
            </a:r>
            <a:r>
              <a:rPr lang="en-US" sz="1600" dirty="0"/>
              <a:t> </a:t>
            </a:r>
            <a:r>
              <a:rPr lang="en-US" sz="1600" dirty="0" err="1"/>
              <a:t>τ̣έ</a:t>
            </a:r>
            <a:r>
              <a:rPr lang="en-US" sz="1600" dirty="0"/>
              <a:t>̣[</a:t>
            </a:r>
            <a:r>
              <a:rPr lang="en-US" sz="1600" dirty="0" err="1"/>
              <a:t>λος</a:t>
            </a:r>
            <a:endParaRPr lang="en-GB" sz="1600" dirty="0"/>
          </a:p>
          <a:p>
            <a:r>
              <a:rPr lang="en-US" sz="1600" dirty="0"/>
              <a:t>       </a:t>
            </a:r>
            <a:r>
              <a:rPr lang="en-US" sz="1600" dirty="0" err="1" smtClean="0"/>
              <a:t>κ</a:t>
            </a:r>
            <a:r>
              <a:rPr lang="en-US" sz="1600" dirty="0"/>
              <a:t>]</a:t>
            </a:r>
            <a:r>
              <a:rPr lang="en-US" sz="1600" dirty="0" err="1"/>
              <a:t>ε̣φ</a:t>
            </a:r>
            <a:r>
              <a:rPr lang="en-US" sz="1600" dirty="0"/>
              <a:t>[α</a:t>
            </a:r>
            <a:r>
              <a:rPr lang="en-US" sz="1600" dirty="0" err="1"/>
              <a:t>λ</a:t>
            </a:r>
            <a:r>
              <a:rPr lang="en-US" sz="1600" dirty="0"/>
              <a:t>]</a:t>
            </a:r>
            <a:r>
              <a:rPr lang="en-US" sz="1600" dirty="0" err="1"/>
              <a:t>ᾶι</a:t>
            </a:r>
            <a:r>
              <a:rPr lang="en-US" sz="1600" dirty="0"/>
              <a:t> π</a:t>
            </a:r>
            <a:r>
              <a:rPr lang="en-US" sz="1600" dirty="0" err="1"/>
              <a:t>έρι</a:t>
            </a:r>
            <a:r>
              <a:rPr lang="en-US" sz="1600" dirty="0"/>
              <a:t>̣ [     ] </a:t>
            </a:r>
            <a:r>
              <a:rPr lang="en-US" sz="1600" dirty="0" err="1"/>
              <a:t>ἔ̣χων</a:t>
            </a:r>
            <a:r>
              <a:rPr lang="en-US" sz="1600" dirty="0"/>
              <a:t>, π</a:t>
            </a:r>
            <a:r>
              <a:rPr lang="en-US" sz="1600" dirty="0" err="1"/>
              <a:t>εφορυ</a:t>
            </a:r>
            <a:r>
              <a:rPr lang="en-US" sz="1600" dirty="0"/>
              <a:t>-</a:t>
            </a:r>
            <a:endParaRPr lang="en-GB" sz="1600" dirty="0"/>
          </a:p>
          <a:p>
            <a:r>
              <a:rPr lang="en-US" sz="1600" dirty="0"/>
              <a:t>       </a:t>
            </a:r>
            <a:r>
              <a:rPr lang="en-US" sz="1600" dirty="0" smtClean="0"/>
              <a:t>[</a:t>
            </a:r>
            <a:r>
              <a:rPr lang="en-US" sz="1600" dirty="0" err="1"/>
              <a:t>γ</a:t>
            </a:r>
            <a:r>
              <a:rPr lang="en-US" sz="1600" dirty="0"/>
              <a:t>]</a:t>
            </a:r>
            <a:r>
              <a:rPr lang="en-US" sz="1600" dirty="0" err="1"/>
              <a:t>μένος</a:t>
            </a:r>
            <a:r>
              <a:rPr lang="en-US" sz="1600" dirty="0"/>
              <a:t> α</a:t>
            </a:r>
            <a:r>
              <a:rPr lang="en-US" sz="1600" dirty="0" err="1"/>
              <a:t>ἵμ</a:t>
            </a:r>
            <a:r>
              <a:rPr lang="en-US" sz="1600" dirty="0"/>
              <a:t>α</a:t>
            </a:r>
            <a:r>
              <a:rPr lang="en-US" sz="1600" dirty="0" err="1"/>
              <a:t>τ</a:t>
            </a:r>
            <a:r>
              <a:rPr lang="en-US" sz="1600" dirty="0"/>
              <a:t>[</a:t>
            </a:r>
            <a:r>
              <a:rPr lang="en-US" sz="1600" dirty="0" err="1"/>
              <a:t>ι</a:t>
            </a:r>
            <a:r>
              <a:rPr lang="en-US" sz="1600" dirty="0"/>
              <a:t>           ]</a:t>
            </a:r>
            <a:r>
              <a:rPr lang="en-US" sz="1600" dirty="0" err="1"/>
              <a:t>ι</a:t>
            </a:r>
            <a:r>
              <a:rPr lang="en-US" sz="1600" dirty="0"/>
              <a:t>̣ </a:t>
            </a:r>
            <a:r>
              <a:rPr lang="en-US" sz="1600" dirty="0" err="1"/>
              <a:t>τε</a:t>
            </a:r>
            <a:r>
              <a:rPr lang="en-US" sz="1600" dirty="0"/>
              <a:t> </a:t>
            </a:r>
            <a:r>
              <a:rPr lang="en-US" sz="1600" dirty="0" err="1"/>
              <a:t>χολᾶι</a:t>
            </a:r>
            <a:r>
              <a:rPr lang="en-US" sz="1600" dirty="0"/>
              <a:t>, </a:t>
            </a:r>
            <a:endParaRPr lang="en-GB" sz="1600" dirty="0"/>
          </a:p>
          <a:p>
            <a:r>
              <a:rPr lang="en-US" sz="1600" dirty="0"/>
              <a:t>    &lt;——————&gt;</a:t>
            </a:r>
            <a:endParaRPr lang="en-GB" sz="1600" dirty="0"/>
          </a:p>
          <a:p>
            <a:r>
              <a:rPr lang="en-US" sz="1600" dirty="0"/>
              <a:t>      </a:t>
            </a:r>
            <a:r>
              <a:rPr lang="en-US" sz="1600" b="1" dirty="0" err="1"/>
              <a:t>ὀ̣λεσάνορος</a:t>
            </a:r>
            <a:r>
              <a:rPr lang="en-US" sz="1600" b="1" dirty="0"/>
              <a:t> α</a:t>
            </a:r>
            <a:r>
              <a:rPr lang="en-US" sz="1600" b="1" dirty="0" err="1"/>
              <a:t>ἰολοδε</a:t>
            </a:r>
            <a:r>
              <a:rPr lang="en-US" sz="1600" b="1" dirty="0"/>
              <a:t>[</a:t>
            </a:r>
            <a:r>
              <a:rPr lang="en-US" sz="1600" b="1" dirty="0" err="1"/>
              <a:t>ίρ</a:t>
            </a:r>
            <a:r>
              <a:rPr lang="en-US" sz="1600" b="1" dirty="0"/>
              <a:t>]</a:t>
            </a:r>
            <a:r>
              <a:rPr lang="en-US" sz="1600" b="1" dirty="0" err="1"/>
              <a:t>ου</a:t>
            </a:r>
            <a:r>
              <a:rPr lang="en-US" sz="1600" b="1" dirty="0"/>
              <a:t>		</a:t>
            </a:r>
            <a:r>
              <a:rPr lang="en-US" sz="1600" b="1" dirty="0" smtClean="0"/>
              <a:t>    </a:t>
            </a:r>
            <a:r>
              <a:rPr lang="en-US" sz="1600" dirty="0" smtClean="0"/>
              <a:t>35</a:t>
            </a:r>
            <a:endParaRPr lang="en-GB" sz="1600" dirty="0"/>
          </a:p>
          <a:p>
            <a:r>
              <a:rPr lang="en-US" sz="1600" b="1" dirty="0"/>
              <a:t>      </a:t>
            </a:r>
            <a:r>
              <a:rPr lang="en-US" sz="1600" b="1" dirty="0" err="1"/>
              <a:t>ὀδύν</a:t>
            </a:r>
            <a:r>
              <a:rPr lang="en-US" sz="1600" b="1" dirty="0"/>
              <a:t>α</a:t>
            </a:r>
            <a:r>
              <a:rPr lang="en-US" sz="1600" b="1" dirty="0" err="1"/>
              <a:t>ισιν</a:t>
            </a:r>
            <a:r>
              <a:rPr lang="en-US" sz="1600" b="1" dirty="0"/>
              <a:t> </a:t>
            </a:r>
            <a:r>
              <a:rPr lang="en-US" sz="1600" b="1" dirty="0" err="1"/>
              <a:t>Ὕδρ</a:t>
            </a:r>
            <a:r>
              <a:rPr lang="en-US" sz="1600" b="1" dirty="0"/>
              <a:t>α</a:t>
            </a:r>
            <a:r>
              <a:rPr lang="en-US" sz="1600" b="1" dirty="0" err="1"/>
              <a:t>ς</a:t>
            </a:r>
            <a:r>
              <a:rPr lang="en-US" sz="1600" dirty="0"/>
              <a:t>· </a:t>
            </a:r>
            <a:r>
              <a:rPr lang="en-US" sz="1600" dirty="0" err="1"/>
              <a:t>σιγᾶι</a:t>
            </a:r>
            <a:r>
              <a:rPr lang="en-US" sz="1600" dirty="0"/>
              <a:t> </a:t>
            </a:r>
            <a:r>
              <a:rPr lang="en-US" sz="1600" dirty="0" err="1"/>
              <a:t>δ</a:t>
            </a:r>
            <a:r>
              <a:rPr lang="en-US" sz="1600" dirty="0"/>
              <a:t>’ </a:t>
            </a:r>
            <a:r>
              <a:rPr lang="en-US" sz="1600" dirty="0" err="1"/>
              <a:t>ὅ</a:t>
            </a:r>
            <a:r>
              <a:rPr lang="en-US" sz="1600" dirty="0"/>
              <a:t> </a:t>
            </a:r>
            <a:r>
              <a:rPr lang="en-US" sz="1600" dirty="0" err="1"/>
              <a:t>γ</a:t>
            </a:r>
            <a:r>
              <a:rPr lang="en-US" sz="1600" dirty="0"/>
              <a:t>’ </a:t>
            </a:r>
            <a:r>
              <a:rPr lang="en-US" sz="1600" dirty="0" err="1"/>
              <a:t>ἐ</a:t>
            </a:r>
            <a:r>
              <a:rPr lang="en-US" sz="1600" dirty="0"/>
              <a:t>π</a:t>
            </a:r>
            <a:r>
              <a:rPr lang="en-US" sz="1600" dirty="0" err="1"/>
              <a:t>ι</a:t>
            </a:r>
            <a:r>
              <a:rPr lang="en-US" sz="1600" dirty="0"/>
              <a:t>-</a:t>
            </a:r>
            <a:endParaRPr lang="en-GB" sz="1600" dirty="0"/>
          </a:p>
          <a:p>
            <a:r>
              <a:rPr lang="en-US" sz="1600" dirty="0"/>
              <a:t>           </a:t>
            </a:r>
            <a:r>
              <a:rPr lang="en-US" sz="1600" dirty="0" err="1"/>
              <a:t>κλο</a:t>
            </a:r>
            <a:r>
              <a:rPr lang="en-US" sz="1600" dirty="0"/>
              <a:t>π</a:t>
            </a:r>
            <a:r>
              <a:rPr lang="en-US" sz="1600" dirty="0" err="1"/>
              <a:t>άδ</a:t>
            </a:r>
            <a:r>
              <a:rPr lang="en-US" sz="1600" dirty="0"/>
              <a:t>α</a:t>
            </a:r>
            <a:r>
              <a:rPr lang="en-US" sz="1600" dirty="0" err="1"/>
              <a:t>ν</a:t>
            </a:r>
            <a:r>
              <a:rPr lang="en-US" sz="1600" dirty="0"/>
              <a:t> [</a:t>
            </a:r>
            <a:r>
              <a:rPr lang="en-US" sz="1600" dirty="0" err="1"/>
              <a:t>ἐ</a:t>
            </a:r>
            <a:r>
              <a:rPr lang="en-US" sz="1600" dirty="0"/>
              <a:t>]</a:t>
            </a:r>
            <a:r>
              <a:rPr lang="en-US" sz="1600" dirty="0" err="1"/>
              <a:t>νέρεισε</a:t>
            </a:r>
            <a:r>
              <a:rPr lang="en-US" sz="1600" dirty="0"/>
              <a:t> </a:t>
            </a:r>
            <a:r>
              <a:rPr lang="en-US" sz="1600" dirty="0" err="1"/>
              <a:t>μετώ</a:t>
            </a:r>
            <a:r>
              <a:rPr lang="en-US" sz="1600" dirty="0"/>
              <a:t>π</a:t>
            </a:r>
            <a:r>
              <a:rPr lang="en-US" sz="1600" dirty="0" err="1"/>
              <a:t>ωι</a:t>
            </a:r>
            <a:r>
              <a:rPr lang="en-US" sz="1600" dirty="0"/>
              <a:t>· </a:t>
            </a:r>
            <a:endParaRPr lang="en-GB" sz="1600" dirty="0"/>
          </a:p>
          <a:p>
            <a:r>
              <a:rPr lang="en-US" sz="1600" dirty="0"/>
              <a:t>      </a:t>
            </a:r>
            <a:r>
              <a:rPr lang="en-US" sz="1600" dirty="0" err="1"/>
              <a:t>διὰ</a:t>
            </a:r>
            <a:r>
              <a:rPr lang="en-US" sz="1600" dirty="0"/>
              <a:t> </a:t>
            </a:r>
            <a:r>
              <a:rPr lang="en-US" sz="1600" dirty="0" err="1"/>
              <a:t>δ</a:t>
            </a:r>
            <a:r>
              <a:rPr lang="en-US" sz="1600" dirty="0"/>
              <a:t>’ </a:t>
            </a:r>
            <a:r>
              <a:rPr lang="en-US" sz="1600" dirty="0" err="1"/>
              <a:t>ἔσχισε</a:t>
            </a:r>
            <a:r>
              <a:rPr lang="en-US" sz="1600" dirty="0"/>
              <a:t> </a:t>
            </a:r>
            <a:r>
              <a:rPr lang="en-US" sz="1600" dirty="0" err="1"/>
              <a:t>σάρκ</a:t>
            </a:r>
            <a:r>
              <a:rPr lang="en-US" sz="1600" dirty="0"/>
              <a:t>α [</a:t>
            </a:r>
            <a:r>
              <a:rPr lang="en-US" sz="1600" dirty="0" err="1"/>
              <a:t>κ</a:t>
            </a:r>
            <a:r>
              <a:rPr lang="en-US" sz="1600" dirty="0"/>
              <a:t>α</a:t>
            </a:r>
            <a:r>
              <a:rPr lang="en-US" sz="1600" dirty="0" err="1"/>
              <a:t>ὶ</a:t>
            </a:r>
            <a:r>
              <a:rPr lang="en-US" sz="1600" dirty="0"/>
              <a:t>] </a:t>
            </a:r>
            <a:r>
              <a:rPr lang="en-US" sz="1600" dirty="0" err="1"/>
              <a:t>ὀ</a:t>
            </a:r>
            <a:r>
              <a:rPr lang="en-US" sz="1600" dirty="0"/>
              <a:t>̣[</a:t>
            </a:r>
            <a:r>
              <a:rPr lang="en-US" sz="1600" dirty="0" err="1"/>
              <a:t>στ</a:t>
            </a:r>
            <a:r>
              <a:rPr lang="en-US" sz="1600" dirty="0"/>
              <a:t>]</a:t>
            </a:r>
            <a:r>
              <a:rPr lang="en-US" sz="1600" dirty="0" err="1"/>
              <a:t>έ</a:t>
            </a:r>
            <a:r>
              <a:rPr lang="en-US" sz="1600" dirty="0"/>
              <a:t>̣α </a:t>
            </a:r>
            <a:r>
              <a:rPr lang="en-US" sz="1600" dirty="0" err="1"/>
              <a:t>δ</a:t>
            </a:r>
            <a:r>
              <a:rPr lang="en-US" sz="1600" dirty="0"/>
              <a:t>α</a:t>
            </a:r>
            <a:r>
              <a:rPr lang="en-US" sz="1600" dirty="0" err="1"/>
              <a:t>ί</a:t>
            </a:r>
            <a:r>
              <a:rPr lang="en-US" sz="1600" dirty="0"/>
              <a:t>-</a:t>
            </a:r>
            <a:endParaRPr lang="en-GB" sz="1600" dirty="0"/>
          </a:p>
          <a:p>
            <a:r>
              <a:rPr lang="en-US" sz="1600" dirty="0"/>
              <a:t>           </a:t>
            </a:r>
            <a:r>
              <a:rPr lang="en-US" sz="1600" dirty="0" err="1"/>
              <a:t>μονος</a:t>
            </a:r>
            <a:r>
              <a:rPr lang="en-US" sz="1600" dirty="0"/>
              <a:t> α</a:t>
            </a:r>
            <a:r>
              <a:rPr lang="en-US" sz="1600" dirty="0" err="1"/>
              <a:t>ἴσ</a:t>
            </a:r>
            <a:r>
              <a:rPr lang="en-US" sz="1600" dirty="0"/>
              <a:t>α</a:t>
            </a:r>
            <a:r>
              <a:rPr lang="en-US" sz="1600" dirty="0" err="1"/>
              <a:t>ι</a:t>
            </a:r>
            <a:r>
              <a:rPr lang="en-US" sz="1600" dirty="0"/>
              <a:t>· </a:t>
            </a:r>
            <a:endParaRPr lang="en-GB" sz="1600" dirty="0"/>
          </a:p>
          <a:p>
            <a:r>
              <a:rPr lang="en-US" sz="1600" dirty="0"/>
              <a:t>      </a:t>
            </a:r>
            <a:r>
              <a:rPr lang="en-US" sz="1600" dirty="0" err="1"/>
              <a:t>διὰ</a:t>
            </a:r>
            <a:r>
              <a:rPr lang="en-US" sz="1600" dirty="0"/>
              <a:t> </a:t>
            </a:r>
            <a:r>
              <a:rPr lang="en-US" sz="1600" dirty="0" err="1"/>
              <a:t>δ</a:t>
            </a:r>
            <a:r>
              <a:rPr lang="en-US" sz="1600" dirty="0"/>
              <a:t>’ </a:t>
            </a:r>
            <a:r>
              <a:rPr lang="en-US" sz="1600" dirty="0" err="1"/>
              <a:t>ἀντικρὺ</a:t>
            </a:r>
            <a:r>
              <a:rPr lang="en-US" sz="1600" dirty="0"/>
              <a:t> </a:t>
            </a:r>
            <a:r>
              <a:rPr lang="en-US" sz="1600" dirty="0" err="1"/>
              <a:t>σχέθεν</a:t>
            </a:r>
            <a:r>
              <a:rPr lang="en-US" sz="1600" dirty="0"/>
              <a:t> </a:t>
            </a:r>
            <a:r>
              <a:rPr lang="en-US" sz="1600" dirty="0" err="1"/>
              <a:t>οἰ</a:t>
            </a:r>
            <a:r>
              <a:rPr lang="en-US" sz="1600" dirty="0"/>
              <a:t>[</a:t>
            </a:r>
            <a:r>
              <a:rPr lang="en-US" sz="1600" dirty="0" err="1"/>
              <a:t>σ</a:t>
            </a:r>
            <a:r>
              <a:rPr lang="en-US" sz="1600" dirty="0"/>
              <a:t>]</a:t>
            </a:r>
            <a:r>
              <a:rPr lang="en-US" sz="1600" dirty="0" err="1"/>
              <a:t>τ̣ὸς</a:t>
            </a:r>
            <a:r>
              <a:rPr lang="en-US" sz="1600" dirty="0"/>
              <a:t> </a:t>
            </a:r>
            <a:r>
              <a:rPr lang="en-US" sz="1600" dirty="0" err="1"/>
              <a:t>ἐ</a:t>
            </a:r>
            <a:r>
              <a:rPr lang="en-US" sz="1600" dirty="0"/>
              <a:t>π’ </a:t>
            </a:r>
            <a:r>
              <a:rPr lang="en-US" sz="1600" dirty="0" err="1"/>
              <a:t>ἀ</a:t>
            </a:r>
            <a:r>
              <a:rPr lang="en-US" sz="1600" dirty="0" smtClean="0"/>
              <a:t>-  40</a:t>
            </a:r>
            <a:endParaRPr lang="en-GB" sz="1600" dirty="0"/>
          </a:p>
          <a:p>
            <a:r>
              <a:rPr lang="en-US" sz="1600" dirty="0"/>
              <a:t>           </a:t>
            </a:r>
            <a:r>
              <a:rPr lang="en-US" sz="1600" dirty="0" err="1"/>
              <a:t>κροτάτ</a:t>
            </a:r>
            <a:r>
              <a:rPr lang="en-US" sz="1600" dirty="0"/>
              <a:t>α</a:t>
            </a:r>
            <a:r>
              <a:rPr lang="en-US" sz="1600" dirty="0" err="1"/>
              <a:t>ν</a:t>
            </a:r>
            <a:r>
              <a:rPr lang="en-US" sz="1600" dirty="0"/>
              <a:t> </a:t>
            </a:r>
            <a:r>
              <a:rPr lang="en-US" sz="1600" dirty="0" err="1"/>
              <a:t>κορυφά̣ν</a:t>
            </a:r>
            <a:r>
              <a:rPr lang="en-US" sz="1600" dirty="0"/>
              <a:t>,</a:t>
            </a:r>
            <a:endParaRPr lang="en-GB" sz="1600" dirty="0"/>
          </a:p>
          <a:p>
            <a:r>
              <a:rPr lang="en-US" sz="1600" dirty="0"/>
              <a:t>           </a:t>
            </a:r>
            <a:r>
              <a:rPr lang="en-US" sz="1600" dirty="0" err="1"/>
              <a:t>ἐμί</a:t>
            </a:r>
            <a:r>
              <a:rPr lang="en-US" sz="1600" dirty="0"/>
              <a:t>α</a:t>
            </a:r>
            <a:r>
              <a:rPr lang="en-US" sz="1600" dirty="0" err="1"/>
              <a:t>ινε</a:t>
            </a:r>
            <a:r>
              <a:rPr lang="en-US" sz="1600" dirty="0"/>
              <a:t> </a:t>
            </a:r>
            <a:r>
              <a:rPr lang="en-US" sz="1600" dirty="0" err="1"/>
              <a:t>δ</a:t>
            </a:r>
            <a:r>
              <a:rPr lang="en-US" sz="1600" dirty="0"/>
              <a:t>’ </a:t>
            </a:r>
            <a:r>
              <a:rPr lang="en-US" sz="1600" dirty="0" err="1"/>
              <a:t>ἄρ</a:t>
            </a:r>
            <a:r>
              <a:rPr lang="en-US" sz="1600" dirty="0"/>
              <a:t>’ α</a:t>
            </a:r>
            <a:r>
              <a:rPr lang="en-US" sz="1600" dirty="0" err="1"/>
              <a:t>ἵμ</a:t>
            </a:r>
            <a:r>
              <a:rPr lang="en-US" sz="1600" dirty="0"/>
              <a:t>α</a:t>
            </a:r>
            <a:r>
              <a:rPr lang="en-US" sz="1600" dirty="0" err="1"/>
              <a:t>τι</a:t>
            </a:r>
            <a:r>
              <a:rPr lang="en-US" sz="1600" dirty="0"/>
              <a:t> π</a:t>
            </a:r>
            <a:r>
              <a:rPr lang="en-US" sz="1600" dirty="0" err="1"/>
              <a:t>ο̣ρ̣φ</a:t>
            </a:r>
            <a:r>
              <a:rPr lang="en-US" sz="1600" dirty="0"/>
              <a:t>̣[</a:t>
            </a:r>
            <a:r>
              <a:rPr lang="en-US" sz="1600" dirty="0" err="1"/>
              <a:t>υρέωι</a:t>
            </a:r>
            <a:endParaRPr lang="en-GB" sz="1600" dirty="0"/>
          </a:p>
          <a:p>
            <a:r>
              <a:rPr lang="en-US" sz="1600" dirty="0"/>
              <a:t>           </a:t>
            </a:r>
            <a:r>
              <a:rPr lang="en-US" sz="1600" dirty="0" err="1"/>
              <a:t>θώρ</a:t>
            </a:r>
            <a:r>
              <a:rPr lang="en-US" sz="1600" dirty="0"/>
              <a:t>α</a:t>
            </a:r>
            <a:r>
              <a:rPr lang="en-US" sz="1600" dirty="0" err="1"/>
              <a:t>κά</a:t>
            </a:r>
            <a:r>
              <a:rPr lang="en-US" sz="1600" dirty="0"/>
              <a:t> </a:t>
            </a:r>
            <a:r>
              <a:rPr lang="en-US" sz="1600" dirty="0" err="1"/>
              <a:t>τε</a:t>
            </a:r>
            <a:r>
              <a:rPr lang="en-US" sz="1600" dirty="0"/>
              <a:t> </a:t>
            </a:r>
            <a:r>
              <a:rPr lang="en-US" sz="1600" dirty="0" err="1"/>
              <a:t>κ</a:t>
            </a:r>
            <a:r>
              <a:rPr lang="en-US" sz="1600" dirty="0"/>
              <a:t>α</a:t>
            </a:r>
            <a:r>
              <a:rPr lang="en-US" sz="1600" dirty="0" err="1"/>
              <a:t>ὶ</a:t>
            </a:r>
            <a:r>
              <a:rPr lang="en-US" sz="1600" dirty="0"/>
              <a:t> </a:t>
            </a:r>
            <a:r>
              <a:rPr lang="en-US" sz="1600" b="1" dirty="0"/>
              <a:t>β</a:t>
            </a:r>
            <a:r>
              <a:rPr lang="en-US" sz="1600" b="1" dirty="0" err="1"/>
              <a:t>ροτό̣ε̣ντ</a:t>
            </a:r>
            <a:r>
              <a:rPr lang="en-US" sz="1600" b="1" dirty="0"/>
              <a:t>̣[α</a:t>
            </a:r>
            <a:r>
              <a:rPr lang="en-US" sz="1600" dirty="0"/>
              <a:t> </a:t>
            </a:r>
            <a:r>
              <a:rPr lang="en-US" sz="1600" dirty="0" err="1"/>
              <a:t>μέλε</a:t>
            </a:r>
            <a:r>
              <a:rPr lang="en-US" sz="1600" dirty="0"/>
              <a:t>α.</a:t>
            </a:r>
            <a:endParaRPr lang="en-GB" sz="1600" dirty="0"/>
          </a:p>
          <a:p>
            <a:r>
              <a:rPr lang="en-US" sz="1600" dirty="0"/>
              <a:t>   ——————</a:t>
            </a:r>
            <a:endParaRPr lang="en-GB" sz="1600" dirty="0"/>
          </a:p>
          <a:p>
            <a:r>
              <a:rPr lang="en-US" sz="1600" dirty="0"/>
              <a:t>      </a:t>
            </a:r>
            <a:r>
              <a:rPr lang="en-US" sz="1600" dirty="0" err="1" smtClean="0"/>
              <a:t>ἀ</a:t>
            </a:r>
            <a:r>
              <a:rPr lang="en-US" sz="1600" dirty="0" smtClean="0"/>
              <a:t>π</a:t>
            </a:r>
            <a:r>
              <a:rPr lang="en-US" sz="1600" dirty="0" err="1" smtClean="0"/>
              <a:t>έκλινε</a:t>
            </a:r>
            <a:r>
              <a:rPr lang="en-US" sz="1600" dirty="0" smtClean="0"/>
              <a:t> </a:t>
            </a:r>
            <a:r>
              <a:rPr lang="en-US" sz="1600" dirty="0" err="1"/>
              <a:t>δ</a:t>
            </a:r>
            <a:r>
              <a:rPr lang="en-US" sz="1600" dirty="0"/>
              <a:t>’ </a:t>
            </a:r>
            <a:r>
              <a:rPr lang="en-US" sz="1600" dirty="0" err="1"/>
              <a:t>ἄρ</a:t>
            </a:r>
            <a:r>
              <a:rPr lang="en-US" sz="1600" dirty="0"/>
              <a:t>’ α</a:t>
            </a:r>
            <a:r>
              <a:rPr lang="en-US" sz="1600" dirty="0" err="1"/>
              <a:t>ὐχέν</a:t>
            </a:r>
            <a:r>
              <a:rPr lang="en-US" sz="1600" dirty="0"/>
              <a:t>α </a:t>
            </a:r>
            <a:r>
              <a:rPr lang="en-US" sz="1600" dirty="0" err="1"/>
              <a:t>Γ</a:t>
            </a:r>
            <a:r>
              <a:rPr lang="en-US" sz="1600" dirty="0"/>
              <a:t>̣α̣</a:t>
            </a:r>
            <a:r>
              <a:rPr lang="en-US" sz="1600" dirty="0" err="1"/>
              <a:t>ρ</a:t>
            </a:r>
            <a:r>
              <a:rPr lang="en-US" sz="1600" dirty="0"/>
              <a:t>̣[</a:t>
            </a:r>
            <a:r>
              <a:rPr lang="en-US" sz="1600" dirty="0" err="1"/>
              <a:t>υόν</a:t>
            </a:r>
            <a:r>
              <a:rPr lang="en-US" sz="1600" dirty="0"/>
              <a:t>α</a:t>
            </a:r>
            <a:r>
              <a:rPr lang="en-US" sz="1600" dirty="0" err="1"/>
              <a:t>ς</a:t>
            </a:r>
            <a:endParaRPr lang="en-GB" sz="1600" dirty="0"/>
          </a:p>
          <a:p>
            <a:r>
              <a:rPr lang="en-US" sz="1600" dirty="0"/>
              <a:t>           </a:t>
            </a:r>
            <a:r>
              <a:rPr lang="en-US" sz="1600" dirty="0" err="1"/>
              <a:t>ἐ</a:t>
            </a:r>
            <a:r>
              <a:rPr lang="en-US" sz="1600" dirty="0"/>
              <a:t>π</a:t>
            </a:r>
            <a:r>
              <a:rPr lang="en-US" sz="1600" dirty="0" err="1"/>
              <a:t>ικάρσιον</a:t>
            </a:r>
            <a:r>
              <a:rPr lang="en-US" sz="1600" dirty="0"/>
              <a:t>, </a:t>
            </a:r>
            <a:r>
              <a:rPr lang="en-US" sz="1600" b="1" dirty="0" err="1"/>
              <a:t>ὡς</a:t>
            </a:r>
            <a:r>
              <a:rPr lang="en-US" sz="1600" b="1" dirty="0"/>
              <a:t> </a:t>
            </a:r>
            <a:r>
              <a:rPr lang="en-US" sz="1600" b="1" dirty="0" err="1"/>
              <a:t>ὅκ</a:t>
            </a:r>
            <a:r>
              <a:rPr lang="en-US" sz="1600" b="1" dirty="0"/>
              <a:t>α μ[</a:t>
            </a:r>
            <a:r>
              <a:rPr lang="en-US" sz="1600" b="1" dirty="0" err="1"/>
              <a:t>ά</a:t>
            </a:r>
            <a:r>
              <a:rPr lang="en-US" sz="1600" b="1" dirty="0"/>
              <a:t>]</a:t>
            </a:r>
            <a:r>
              <a:rPr lang="en-US" sz="1600" b="1" dirty="0" err="1"/>
              <a:t>κ̣ω</a:t>
            </a:r>
            <a:r>
              <a:rPr lang="en-US" sz="1600" b="1" dirty="0"/>
              <a:t>̣[</a:t>
            </a:r>
            <a:r>
              <a:rPr lang="en-US" sz="1600" b="1" dirty="0" err="1"/>
              <a:t>ν</a:t>
            </a:r>
            <a:r>
              <a:rPr lang="en-US" sz="1600" b="1" dirty="0"/>
              <a:t>	     </a:t>
            </a:r>
            <a:r>
              <a:rPr lang="en-US" sz="1600" dirty="0" smtClean="0"/>
              <a:t>45</a:t>
            </a:r>
            <a:endParaRPr lang="en-GB" sz="1600" dirty="0"/>
          </a:p>
          <a:p>
            <a:r>
              <a:rPr lang="en-US" sz="1600" b="1" dirty="0"/>
              <a:t>      </a:t>
            </a:r>
            <a:r>
              <a:rPr lang="en-US" sz="1600" b="1" dirty="0" err="1" smtClean="0"/>
              <a:t>ἅτε</a:t>
            </a:r>
            <a:r>
              <a:rPr lang="en-US" sz="1600" b="1" dirty="0" smtClean="0"/>
              <a:t> </a:t>
            </a:r>
            <a:r>
              <a:rPr lang="en-US" sz="1600" b="1" dirty="0" err="1"/>
              <a:t>κ</a:t>
            </a:r>
            <a:r>
              <a:rPr lang="en-US" sz="1600" b="1" dirty="0"/>
              <a:t>α</a:t>
            </a:r>
            <a:r>
              <a:rPr lang="en-US" sz="1600" b="1" dirty="0" err="1"/>
              <a:t>τ</a:t>
            </a:r>
            <a:r>
              <a:rPr lang="en-US" sz="1600" b="1" dirty="0"/>
              <a:t>α</a:t>
            </a:r>
            <a:r>
              <a:rPr lang="en-US" sz="1600" b="1" dirty="0" err="1"/>
              <a:t>ισχύνοισ</a:t>
            </a:r>
            <a:r>
              <a:rPr lang="en-US" sz="1600" b="1" dirty="0"/>
              <a:t>’ </a:t>
            </a:r>
            <a:r>
              <a:rPr lang="en-US" sz="1600" b="1" dirty="0" err="1"/>
              <a:t>ἁ</a:t>
            </a:r>
            <a:r>
              <a:rPr lang="en-US" sz="1600" b="1" dirty="0"/>
              <a:t>π̣α̣</a:t>
            </a:r>
            <a:r>
              <a:rPr lang="en-US" sz="1600" b="1" dirty="0" err="1"/>
              <a:t>λ̣ὸ̣ν</a:t>
            </a:r>
            <a:r>
              <a:rPr lang="en-US" sz="1600" b="1" dirty="0"/>
              <a:t>̣ [</a:t>
            </a:r>
            <a:r>
              <a:rPr lang="en-US" sz="1600" b="1" dirty="0" err="1"/>
              <a:t>δέμ</a:t>
            </a:r>
            <a:r>
              <a:rPr lang="en-US" sz="1600" b="1" dirty="0"/>
              <a:t>α</a:t>
            </a:r>
            <a:r>
              <a:rPr lang="en-US" sz="1600" b="1" dirty="0" err="1"/>
              <a:t>ς</a:t>
            </a:r>
            <a:endParaRPr lang="en-GB" sz="1600" b="1" dirty="0"/>
          </a:p>
          <a:p>
            <a:r>
              <a:rPr lang="en-US" sz="1600" b="1" dirty="0"/>
              <a:t>       </a:t>
            </a:r>
            <a:r>
              <a:rPr lang="en-US" sz="1600" b="1" dirty="0" smtClean="0"/>
              <a:t>    α</a:t>
            </a:r>
            <a:r>
              <a:rPr lang="en-US" sz="1600" b="1" dirty="0" err="1" smtClean="0"/>
              <a:t>ἶψ</a:t>
            </a:r>
            <a:r>
              <a:rPr lang="en-US" sz="1600" b="1" dirty="0"/>
              <a:t>’ </a:t>
            </a:r>
            <a:r>
              <a:rPr lang="en-US" sz="1600" b="1" dirty="0" err="1"/>
              <a:t>ἀ</a:t>
            </a:r>
            <a:r>
              <a:rPr lang="en-US" sz="1600" b="1" dirty="0"/>
              <a:t>π</a:t>
            </a:r>
            <a:r>
              <a:rPr lang="en-US" sz="1600" b="1" dirty="0" err="1"/>
              <a:t>ὸ</a:t>
            </a:r>
            <a:r>
              <a:rPr lang="en-US" sz="1600" b="1" dirty="0"/>
              <a:t> </a:t>
            </a:r>
            <a:r>
              <a:rPr lang="en-US" sz="1600" b="1" dirty="0" err="1"/>
              <a:t>φύλλ</a:t>
            </a:r>
            <a:r>
              <a:rPr lang="en-US" sz="1600" b="1" dirty="0"/>
              <a:t>α βα</a:t>
            </a:r>
            <a:r>
              <a:rPr lang="en-US" sz="1600" b="1" dirty="0" err="1"/>
              <a:t>λοῖσ</a:t>
            </a:r>
            <a:r>
              <a:rPr lang="en-US" sz="1600" b="1" dirty="0"/>
              <a:t>α̣</a:t>
            </a:r>
            <a:r>
              <a:rPr lang="en-US" sz="1600" dirty="0"/>
              <a:t> </a:t>
            </a:r>
            <a:r>
              <a:rPr lang="en-US" sz="1600" dirty="0" err="1"/>
              <a:t>ν</a:t>
            </a:r>
            <a:r>
              <a:rPr lang="en-US" sz="1600" dirty="0"/>
              <a:t>̣[ </a:t>
            </a:r>
            <a:endParaRPr lang="en-US" sz="1600" dirty="0" smtClean="0"/>
          </a:p>
          <a:p>
            <a:endParaRPr lang="en-GB" sz="1400" dirty="0"/>
          </a:p>
          <a:p>
            <a:r>
              <a:rPr lang="en-US" sz="1400" dirty="0"/>
              <a:t> </a:t>
            </a:r>
            <a:endParaRPr lang="en-GB" sz="1400" dirty="0"/>
          </a:p>
        </p:txBody>
      </p:sp>
      <p:sp>
        <p:nvSpPr>
          <p:cNvPr id="6" name="TextBox 5"/>
          <p:cNvSpPr txBox="1"/>
          <p:nvPr/>
        </p:nvSpPr>
        <p:spPr>
          <a:xfrm>
            <a:off x="4986867" y="784896"/>
            <a:ext cx="3352800" cy="5262980"/>
          </a:xfrm>
          <a:prstGeom prst="rect">
            <a:avLst/>
          </a:prstGeom>
          <a:noFill/>
        </p:spPr>
        <p:txBody>
          <a:bodyPr wrap="square" rtlCol="0">
            <a:spAutoFit/>
          </a:bodyPr>
          <a:lstStyle/>
          <a:p>
            <a:endParaRPr lang="en-US" sz="1600" dirty="0" smtClean="0"/>
          </a:p>
          <a:p>
            <a:r>
              <a:rPr lang="en-US" sz="1600" dirty="0" smtClean="0"/>
              <a:t>.</a:t>
            </a:r>
            <a:r>
              <a:rPr lang="en-US" sz="1600" dirty="0"/>
              <a:t>.. (the arrow, bringing) the end that is </a:t>
            </a:r>
            <a:r>
              <a:rPr lang="en-US" sz="1600" b="1" dirty="0"/>
              <a:t>frightful</a:t>
            </a:r>
            <a:r>
              <a:rPr lang="en-US" sz="1600" dirty="0"/>
              <a:t> death, with (doom) on its tip, stained with (bitterest?) blood and gall …, </a:t>
            </a:r>
            <a:endParaRPr lang="en-US" sz="1600" dirty="0" smtClean="0"/>
          </a:p>
          <a:p>
            <a:endParaRPr lang="en-US" sz="1600" dirty="0"/>
          </a:p>
          <a:p>
            <a:r>
              <a:rPr lang="en-US" sz="1600" b="1" dirty="0" smtClean="0"/>
              <a:t>with </a:t>
            </a:r>
            <a:r>
              <a:rPr lang="en-US" sz="1600" b="1" dirty="0"/>
              <a:t>the agonies of the man-slaying, writhing-necked Hydra</a:t>
            </a:r>
            <a:r>
              <a:rPr lang="en-US" sz="1600" dirty="0"/>
              <a:t>. In silence and through stealth (the arrow) forced its way through his forehead, and it split through the flesh and bones, according to divine dispensation. The arrow went straight through to the very top of the head, and stained with crimson blood his breastplate and </a:t>
            </a:r>
            <a:r>
              <a:rPr lang="en-US" sz="1600" b="1" dirty="0"/>
              <a:t>gory</a:t>
            </a:r>
            <a:r>
              <a:rPr lang="en-US" sz="1600" dirty="0"/>
              <a:t> limbs</a:t>
            </a:r>
            <a:r>
              <a:rPr lang="en-US" sz="1600" dirty="0" smtClean="0"/>
              <a:t>;</a:t>
            </a:r>
          </a:p>
          <a:p>
            <a:endParaRPr lang="en-US" sz="1600" dirty="0"/>
          </a:p>
          <a:p>
            <a:r>
              <a:rPr lang="en-US" sz="1600" dirty="0" smtClean="0"/>
              <a:t>and </a:t>
            </a:r>
            <a:r>
              <a:rPr lang="en-US" sz="1600" dirty="0" err="1"/>
              <a:t>Geryon</a:t>
            </a:r>
            <a:r>
              <a:rPr lang="en-US" sz="1600" dirty="0"/>
              <a:t> drooped his neck to one side, </a:t>
            </a:r>
            <a:r>
              <a:rPr lang="en-US" sz="1600" b="1" dirty="0"/>
              <a:t>like a poppy spoiling its delicate body suddenly sheds its petals…</a:t>
            </a:r>
            <a:endParaRPr lang="en-GB" sz="1600" b="1" dirty="0"/>
          </a:p>
          <a:p>
            <a:endParaRPr lang="en-US" sz="1600" b="1" dirty="0"/>
          </a:p>
        </p:txBody>
      </p:sp>
      <p:sp>
        <p:nvSpPr>
          <p:cNvPr id="7" name="TextBox 6"/>
          <p:cNvSpPr txBox="1"/>
          <p:nvPr/>
        </p:nvSpPr>
        <p:spPr>
          <a:xfrm>
            <a:off x="4880132" y="552658"/>
            <a:ext cx="4263867" cy="738664"/>
          </a:xfrm>
          <a:prstGeom prst="rect">
            <a:avLst/>
          </a:prstGeom>
          <a:noFill/>
        </p:spPr>
        <p:txBody>
          <a:bodyPr wrap="square" rtlCol="0">
            <a:spAutoFit/>
          </a:bodyPr>
          <a:lstStyle/>
          <a:p>
            <a:r>
              <a:rPr lang="en-US" sz="1400" dirty="0" smtClean="0"/>
              <a:t>(Heracles attacks Geryon): </a:t>
            </a:r>
            <a:r>
              <a:rPr lang="en-US" sz="1400" dirty="0"/>
              <a:t>the effect of the </a:t>
            </a:r>
            <a:r>
              <a:rPr lang="en-US" sz="1400" dirty="0" smtClean="0"/>
              <a:t>arrow</a:t>
            </a:r>
          </a:p>
          <a:p>
            <a:endParaRPr lang="en-US" sz="1400" dirty="0"/>
          </a:p>
          <a:p>
            <a:endParaRPr lang="en-US" sz="1400" dirty="0"/>
          </a:p>
        </p:txBody>
      </p:sp>
      <p:pic>
        <p:nvPicPr>
          <p:cNvPr id="8" name="Picture 7" descr="L3.5Geryon.jpg"/>
          <p:cNvPicPr>
            <a:picLocks noChangeAspect="1"/>
          </p:cNvPicPr>
          <p:nvPr/>
        </p:nvPicPr>
        <p:blipFill rotWithShape="1">
          <a:blip r:embed="rId2">
            <a:alphaModFix amt="20000"/>
            <a:extLst>
              <a:ext uri="{28A0092B-C50C-407E-A947-70E740481C1C}">
                <a14:useLocalDpi xmlns:a14="http://schemas.microsoft.com/office/drawing/2010/main" val="0"/>
              </a:ext>
            </a:extLst>
          </a:blip>
          <a:srcRect t="6025" b="5178"/>
          <a:stretch/>
        </p:blipFill>
        <p:spPr>
          <a:xfrm>
            <a:off x="529486" y="552658"/>
            <a:ext cx="8172450" cy="5897812"/>
          </a:xfrm>
          <a:prstGeom prst="rect">
            <a:avLst/>
          </a:prstGeom>
        </p:spPr>
      </p:pic>
      <p:sp>
        <p:nvSpPr>
          <p:cNvPr id="9" name="TextBox 8"/>
          <p:cNvSpPr txBox="1"/>
          <p:nvPr/>
        </p:nvSpPr>
        <p:spPr>
          <a:xfrm>
            <a:off x="529486" y="152395"/>
            <a:ext cx="4756681" cy="369332"/>
          </a:xfrm>
          <a:prstGeom prst="rect">
            <a:avLst/>
          </a:prstGeom>
          <a:noFill/>
        </p:spPr>
        <p:txBody>
          <a:bodyPr wrap="none" rtlCol="0">
            <a:spAutoFit/>
          </a:bodyPr>
          <a:lstStyle/>
          <a:p>
            <a:r>
              <a:rPr lang="en-US" b="1" dirty="0" smtClean="0"/>
              <a:t>A poppy spoiled; an epic narrative transformed</a:t>
            </a:r>
            <a:endParaRPr lang="en-US" dirty="0"/>
          </a:p>
        </p:txBody>
      </p:sp>
    </p:spTree>
    <p:extLst>
      <p:ext uri="{BB962C8B-B14F-4D97-AF65-F5344CB8AC3E}">
        <p14:creationId xmlns:p14="http://schemas.microsoft.com/office/powerpoint/2010/main" val="12642058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dissolve">
                                      <p:cBhvr>
                                        <p:cTn id="12" dur="500"/>
                                        <p:tgtEl>
                                          <p:spTgt spid="4">
                                            <p:txEl>
                                              <p:pRg st="2" end="2"/>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Effect transition="in" filter="dissolve">
                                      <p:cBhvr>
                                        <p:cTn id="15" dur="500"/>
                                        <p:tgtEl>
                                          <p:spTgt spid="4">
                                            <p:txEl>
                                              <p:pRg st="4" end="4"/>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4">
                                            <p:txEl>
                                              <p:pRg st="5" end="5"/>
                                            </p:txEl>
                                          </p:spTgt>
                                        </p:tgtEl>
                                        <p:attrNameLst>
                                          <p:attrName>style.visibility</p:attrName>
                                        </p:attrNameLst>
                                      </p:cBhvr>
                                      <p:to>
                                        <p:strVal val="visible"/>
                                      </p:to>
                                    </p:set>
                                    <p:animEffect transition="in" filter="dissolve">
                                      <p:cBhvr>
                                        <p:cTn id="18" dur="500"/>
                                        <p:tgtEl>
                                          <p:spTgt spid="4">
                                            <p:txEl>
                                              <p:pRg st="5" end="5"/>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animEffect transition="in" filter="dissolve">
                                      <p:cBhvr>
                                        <p:cTn id="21" dur="500"/>
                                        <p:tgtEl>
                                          <p:spTgt spid="4">
                                            <p:txEl>
                                              <p:pRg st="6" end="6"/>
                                            </p:txEl>
                                          </p:spTgt>
                                        </p:tgtEl>
                                      </p:cBhvr>
                                    </p:animEffect>
                                  </p:childTnLst>
                                </p:cTn>
                              </p:par>
                              <p:par>
                                <p:cTn id="22" presetID="9" presetClass="entr" presetSubtype="0" fill="hold" nodeType="withEffect">
                                  <p:stCondLst>
                                    <p:cond delay="0"/>
                                  </p:stCondLst>
                                  <p:childTnLst>
                                    <p:set>
                                      <p:cBhvr>
                                        <p:cTn id="23" dur="1" fill="hold">
                                          <p:stCondLst>
                                            <p:cond delay="0"/>
                                          </p:stCondLst>
                                        </p:cTn>
                                        <p:tgtEl>
                                          <p:spTgt spid="4">
                                            <p:txEl>
                                              <p:pRg st="7" end="7"/>
                                            </p:txEl>
                                          </p:spTgt>
                                        </p:tgtEl>
                                        <p:attrNameLst>
                                          <p:attrName>style.visibility</p:attrName>
                                        </p:attrNameLst>
                                      </p:cBhvr>
                                      <p:to>
                                        <p:strVal val="visible"/>
                                      </p:to>
                                    </p:set>
                                    <p:animEffect transition="in" filter="dissolve">
                                      <p:cBhvr>
                                        <p:cTn id="24" dur="500"/>
                                        <p:tgtEl>
                                          <p:spTgt spid="4">
                                            <p:txEl>
                                              <p:pRg st="7" end="7"/>
                                            </p:txEl>
                                          </p:spTgt>
                                        </p:tgtEl>
                                      </p:cBhvr>
                                    </p:animEffect>
                                  </p:childTnLst>
                                </p:cTn>
                              </p:par>
                              <p:par>
                                <p:cTn id="25" presetID="9" presetClass="entr" presetSubtype="0" fill="hold" nodeType="with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animEffect transition="in" filter="dissolve">
                                      <p:cBhvr>
                                        <p:cTn id="27" dur="500"/>
                                        <p:tgtEl>
                                          <p:spTgt spid="4">
                                            <p:txEl>
                                              <p:pRg st="8" end="8"/>
                                            </p:txEl>
                                          </p:spTgt>
                                        </p:tgtEl>
                                      </p:cBhvr>
                                    </p:animEffect>
                                  </p:childTnLst>
                                </p:cTn>
                              </p:par>
                              <p:par>
                                <p:cTn id="28" presetID="9" presetClass="entr" presetSubtype="0" fill="hold" nodeType="withEffect">
                                  <p:stCondLst>
                                    <p:cond delay="0"/>
                                  </p:stCondLst>
                                  <p:childTnLst>
                                    <p:set>
                                      <p:cBhvr>
                                        <p:cTn id="29" dur="1" fill="hold">
                                          <p:stCondLst>
                                            <p:cond delay="0"/>
                                          </p:stCondLst>
                                        </p:cTn>
                                        <p:tgtEl>
                                          <p:spTgt spid="4">
                                            <p:txEl>
                                              <p:pRg st="9" end="9"/>
                                            </p:txEl>
                                          </p:spTgt>
                                        </p:tgtEl>
                                        <p:attrNameLst>
                                          <p:attrName>style.visibility</p:attrName>
                                        </p:attrNameLst>
                                      </p:cBhvr>
                                      <p:to>
                                        <p:strVal val="visible"/>
                                      </p:to>
                                    </p:set>
                                    <p:animEffect transition="in" filter="dissolve">
                                      <p:cBhvr>
                                        <p:cTn id="30" dur="500"/>
                                        <p:tgtEl>
                                          <p:spTgt spid="4">
                                            <p:txEl>
                                              <p:pRg st="9" end="9"/>
                                            </p:txEl>
                                          </p:spTgt>
                                        </p:tgtEl>
                                      </p:cBhvr>
                                    </p:animEffect>
                                  </p:childTnLst>
                                </p:cTn>
                              </p:par>
                              <p:par>
                                <p:cTn id="31" presetID="9" presetClass="entr" presetSubtype="0" fill="hold" nodeType="withEffect">
                                  <p:stCondLst>
                                    <p:cond delay="0"/>
                                  </p:stCondLst>
                                  <p:childTnLst>
                                    <p:set>
                                      <p:cBhvr>
                                        <p:cTn id="32" dur="1" fill="hold">
                                          <p:stCondLst>
                                            <p:cond delay="0"/>
                                          </p:stCondLst>
                                        </p:cTn>
                                        <p:tgtEl>
                                          <p:spTgt spid="4">
                                            <p:txEl>
                                              <p:pRg st="10" end="10"/>
                                            </p:txEl>
                                          </p:spTgt>
                                        </p:tgtEl>
                                        <p:attrNameLst>
                                          <p:attrName>style.visibility</p:attrName>
                                        </p:attrNameLst>
                                      </p:cBhvr>
                                      <p:to>
                                        <p:strVal val="visible"/>
                                      </p:to>
                                    </p:set>
                                    <p:animEffect transition="in" filter="dissolve">
                                      <p:cBhvr>
                                        <p:cTn id="33" dur="500"/>
                                        <p:tgtEl>
                                          <p:spTgt spid="4">
                                            <p:txEl>
                                              <p:pRg st="10" end="10"/>
                                            </p:txEl>
                                          </p:spTgt>
                                        </p:tgtEl>
                                      </p:cBhvr>
                                    </p:animEffect>
                                  </p:childTnLst>
                                </p:cTn>
                              </p:par>
                              <p:par>
                                <p:cTn id="34" presetID="9" presetClass="entr" presetSubtype="0" fill="hold" nodeType="withEffect">
                                  <p:stCondLst>
                                    <p:cond delay="0"/>
                                  </p:stCondLst>
                                  <p:childTnLst>
                                    <p:set>
                                      <p:cBhvr>
                                        <p:cTn id="35" dur="1" fill="hold">
                                          <p:stCondLst>
                                            <p:cond delay="0"/>
                                          </p:stCondLst>
                                        </p:cTn>
                                        <p:tgtEl>
                                          <p:spTgt spid="4">
                                            <p:txEl>
                                              <p:pRg st="11" end="11"/>
                                            </p:txEl>
                                          </p:spTgt>
                                        </p:tgtEl>
                                        <p:attrNameLst>
                                          <p:attrName>style.visibility</p:attrName>
                                        </p:attrNameLst>
                                      </p:cBhvr>
                                      <p:to>
                                        <p:strVal val="visible"/>
                                      </p:to>
                                    </p:set>
                                    <p:animEffect transition="in" filter="dissolve">
                                      <p:cBhvr>
                                        <p:cTn id="36" dur="500"/>
                                        <p:tgtEl>
                                          <p:spTgt spid="4">
                                            <p:txEl>
                                              <p:pRg st="11" end="11"/>
                                            </p:txEl>
                                          </p:spTgt>
                                        </p:tgtEl>
                                      </p:cBhvr>
                                    </p:animEffect>
                                  </p:childTnLst>
                                </p:cTn>
                              </p:par>
                              <p:par>
                                <p:cTn id="37" presetID="9" presetClass="entr" presetSubtype="0" fill="hold" nodeType="withEffect">
                                  <p:stCondLst>
                                    <p:cond delay="0"/>
                                  </p:stCondLst>
                                  <p:childTnLst>
                                    <p:set>
                                      <p:cBhvr>
                                        <p:cTn id="38" dur="1" fill="hold">
                                          <p:stCondLst>
                                            <p:cond delay="0"/>
                                          </p:stCondLst>
                                        </p:cTn>
                                        <p:tgtEl>
                                          <p:spTgt spid="4">
                                            <p:txEl>
                                              <p:pRg st="12" end="12"/>
                                            </p:txEl>
                                          </p:spTgt>
                                        </p:tgtEl>
                                        <p:attrNameLst>
                                          <p:attrName>style.visibility</p:attrName>
                                        </p:attrNameLst>
                                      </p:cBhvr>
                                      <p:to>
                                        <p:strVal val="visible"/>
                                      </p:to>
                                    </p:set>
                                    <p:animEffect transition="in" filter="dissolve">
                                      <p:cBhvr>
                                        <p:cTn id="39" dur="500"/>
                                        <p:tgtEl>
                                          <p:spTgt spid="4">
                                            <p:txEl>
                                              <p:pRg st="12" end="12"/>
                                            </p:txEl>
                                          </p:spTgt>
                                        </p:tgtEl>
                                      </p:cBhvr>
                                    </p:animEffect>
                                  </p:childTnLst>
                                </p:cTn>
                              </p:par>
                              <p:par>
                                <p:cTn id="40" presetID="9" presetClass="entr" presetSubtype="0" fill="hold" nodeType="withEffect">
                                  <p:stCondLst>
                                    <p:cond delay="0"/>
                                  </p:stCondLst>
                                  <p:childTnLst>
                                    <p:set>
                                      <p:cBhvr>
                                        <p:cTn id="41" dur="1" fill="hold">
                                          <p:stCondLst>
                                            <p:cond delay="0"/>
                                          </p:stCondLst>
                                        </p:cTn>
                                        <p:tgtEl>
                                          <p:spTgt spid="4">
                                            <p:txEl>
                                              <p:pRg st="13" end="13"/>
                                            </p:txEl>
                                          </p:spTgt>
                                        </p:tgtEl>
                                        <p:attrNameLst>
                                          <p:attrName>style.visibility</p:attrName>
                                        </p:attrNameLst>
                                      </p:cBhvr>
                                      <p:to>
                                        <p:strVal val="visible"/>
                                      </p:to>
                                    </p:set>
                                    <p:animEffect transition="in" filter="dissolve">
                                      <p:cBhvr>
                                        <p:cTn id="42" dur="500"/>
                                        <p:tgtEl>
                                          <p:spTgt spid="4">
                                            <p:txEl>
                                              <p:pRg st="13" end="13"/>
                                            </p:txEl>
                                          </p:spTgt>
                                        </p:tgtEl>
                                      </p:cBhvr>
                                    </p:animEffect>
                                  </p:childTnLst>
                                </p:cTn>
                              </p:par>
                              <p:par>
                                <p:cTn id="43" presetID="9" presetClass="entr" presetSubtype="0" fill="hold" nodeType="withEffect">
                                  <p:stCondLst>
                                    <p:cond delay="0"/>
                                  </p:stCondLst>
                                  <p:childTnLst>
                                    <p:set>
                                      <p:cBhvr>
                                        <p:cTn id="44" dur="1" fill="hold">
                                          <p:stCondLst>
                                            <p:cond delay="0"/>
                                          </p:stCondLst>
                                        </p:cTn>
                                        <p:tgtEl>
                                          <p:spTgt spid="4">
                                            <p:txEl>
                                              <p:pRg st="14" end="14"/>
                                            </p:txEl>
                                          </p:spTgt>
                                        </p:tgtEl>
                                        <p:attrNameLst>
                                          <p:attrName>style.visibility</p:attrName>
                                        </p:attrNameLst>
                                      </p:cBhvr>
                                      <p:to>
                                        <p:strVal val="visible"/>
                                      </p:to>
                                    </p:set>
                                    <p:animEffect transition="in" filter="dissolve">
                                      <p:cBhvr>
                                        <p:cTn id="45" dur="500"/>
                                        <p:tgtEl>
                                          <p:spTgt spid="4">
                                            <p:txEl>
                                              <p:pRg st="14" end="14"/>
                                            </p:txEl>
                                          </p:spTgt>
                                        </p:tgtEl>
                                      </p:cBhvr>
                                    </p:animEffect>
                                  </p:childTnLst>
                                </p:cTn>
                              </p:par>
                              <p:par>
                                <p:cTn id="46" presetID="9" presetClass="entr" presetSubtype="0" fill="hold" nodeType="withEffect">
                                  <p:stCondLst>
                                    <p:cond delay="0"/>
                                  </p:stCondLst>
                                  <p:childTnLst>
                                    <p:set>
                                      <p:cBhvr>
                                        <p:cTn id="47" dur="1" fill="hold">
                                          <p:stCondLst>
                                            <p:cond delay="0"/>
                                          </p:stCondLst>
                                        </p:cTn>
                                        <p:tgtEl>
                                          <p:spTgt spid="4">
                                            <p:txEl>
                                              <p:pRg st="15" end="15"/>
                                            </p:txEl>
                                          </p:spTgt>
                                        </p:tgtEl>
                                        <p:attrNameLst>
                                          <p:attrName>style.visibility</p:attrName>
                                        </p:attrNameLst>
                                      </p:cBhvr>
                                      <p:to>
                                        <p:strVal val="visible"/>
                                      </p:to>
                                    </p:set>
                                    <p:animEffect transition="in" filter="dissolve">
                                      <p:cBhvr>
                                        <p:cTn id="48" dur="500"/>
                                        <p:tgtEl>
                                          <p:spTgt spid="4">
                                            <p:txEl>
                                              <p:pRg st="15" end="15"/>
                                            </p:txEl>
                                          </p:spTgt>
                                        </p:tgtEl>
                                      </p:cBhvr>
                                    </p:animEffect>
                                  </p:childTnLst>
                                </p:cTn>
                              </p:par>
                              <p:par>
                                <p:cTn id="49" presetID="9" presetClass="entr" presetSubtype="0" fill="hold" nodeType="withEffect">
                                  <p:stCondLst>
                                    <p:cond delay="0"/>
                                  </p:stCondLst>
                                  <p:childTnLst>
                                    <p:set>
                                      <p:cBhvr>
                                        <p:cTn id="50" dur="1" fill="hold">
                                          <p:stCondLst>
                                            <p:cond delay="0"/>
                                          </p:stCondLst>
                                        </p:cTn>
                                        <p:tgtEl>
                                          <p:spTgt spid="4">
                                            <p:txEl>
                                              <p:pRg st="16" end="16"/>
                                            </p:txEl>
                                          </p:spTgt>
                                        </p:tgtEl>
                                        <p:attrNameLst>
                                          <p:attrName>style.visibility</p:attrName>
                                        </p:attrNameLst>
                                      </p:cBhvr>
                                      <p:to>
                                        <p:strVal val="visible"/>
                                      </p:to>
                                    </p:set>
                                    <p:animEffect transition="in" filter="dissolve">
                                      <p:cBhvr>
                                        <p:cTn id="51" dur="500"/>
                                        <p:tgtEl>
                                          <p:spTgt spid="4">
                                            <p:txEl>
                                              <p:pRg st="16" end="16"/>
                                            </p:txEl>
                                          </p:spTgt>
                                        </p:tgtEl>
                                      </p:cBhvr>
                                    </p:animEffect>
                                  </p:childTnLst>
                                </p:cTn>
                              </p:par>
                              <p:par>
                                <p:cTn id="52" presetID="9" presetClass="entr" presetSubtype="0" fill="hold" nodeType="withEffect">
                                  <p:stCondLst>
                                    <p:cond delay="0"/>
                                  </p:stCondLst>
                                  <p:childTnLst>
                                    <p:set>
                                      <p:cBhvr>
                                        <p:cTn id="53" dur="1" fill="hold">
                                          <p:stCondLst>
                                            <p:cond delay="0"/>
                                          </p:stCondLst>
                                        </p:cTn>
                                        <p:tgtEl>
                                          <p:spTgt spid="4">
                                            <p:txEl>
                                              <p:pRg st="17" end="17"/>
                                            </p:txEl>
                                          </p:spTgt>
                                        </p:tgtEl>
                                        <p:attrNameLst>
                                          <p:attrName>style.visibility</p:attrName>
                                        </p:attrNameLst>
                                      </p:cBhvr>
                                      <p:to>
                                        <p:strVal val="visible"/>
                                      </p:to>
                                    </p:set>
                                    <p:animEffect transition="in" filter="dissolve">
                                      <p:cBhvr>
                                        <p:cTn id="54" dur="500"/>
                                        <p:tgtEl>
                                          <p:spTgt spid="4">
                                            <p:txEl>
                                              <p:pRg st="17" end="17"/>
                                            </p:txEl>
                                          </p:spTgt>
                                        </p:tgtEl>
                                      </p:cBhvr>
                                    </p:animEffect>
                                  </p:childTnLst>
                                </p:cTn>
                              </p:par>
                              <p:par>
                                <p:cTn id="55" presetID="9" presetClass="entr" presetSubtype="0" fill="hold" nodeType="withEffect">
                                  <p:stCondLst>
                                    <p:cond delay="0"/>
                                  </p:stCondLst>
                                  <p:childTnLst>
                                    <p:set>
                                      <p:cBhvr>
                                        <p:cTn id="56" dur="1" fill="hold">
                                          <p:stCondLst>
                                            <p:cond delay="0"/>
                                          </p:stCondLst>
                                        </p:cTn>
                                        <p:tgtEl>
                                          <p:spTgt spid="4">
                                            <p:txEl>
                                              <p:pRg st="18" end="18"/>
                                            </p:txEl>
                                          </p:spTgt>
                                        </p:tgtEl>
                                        <p:attrNameLst>
                                          <p:attrName>style.visibility</p:attrName>
                                        </p:attrNameLst>
                                      </p:cBhvr>
                                      <p:to>
                                        <p:strVal val="visible"/>
                                      </p:to>
                                    </p:set>
                                    <p:animEffect transition="in" filter="dissolve">
                                      <p:cBhvr>
                                        <p:cTn id="57" dur="500"/>
                                        <p:tgtEl>
                                          <p:spTgt spid="4">
                                            <p:txEl>
                                              <p:pRg st="18" end="18"/>
                                            </p:txEl>
                                          </p:spTgt>
                                        </p:tgtEl>
                                      </p:cBhvr>
                                    </p:animEffect>
                                  </p:childTnLst>
                                </p:cTn>
                              </p:par>
                              <p:par>
                                <p:cTn id="58" presetID="9" presetClass="entr" presetSubtype="0" fill="hold" nodeType="withEffect">
                                  <p:stCondLst>
                                    <p:cond delay="0"/>
                                  </p:stCondLst>
                                  <p:childTnLst>
                                    <p:set>
                                      <p:cBhvr>
                                        <p:cTn id="59" dur="1" fill="hold">
                                          <p:stCondLst>
                                            <p:cond delay="0"/>
                                          </p:stCondLst>
                                        </p:cTn>
                                        <p:tgtEl>
                                          <p:spTgt spid="4">
                                            <p:txEl>
                                              <p:pRg st="19" end="19"/>
                                            </p:txEl>
                                          </p:spTgt>
                                        </p:tgtEl>
                                        <p:attrNameLst>
                                          <p:attrName>style.visibility</p:attrName>
                                        </p:attrNameLst>
                                      </p:cBhvr>
                                      <p:to>
                                        <p:strVal val="visible"/>
                                      </p:to>
                                    </p:set>
                                    <p:animEffect transition="in" filter="dissolve">
                                      <p:cBhvr>
                                        <p:cTn id="60" dur="500"/>
                                        <p:tgtEl>
                                          <p:spTgt spid="4">
                                            <p:txEl>
                                              <p:pRg st="19" end="19"/>
                                            </p:txEl>
                                          </p:spTgt>
                                        </p:tgtEl>
                                      </p:cBhvr>
                                    </p:animEffect>
                                  </p:childTnLst>
                                </p:cTn>
                              </p:par>
                              <p:par>
                                <p:cTn id="61" presetID="9" presetClass="entr" presetSubtype="0" fill="hold" nodeType="withEffect">
                                  <p:stCondLst>
                                    <p:cond delay="0"/>
                                  </p:stCondLst>
                                  <p:childTnLst>
                                    <p:set>
                                      <p:cBhvr>
                                        <p:cTn id="62" dur="1" fill="hold">
                                          <p:stCondLst>
                                            <p:cond delay="0"/>
                                          </p:stCondLst>
                                        </p:cTn>
                                        <p:tgtEl>
                                          <p:spTgt spid="4">
                                            <p:txEl>
                                              <p:pRg st="20" end="20"/>
                                            </p:txEl>
                                          </p:spTgt>
                                        </p:tgtEl>
                                        <p:attrNameLst>
                                          <p:attrName>style.visibility</p:attrName>
                                        </p:attrNameLst>
                                      </p:cBhvr>
                                      <p:to>
                                        <p:strVal val="visible"/>
                                      </p:to>
                                    </p:set>
                                    <p:animEffect transition="in" filter="dissolve">
                                      <p:cBhvr>
                                        <p:cTn id="63" dur="500"/>
                                        <p:tgtEl>
                                          <p:spTgt spid="4">
                                            <p:txEl>
                                              <p:pRg st="20" end="20"/>
                                            </p:txEl>
                                          </p:spTgt>
                                        </p:tgtEl>
                                      </p:cBhvr>
                                    </p:animEffect>
                                  </p:childTnLst>
                                </p:cTn>
                              </p:par>
                              <p:par>
                                <p:cTn id="64" presetID="9" presetClass="entr" presetSubtype="0" fill="hold" nodeType="withEffect">
                                  <p:stCondLst>
                                    <p:cond delay="0"/>
                                  </p:stCondLst>
                                  <p:childTnLst>
                                    <p:set>
                                      <p:cBhvr>
                                        <p:cTn id="65" dur="1" fill="hold">
                                          <p:stCondLst>
                                            <p:cond delay="0"/>
                                          </p:stCondLst>
                                        </p:cTn>
                                        <p:tgtEl>
                                          <p:spTgt spid="4">
                                            <p:txEl>
                                              <p:pRg st="21" end="21"/>
                                            </p:txEl>
                                          </p:spTgt>
                                        </p:tgtEl>
                                        <p:attrNameLst>
                                          <p:attrName>style.visibility</p:attrName>
                                        </p:attrNameLst>
                                      </p:cBhvr>
                                      <p:to>
                                        <p:strVal val="visible"/>
                                      </p:to>
                                    </p:set>
                                    <p:animEffect transition="in" filter="dissolve">
                                      <p:cBhvr>
                                        <p:cTn id="66" dur="500"/>
                                        <p:tgtEl>
                                          <p:spTgt spid="4">
                                            <p:txEl>
                                              <p:pRg st="21" end="21"/>
                                            </p:txEl>
                                          </p:spTgt>
                                        </p:tgtEl>
                                      </p:cBhvr>
                                    </p:animEffect>
                                  </p:childTnLst>
                                </p:cTn>
                              </p:par>
                              <p:par>
                                <p:cTn id="67" presetID="9" presetClass="entr" presetSubtype="0" fill="hold" nodeType="withEffect">
                                  <p:stCondLst>
                                    <p:cond delay="0"/>
                                  </p:stCondLst>
                                  <p:childTnLst>
                                    <p:set>
                                      <p:cBhvr>
                                        <p:cTn id="68" dur="1" fill="hold">
                                          <p:stCondLst>
                                            <p:cond delay="0"/>
                                          </p:stCondLst>
                                        </p:cTn>
                                        <p:tgtEl>
                                          <p:spTgt spid="4">
                                            <p:txEl>
                                              <p:pRg st="22" end="22"/>
                                            </p:txEl>
                                          </p:spTgt>
                                        </p:tgtEl>
                                        <p:attrNameLst>
                                          <p:attrName>style.visibility</p:attrName>
                                        </p:attrNameLst>
                                      </p:cBhvr>
                                      <p:to>
                                        <p:strVal val="visible"/>
                                      </p:to>
                                    </p:set>
                                    <p:animEffect transition="in" filter="dissolve">
                                      <p:cBhvr>
                                        <p:cTn id="69" dur="500"/>
                                        <p:tgtEl>
                                          <p:spTgt spid="4">
                                            <p:txEl>
                                              <p:pRg st="22" end="22"/>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9" presetClass="entr" presetSubtype="0" fill="hold" grpId="0" nodeType="clickEffect">
                                  <p:stCondLst>
                                    <p:cond delay="0"/>
                                  </p:stCondLst>
                                  <p:childTnLst>
                                    <p:set>
                                      <p:cBhvr>
                                        <p:cTn id="73" dur="1" fill="hold">
                                          <p:stCondLst>
                                            <p:cond delay="0"/>
                                          </p:stCondLst>
                                        </p:cTn>
                                        <p:tgtEl>
                                          <p:spTgt spid="7"/>
                                        </p:tgtEl>
                                        <p:attrNameLst>
                                          <p:attrName>style.visibility</p:attrName>
                                        </p:attrNameLst>
                                      </p:cBhvr>
                                      <p:to>
                                        <p:strVal val="visible"/>
                                      </p:to>
                                    </p:set>
                                    <p:animEffect transition="in" filter="dissolve">
                                      <p:cBhvr>
                                        <p:cTn id="74" dur="500"/>
                                        <p:tgtEl>
                                          <p:spTgt spid="7"/>
                                        </p:tgtEl>
                                      </p:cBhvr>
                                    </p:animEffect>
                                  </p:childTnLst>
                                </p:cTn>
                              </p:par>
                            </p:childTnLst>
                          </p:cTn>
                        </p:par>
                      </p:childTnLst>
                    </p:cTn>
                  </p:par>
                  <p:par>
                    <p:cTn id="75" fill="hold">
                      <p:stCondLst>
                        <p:cond delay="indefinite"/>
                      </p:stCondLst>
                      <p:childTnLst>
                        <p:par>
                          <p:cTn id="76" fill="hold">
                            <p:stCondLst>
                              <p:cond delay="0"/>
                            </p:stCondLst>
                            <p:childTnLst>
                              <p:par>
                                <p:cTn id="77" presetID="9" presetClass="entr" presetSubtype="0" fill="hold" grpId="0" nodeType="click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dissolve">
                                      <p:cBhvr>
                                        <p:cTn id="7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682C9FD-D9A8-4EDE-BCEB-FC2A694AA3AA}"/>
              </a:ext>
            </a:extLst>
          </p:cNvPr>
          <p:cNvSpPr>
            <a:spLocks noGrp="1"/>
          </p:cNvSpPr>
          <p:nvPr>
            <p:ph type="ctrTitle"/>
          </p:nvPr>
        </p:nvSpPr>
        <p:spPr>
          <a:xfrm>
            <a:off x="324852" y="5091762"/>
            <a:ext cx="5875645" cy="1264588"/>
          </a:xfrm>
        </p:spPr>
        <p:txBody>
          <a:bodyPr anchor="ctr">
            <a:normAutofit/>
          </a:bodyPr>
          <a:lstStyle/>
          <a:p>
            <a:pPr algn="r"/>
            <a:r>
              <a:rPr lang="en-GB" dirty="0">
                <a:solidFill>
                  <a:srgbClr val="FFCCFF"/>
                </a:solidFill>
              </a:rPr>
              <a:t>The wow of narrative</a:t>
            </a:r>
            <a:br>
              <a:rPr lang="en-GB" dirty="0">
                <a:solidFill>
                  <a:srgbClr val="FFCCFF"/>
                </a:solidFill>
              </a:rPr>
            </a:br>
            <a:r>
              <a:rPr lang="en-GB" sz="2200" dirty="0">
                <a:solidFill>
                  <a:srgbClr val="FFCCFF"/>
                </a:solidFill>
              </a:rPr>
              <a:t>Prof. Victoria </a:t>
            </a:r>
            <a:r>
              <a:rPr lang="en-GB" sz="2200" dirty="0" err="1">
                <a:solidFill>
                  <a:srgbClr val="FFCCFF"/>
                </a:solidFill>
              </a:rPr>
              <a:t>Rimell</a:t>
            </a:r>
            <a:endParaRPr lang="en-GB" sz="2200" dirty="0">
              <a:solidFill>
                <a:srgbClr val="FFCCFF"/>
              </a:solidFill>
            </a:endParaRPr>
          </a:p>
        </p:txBody>
      </p:sp>
      <p:sp>
        <p:nvSpPr>
          <p:cNvPr id="3" name="Subtitle 2">
            <a:extLst>
              <a:ext uri="{FF2B5EF4-FFF2-40B4-BE49-F238E27FC236}">
                <a16:creationId xmlns:a16="http://schemas.microsoft.com/office/drawing/2014/main" xmlns="" id="{0D86CB4E-FC82-41A7-B632-F4F0687817B6}"/>
              </a:ext>
            </a:extLst>
          </p:cNvPr>
          <p:cNvSpPr>
            <a:spLocks noGrp="1"/>
          </p:cNvSpPr>
          <p:nvPr>
            <p:ph type="subTitle" idx="1"/>
          </p:nvPr>
        </p:nvSpPr>
        <p:spPr>
          <a:xfrm>
            <a:off x="6374330" y="5091764"/>
            <a:ext cx="2604371" cy="1264587"/>
          </a:xfrm>
        </p:spPr>
        <p:txBody>
          <a:bodyPr anchor="ctr">
            <a:normAutofit/>
          </a:bodyPr>
          <a:lstStyle/>
          <a:p>
            <a:pPr algn="l"/>
            <a:r>
              <a:rPr lang="en-GB" sz="2800" dirty="0" err="1"/>
              <a:t>Martial’s</a:t>
            </a:r>
            <a:r>
              <a:rPr lang="en-GB" sz="2800" dirty="0"/>
              <a:t> </a:t>
            </a:r>
          </a:p>
          <a:p>
            <a:pPr algn="l"/>
            <a:r>
              <a:rPr lang="en-GB" sz="2800" dirty="0"/>
              <a:t>‘</a:t>
            </a:r>
            <a:r>
              <a:rPr lang="en-GB" sz="2800" i="1" dirty="0"/>
              <a:t>On Spectacles</a:t>
            </a:r>
            <a:r>
              <a:rPr lang="en-GB" sz="2800" dirty="0"/>
              <a:t>’</a:t>
            </a:r>
          </a:p>
        </p:txBody>
      </p:sp>
      <p:pic>
        <p:nvPicPr>
          <p:cNvPr id="5" name="Picture 4" descr="A picture containing drawing&#10;&#10;Description automatically generated">
            <a:extLst>
              <a:ext uri="{FF2B5EF4-FFF2-40B4-BE49-F238E27FC236}">
                <a16:creationId xmlns:a16="http://schemas.microsoft.com/office/drawing/2014/main" xmlns="" id="{3F96F5B1-D12F-4615-A701-82F52B7A4888}"/>
              </a:ext>
            </a:extLst>
          </p:cNvPr>
          <p:cNvPicPr>
            <a:picLocks noChangeAspect="1"/>
          </p:cNvPicPr>
          <p:nvPr/>
        </p:nvPicPr>
        <p:blipFill rotWithShape="1">
          <a:blip r:embed="rId2">
            <a:extLst>
              <a:ext uri="{28A0092B-C50C-407E-A947-70E740481C1C}">
                <a14:useLocalDpi xmlns:a14="http://schemas.microsoft.com/office/drawing/2010/main" val="0"/>
              </a:ext>
            </a:extLst>
          </a:blip>
          <a:srcRect t="11894" b="16677"/>
          <a:stretch/>
        </p:blipFill>
        <p:spPr>
          <a:xfrm>
            <a:off x="-2987" y="10"/>
            <a:ext cx="9144000" cy="4571990"/>
          </a:xfrm>
          <a:prstGeom prst="rect">
            <a:avLst/>
          </a:prstGeom>
        </p:spPr>
      </p:pic>
      <p:cxnSp>
        <p:nvCxnSpPr>
          <p:cNvPr id="15" name="Straight Connector 14">
            <a:extLst>
              <a:ext uri="{FF2B5EF4-FFF2-40B4-BE49-F238E27FC236}">
                <a16:creationId xmlns:a16="http://schemas.microsoft.com/office/drawing/2014/main" xmlns="" id="{E126E481-B945-4179-BD79-05E96E9B29E1}"/>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V="1">
            <a:off x="6290132" y="5264106"/>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366598"/>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A large stone building&#10;&#10;Description automatically generated">
            <a:extLst>
              <a:ext uri="{FF2B5EF4-FFF2-40B4-BE49-F238E27FC236}">
                <a16:creationId xmlns:a16="http://schemas.microsoft.com/office/drawing/2014/main" xmlns="" id="{6636E1F4-497E-483B-B0B0-3B00DD1EC371}"/>
              </a:ext>
            </a:extLst>
          </p:cNvPr>
          <p:cNvPicPr>
            <a:picLocks noChangeAspect="1"/>
          </p:cNvPicPr>
          <p:nvPr/>
        </p:nvPicPr>
        <p:blipFill rotWithShape="1">
          <a:blip r:embed="rId2">
            <a:extLst>
              <a:ext uri="{28A0092B-C50C-407E-A947-70E740481C1C}">
                <a14:useLocalDpi xmlns:a14="http://schemas.microsoft.com/office/drawing/2010/main" val="0"/>
              </a:ext>
            </a:extLst>
          </a:blip>
          <a:srcRect t="8333" b="16667"/>
          <a:stretch/>
        </p:blipFill>
        <p:spPr>
          <a:xfrm>
            <a:off x="-1" y="10"/>
            <a:ext cx="9144000" cy="6857990"/>
          </a:xfrm>
          <a:prstGeom prst="rect">
            <a:avLst/>
          </a:prstGeom>
        </p:spPr>
      </p:pic>
      <p:sp>
        <p:nvSpPr>
          <p:cNvPr id="12" name="Freeform 5">
            <a:extLst>
              <a:ext uri="{FF2B5EF4-FFF2-40B4-BE49-F238E27FC236}">
                <a16:creationId xmlns:a16="http://schemas.microsoft.com/office/drawing/2014/main" xmlns="" id="{3CD9DF72-87A3-404E-A828-84CBF11A830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White">
          <a:xfrm flipH="1">
            <a:off x="0" y="998176"/>
            <a:ext cx="4512879"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xmlns="" id="{A6193305-CECA-4D9B-B553-F6AFB1A7C5F7}"/>
              </a:ext>
            </a:extLst>
          </p:cNvPr>
          <p:cNvSpPr>
            <a:spLocks noGrp="1"/>
          </p:cNvSpPr>
          <p:nvPr>
            <p:ph type="title"/>
          </p:nvPr>
        </p:nvSpPr>
        <p:spPr>
          <a:xfrm>
            <a:off x="532086" y="1913950"/>
            <a:ext cx="3153103" cy="1342754"/>
          </a:xfrm>
        </p:spPr>
        <p:txBody>
          <a:bodyPr>
            <a:normAutofit fontScale="90000"/>
          </a:bodyPr>
          <a:lstStyle/>
          <a:p>
            <a:pPr algn="ctr"/>
            <a:r>
              <a:rPr lang="en-GB" b="1" i="1" dirty="0">
                <a:solidFill>
                  <a:schemeClr val="accent5">
                    <a:lumMod val="50000"/>
                  </a:schemeClr>
                </a:solidFill>
              </a:rPr>
              <a:t>De </a:t>
            </a:r>
            <a:r>
              <a:rPr lang="en-GB" b="1" i="1" dirty="0" err="1">
                <a:solidFill>
                  <a:schemeClr val="accent5">
                    <a:lumMod val="50000"/>
                  </a:schemeClr>
                </a:solidFill>
              </a:rPr>
              <a:t>spectaculis</a:t>
            </a:r>
            <a:endParaRPr lang="en-GB" b="1" i="1" dirty="0">
              <a:solidFill>
                <a:schemeClr val="accent5">
                  <a:lumMod val="50000"/>
                </a:schemeClr>
              </a:solidFill>
            </a:endParaRPr>
          </a:p>
        </p:txBody>
      </p:sp>
      <p:cxnSp>
        <p:nvCxnSpPr>
          <p:cNvPr id="14" name="Straight Connector 13">
            <a:extLst>
              <a:ext uri="{FF2B5EF4-FFF2-40B4-BE49-F238E27FC236}">
                <a16:creationId xmlns:a16="http://schemas.microsoft.com/office/drawing/2014/main" xmlns="" id="{20E3A342-4D61-4E3F-AF90-1AB42AEB96C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715288" y="3337139"/>
            <a:ext cx="701565"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9" name="Content Placeholder 8">
            <a:extLst>
              <a:ext uri="{FF2B5EF4-FFF2-40B4-BE49-F238E27FC236}">
                <a16:creationId xmlns:a16="http://schemas.microsoft.com/office/drawing/2014/main" xmlns="" id="{A1B5E687-AF94-4C73-8444-BF1FC92BCD19}"/>
              </a:ext>
            </a:extLst>
          </p:cNvPr>
          <p:cNvSpPr>
            <a:spLocks noGrp="1"/>
          </p:cNvSpPr>
          <p:nvPr>
            <p:ph idx="1"/>
          </p:nvPr>
        </p:nvSpPr>
        <p:spPr>
          <a:xfrm>
            <a:off x="394137" y="3417574"/>
            <a:ext cx="3444766" cy="2619839"/>
          </a:xfrm>
        </p:spPr>
        <p:txBody>
          <a:bodyPr anchor="ctr">
            <a:normAutofit fontScale="92500" lnSpcReduction="10000"/>
          </a:bodyPr>
          <a:lstStyle/>
          <a:p>
            <a:pPr marL="0" indent="0">
              <a:buNone/>
            </a:pPr>
            <a:r>
              <a:rPr lang="en-US" sz="3200" dirty="0" err="1"/>
              <a:t>Martial’s</a:t>
            </a:r>
            <a:r>
              <a:rPr lang="en-US" sz="3200" dirty="0"/>
              <a:t> debut ‘little book’ (</a:t>
            </a:r>
            <a:r>
              <a:rPr lang="en-US" sz="3200" i="1" dirty="0" err="1"/>
              <a:t>libellus</a:t>
            </a:r>
            <a:r>
              <a:rPr lang="en-US" sz="3200" dirty="0"/>
              <a:t>), composed to accompany the opening of the Colosseum in 80AD</a:t>
            </a:r>
          </a:p>
        </p:txBody>
      </p:sp>
    </p:spTree>
    <p:extLst>
      <p:ext uri="{BB962C8B-B14F-4D97-AF65-F5344CB8AC3E}">
        <p14:creationId xmlns:p14="http://schemas.microsoft.com/office/powerpoint/2010/main" val="407383055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0F7664A-312F-4354-81EB-995A01F9634F}"/>
              </a:ext>
            </a:extLst>
          </p:cNvPr>
          <p:cNvSpPr>
            <a:spLocks noGrp="1"/>
          </p:cNvSpPr>
          <p:nvPr>
            <p:ph type="title"/>
          </p:nvPr>
        </p:nvSpPr>
        <p:spPr>
          <a:xfrm>
            <a:off x="241222" y="4571217"/>
            <a:ext cx="8769135" cy="1115415"/>
          </a:xfrm>
        </p:spPr>
        <p:txBody>
          <a:bodyPr vert="horz" lIns="91440" tIns="45720" rIns="91440" bIns="45720" rtlCol="0" anchor="b">
            <a:normAutofit fontScale="90000"/>
          </a:bodyPr>
          <a:lstStyle/>
          <a:p>
            <a:pPr algn="ctr"/>
            <a:r>
              <a:rPr lang="en-US" sz="6000" kern="1200" dirty="0">
                <a:solidFill>
                  <a:schemeClr val="tx1"/>
                </a:solidFill>
                <a:latin typeface="+mj-lt"/>
                <a:ea typeface="+mj-ea"/>
                <a:cs typeface="+mj-cs"/>
              </a:rPr>
              <a:t>‘</a:t>
            </a:r>
            <a:r>
              <a:rPr lang="en-US" sz="5300" kern="1200" dirty="0">
                <a:solidFill>
                  <a:schemeClr val="tx1"/>
                </a:solidFill>
                <a:latin typeface="+mj-lt"/>
                <a:ea typeface="+mj-ea"/>
                <a:cs typeface="+mj-cs"/>
              </a:rPr>
              <a:t>What was once a story became a punishment’</a:t>
            </a:r>
          </a:p>
        </p:txBody>
      </p:sp>
      <p:pic>
        <p:nvPicPr>
          <p:cNvPr id="5" name="Content Placeholder 4" descr="A picture containing sitting&#10;&#10;Description automatically generated">
            <a:extLst>
              <a:ext uri="{FF2B5EF4-FFF2-40B4-BE49-F238E27FC236}">
                <a16:creationId xmlns:a16="http://schemas.microsoft.com/office/drawing/2014/main" xmlns="" id="{E11625CB-A6AC-4C84-AA6E-5D9FA941AA44}"/>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38219" r="-2" b="-2"/>
          <a:stretch/>
        </p:blipFill>
        <p:spPr>
          <a:xfrm>
            <a:off x="241221" y="320511"/>
            <a:ext cx="2846070" cy="3930978"/>
          </a:xfrm>
          <a:prstGeom prst="rect">
            <a:avLst/>
          </a:prstGeom>
        </p:spPr>
      </p:pic>
      <p:pic>
        <p:nvPicPr>
          <p:cNvPr id="7" name="Picture 6" descr="A picture containing text, book, sitting&#10;&#10;Description automatically generated">
            <a:extLst>
              <a:ext uri="{FF2B5EF4-FFF2-40B4-BE49-F238E27FC236}">
                <a16:creationId xmlns:a16="http://schemas.microsoft.com/office/drawing/2014/main" xmlns="" id="{8D2C499D-5271-4DA5-BB25-905BAE90FB3B}"/>
              </a:ext>
            </a:extLst>
          </p:cNvPr>
          <p:cNvPicPr>
            <a:picLocks noChangeAspect="1"/>
          </p:cNvPicPr>
          <p:nvPr/>
        </p:nvPicPr>
        <p:blipFill rotWithShape="1">
          <a:blip r:embed="rId3">
            <a:extLst>
              <a:ext uri="{28A0092B-C50C-407E-A947-70E740481C1C}">
                <a14:useLocalDpi xmlns:a14="http://schemas.microsoft.com/office/drawing/2010/main" val="0"/>
              </a:ext>
            </a:extLst>
          </a:blip>
          <a:srcRect l="21760" r="9460" b="1"/>
          <a:stretch/>
        </p:blipFill>
        <p:spPr>
          <a:xfrm>
            <a:off x="3148789" y="320511"/>
            <a:ext cx="2846070" cy="3930978"/>
          </a:xfrm>
          <a:prstGeom prst="rect">
            <a:avLst/>
          </a:prstGeom>
        </p:spPr>
      </p:pic>
      <p:pic>
        <p:nvPicPr>
          <p:cNvPr id="8" name="Picture 7">
            <a:extLst>
              <a:ext uri="{FF2B5EF4-FFF2-40B4-BE49-F238E27FC236}">
                <a16:creationId xmlns:a16="http://schemas.microsoft.com/office/drawing/2014/main" xmlns="" id="{62CEE9A9-A6B3-4DE1-A58D-D01B27DAF47B}"/>
              </a:ext>
            </a:extLst>
          </p:cNvPr>
          <p:cNvPicPr>
            <a:picLocks noChangeAspect="1"/>
          </p:cNvPicPr>
          <p:nvPr/>
        </p:nvPicPr>
        <p:blipFill rotWithShape="1">
          <a:blip r:embed="rId4"/>
          <a:srcRect l="4725" r="40974"/>
          <a:stretch/>
        </p:blipFill>
        <p:spPr>
          <a:xfrm>
            <a:off x="6056357" y="320511"/>
            <a:ext cx="2846070" cy="3930978"/>
          </a:xfrm>
          <a:prstGeom prst="rect">
            <a:avLst/>
          </a:prstGeom>
        </p:spPr>
      </p:pic>
      <p:cxnSp>
        <p:nvCxnSpPr>
          <p:cNvPr id="13" name="Straight Connector 12">
            <a:extLst>
              <a:ext uri="{FF2B5EF4-FFF2-40B4-BE49-F238E27FC236}">
                <a16:creationId xmlns:a16="http://schemas.microsoft.com/office/drawing/2014/main" xmlns="" id="{60188E89-AF78-40F6-B787-E9BD9C625686}"/>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143000" y="5778706"/>
            <a:ext cx="6858000" cy="0"/>
          </a:xfrm>
          <a:prstGeom prst="line">
            <a:avLst/>
          </a:prstGeom>
          <a:ln w="19050">
            <a:solidFill>
              <a:srgbClr val="A1A25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627103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BCAB1B9-91C4-43BA-B9D2-9CAE51992E8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xmlns="" id="{B7AB99F4-713A-47CD-87D6-2BA72619C7F0}"/>
              </a:ext>
            </a:extLst>
          </p:cNvPr>
          <p:cNvSpPr>
            <a:spLocks noGrp="1"/>
          </p:cNvSpPr>
          <p:nvPr>
            <p:ph idx="1"/>
          </p:nvPr>
        </p:nvSpPr>
        <p:spPr>
          <a:xfrm>
            <a:off x="628650" y="1012874"/>
            <a:ext cx="7886700" cy="5164089"/>
          </a:xfrm>
        </p:spPr>
        <p:txBody>
          <a:bodyPr>
            <a:normAutofit fontScale="85000" lnSpcReduction="10000"/>
          </a:bodyPr>
          <a:lstStyle/>
          <a:p>
            <a:pPr marL="0" indent="0">
              <a:lnSpc>
                <a:spcPct val="100000"/>
              </a:lnSpc>
              <a:spcBef>
                <a:spcPts val="0"/>
              </a:spcBef>
              <a:buNone/>
            </a:pPr>
            <a:r>
              <a:rPr lang="en-GB" dirty="0" err="1">
                <a:solidFill>
                  <a:schemeClr val="accent4">
                    <a:lumMod val="20000"/>
                    <a:lumOff val="80000"/>
                  </a:schemeClr>
                </a:solidFill>
              </a:rPr>
              <a:t>Prostratum</a:t>
            </a:r>
            <a:r>
              <a:rPr lang="en-GB" dirty="0">
                <a:solidFill>
                  <a:schemeClr val="bg1"/>
                </a:solidFill>
              </a:rPr>
              <a:t> </a:t>
            </a:r>
            <a:r>
              <a:rPr lang="en-GB" dirty="0" err="1">
                <a:solidFill>
                  <a:srgbClr val="FFCCFF"/>
                </a:solidFill>
              </a:rPr>
              <a:t>uasta</a:t>
            </a:r>
            <a:r>
              <a:rPr lang="en-GB" dirty="0">
                <a:solidFill>
                  <a:srgbClr val="FFCCFF"/>
                </a:solidFill>
              </a:rPr>
              <a:t> </a:t>
            </a:r>
            <a:r>
              <a:rPr lang="en-GB" dirty="0" err="1">
                <a:solidFill>
                  <a:schemeClr val="bg1"/>
                </a:solidFill>
              </a:rPr>
              <a:t>Nemees</a:t>
            </a:r>
            <a:r>
              <a:rPr lang="en-GB" dirty="0">
                <a:solidFill>
                  <a:schemeClr val="bg1"/>
                </a:solidFill>
              </a:rPr>
              <a:t> in </a:t>
            </a:r>
            <a:r>
              <a:rPr lang="en-GB" dirty="0" err="1">
                <a:solidFill>
                  <a:srgbClr val="FFCCFF"/>
                </a:solidFill>
              </a:rPr>
              <a:t>ualle</a:t>
            </a:r>
            <a:r>
              <a:rPr lang="en-GB" dirty="0">
                <a:solidFill>
                  <a:schemeClr val="bg1"/>
                </a:solidFill>
              </a:rPr>
              <a:t> </a:t>
            </a:r>
            <a:r>
              <a:rPr lang="en-GB" dirty="0" err="1">
                <a:solidFill>
                  <a:schemeClr val="accent4">
                    <a:lumMod val="20000"/>
                    <a:lumOff val="80000"/>
                  </a:schemeClr>
                </a:solidFill>
              </a:rPr>
              <a:t>leonem</a:t>
            </a:r>
            <a:r>
              <a:rPr lang="en-GB" dirty="0">
                <a:solidFill>
                  <a:schemeClr val="bg1"/>
                </a:solidFill>
              </a:rPr>
              <a:t/>
            </a:r>
            <a:br>
              <a:rPr lang="en-GB" dirty="0">
                <a:solidFill>
                  <a:schemeClr val="bg1"/>
                </a:solidFill>
              </a:rPr>
            </a:br>
            <a:r>
              <a:rPr lang="en-GB" dirty="0">
                <a:solidFill>
                  <a:schemeClr val="bg1"/>
                </a:solidFill>
              </a:rPr>
              <a:t>     </a:t>
            </a:r>
            <a:r>
              <a:rPr lang="en-GB" dirty="0" err="1">
                <a:solidFill>
                  <a:schemeClr val="bg1"/>
                </a:solidFill>
              </a:rPr>
              <a:t>nobilis</a:t>
            </a:r>
            <a:r>
              <a:rPr lang="en-GB" dirty="0">
                <a:solidFill>
                  <a:schemeClr val="bg1"/>
                </a:solidFill>
              </a:rPr>
              <a:t> </a:t>
            </a:r>
            <a:r>
              <a:rPr lang="en-GB" dirty="0" err="1">
                <a:solidFill>
                  <a:schemeClr val="bg1"/>
                </a:solidFill>
              </a:rPr>
              <a:t>Herculeum</a:t>
            </a:r>
            <a:r>
              <a:rPr lang="en-GB" dirty="0">
                <a:solidFill>
                  <a:schemeClr val="bg1"/>
                </a:solidFill>
              </a:rPr>
              <a:t> </a:t>
            </a:r>
            <a:r>
              <a:rPr lang="en-GB" dirty="0" err="1">
                <a:solidFill>
                  <a:schemeClr val="bg1"/>
                </a:solidFill>
              </a:rPr>
              <a:t>fama</a:t>
            </a:r>
            <a:r>
              <a:rPr lang="en-GB" dirty="0">
                <a:solidFill>
                  <a:schemeClr val="bg1"/>
                </a:solidFill>
              </a:rPr>
              <a:t> </a:t>
            </a:r>
            <a:r>
              <a:rPr lang="en-GB" dirty="0" err="1">
                <a:solidFill>
                  <a:schemeClr val="bg1"/>
                </a:solidFill>
              </a:rPr>
              <a:t>canebat</a:t>
            </a:r>
            <a:r>
              <a:rPr lang="en-GB" dirty="0">
                <a:solidFill>
                  <a:schemeClr val="bg1"/>
                </a:solidFill>
              </a:rPr>
              <a:t> opus.</a:t>
            </a:r>
            <a:br>
              <a:rPr lang="en-GB" dirty="0">
                <a:solidFill>
                  <a:schemeClr val="bg1"/>
                </a:solidFill>
              </a:rPr>
            </a:br>
            <a:r>
              <a:rPr lang="en-GB" dirty="0">
                <a:solidFill>
                  <a:schemeClr val="bg1"/>
                </a:solidFill>
              </a:rPr>
              <a:t>Prisca fides </a:t>
            </a:r>
            <a:r>
              <a:rPr lang="en-GB" dirty="0" err="1">
                <a:solidFill>
                  <a:schemeClr val="bg1"/>
                </a:solidFill>
              </a:rPr>
              <a:t>taceat</a:t>
            </a:r>
            <a:r>
              <a:rPr lang="en-GB" dirty="0">
                <a:solidFill>
                  <a:schemeClr val="bg1"/>
                </a:solidFill>
              </a:rPr>
              <a:t>: </a:t>
            </a:r>
            <a:r>
              <a:rPr lang="en-GB" dirty="0" err="1">
                <a:solidFill>
                  <a:schemeClr val="bg1"/>
                </a:solidFill>
              </a:rPr>
              <a:t>nam</a:t>
            </a:r>
            <a:r>
              <a:rPr lang="en-GB" dirty="0">
                <a:solidFill>
                  <a:schemeClr val="bg1"/>
                </a:solidFill>
              </a:rPr>
              <a:t> post </a:t>
            </a:r>
            <a:r>
              <a:rPr lang="en-GB" dirty="0" err="1">
                <a:solidFill>
                  <a:schemeClr val="bg1"/>
                </a:solidFill>
              </a:rPr>
              <a:t>tua</a:t>
            </a:r>
            <a:r>
              <a:rPr lang="en-GB" dirty="0">
                <a:solidFill>
                  <a:schemeClr val="bg1"/>
                </a:solidFill>
              </a:rPr>
              <a:t> </a:t>
            </a:r>
            <a:r>
              <a:rPr lang="en-GB" dirty="0" err="1">
                <a:solidFill>
                  <a:schemeClr val="bg1"/>
                </a:solidFill>
              </a:rPr>
              <a:t>munera</a:t>
            </a:r>
            <a:r>
              <a:rPr lang="en-GB" dirty="0">
                <a:solidFill>
                  <a:schemeClr val="bg1"/>
                </a:solidFill>
              </a:rPr>
              <a:t>, Caesar,</a:t>
            </a:r>
            <a:br>
              <a:rPr lang="en-GB" dirty="0">
                <a:solidFill>
                  <a:schemeClr val="bg1"/>
                </a:solidFill>
              </a:rPr>
            </a:br>
            <a:r>
              <a:rPr lang="en-GB" dirty="0">
                <a:solidFill>
                  <a:schemeClr val="bg1"/>
                </a:solidFill>
              </a:rPr>
              <a:t>     hoc </a:t>
            </a:r>
            <a:r>
              <a:rPr lang="en-GB" dirty="0" err="1">
                <a:solidFill>
                  <a:schemeClr val="bg1"/>
                </a:solidFill>
              </a:rPr>
              <a:t>iam</a:t>
            </a:r>
            <a:r>
              <a:rPr lang="en-GB" dirty="0">
                <a:solidFill>
                  <a:schemeClr val="bg1"/>
                </a:solidFill>
              </a:rPr>
              <a:t> </a:t>
            </a:r>
            <a:r>
              <a:rPr lang="en-GB" dirty="0" err="1">
                <a:solidFill>
                  <a:schemeClr val="bg1"/>
                </a:solidFill>
              </a:rPr>
              <a:t>feminea</a:t>
            </a:r>
            <a:r>
              <a:rPr lang="en-GB" dirty="0">
                <a:solidFill>
                  <a:schemeClr val="bg1"/>
                </a:solidFill>
              </a:rPr>
              <a:t> </a:t>
            </a:r>
            <a:r>
              <a:rPr lang="en-GB" dirty="0" err="1">
                <a:solidFill>
                  <a:schemeClr val="bg1"/>
                </a:solidFill>
              </a:rPr>
              <a:t>uidimus</a:t>
            </a:r>
            <a:r>
              <a:rPr lang="en-GB" dirty="0">
                <a:solidFill>
                  <a:schemeClr val="bg1"/>
                </a:solidFill>
              </a:rPr>
              <a:t> acta </a:t>
            </a:r>
            <a:r>
              <a:rPr lang="en-GB" dirty="0" err="1">
                <a:solidFill>
                  <a:schemeClr val="bg1"/>
                </a:solidFill>
              </a:rPr>
              <a:t>manu</a:t>
            </a:r>
            <a:r>
              <a:rPr lang="en-GB" dirty="0">
                <a:solidFill>
                  <a:schemeClr val="bg1"/>
                </a:solidFill>
              </a:rPr>
              <a:t>.</a:t>
            </a:r>
          </a:p>
          <a:p>
            <a:pPr marL="0" indent="0">
              <a:lnSpc>
                <a:spcPct val="100000"/>
              </a:lnSpc>
              <a:spcBef>
                <a:spcPts val="0"/>
              </a:spcBef>
              <a:buNone/>
            </a:pPr>
            <a:r>
              <a:rPr lang="en-GB" dirty="0">
                <a:solidFill>
                  <a:schemeClr val="bg1"/>
                </a:solidFill>
              </a:rPr>
              <a:t> </a:t>
            </a:r>
          </a:p>
          <a:p>
            <a:pPr marL="0" indent="0">
              <a:lnSpc>
                <a:spcPct val="100000"/>
              </a:lnSpc>
              <a:spcBef>
                <a:spcPts val="0"/>
              </a:spcBef>
              <a:buNone/>
            </a:pPr>
            <a:r>
              <a:rPr lang="en-GB" dirty="0">
                <a:solidFill>
                  <a:schemeClr val="bg1"/>
                </a:solidFill>
              </a:rPr>
              <a:t>The lion, laid out flat in Nemea’s huge valley - noble fame </a:t>
            </a:r>
          </a:p>
          <a:p>
            <a:pPr marL="0" indent="0">
              <a:lnSpc>
                <a:spcPct val="100000"/>
              </a:lnSpc>
              <a:spcBef>
                <a:spcPts val="0"/>
              </a:spcBef>
              <a:buNone/>
            </a:pPr>
            <a:r>
              <a:rPr lang="en-GB" dirty="0">
                <a:solidFill>
                  <a:schemeClr val="bg1"/>
                </a:solidFill>
              </a:rPr>
              <a:t>used to sing of this, the work of Hercules. </a:t>
            </a:r>
          </a:p>
          <a:p>
            <a:pPr marL="0" indent="0">
              <a:lnSpc>
                <a:spcPct val="100000"/>
              </a:lnSpc>
              <a:spcBef>
                <a:spcPts val="0"/>
              </a:spcBef>
              <a:buNone/>
            </a:pPr>
            <a:r>
              <a:rPr lang="en-GB" dirty="0">
                <a:solidFill>
                  <a:schemeClr val="bg1"/>
                </a:solidFill>
              </a:rPr>
              <a:t>But let ancient testimony be silent: for after your shows, Caesar,</a:t>
            </a:r>
          </a:p>
          <a:p>
            <a:pPr marL="0" indent="0">
              <a:lnSpc>
                <a:spcPct val="100000"/>
              </a:lnSpc>
              <a:spcBef>
                <a:spcPts val="0"/>
              </a:spcBef>
              <a:buNone/>
            </a:pPr>
            <a:r>
              <a:rPr lang="en-GB" dirty="0">
                <a:solidFill>
                  <a:schemeClr val="bg1"/>
                </a:solidFill>
              </a:rPr>
              <a:t>we have now seen such things done by a female hand.</a:t>
            </a:r>
          </a:p>
          <a:p>
            <a:pPr marL="0" indent="0">
              <a:lnSpc>
                <a:spcPct val="100000"/>
              </a:lnSpc>
              <a:spcBef>
                <a:spcPts val="0"/>
              </a:spcBef>
              <a:buNone/>
            </a:pPr>
            <a:endParaRPr lang="en-GB" dirty="0">
              <a:solidFill>
                <a:schemeClr val="bg1"/>
              </a:solidFill>
            </a:endParaRPr>
          </a:p>
          <a:p>
            <a:pPr marL="0" indent="0">
              <a:lnSpc>
                <a:spcPct val="100000"/>
              </a:lnSpc>
              <a:spcBef>
                <a:spcPts val="0"/>
              </a:spcBef>
              <a:buNone/>
            </a:pPr>
            <a:r>
              <a:rPr lang="en-GB" dirty="0">
                <a:solidFill>
                  <a:schemeClr val="bg1"/>
                </a:solidFill>
              </a:rPr>
              <a:t>							</a:t>
            </a:r>
            <a:r>
              <a:rPr lang="en-GB" i="1" dirty="0">
                <a:solidFill>
                  <a:schemeClr val="bg1"/>
                </a:solidFill>
              </a:rPr>
              <a:t>de </a:t>
            </a:r>
            <a:r>
              <a:rPr lang="en-GB" i="1" dirty="0" err="1">
                <a:solidFill>
                  <a:schemeClr val="bg1"/>
                </a:solidFill>
              </a:rPr>
              <a:t>spectaculis</a:t>
            </a:r>
            <a:r>
              <a:rPr lang="en-GB" i="1" dirty="0">
                <a:solidFill>
                  <a:schemeClr val="bg1"/>
                </a:solidFill>
              </a:rPr>
              <a:t> 8</a:t>
            </a:r>
            <a:endParaRPr lang="en-GB" dirty="0">
              <a:solidFill>
                <a:schemeClr val="bg1"/>
              </a:solidFill>
            </a:endParaRPr>
          </a:p>
          <a:p>
            <a:endParaRPr lang="en-GB" dirty="0"/>
          </a:p>
        </p:txBody>
      </p:sp>
    </p:spTree>
    <p:extLst>
      <p:ext uri="{BB962C8B-B14F-4D97-AF65-F5344CB8AC3E}">
        <p14:creationId xmlns:p14="http://schemas.microsoft.com/office/powerpoint/2010/main" val="300546025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19C06E5F-BD91-4CB9-BBC8-EBE0766033AB}"/>
              </a:ext>
            </a:extLst>
          </p:cNvPr>
          <p:cNvSpPr>
            <a:spLocks noGrp="1"/>
          </p:cNvSpPr>
          <p:nvPr>
            <p:ph type="title"/>
          </p:nvPr>
        </p:nvSpPr>
        <p:spPr>
          <a:solidFill>
            <a:schemeClr val="tx1"/>
          </a:solidFill>
        </p:spPr>
        <p:txBody>
          <a:bodyPr/>
          <a:lstStyle/>
          <a:p>
            <a:endParaRPr lang="en-GB" dirty="0"/>
          </a:p>
        </p:txBody>
      </p:sp>
      <p:sp>
        <p:nvSpPr>
          <p:cNvPr id="5" name="Text Placeholder 4">
            <a:extLst>
              <a:ext uri="{FF2B5EF4-FFF2-40B4-BE49-F238E27FC236}">
                <a16:creationId xmlns:a16="http://schemas.microsoft.com/office/drawing/2014/main" xmlns="" id="{BCBA15E0-75BD-4240-A32B-74B1AC94B641}"/>
              </a:ext>
            </a:extLst>
          </p:cNvPr>
          <p:cNvSpPr>
            <a:spLocks noGrp="1"/>
          </p:cNvSpPr>
          <p:nvPr>
            <p:ph type="body" idx="1"/>
          </p:nvPr>
        </p:nvSpPr>
        <p:spPr/>
        <p:txBody>
          <a:bodyPr/>
          <a:lstStyle/>
          <a:p>
            <a:endParaRPr lang="en-GB" dirty="0"/>
          </a:p>
        </p:txBody>
      </p:sp>
      <p:sp>
        <p:nvSpPr>
          <p:cNvPr id="3" name="Content Placeholder 2">
            <a:extLst>
              <a:ext uri="{FF2B5EF4-FFF2-40B4-BE49-F238E27FC236}">
                <a16:creationId xmlns:a16="http://schemas.microsoft.com/office/drawing/2014/main" xmlns="" id="{693FCC9E-0D23-46E2-96BD-4D767F225163}"/>
              </a:ext>
            </a:extLst>
          </p:cNvPr>
          <p:cNvSpPr>
            <a:spLocks noGrp="1"/>
          </p:cNvSpPr>
          <p:nvPr>
            <p:ph sz="half" idx="2"/>
          </p:nvPr>
        </p:nvSpPr>
        <p:spPr>
          <a:xfrm>
            <a:off x="249382" y="1205345"/>
            <a:ext cx="4248800" cy="4984318"/>
          </a:xfrm>
          <a:solidFill>
            <a:schemeClr val="tx1"/>
          </a:solidFill>
        </p:spPr>
        <p:txBody>
          <a:bodyPr>
            <a:normAutofit fontScale="70000" lnSpcReduction="20000"/>
          </a:bodyPr>
          <a:lstStyle/>
          <a:p>
            <a:pPr marL="0" indent="0">
              <a:lnSpc>
                <a:spcPct val="120000"/>
              </a:lnSpc>
              <a:spcBef>
                <a:spcPts val="0"/>
              </a:spcBef>
              <a:buNone/>
            </a:pPr>
            <a:r>
              <a:rPr lang="en-GB" dirty="0" err="1">
                <a:solidFill>
                  <a:schemeClr val="bg1"/>
                </a:solidFill>
              </a:rPr>
              <a:t>Qualiter</a:t>
            </a:r>
            <a:r>
              <a:rPr lang="en-GB" dirty="0">
                <a:solidFill>
                  <a:schemeClr val="bg1"/>
                </a:solidFill>
              </a:rPr>
              <a:t> in </a:t>
            </a:r>
            <a:r>
              <a:rPr lang="en-GB" dirty="0" err="1">
                <a:solidFill>
                  <a:schemeClr val="bg1"/>
                </a:solidFill>
              </a:rPr>
              <a:t>Scythica</a:t>
            </a:r>
            <a:r>
              <a:rPr lang="en-GB" dirty="0">
                <a:solidFill>
                  <a:schemeClr val="bg1"/>
                </a:solidFill>
              </a:rPr>
              <a:t> </a:t>
            </a:r>
            <a:r>
              <a:rPr lang="en-GB" dirty="0" err="1">
                <a:solidFill>
                  <a:schemeClr val="bg1"/>
                </a:solidFill>
              </a:rPr>
              <a:t>religatus</a:t>
            </a:r>
            <a:r>
              <a:rPr lang="en-GB" dirty="0">
                <a:solidFill>
                  <a:schemeClr val="bg1"/>
                </a:solidFill>
              </a:rPr>
              <a:t> </a:t>
            </a:r>
            <a:r>
              <a:rPr lang="en-GB" dirty="0" err="1">
                <a:solidFill>
                  <a:schemeClr val="bg1"/>
                </a:solidFill>
              </a:rPr>
              <a:t>rupe</a:t>
            </a:r>
            <a:r>
              <a:rPr lang="en-GB" dirty="0">
                <a:solidFill>
                  <a:schemeClr val="bg1"/>
                </a:solidFill>
              </a:rPr>
              <a:t> Prometheus</a:t>
            </a:r>
            <a:br>
              <a:rPr lang="en-GB" dirty="0">
                <a:solidFill>
                  <a:schemeClr val="bg1"/>
                </a:solidFill>
              </a:rPr>
            </a:br>
            <a:r>
              <a:rPr lang="en-GB" dirty="0">
                <a:solidFill>
                  <a:schemeClr val="bg1"/>
                </a:solidFill>
              </a:rPr>
              <a:t>     </a:t>
            </a:r>
            <a:r>
              <a:rPr lang="en-GB" dirty="0" err="1">
                <a:solidFill>
                  <a:schemeClr val="bg1"/>
                </a:solidFill>
              </a:rPr>
              <a:t>adsiduam</a:t>
            </a:r>
            <a:r>
              <a:rPr lang="en-GB" dirty="0">
                <a:solidFill>
                  <a:schemeClr val="bg1"/>
                </a:solidFill>
              </a:rPr>
              <a:t> </a:t>
            </a:r>
            <a:r>
              <a:rPr lang="en-GB" dirty="0" err="1">
                <a:solidFill>
                  <a:schemeClr val="bg1"/>
                </a:solidFill>
              </a:rPr>
              <a:t>nimio</a:t>
            </a:r>
            <a:r>
              <a:rPr lang="en-GB" dirty="0">
                <a:solidFill>
                  <a:schemeClr val="bg1"/>
                </a:solidFill>
              </a:rPr>
              <a:t> </a:t>
            </a:r>
            <a:r>
              <a:rPr lang="en-GB" dirty="0" err="1">
                <a:solidFill>
                  <a:schemeClr val="bg1"/>
                </a:solidFill>
              </a:rPr>
              <a:t>pectore</a:t>
            </a:r>
            <a:r>
              <a:rPr lang="en-GB" dirty="0">
                <a:solidFill>
                  <a:schemeClr val="bg1"/>
                </a:solidFill>
              </a:rPr>
              <a:t> </a:t>
            </a:r>
            <a:r>
              <a:rPr lang="en-GB" dirty="0" err="1">
                <a:solidFill>
                  <a:schemeClr val="bg1"/>
                </a:solidFill>
              </a:rPr>
              <a:t>pauit</a:t>
            </a:r>
            <a:r>
              <a:rPr lang="en-GB" dirty="0">
                <a:solidFill>
                  <a:schemeClr val="bg1"/>
                </a:solidFill>
              </a:rPr>
              <a:t> </a:t>
            </a:r>
            <a:r>
              <a:rPr lang="en-GB" dirty="0" err="1">
                <a:solidFill>
                  <a:schemeClr val="bg1"/>
                </a:solidFill>
              </a:rPr>
              <a:t>auem</a:t>
            </a:r>
            <a:r>
              <a:rPr lang="en-GB" dirty="0">
                <a:solidFill>
                  <a:schemeClr val="bg1"/>
                </a:solidFill>
              </a:rPr>
              <a:t>,</a:t>
            </a:r>
            <a:br>
              <a:rPr lang="en-GB" dirty="0">
                <a:solidFill>
                  <a:schemeClr val="bg1"/>
                </a:solidFill>
              </a:rPr>
            </a:br>
            <a:r>
              <a:rPr lang="en-GB" dirty="0">
                <a:solidFill>
                  <a:schemeClr val="bg1"/>
                </a:solidFill>
              </a:rPr>
              <a:t>nuda Caledonia sic </a:t>
            </a:r>
            <a:r>
              <a:rPr lang="en-GB" dirty="0" err="1">
                <a:solidFill>
                  <a:schemeClr val="bg1"/>
                </a:solidFill>
              </a:rPr>
              <a:t>uiscera</a:t>
            </a:r>
            <a:r>
              <a:rPr lang="en-GB" dirty="0">
                <a:solidFill>
                  <a:srgbClr val="FFCCFF"/>
                </a:solidFill>
              </a:rPr>
              <a:t> </a:t>
            </a:r>
            <a:r>
              <a:rPr lang="en-GB" dirty="0" err="1">
                <a:solidFill>
                  <a:srgbClr val="FFCCFF"/>
                </a:solidFill>
              </a:rPr>
              <a:t>praebuit</a:t>
            </a:r>
            <a:r>
              <a:rPr lang="en-GB" dirty="0">
                <a:solidFill>
                  <a:srgbClr val="FFCCFF"/>
                </a:solidFill>
              </a:rPr>
              <a:t> </a:t>
            </a:r>
            <a:r>
              <a:rPr lang="en-GB" dirty="0" err="1">
                <a:solidFill>
                  <a:schemeClr val="bg1"/>
                </a:solidFill>
              </a:rPr>
              <a:t>urso</a:t>
            </a:r>
            <a:r>
              <a:rPr lang="en-GB" dirty="0">
                <a:solidFill>
                  <a:schemeClr val="bg1"/>
                </a:solidFill>
              </a:rPr>
              <a:t/>
            </a:r>
            <a:br>
              <a:rPr lang="en-GB" dirty="0">
                <a:solidFill>
                  <a:schemeClr val="bg1"/>
                </a:solidFill>
              </a:rPr>
            </a:br>
            <a:r>
              <a:rPr lang="en-GB" dirty="0">
                <a:solidFill>
                  <a:schemeClr val="bg1"/>
                </a:solidFill>
              </a:rPr>
              <a:t>     non falsa pendens in </a:t>
            </a:r>
            <a:r>
              <a:rPr lang="en-GB" dirty="0" err="1">
                <a:solidFill>
                  <a:schemeClr val="bg1"/>
                </a:solidFill>
              </a:rPr>
              <a:t>cruce</a:t>
            </a:r>
            <a:r>
              <a:rPr lang="en-GB" dirty="0">
                <a:solidFill>
                  <a:schemeClr val="bg1"/>
                </a:solidFill>
              </a:rPr>
              <a:t> </a:t>
            </a:r>
            <a:r>
              <a:rPr lang="en-GB" dirty="0" err="1">
                <a:solidFill>
                  <a:schemeClr val="bg1"/>
                </a:solidFill>
              </a:rPr>
              <a:t>Laureolus</a:t>
            </a:r>
            <a:r>
              <a:rPr lang="en-GB" dirty="0">
                <a:solidFill>
                  <a:schemeClr val="bg1"/>
                </a:solidFill>
              </a:rPr>
              <a:t>.</a:t>
            </a:r>
            <a:br>
              <a:rPr lang="en-GB" dirty="0">
                <a:solidFill>
                  <a:schemeClr val="bg1"/>
                </a:solidFill>
              </a:rPr>
            </a:br>
            <a:r>
              <a:rPr lang="en-GB" dirty="0" err="1">
                <a:solidFill>
                  <a:schemeClr val="bg1"/>
                </a:solidFill>
              </a:rPr>
              <a:t>Viuebant</a:t>
            </a:r>
            <a:r>
              <a:rPr lang="en-GB" dirty="0">
                <a:solidFill>
                  <a:schemeClr val="bg1"/>
                </a:solidFill>
              </a:rPr>
              <a:t> </a:t>
            </a:r>
            <a:r>
              <a:rPr lang="en-GB" dirty="0" err="1">
                <a:solidFill>
                  <a:schemeClr val="bg1"/>
                </a:solidFill>
              </a:rPr>
              <a:t>laceri</a:t>
            </a:r>
            <a:r>
              <a:rPr lang="en-GB" dirty="0">
                <a:solidFill>
                  <a:schemeClr val="bg1"/>
                </a:solidFill>
              </a:rPr>
              <a:t> </a:t>
            </a:r>
            <a:r>
              <a:rPr lang="en-GB" dirty="0" err="1">
                <a:solidFill>
                  <a:schemeClr val="bg1"/>
                </a:solidFill>
              </a:rPr>
              <a:t>membris</a:t>
            </a:r>
            <a:r>
              <a:rPr lang="en-GB" dirty="0">
                <a:solidFill>
                  <a:schemeClr val="bg1"/>
                </a:solidFill>
              </a:rPr>
              <a:t> </a:t>
            </a:r>
            <a:r>
              <a:rPr lang="en-GB" dirty="0" err="1">
                <a:solidFill>
                  <a:schemeClr val="bg1"/>
                </a:solidFill>
              </a:rPr>
              <a:t>stillantibus</a:t>
            </a:r>
            <a:r>
              <a:rPr lang="en-GB" dirty="0">
                <a:solidFill>
                  <a:schemeClr val="bg1"/>
                </a:solidFill>
              </a:rPr>
              <a:t> </a:t>
            </a:r>
            <a:r>
              <a:rPr lang="en-GB" dirty="0" err="1">
                <a:solidFill>
                  <a:schemeClr val="bg1"/>
                </a:solidFill>
              </a:rPr>
              <a:t>artus</a:t>
            </a:r>
            <a:r>
              <a:rPr lang="en-GB" dirty="0">
                <a:solidFill>
                  <a:schemeClr val="bg1"/>
                </a:solidFill>
              </a:rPr>
              <a:t>               </a:t>
            </a:r>
            <a:br>
              <a:rPr lang="en-GB" dirty="0">
                <a:solidFill>
                  <a:schemeClr val="bg1"/>
                </a:solidFill>
              </a:rPr>
            </a:br>
            <a:r>
              <a:rPr lang="en-GB" dirty="0">
                <a:solidFill>
                  <a:schemeClr val="bg1"/>
                </a:solidFill>
              </a:rPr>
              <a:t>     </a:t>
            </a:r>
            <a:r>
              <a:rPr lang="en-GB" dirty="0" err="1">
                <a:solidFill>
                  <a:schemeClr val="bg1"/>
                </a:solidFill>
              </a:rPr>
              <a:t>inque</a:t>
            </a:r>
            <a:r>
              <a:rPr lang="en-GB" dirty="0">
                <a:solidFill>
                  <a:schemeClr val="bg1"/>
                </a:solidFill>
              </a:rPr>
              <a:t> omni </a:t>
            </a:r>
            <a:r>
              <a:rPr lang="en-GB" dirty="0" err="1">
                <a:solidFill>
                  <a:schemeClr val="bg1"/>
                </a:solidFill>
              </a:rPr>
              <a:t>nusquam</a:t>
            </a:r>
            <a:r>
              <a:rPr lang="en-GB" dirty="0">
                <a:solidFill>
                  <a:schemeClr val="bg1"/>
                </a:solidFill>
              </a:rPr>
              <a:t> </a:t>
            </a:r>
            <a:r>
              <a:rPr lang="en-GB" dirty="0">
                <a:solidFill>
                  <a:srgbClr val="FFCCFF"/>
                </a:solidFill>
              </a:rPr>
              <a:t>corpore corpus </a:t>
            </a:r>
            <a:r>
              <a:rPr lang="en-GB" dirty="0" err="1">
                <a:solidFill>
                  <a:schemeClr val="bg1"/>
                </a:solidFill>
              </a:rPr>
              <a:t>erat</a:t>
            </a:r>
            <a:r>
              <a:rPr lang="en-GB" dirty="0">
                <a:solidFill>
                  <a:schemeClr val="bg1"/>
                </a:solidFill>
              </a:rPr>
              <a:t>.</a:t>
            </a:r>
            <a:br>
              <a:rPr lang="en-GB" dirty="0">
                <a:solidFill>
                  <a:schemeClr val="bg1"/>
                </a:solidFill>
              </a:rPr>
            </a:br>
            <a:r>
              <a:rPr lang="en-GB" dirty="0" err="1">
                <a:solidFill>
                  <a:schemeClr val="bg1"/>
                </a:solidFill>
              </a:rPr>
              <a:t>Denique</a:t>
            </a:r>
            <a:r>
              <a:rPr lang="en-GB" dirty="0">
                <a:solidFill>
                  <a:schemeClr val="bg1"/>
                </a:solidFill>
              </a:rPr>
              <a:t> </a:t>
            </a:r>
            <a:r>
              <a:rPr lang="en-GB" dirty="0" err="1">
                <a:solidFill>
                  <a:schemeClr val="bg1"/>
                </a:solidFill>
              </a:rPr>
              <a:t>supplicium</a:t>
            </a:r>
            <a:r>
              <a:rPr lang="en-GB" dirty="0">
                <a:solidFill>
                  <a:schemeClr val="bg1"/>
                </a:solidFill>
              </a:rPr>
              <a:t> </a:t>
            </a:r>
            <a:r>
              <a:rPr lang="en-GB" dirty="0" err="1">
                <a:solidFill>
                  <a:schemeClr val="bg1"/>
                </a:solidFill>
              </a:rPr>
              <a:t>dignum</a:t>
            </a:r>
            <a:r>
              <a:rPr lang="en-GB" dirty="0">
                <a:solidFill>
                  <a:schemeClr val="bg1"/>
                </a:solidFill>
              </a:rPr>
              <a:t> </a:t>
            </a:r>
            <a:r>
              <a:rPr lang="en-GB" dirty="0" err="1">
                <a:solidFill>
                  <a:schemeClr val="bg1"/>
                </a:solidFill>
              </a:rPr>
              <a:t>tulit</a:t>
            </a:r>
            <a:r>
              <a:rPr lang="en-GB" dirty="0">
                <a:solidFill>
                  <a:schemeClr val="bg1"/>
                </a:solidFill>
              </a:rPr>
              <a:t>: </a:t>
            </a:r>
            <a:r>
              <a:rPr lang="en-GB" dirty="0" err="1">
                <a:solidFill>
                  <a:schemeClr val="bg1"/>
                </a:solidFill>
              </a:rPr>
              <a:t>ille</a:t>
            </a:r>
            <a:r>
              <a:rPr lang="en-GB" dirty="0">
                <a:solidFill>
                  <a:schemeClr val="bg1"/>
                </a:solidFill>
              </a:rPr>
              <a:t> parentis</a:t>
            </a:r>
            <a:br>
              <a:rPr lang="en-GB" dirty="0">
                <a:solidFill>
                  <a:schemeClr val="bg1"/>
                </a:solidFill>
              </a:rPr>
            </a:br>
            <a:r>
              <a:rPr lang="en-GB" dirty="0">
                <a:solidFill>
                  <a:schemeClr val="bg1"/>
                </a:solidFill>
              </a:rPr>
              <a:t>     </a:t>
            </a:r>
            <a:r>
              <a:rPr lang="en-GB" dirty="0" err="1">
                <a:solidFill>
                  <a:schemeClr val="bg1"/>
                </a:solidFill>
              </a:rPr>
              <a:t>uel</a:t>
            </a:r>
            <a:r>
              <a:rPr lang="en-GB" dirty="0">
                <a:solidFill>
                  <a:schemeClr val="bg1"/>
                </a:solidFill>
              </a:rPr>
              <a:t> domini </a:t>
            </a:r>
            <a:r>
              <a:rPr lang="en-GB" dirty="0" err="1">
                <a:solidFill>
                  <a:schemeClr val="bg1"/>
                </a:solidFill>
              </a:rPr>
              <a:t>iugulum</a:t>
            </a:r>
            <a:r>
              <a:rPr lang="en-GB" dirty="0">
                <a:solidFill>
                  <a:schemeClr val="bg1"/>
                </a:solidFill>
              </a:rPr>
              <a:t> </a:t>
            </a:r>
            <a:r>
              <a:rPr lang="en-GB" dirty="0" err="1">
                <a:solidFill>
                  <a:schemeClr val="bg1"/>
                </a:solidFill>
              </a:rPr>
              <a:t>foderat</a:t>
            </a:r>
            <a:r>
              <a:rPr lang="en-GB" dirty="0">
                <a:solidFill>
                  <a:schemeClr val="bg1"/>
                </a:solidFill>
              </a:rPr>
              <a:t> </a:t>
            </a:r>
            <a:r>
              <a:rPr lang="en-GB" dirty="0" err="1">
                <a:solidFill>
                  <a:schemeClr val="bg1"/>
                </a:solidFill>
              </a:rPr>
              <a:t>ense</a:t>
            </a:r>
            <a:r>
              <a:rPr lang="en-GB" dirty="0">
                <a:solidFill>
                  <a:schemeClr val="bg1"/>
                </a:solidFill>
              </a:rPr>
              <a:t> </a:t>
            </a:r>
            <a:r>
              <a:rPr lang="en-GB" dirty="0" err="1">
                <a:solidFill>
                  <a:schemeClr val="bg1"/>
                </a:solidFill>
              </a:rPr>
              <a:t>nocens</a:t>
            </a:r>
            <a:r>
              <a:rPr lang="en-GB" dirty="0">
                <a:solidFill>
                  <a:schemeClr val="bg1"/>
                </a:solidFill>
              </a:rPr>
              <a:t>,</a:t>
            </a:r>
            <a:br>
              <a:rPr lang="en-GB" dirty="0">
                <a:solidFill>
                  <a:schemeClr val="bg1"/>
                </a:solidFill>
              </a:rPr>
            </a:br>
            <a:r>
              <a:rPr lang="en-GB" dirty="0" err="1">
                <a:solidFill>
                  <a:schemeClr val="bg1"/>
                </a:solidFill>
              </a:rPr>
              <a:t>templa</a:t>
            </a:r>
            <a:r>
              <a:rPr lang="en-GB" dirty="0">
                <a:solidFill>
                  <a:schemeClr val="bg1"/>
                </a:solidFill>
              </a:rPr>
              <a:t> </a:t>
            </a:r>
            <a:r>
              <a:rPr lang="en-GB" dirty="0" err="1">
                <a:solidFill>
                  <a:schemeClr val="bg1"/>
                </a:solidFill>
              </a:rPr>
              <a:t>uel</a:t>
            </a:r>
            <a:r>
              <a:rPr lang="en-GB" dirty="0">
                <a:solidFill>
                  <a:schemeClr val="bg1"/>
                </a:solidFill>
              </a:rPr>
              <a:t> </a:t>
            </a:r>
            <a:r>
              <a:rPr lang="en-GB" dirty="0" err="1">
                <a:solidFill>
                  <a:schemeClr val="bg1"/>
                </a:solidFill>
              </a:rPr>
              <a:t>arcano</a:t>
            </a:r>
            <a:r>
              <a:rPr lang="en-GB" dirty="0">
                <a:solidFill>
                  <a:schemeClr val="bg1"/>
                </a:solidFill>
              </a:rPr>
              <a:t> </a:t>
            </a:r>
            <a:r>
              <a:rPr lang="en-GB" dirty="0" err="1">
                <a:solidFill>
                  <a:schemeClr val="bg1"/>
                </a:solidFill>
              </a:rPr>
              <a:t>demens</a:t>
            </a:r>
            <a:r>
              <a:rPr lang="en-GB" dirty="0">
                <a:solidFill>
                  <a:schemeClr val="bg1"/>
                </a:solidFill>
              </a:rPr>
              <a:t> </a:t>
            </a:r>
            <a:r>
              <a:rPr lang="en-GB" dirty="0" err="1">
                <a:solidFill>
                  <a:schemeClr val="bg1"/>
                </a:solidFill>
              </a:rPr>
              <a:t>spoliauerat</a:t>
            </a:r>
            <a:r>
              <a:rPr lang="en-GB" dirty="0">
                <a:solidFill>
                  <a:schemeClr val="bg1"/>
                </a:solidFill>
              </a:rPr>
              <a:t> </a:t>
            </a:r>
            <a:r>
              <a:rPr lang="en-GB" dirty="0" err="1">
                <a:solidFill>
                  <a:schemeClr val="bg1"/>
                </a:solidFill>
              </a:rPr>
              <a:t>auro</a:t>
            </a:r>
            <a:r>
              <a:rPr lang="en-GB" dirty="0">
                <a:solidFill>
                  <a:schemeClr val="bg1"/>
                </a:solidFill>
              </a:rPr>
              <a:t>,</a:t>
            </a:r>
            <a:br>
              <a:rPr lang="en-GB" dirty="0">
                <a:solidFill>
                  <a:schemeClr val="bg1"/>
                </a:solidFill>
              </a:rPr>
            </a:br>
            <a:r>
              <a:rPr lang="en-GB" dirty="0">
                <a:solidFill>
                  <a:schemeClr val="bg1"/>
                </a:solidFill>
              </a:rPr>
              <a:t>     </a:t>
            </a:r>
            <a:r>
              <a:rPr lang="en-GB" dirty="0" err="1">
                <a:solidFill>
                  <a:schemeClr val="bg1"/>
                </a:solidFill>
              </a:rPr>
              <a:t>subdiderat</a:t>
            </a:r>
            <a:r>
              <a:rPr lang="en-GB" dirty="0">
                <a:solidFill>
                  <a:schemeClr val="bg1"/>
                </a:solidFill>
              </a:rPr>
              <a:t> </a:t>
            </a:r>
            <a:r>
              <a:rPr lang="en-GB" dirty="0" err="1">
                <a:solidFill>
                  <a:schemeClr val="bg1"/>
                </a:solidFill>
              </a:rPr>
              <a:t>saeuas</a:t>
            </a:r>
            <a:r>
              <a:rPr lang="en-GB" dirty="0">
                <a:solidFill>
                  <a:schemeClr val="bg1"/>
                </a:solidFill>
              </a:rPr>
              <a:t> </a:t>
            </a:r>
            <a:r>
              <a:rPr lang="en-GB" dirty="0" err="1">
                <a:solidFill>
                  <a:schemeClr val="bg1"/>
                </a:solidFill>
              </a:rPr>
              <a:t>uel</a:t>
            </a:r>
            <a:r>
              <a:rPr lang="en-GB" dirty="0">
                <a:solidFill>
                  <a:schemeClr val="bg1"/>
                </a:solidFill>
              </a:rPr>
              <a:t> </a:t>
            </a:r>
            <a:r>
              <a:rPr lang="en-GB" dirty="0" err="1">
                <a:solidFill>
                  <a:schemeClr val="bg1"/>
                </a:solidFill>
              </a:rPr>
              <a:t>tibi</a:t>
            </a:r>
            <a:r>
              <a:rPr lang="en-GB" dirty="0">
                <a:solidFill>
                  <a:schemeClr val="bg1"/>
                </a:solidFill>
              </a:rPr>
              <a:t>, Roma, faces.               </a:t>
            </a:r>
            <a:br>
              <a:rPr lang="en-GB" dirty="0">
                <a:solidFill>
                  <a:schemeClr val="bg1"/>
                </a:solidFill>
              </a:rPr>
            </a:br>
            <a:r>
              <a:rPr lang="en-GB" dirty="0" err="1">
                <a:solidFill>
                  <a:schemeClr val="bg1"/>
                </a:solidFill>
              </a:rPr>
              <a:t>Vicerat</a:t>
            </a:r>
            <a:r>
              <a:rPr lang="en-GB" dirty="0">
                <a:solidFill>
                  <a:schemeClr val="bg1"/>
                </a:solidFill>
              </a:rPr>
              <a:t> </a:t>
            </a:r>
            <a:r>
              <a:rPr lang="en-GB" dirty="0" err="1">
                <a:solidFill>
                  <a:schemeClr val="bg1"/>
                </a:solidFill>
              </a:rPr>
              <a:t>antiquae</a:t>
            </a:r>
            <a:r>
              <a:rPr lang="en-GB" dirty="0">
                <a:solidFill>
                  <a:schemeClr val="bg1"/>
                </a:solidFill>
              </a:rPr>
              <a:t> </a:t>
            </a:r>
            <a:r>
              <a:rPr lang="en-GB" dirty="0" err="1">
                <a:solidFill>
                  <a:schemeClr val="bg1"/>
                </a:solidFill>
              </a:rPr>
              <a:t>sceleratus</a:t>
            </a:r>
            <a:r>
              <a:rPr lang="en-GB" dirty="0">
                <a:solidFill>
                  <a:schemeClr val="bg1"/>
                </a:solidFill>
              </a:rPr>
              <a:t> </a:t>
            </a:r>
            <a:r>
              <a:rPr lang="en-GB" dirty="0" err="1">
                <a:solidFill>
                  <a:schemeClr val="bg1"/>
                </a:solidFill>
              </a:rPr>
              <a:t>crimina</a:t>
            </a:r>
            <a:r>
              <a:rPr lang="en-GB" dirty="0">
                <a:solidFill>
                  <a:schemeClr val="bg1"/>
                </a:solidFill>
              </a:rPr>
              <a:t> </a:t>
            </a:r>
            <a:r>
              <a:rPr lang="en-GB" dirty="0" err="1">
                <a:solidFill>
                  <a:schemeClr val="bg1"/>
                </a:solidFill>
              </a:rPr>
              <a:t>famae</a:t>
            </a:r>
            <a:r>
              <a:rPr lang="en-GB" dirty="0">
                <a:solidFill>
                  <a:schemeClr val="bg1"/>
                </a:solidFill>
              </a:rPr>
              <a:t>,</a:t>
            </a:r>
            <a:br>
              <a:rPr lang="en-GB" dirty="0">
                <a:solidFill>
                  <a:schemeClr val="bg1"/>
                </a:solidFill>
              </a:rPr>
            </a:br>
            <a:r>
              <a:rPr lang="en-GB" dirty="0">
                <a:solidFill>
                  <a:schemeClr val="bg1"/>
                </a:solidFill>
              </a:rPr>
              <a:t>     </a:t>
            </a:r>
            <a:r>
              <a:rPr lang="en-GB" dirty="0">
                <a:solidFill>
                  <a:schemeClr val="accent4">
                    <a:lumMod val="20000"/>
                    <a:lumOff val="80000"/>
                  </a:schemeClr>
                </a:solidFill>
              </a:rPr>
              <a:t>in quo, </a:t>
            </a:r>
            <a:r>
              <a:rPr lang="en-GB" dirty="0" err="1">
                <a:solidFill>
                  <a:schemeClr val="accent4">
                    <a:lumMod val="20000"/>
                    <a:lumOff val="80000"/>
                  </a:schemeClr>
                </a:solidFill>
              </a:rPr>
              <a:t>quae</a:t>
            </a:r>
            <a:r>
              <a:rPr lang="en-GB" dirty="0">
                <a:solidFill>
                  <a:schemeClr val="accent4">
                    <a:lumMod val="20000"/>
                    <a:lumOff val="80000"/>
                  </a:schemeClr>
                </a:solidFill>
              </a:rPr>
              <a:t> </a:t>
            </a:r>
            <a:r>
              <a:rPr lang="en-GB" dirty="0" err="1">
                <a:solidFill>
                  <a:schemeClr val="accent4">
                    <a:lumMod val="20000"/>
                    <a:lumOff val="80000"/>
                  </a:schemeClr>
                </a:solidFill>
              </a:rPr>
              <a:t>fuerat</a:t>
            </a:r>
            <a:r>
              <a:rPr lang="en-GB" dirty="0">
                <a:solidFill>
                  <a:schemeClr val="accent4">
                    <a:lumMod val="20000"/>
                    <a:lumOff val="80000"/>
                  </a:schemeClr>
                </a:solidFill>
              </a:rPr>
              <a:t> fabula, </a:t>
            </a:r>
            <a:r>
              <a:rPr lang="en-GB" dirty="0" err="1">
                <a:solidFill>
                  <a:schemeClr val="accent4">
                    <a:lumMod val="20000"/>
                    <a:lumOff val="80000"/>
                  </a:schemeClr>
                </a:solidFill>
              </a:rPr>
              <a:t>poena</a:t>
            </a:r>
            <a:r>
              <a:rPr lang="en-GB" dirty="0">
                <a:solidFill>
                  <a:schemeClr val="accent4">
                    <a:lumMod val="20000"/>
                    <a:lumOff val="80000"/>
                  </a:schemeClr>
                </a:solidFill>
              </a:rPr>
              <a:t> </a:t>
            </a:r>
            <a:r>
              <a:rPr lang="en-GB" dirty="0" err="1">
                <a:solidFill>
                  <a:schemeClr val="accent4">
                    <a:lumMod val="20000"/>
                    <a:lumOff val="80000"/>
                  </a:schemeClr>
                </a:solidFill>
              </a:rPr>
              <a:t>fuit</a:t>
            </a:r>
            <a:r>
              <a:rPr lang="en-GB" dirty="0">
                <a:solidFill>
                  <a:schemeClr val="accent4">
                    <a:lumMod val="20000"/>
                    <a:lumOff val="80000"/>
                  </a:schemeClr>
                </a:solidFill>
              </a:rPr>
              <a:t>. </a:t>
            </a:r>
          </a:p>
          <a:p>
            <a:pPr marL="0" indent="0">
              <a:lnSpc>
                <a:spcPct val="120000"/>
              </a:lnSpc>
              <a:spcBef>
                <a:spcPts val="0"/>
              </a:spcBef>
              <a:buNone/>
            </a:pPr>
            <a:r>
              <a:rPr lang="en-GB" dirty="0"/>
              <a:t> </a:t>
            </a:r>
          </a:p>
        </p:txBody>
      </p:sp>
      <p:sp>
        <p:nvSpPr>
          <p:cNvPr id="6" name="Text Placeholder 5">
            <a:extLst>
              <a:ext uri="{FF2B5EF4-FFF2-40B4-BE49-F238E27FC236}">
                <a16:creationId xmlns:a16="http://schemas.microsoft.com/office/drawing/2014/main" xmlns="" id="{4F9E41C3-7AD5-49DE-AB35-00883469243E}"/>
              </a:ext>
            </a:extLst>
          </p:cNvPr>
          <p:cNvSpPr>
            <a:spLocks noGrp="1"/>
          </p:cNvSpPr>
          <p:nvPr>
            <p:ph type="body" sz="quarter" idx="3"/>
          </p:nvPr>
        </p:nvSpPr>
        <p:spPr/>
        <p:txBody>
          <a:bodyPr/>
          <a:lstStyle/>
          <a:p>
            <a:endParaRPr lang="en-GB"/>
          </a:p>
        </p:txBody>
      </p:sp>
      <p:sp>
        <p:nvSpPr>
          <p:cNvPr id="7" name="Content Placeholder 6">
            <a:extLst>
              <a:ext uri="{FF2B5EF4-FFF2-40B4-BE49-F238E27FC236}">
                <a16:creationId xmlns:a16="http://schemas.microsoft.com/office/drawing/2014/main" xmlns="" id="{299917EC-ADCA-4E84-B4AA-A1C226763699}"/>
              </a:ext>
            </a:extLst>
          </p:cNvPr>
          <p:cNvSpPr>
            <a:spLocks noGrp="1"/>
          </p:cNvSpPr>
          <p:nvPr>
            <p:ph sz="quarter" idx="4"/>
          </p:nvPr>
        </p:nvSpPr>
        <p:spPr>
          <a:xfrm>
            <a:off x="4073833" y="858983"/>
            <a:ext cx="4998026" cy="5330681"/>
          </a:xfrm>
          <a:solidFill>
            <a:schemeClr val="tx1"/>
          </a:solidFill>
        </p:spPr>
        <p:txBody>
          <a:bodyPr>
            <a:normAutofit fontScale="55000" lnSpcReduction="20000"/>
          </a:bodyPr>
          <a:lstStyle/>
          <a:p>
            <a:pPr marL="0" indent="0">
              <a:lnSpc>
                <a:spcPct val="120000"/>
              </a:lnSpc>
              <a:spcBef>
                <a:spcPts val="0"/>
              </a:spcBef>
              <a:buNone/>
            </a:pPr>
            <a:r>
              <a:rPr lang="en-GB" sz="3300" dirty="0">
                <a:solidFill>
                  <a:schemeClr val="bg1"/>
                </a:solidFill>
              </a:rPr>
              <a:t>As Prometheus, bound on the Scythian rock,</a:t>
            </a:r>
          </a:p>
          <a:p>
            <a:pPr marL="0" indent="0">
              <a:lnSpc>
                <a:spcPct val="120000"/>
              </a:lnSpc>
              <a:spcBef>
                <a:spcPts val="0"/>
              </a:spcBef>
              <a:buNone/>
            </a:pPr>
            <a:r>
              <a:rPr lang="en-GB" sz="3300" dirty="0">
                <a:solidFill>
                  <a:schemeClr val="bg1"/>
                </a:solidFill>
              </a:rPr>
              <a:t>fed the tireless bird with his </a:t>
            </a:r>
            <a:r>
              <a:rPr lang="en-GB" sz="3300" dirty="0">
                <a:solidFill>
                  <a:schemeClr val="accent4">
                    <a:lumMod val="40000"/>
                    <a:lumOff val="60000"/>
                  </a:schemeClr>
                </a:solidFill>
              </a:rPr>
              <a:t>too-abundant chest</a:t>
            </a:r>
            <a:r>
              <a:rPr lang="en-GB" sz="3300" dirty="0">
                <a:solidFill>
                  <a:schemeClr val="bg1"/>
                </a:solidFill>
              </a:rPr>
              <a:t>,</a:t>
            </a:r>
          </a:p>
          <a:p>
            <a:pPr marL="0" indent="0">
              <a:lnSpc>
                <a:spcPct val="120000"/>
              </a:lnSpc>
              <a:spcBef>
                <a:spcPts val="0"/>
              </a:spcBef>
              <a:buNone/>
            </a:pPr>
            <a:r>
              <a:rPr lang="en-GB" sz="3300" dirty="0">
                <a:solidFill>
                  <a:schemeClr val="bg1"/>
                </a:solidFill>
              </a:rPr>
              <a:t>so did </a:t>
            </a:r>
            <a:r>
              <a:rPr lang="en-GB" sz="3300" dirty="0" err="1">
                <a:solidFill>
                  <a:schemeClr val="bg1"/>
                </a:solidFill>
              </a:rPr>
              <a:t>Laureolus</a:t>
            </a:r>
            <a:r>
              <a:rPr lang="en-GB" sz="3300" dirty="0">
                <a:solidFill>
                  <a:schemeClr val="bg1"/>
                </a:solidFill>
              </a:rPr>
              <a:t>, hanging on no fake cross,</a:t>
            </a:r>
          </a:p>
          <a:p>
            <a:pPr marL="0" indent="0">
              <a:lnSpc>
                <a:spcPct val="120000"/>
              </a:lnSpc>
              <a:spcBef>
                <a:spcPts val="0"/>
              </a:spcBef>
              <a:buNone/>
            </a:pPr>
            <a:r>
              <a:rPr lang="en-GB" sz="3300" dirty="0">
                <a:solidFill>
                  <a:schemeClr val="accent4">
                    <a:lumMod val="40000"/>
                    <a:lumOff val="60000"/>
                  </a:schemeClr>
                </a:solidFill>
              </a:rPr>
              <a:t>offer </a:t>
            </a:r>
            <a:r>
              <a:rPr lang="en-GB" sz="3300" dirty="0">
                <a:solidFill>
                  <a:schemeClr val="bg1"/>
                </a:solidFill>
              </a:rPr>
              <a:t>up his guts to a Caledonian bear.</a:t>
            </a:r>
          </a:p>
          <a:p>
            <a:pPr marL="0" indent="0">
              <a:lnSpc>
                <a:spcPct val="120000"/>
              </a:lnSpc>
              <a:spcBef>
                <a:spcPts val="0"/>
              </a:spcBef>
              <a:buNone/>
            </a:pPr>
            <a:r>
              <a:rPr lang="en-GB" sz="3300" dirty="0">
                <a:solidFill>
                  <a:schemeClr val="bg1"/>
                </a:solidFill>
              </a:rPr>
              <a:t>His torn limbs lived on, dripping gore,</a:t>
            </a:r>
          </a:p>
          <a:p>
            <a:pPr marL="0" indent="0">
              <a:lnSpc>
                <a:spcPct val="120000"/>
              </a:lnSpc>
              <a:spcBef>
                <a:spcPts val="0"/>
              </a:spcBef>
              <a:buNone/>
            </a:pPr>
            <a:r>
              <a:rPr lang="en-GB" sz="3300" dirty="0">
                <a:solidFill>
                  <a:schemeClr val="bg1"/>
                </a:solidFill>
              </a:rPr>
              <a:t>and in all his </a:t>
            </a:r>
            <a:r>
              <a:rPr lang="en-GB" sz="3300" dirty="0">
                <a:solidFill>
                  <a:schemeClr val="accent4">
                    <a:lumMod val="40000"/>
                    <a:lumOff val="60000"/>
                  </a:schemeClr>
                </a:solidFill>
              </a:rPr>
              <a:t>body, body there was none.</a:t>
            </a:r>
          </a:p>
          <a:p>
            <a:pPr marL="0" indent="0">
              <a:lnSpc>
                <a:spcPct val="120000"/>
              </a:lnSpc>
              <a:spcBef>
                <a:spcPts val="0"/>
              </a:spcBef>
              <a:buNone/>
            </a:pPr>
            <a:r>
              <a:rPr lang="en-GB" sz="3300" dirty="0">
                <a:solidFill>
                  <a:schemeClr val="bg1"/>
                </a:solidFill>
              </a:rPr>
              <a:t>In the end, he got the punishment he deserved; he’d</a:t>
            </a:r>
          </a:p>
          <a:p>
            <a:pPr marL="0" indent="0">
              <a:lnSpc>
                <a:spcPct val="120000"/>
              </a:lnSpc>
              <a:spcBef>
                <a:spcPts val="0"/>
              </a:spcBef>
              <a:buNone/>
            </a:pPr>
            <a:r>
              <a:rPr lang="en-GB" sz="3300" dirty="0">
                <a:solidFill>
                  <a:schemeClr val="bg1"/>
                </a:solidFill>
              </a:rPr>
              <a:t>stuck a sword into the neck of his father or master,</a:t>
            </a:r>
          </a:p>
          <a:p>
            <a:pPr marL="0" indent="0">
              <a:lnSpc>
                <a:spcPct val="120000"/>
              </a:lnSpc>
              <a:spcBef>
                <a:spcPts val="0"/>
              </a:spcBef>
              <a:buNone/>
            </a:pPr>
            <a:r>
              <a:rPr lang="en-GB" sz="3300" dirty="0">
                <a:solidFill>
                  <a:schemeClr val="bg1"/>
                </a:solidFill>
              </a:rPr>
              <a:t>or he’d robbed a temple of its secret gold,</a:t>
            </a:r>
          </a:p>
          <a:p>
            <a:pPr marL="0" indent="0">
              <a:lnSpc>
                <a:spcPct val="120000"/>
              </a:lnSpc>
              <a:spcBef>
                <a:spcPts val="0"/>
              </a:spcBef>
              <a:buNone/>
            </a:pPr>
            <a:r>
              <a:rPr lang="en-GB" sz="3300" dirty="0">
                <a:solidFill>
                  <a:schemeClr val="bg1"/>
                </a:solidFill>
              </a:rPr>
              <a:t>or laid a cruel torch to you, Rome.</a:t>
            </a:r>
          </a:p>
          <a:p>
            <a:pPr marL="0" indent="0">
              <a:lnSpc>
                <a:spcPct val="120000"/>
              </a:lnSpc>
              <a:spcBef>
                <a:spcPts val="0"/>
              </a:spcBef>
              <a:buNone/>
            </a:pPr>
            <a:r>
              <a:rPr lang="en-GB" sz="3300" dirty="0">
                <a:solidFill>
                  <a:schemeClr val="bg1"/>
                </a:solidFill>
              </a:rPr>
              <a:t>The villain had outdone the crimes of ancient tales,</a:t>
            </a:r>
          </a:p>
          <a:p>
            <a:pPr marL="0" indent="0">
              <a:lnSpc>
                <a:spcPct val="120000"/>
              </a:lnSpc>
              <a:spcBef>
                <a:spcPts val="0"/>
              </a:spcBef>
              <a:buNone/>
            </a:pPr>
            <a:r>
              <a:rPr lang="en-GB" sz="3300" dirty="0">
                <a:solidFill>
                  <a:schemeClr val="accent4">
                    <a:lumMod val="20000"/>
                    <a:lumOff val="80000"/>
                  </a:schemeClr>
                </a:solidFill>
              </a:rPr>
              <a:t>and what was once a story became an punishment.</a:t>
            </a:r>
          </a:p>
          <a:p>
            <a:pPr marL="2286000" lvl="5" indent="0">
              <a:buNone/>
            </a:pPr>
            <a:endParaRPr lang="en-GB" dirty="0"/>
          </a:p>
          <a:p>
            <a:pPr marL="2286000" lvl="5" indent="0">
              <a:buNone/>
            </a:pPr>
            <a:r>
              <a:rPr lang="en-GB" sz="3400" dirty="0">
                <a:solidFill>
                  <a:schemeClr val="bg1"/>
                </a:solidFill>
              </a:rPr>
              <a:t>		</a:t>
            </a:r>
            <a:r>
              <a:rPr lang="en-GB" sz="3400" i="1" dirty="0">
                <a:solidFill>
                  <a:schemeClr val="bg1"/>
                </a:solidFill>
              </a:rPr>
              <a:t>de </a:t>
            </a:r>
            <a:r>
              <a:rPr lang="en-GB" sz="3400" i="1" dirty="0" err="1">
                <a:solidFill>
                  <a:schemeClr val="bg1"/>
                </a:solidFill>
              </a:rPr>
              <a:t>spectaculis</a:t>
            </a:r>
            <a:r>
              <a:rPr lang="en-GB" sz="3400" i="1" dirty="0">
                <a:solidFill>
                  <a:schemeClr val="bg1"/>
                </a:solidFill>
              </a:rPr>
              <a:t> </a:t>
            </a:r>
            <a:r>
              <a:rPr lang="en-GB" sz="3400" dirty="0">
                <a:solidFill>
                  <a:schemeClr val="bg1"/>
                </a:solidFill>
              </a:rPr>
              <a:t>9</a:t>
            </a:r>
          </a:p>
        </p:txBody>
      </p:sp>
    </p:spTree>
    <p:extLst>
      <p:ext uri="{BB962C8B-B14F-4D97-AF65-F5344CB8AC3E}">
        <p14:creationId xmlns:p14="http://schemas.microsoft.com/office/powerpoint/2010/main" val="114684662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643</TotalTime>
  <Words>401</Words>
  <Application>Microsoft Macintosh PowerPoint</Application>
  <PresentationFormat>On-screen Show (4:3)</PresentationFormat>
  <Paragraphs>131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The wow of narrative Dr. David Fearn</vt:lpstr>
      <vt:lpstr>PowerPoint Presentation</vt:lpstr>
      <vt:lpstr>PowerPoint Presentation</vt:lpstr>
      <vt:lpstr>The wow of narrative Prof. Victoria Rimell</vt:lpstr>
      <vt:lpstr>De spectaculis</vt:lpstr>
      <vt:lpstr>‘What was once a story became a punishment’</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Fearn</dc:creator>
  <cp:lastModifiedBy>David Fearn</cp:lastModifiedBy>
  <cp:revision>19</cp:revision>
  <cp:lastPrinted>2019-11-18T18:57:17Z</cp:lastPrinted>
  <dcterms:created xsi:type="dcterms:W3CDTF">2019-11-18T18:24:47Z</dcterms:created>
  <dcterms:modified xsi:type="dcterms:W3CDTF">2019-11-20T18:44:57Z</dcterms:modified>
</cp:coreProperties>
</file>