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7.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89" r:id="rId2"/>
    <p:sldId id="273" r:id="rId3"/>
    <p:sldId id="280" r:id="rId4"/>
    <p:sldId id="257" r:id="rId5"/>
    <p:sldId id="267" r:id="rId6"/>
    <p:sldId id="260" r:id="rId7"/>
    <p:sldId id="281" r:id="rId8"/>
    <p:sldId id="274" r:id="rId9"/>
    <p:sldId id="283" r:id="rId10"/>
    <p:sldId id="276" r:id="rId11"/>
    <p:sldId id="292" r:id="rId12"/>
    <p:sldId id="284" r:id="rId13"/>
    <p:sldId id="287" r:id="rId14"/>
    <p:sldId id="291" r:id="rId15"/>
    <p:sldId id="269" r:id="rId16"/>
    <p:sldId id="288" r:id="rId17"/>
    <p:sldId id="285" r:id="rId18"/>
    <p:sldId id="275" r:id="rId19"/>
    <p:sldId id="286" r:id="rId20"/>
    <p:sldId id="265" r:id="rId21"/>
    <p:sldId id="266" r:id="rId22"/>
    <p:sldId id="261" r:id="rId23"/>
    <p:sldId id="263" r:id="rId24"/>
    <p:sldId id="262" r:id="rId25"/>
    <p:sldId id="264" r:id="rId26"/>
    <p:sldId id="282" r:id="rId27"/>
    <p:sldId id="272" r:id="rId28"/>
    <p:sldId id="278" r:id="rId29"/>
    <p:sldId id="290" r:id="rId30"/>
    <p:sldId id="271"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9"/>
    <p:restoredTop sz="94648"/>
  </p:normalViewPr>
  <p:slideViewPr>
    <p:cSldViewPr snapToGrid="0" snapToObjects="1" showGuides="1">
      <p:cViewPr varScale="1">
        <p:scale>
          <a:sx n="117" d="100"/>
          <a:sy n="117" d="100"/>
        </p:scale>
        <p:origin x="1472"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B7C61-CDD8-5D4D-A3F2-BC9B416AAF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AA5AE01-920C-624A-A13B-59AA6676EAD9}">
      <dgm:prSet phldrT="[Text]" custT="1"/>
      <dgm:spPr/>
      <dgm:t>
        <a:bodyPr/>
        <a:lstStyle/>
        <a:p>
          <a:r>
            <a:rPr lang="en-US" sz="2100" b="1" dirty="0"/>
            <a:t>486 BC</a:t>
          </a:r>
          <a:endParaRPr lang="en-US" sz="2100" dirty="0"/>
        </a:p>
      </dgm:t>
    </dgm:pt>
    <dgm:pt modelId="{67545B55-D91B-5C4F-9A0E-B8CC71C32B71}" type="parTrans" cxnId="{51689AA8-AC4D-1B42-B54F-2EACF9C0E179}">
      <dgm:prSet/>
      <dgm:spPr/>
      <dgm:t>
        <a:bodyPr/>
        <a:lstStyle/>
        <a:p>
          <a:endParaRPr lang="en-US"/>
        </a:p>
      </dgm:t>
    </dgm:pt>
    <dgm:pt modelId="{C14EF865-7AC0-1543-93F0-C976677E372F}" type="sibTrans" cxnId="{51689AA8-AC4D-1B42-B54F-2EACF9C0E179}">
      <dgm:prSet/>
      <dgm:spPr/>
      <dgm:t>
        <a:bodyPr/>
        <a:lstStyle/>
        <a:p>
          <a:endParaRPr lang="en-US"/>
        </a:p>
      </dgm:t>
    </dgm:pt>
    <dgm:pt modelId="{79BCF350-90F7-6646-B8CD-308D4F84959F}">
      <dgm:prSet phldrT="[Text]" custT="1"/>
      <dgm:spPr/>
      <dgm:t>
        <a:bodyPr/>
        <a:lstStyle/>
        <a:p>
          <a:r>
            <a:rPr lang="en-GB" sz="2100" b="1" dirty="0" err="1"/>
            <a:t>Megacles</a:t>
          </a:r>
          <a:r>
            <a:rPr lang="en-GB" sz="2100" b="1" dirty="0"/>
            <a:t> of Athens, maternal grandfather of Alcibiades, </a:t>
          </a:r>
          <a:r>
            <a:rPr lang="en-GB" sz="2100" dirty="0"/>
            <a:t>ostracised, but then victorious in Delphic </a:t>
          </a:r>
          <a:r>
            <a:rPr lang="en-GB" sz="2100" b="1" dirty="0"/>
            <a:t>four-horse chariot race (</a:t>
          </a:r>
          <a:r>
            <a:rPr lang="en-GB" sz="2100" b="1" i="1" dirty="0" err="1"/>
            <a:t>tethrippon</a:t>
          </a:r>
          <a:r>
            <a:rPr lang="en-GB" sz="2100" b="1" dirty="0"/>
            <a:t>), </a:t>
          </a:r>
          <a:r>
            <a:rPr lang="en-GB" sz="2100" dirty="0"/>
            <a:t>celebrated by </a:t>
          </a:r>
          <a:r>
            <a:rPr lang="en-GB" sz="2100" b="1" dirty="0"/>
            <a:t>Pindar</a:t>
          </a:r>
          <a:r>
            <a:rPr lang="en-GB" sz="2100" dirty="0"/>
            <a:t> in </a:t>
          </a:r>
          <a:r>
            <a:rPr lang="en-GB" sz="2100" b="1" i="1" dirty="0"/>
            <a:t>Pythian</a:t>
          </a:r>
          <a:r>
            <a:rPr lang="en-GB" sz="2100" b="1" dirty="0"/>
            <a:t> 7</a:t>
          </a:r>
          <a:endParaRPr lang="en-US" sz="2100" dirty="0"/>
        </a:p>
      </dgm:t>
    </dgm:pt>
    <dgm:pt modelId="{35D4A8EF-E8FF-1D45-AFB1-0BA7FA6E48F7}" type="parTrans" cxnId="{24E19EBB-DD46-2143-8654-D1CCACB0F309}">
      <dgm:prSet/>
      <dgm:spPr/>
      <dgm:t>
        <a:bodyPr/>
        <a:lstStyle/>
        <a:p>
          <a:endParaRPr lang="en-US"/>
        </a:p>
      </dgm:t>
    </dgm:pt>
    <dgm:pt modelId="{24BEF87B-E19A-474B-AD53-927DD34F6055}" type="sibTrans" cxnId="{24E19EBB-DD46-2143-8654-D1CCACB0F309}">
      <dgm:prSet/>
      <dgm:spPr/>
      <dgm:t>
        <a:bodyPr/>
        <a:lstStyle/>
        <a:p>
          <a:endParaRPr lang="en-US"/>
        </a:p>
      </dgm:t>
    </dgm:pt>
    <dgm:pt modelId="{7F69F6A4-7607-F947-B974-63D8F3DB195B}">
      <dgm:prSet phldrT="[Text]" custT="1"/>
      <dgm:spPr/>
      <dgm:t>
        <a:bodyPr/>
        <a:lstStyle/>
        <a:p>
          <a:r>
            <a:rPr lang="en-US" sz="2100" b="1" dirty="0"/>
            <a:t>c. 451 BC</a:t>
          </a:r>
          <a:endParaRPr lang="en-US" sz="2100" dirty="0"/>
        </a:p>
      </dgm:t>
    </dgm:pt>
    <dgm:pt modelId="{3481C06C-EF31-2146-A792-3F57575E30F6}" type="parTrans" cxnId="{07C3C47F-D307-1846-B2EE-EDDA54588A1F}">
      <dgm:prSet/>
      <dgm:spPr/>
      <dgm:t>
        <a:bodyPr/>
        <a:lstStyle/>
        <a:p>
          <a:endParaRPr lang="en-US"/>
        </a:p>
      </dgm:t>
    </dgm:pt>
    <dgm:pt modelId="{D64A666A-DA30-0749-A75C-3B224E25AB09}" type="sibTrans" cxnId="{07C3C47F-D307-1846-B2EE-EDDA54588A1F}">
      <dgm:prSet/>
      <dgm:spPr/>
      <dgm:t>
        <a:bodyPr/>
        <a:lstStyle/>
        <a:p>
          <a:endParaRPr lang="en-US"/>
        </a:p>
      </dgm:t>
    </dgm:pt>
    <dgm:pt modelId="{BAD3AEA3-BA50-B44B-8216-382321E01056}">
      <dgm:prSet phldrT="[Text]" custT="1"/>
      <dgm:spPr/>
      <dgm:t>
        <a:bodyPr/>
        <a:lstStyle/>
        <a:p>
          <a:r>
            <a:rPr lang="en-GB" sz="2100" dirty="0"/>
            <a:t>Birth of </a:t>
          </a:r>
          <a:r>
            <a:rPr lang="en-GB" sz="2100" b="1" dirty="0"/>
            <a:t>Alcibiades</a:t>
          </a:r>
          <a:r>
            <a:rPr lang="en-GB" sz="2100" dirty="0"/>
            <a:t>, Athenian statesman and general</a:t>
          </a:r>
          <a:endParaRPr lang="en-US" sz="2100" dirty="0"/>
        </a:p>
      </dgm:t>
    </dgm:pt>
    <dgm:pt modelId="{D7AD8B21-D57D-B24E-922E-E43293D9B066}" type="parTrans" cxnId="{98B018D3-34EB-8E42-B969-D83695BFD88E}">
      <dgm:prSet/>
      <dgm:spPr/>
      <dgm:t>
        <a:bodyPr/>
        <a:lstStyle/>
        <a:p>
          <a:endParaRPr lang="en-US"/>
        </a:p>
      </dgm:t>
    </dgm:pt>
    <dgm:pt modelId="{ACE889C1-3DC5-0744-9679-11E7BEE426F4}" type="sibTrans" cxnId="{98B018D3-34EB-8E42-B969-D83695BFD88E}">
      <dgm:prSet/>
      <dgm:spPr/>
      <dgm:t>
        <a:bodyPr/>
        <a:lstStyle/>
        <a:p>
          <a:endParaRPr lang="en-US"/>
        </a:p>
      </dgm:t>
    </dgm:pt>
    <dgm:pt modelId="{6FFD0E7A-AF3F-7046-8CC6-446804686477}">
      <dgm:prSet phldrT="[Text]" custT="1"/>
      <dgm:spPr/>
      <dgm:t>
        <a:bodyPr/>
        <a:lstStyle/>
        <a:p>
          <a:r>
            <a:rPr lang="en-GB" sz="2100" b="1" dirty="0"/>
            <a:t>448-420BC</a:t>
          </a:r>
          <a:endParaRPr lang="en-US" sz="2100" b="1" dirty="0"/>
        </a:p>
      </dgm:t>
    </dgm:pt>
    <dgm:pt modelId="{746C6A40-6EE2-9041-AFAF-3D16B44620B7}" type="parTrans" cxnId="{BFE2E800-9BDF-5142-AB78-0BCCE9175E45}">
      <dgm:prSet/>
      <dgm:spPr/>
      <dgm:t>
        <a:bodyPr/>
        <a:lstStyle/>
        <a:p>
          <a:endParaRPr lang="en-US"/>
        </a:p>
      </dgm:t>
    </dgm:pt>
    <dgm:pt modelId="{D03DEAAF-3D93-D348-AD73-C05D65FFEFBE}" type="sibTrans" cxnId="{BFE2E800-9BDF-5142-AB78-0BCCE9175E45}">
      <dgm:prSet/>
      <dgm:spPr/>
      <dgm:t>
        <a:bodyPr/>
        <a:lstStyle/>
        <a:p>
          <a:endParaRPr lang="en-US"/>
        </a:p>
      </dgm:t>
    </dgm:pt>
    <dgm:pt modelId="{2A690053-485B-684E-AD1D-F0E56702F9A7}">
      <dgm:prSet phldrT="[Text]" custT="1"/>
      <dgm:spPr/>
      <dgm:t>
        <a:bodyPr/>
        <a:lstStyle/>
        <a:p>
          <a:r>
            <a:rPr lang="en-GB" sz="2100" dirty="0"/>
            <a:t>Spartan dominance in Olympic four-horse chariot race</a:t>
          </a:r>
          <a:endParaRPr lang="en-US" sz="2100" dirty="0"/>
        </a:p>
      </dgm:t>
    </dgm:pt>
    <dgm:pt modelId="{1423AA16-86DD-304F-AE82-84DE53C644DC}" type="parTrans" cxnId="{8986F632-4C2C-1F49-955D-3BF3CCB6C87B}">
      <dgm:prSet/>
      <dgm:spPr/>
      <dgm:t>
        <a:bodyPr/>
        <a:lstStyle/>
        <a:p>
          <a:endParaRPr lang="en-US"/>
        </a:p>
      </dgm:t>
    </dgm:pt>
    <dgm:pt modelId="{087DB093-8E29-AC48-9A7B-7FF2FA4601C0}" type="sibTrans" cxnId="{8986F632-4C2C-1F49-955D-3BF3CCB6C87B}">
      <dgm:prSet/>
      <dgm:spPr/>
      <dgm:t>
        <a:bodyPr/>
        <a:lstStyle/>
        <a:p>
          <a:endParaRPr lang="en-US"/>
        </a:p>
      </dgm:t>
    </dgm:pt>
    <dgm:pt modelId="{A3B39026-2404-4341-A04B-3284A271B945}">
      <dgm:prSet phldrT="[Text]" custT="1"/>
      <dgm:spPr/>
      <dgm:t>
        <a:bodyPr/>
        <a:lstStyle/>
        <a:p>
          <a:r>
            <a:rPr lang="en-GB" sz="2100" b="1" dirty="0"/>
            <a:t>431-404</a:t>
          </a:r>
          <a:r>
            <a:rPr lang="en-US" sz="2100" b="1" dirty="0"/>
            <a:t> BC</a:t>
          </a:r>
          <a:endParaRPr lang="en-US" sz="2100" dirty="0"/>
        </a:p>
      </dgm:t>
    </dgm:pt>
    <dgm:pt modelId="{D3655443-95E9-F140-92B2-FC7387ECB3E0}" type="parTrans" cxnId="{979C5148-8C9B-A14C-8105-FCA24C2F673E}">
      <dgm:prSet/>
      <dgm:spPr/>
      <dgm:t>
        <a:bodyPr/>
        <a:lstStyle/>
        <a:p>
          <a:endParaRPr lang="en-US"/>
        </a:p>
      </dgm:t>
    </dgm:pt>
    <dgm:pt modelId="{488A441C-E865-C94D-AE15-3C97E9A2280A}" type="sibTrans" cxnId="{979C5148-8C9B-A14C-8105-FCA24C2F673E}">
      <dgm:prSet/>
      <dgm:spPr/>
      <dgm:t>
        <a:bodyPr/>
        <a:lstStyle/>
        <a:p>
          <a:endParaRPr lang="en-US"/>
        </a:p>
      </dgm:t>
    </dgm:pt>
    <dgm:pt modelId="{1D99437C-6B44-AE45-AB58-FAEF6D62AC45}">
      <dgm:prSet custT="1"/>
      <dgm:spPr/>
      <dgm:t>
        <a:bodyPr/>
        <a:lstStyle/>
        <a:p>
          <a:r>
            <a:rPr lang="en-GB" sz="2100" b="1" dirty="0"/>
            <a:t>Peloponnesian War </a:t>
          </a:r>
          <a:r>
            <a:rPr lang="en-GB" sz="2100" dirty="0"/>
            <a:t>between Athens and Sparta (and respective allies)</a:t>
          </a:r>
        </a:p>
      </dgm:t>
    </dgm:pt>
    <dgm:pt modelId="{AE69FB9E-89FC-1A47-8F2D-F585B3F2EF62}" type="parTrans" cxnId="{2CC2D284-3BB1-2949-8A0F-3E5B0C6C5305}">
      <dgm:prSet/>
      <dgm:spPr/>
      <dgm:t>
        <a:bodyPr/>
        <a:lstStyle/>
        <a:p>
          <a:endParaRPr lang="en-US"/>
        </a:p>
      </dgm:t>
    </dgm:pt>
    <dgm:pt modelId="{1B3B4FE2-ECA4-E841-BFB5-14A1A4A50B24}" type="sibTrans" cxnId="{2CC2D284-3BB1-2949-8A0F-3E5B0C6C5305}">
      <dgm:prSet/>
      <dgm:spPr/>
      <dgm:t>
        <a:bodyPr/>
        <a:lstStyle/>
        <a:p>
          <a:endParaRPr lang="en-US"/>
        </a:p>
      </dgm:t>
    </dgm:pt>
    <dgm:pt modelId="{B58B75E1-A232-2A46-A87F-D70ED397740B}" type="pres">
      <dgm:prSet presAssocID="{2D5B7C61-CDD8-5D4D-A3F2-BC9B416AAF86}" presName="Name0" presStyleCnt="0">
        <dgm:presLayoutVars>
          <dgm:chMax val="5"/>
          <dgm:chPref val="5"/>
          <dgm:dir/>
          <dgm:animLvl val="lvl"/>
        </dgm:presLayoutVars>
      </dgm:prSet>
      <dgm:spPr/>
    </dgm:pt>
    <dgm:pt modelId="{3E597380-D174-EE46-9CD6-1156E71F36AC}" type="pres">
      <dgm:prSet presAssocID="{DAA5AE01-920C-624A-A13B-59AA6676EAD9}" presName="parentText1" presStyleLbl="node1" presStyleIdx="0" presStyleCnt="4" custScaleY="184031" custLinFactNeighborY="-10390">
        <dgm:presLayoutVars>
          <dgm:chMax/>
          <dgm:chPref val="3"/>
          <dgm:bulletEnabled val="1"/>
        </dgm:presLayoutVars>
      </dgm:prSet>
      <dgm:spPr/>
    </dgm:pt>
    <dgm:pt modelId="{DD79FFC0-081E-064B-A723-3A6980846F70}" type="pres">
      <dgm:prSet presAssocID="{DAA5AE01-920C-624A-A13B-59AA6676EAD9}" presName="childText1" presStyleLbl="solidAlignAcc1" presStyleIdx="0" presStyleCnt="4" custScaleY="191103" custLinFactNeighborX="374" custLinFactNeighborY="34500">
        <dgm:presLayoutVars>
          <dgm:chMax val="0"/>
          <dgm:chPref val="0"/>
          <dgm:bulletEnabled val="1"/>
        </dgm:presLayoutVars>
      </dgm:prSet>
      <dgm:spPr/>
    </dgm:pt>
    <dgm:pt modelId="{34442A4F-A88D-B848-99D9-C525BE5DDC44}" type="pres">
      <dgm:prSet presAssocID="{7F69F6A4-7607-F947-B974-63D8F3DB195B}" presName="parentText2" presStyleLbl="node1" presStyleIdx="1" presStyleCnt="4">
        <dgm:presLayoutVars>
          <dgm:chMax/>
          <dgm:chPref val="3"/>
          <dgm:bulletEnabled val="1"/>
        </dgm:presLayoutVars>
      </dgm:prSet>
      <dgm:spPr/>
    </dgm:pt>
    <dgm:pt modelId="{66D564BD-ACD5-F649-B3D0-DDC059081DE9}" type="pres">
      <dgm:prSet presAssocID="{7F69F6A4-7607-F947-B974-63D8F3DB195B}" presName="childText2" presStyleLbl="solidAlignAcc1" presStyleIdx="1" presStyleCnt="4" custScaleX="92638" custScaleY="77711" custLinFactNeighborX="-2489" custLinFactNeighborY="-12506">
        <dgm:presLayoutVars>
          <dgm:chMax val="0"/>
          <dgm:chPref val="0"/>
          <dgm:bulletEnabled val="1"/>
        </dgm:presLayoutVars>
      </dgm:prSet>
      <dgm:spPr/>
    </dgm:pt>
    <dgm:pt modelId="{BA460798-F181-0743-92BE-BFC57804CBF0}" type="pres">
      <dgm:prSet presAssocID="{6FFD0E7A-AF3F-7046-8CC6-446804686477}" presName="parentText3" presStyleLbl="node1" presStyleIdx="2" presStyleCnt="4" custScaleX="106180" custLinFactNeighborX="7150">
        <dgm:presLayoutVars>
          <dgm:chMax/>
          <dgm:chPref val="3"/>
          <dgm:bulletEnabled val="1"/>
        </dgm:presLayoutVars>
      </dgm:prSet>
      <dgm:spPr/>
    </dgm:pt>
    <dgm:pt modelId="{964D51E2-0D8A-354A-8B83-2965D65E2F10}" type="pres">
      <dgm:prSet presAssocID="{6FFD0E7A-AF3F-7046-8CC6-446804686477}" presName="childText3" presStyleLbl="solidAlignAcc1" presStyleIdx="2" presStyleCnt="4" custScaleY="79451" custLinFactNeighborX="-6228" custLinFactNeighborY="-9684">
        <dgm:presLayoutVars>
          <dgm:chMax val="0"/>
          <dgm:chPref val="0"/>
          <dgm:bulletEnabled val="1"/>
        </dgm:presLayoutVars>
      </dgm:prSet>
      <dgm:spPr/>
    </dgm:pt>
    <dgm:pt modelId="{A01F5C8D-EEC4-864C-A164-D40EAE836662}" type="pres">
      <dgm:prSet presAssocID="{A3B39026-2404-4341-A04B-3284A271B945}" presName="parentText4" presStyleLbl="node1" presStyleIdx="3" presStyleCnt="4" custScaleX="109819" custLinFactNeighborX="12475">
        <dgm:presLayoutVars>
          <dgm:chMax/>
          <dgm:chPref val="3"/>
          <dgm:bulletEnabled val="1"/>
        </dgm:presLayoutVars>
      </dgm:prSet>
      <dgm:spPr/>
    </dgm:pt>
    <dgm:pt modelId="{0720503E-77DA-A749-9974-F4BDA6EBB703}" type="pres">
      <dgm:prSet presAssocID="{A3B39026-2404-4341-A04B-3284A271B945}" presName="childText4" presStyleLbl="solidAlignAcc1" presStyleIdx="3" presStyleCnt="4" custScaleX="135739" custLinFactNeighborX="11770" custLinFactNeighborY="-1008">
        <dgm:presLayoutVars>
          <dgm:chMax val="0"/>
          <dgm:chPref val="0"/>
          <dgm:bulletEnabled val="1"/>
        </dgm:presLayoutVars>
      </dgm:prSet>
      <dgm:spPr/>
    </dgm:pt>
  </dgm:ptLst>
  <dgm:cxnLst>
    <dgm:cxn modelId="{BFE2E800-9BDF-5142-AB78-0BCCE9175E45}" srcId="{2D5B7C61-CDD8-5D4D-A3F2-BC9B416AAF86}" destId="{6FFD0E7A-AF3F-7046-8CC6-446804686477}" srcOrd="2" destOrd="0" parTransId="{746C6A40-6EE2-9041-AFAF-3D16B44620B7}" sibTransId="{D03DEAAF-3D93-D348-AD73-C05D65FFEFBE}"/>
    <dgm:cxn modelId="{8986F632-4C2C-1F49-955D-3BF3CCB6C87B}" srcId="{6FFD0E7A-AF3F-7046-8CC6-446804686477}" destId="{2A690053-485B-684E-AD1D-F0E56702F9A7}" srcOrd="0" destOrd="0" parTransId="{1423AA16-86DD-304F-AE82-84DE53C644DC}" sibTransId="{087DB093-8E29-AC48-9A7B-7FF2FA4601C0}"/>
    <dgm:cxn modelId="{979C5148-8C9B-A14C-8105-FCA24C2F673E}" srcId="{2D5B7C61-CDD8-5D4D-A3F2-BC9B416AAF86}" destId="{A3B39026-2404-4341-A04B-3284A271B945}" srcOrd="3" destOrd="0" parTransId="{D3655443-95E9-F140-92B2-FC7387ECB3E0}" sibTransId="{488A441C-E865-C94D-AE15-3C97E9A2280A}"/>
    <dgm:cxn modelId="{42FA2C6D-235E-FA45-8CB2-32B42FD28F45}" type="presOf" srcId="{A3B39026-2404-4341-A04B-3284A271B945}" destId="{A01F5C8D-EEC4-864C-A164-D40EAE836662}" srcOrd="0" destOrd="0" presId="urn:microsoft.com/office/officeart/2009/3/layout/IncreasingArrowsProcess"/>
    <dgm:cxn modelId="{6F6CF279-268E-664B-9BEE-723D767DE3AC}" type="presOf" srcId="{BAD3AEA3-BA50-B44B-8216-382321E01056}" destId="{66D564BD-ACD5-F649-B3D0-DDC059081DE9}" srcOrd="0" destOrd="0" presId="urn:microsoft.com/office/officeart/2009/3/layout/IncreasingArrowsProcess"/>
    <dgm:cxn modelId="{07C3C47F-D307-1846-B2EE-EDDA54588A1F}" srcId="{2D5B7C61-CDD8-5D4D-A3F2-BC9B416AAF86}" destId="{7F69F6A4-7607-F947-B974-63D8F3DB195B}" srcOrd="1" destOrd="0" parTransId="{3481C06C-EF31-2146-A792-3F57575E30F6}" sibTransId="{D64A666A-DA30-0749-A75C-3B224E25AB09}"/>
    <dgm:cxn modelId="{2CC2D284-3BB1-2949-8A0F-3E5B0C6C5305}" srcId="{A3B39026-2404-4341-A04B-3284A271B945}" destId="{1D99437C-6B44-AE45-AB58-FAEF6D62AC45}" srcOrd="0" destOrd="0" parTransId="{AE69FB9E-89FC-1A47-8F2D-F585B3F2EF62}" sibTransId="{1B3B4FE2-ECA4-E841-BFB5-14A1A4A50B24}"/>
    <dgm:cxn modelId="{C9441E88-5A02-8046-B755-6210E3B5B4F6}" type="presOf" srcId="{1D99437C-6B44-AE45-AB58-FAEF6D62AC45}" destId="{0720503E-77DA-A749-9974-F4BDA6EBB703}" srcOrd="0" destOrd="0" presId="urn:microsoft.com/office/officeart/2009/3/layout/IncreasingArrowsProcess"/>
    <dgm:cxn modelId="{6B76898A-AFC7-C749-9B25-366CF9F13060}" type="presOf" srcId="{2D5B7C61-CDD8-5D4D-A3F2-BC9B416AAF86}" destId="{B58B75E1-A232-2A46-A87F-D70ED397740B}" srcOrd="0" destOrd="0" presId="urn:microsoft.com/office/officeart/2009/3/layout/IncreasingArrowsProcess"/>
    <dgm:cxn modelId="{CA3F788F-C3EB-F24F-8115-64F5A354D50B}" type="presOf" srcId="{79BCF350-90F7-6646-B8CD-308D4F84959F}" destId="{DD79FFC0-081E-064B-A723-3A6980846F70}" srcOrd="0" destOrd="0" presId="urn:microsoft.com/office/officeart/2009/3/layout/IncreasingArrowsProcess"/>
    <dgm:cxn modelId="{51689AA8-AC4D-1B42-B54F-2EACF9C0E179}" srcId="{2D5B7C61-CDD8-5D4D-A3F2-BC9B416AAF86}" destId="{DAA5AE01-920C-624A-A13B-59AA6676EAD9}" srcOrd="0" destOrd="0" parTransId="{67545B55-D91B-5C4F-9A0E-B8CC71C32B71}" sibTransId="{C14EF865-7AC0-1543-93F0-C976677E372F}"/>
    <dgm:cxn modelId="{628AF0AA-8794-6D44-9FAA-B62C5591F65E}" type="presOf" srcId="{6FFD0E7A-AF3F-7046-8CC6-446804686477}" destId="{BA460798-F181-0743-92BE-BFC57804CBF0}" srcOrd="0" destOrd="0" presId="urn:microsoft.com/office/officeart/2009/3/layout/IncreasingArrowsProcess"/>
    <dgm:cxn modelId="{24E19EBB-DD46-2143-8654-D1CCACB0F309}" srcId="{DAA5AE01-920C-624A-A13B-59AA6676EAD9}" destId="{79BCF350-90F7-6646-B8CD-308D4F84959F}" srcOrd="0" destOrd="0" parTransId="{35D4A8EF-E8FF-1D45-AFB1-0BA7FA6E48F7}" sibTransId="{24BEF87B-E19A-474B-AD53-927DD34F6055}"/>
    <dgm:cxn modelId="{F29B55CB-4C8D-C242-9919-BBB432ADBC30}" type="presOf" srcId="{7F69F6A4-7607-F947-B974-63D8F3DB195B}" destId="{34442A4F-A88D-B848-99D9-C525BE5DDC44}" srcOrd="0" destOrd="0" presId="urn:microsoft.com/office/officeart/2009/3/layout/IncreasingArrowsProcess"/>
    <dgm:cxn modelId="{98B018D3-34EB-8E42-B969-D83695BFD88E}" srcId="{7F69F6A4-7607-F947-B974-63D8F3DB195B}" destId="{BAD3AEA3-BA50-B44B-8216-382321E01056}" srcOrd="0" destOrd="0" parTransId="{D7AD8B21-D57D-B24E-922E-E43293D9B066}" sibTransId="{ACE889C1-3DC5-0744-9679-11E7BEE426F4}"/>
    <dgm:cxn modelId="{548C0ADA-8473-FF41-A3B5-692B41A7284B}" type="presOf" srcId="{2A690053-485B-684E-AD1D-F0E56702F9A7}" destId="{964D51E2-0D8A-354A-8B83-2965D65E2F10}" srcOrd="0" destOrd="0" presId="urn:microsoft.com/office/officeart/2009/3/layout/IncreasingArrowsProcess"/>
    <dgm:cxn modelId="{0363A3FC-E72D-9042-BCF6-D33F82E58E03}" type="presOf" srcId="{DAA5AE01-920C-624A-A13B-59AA6676EAD9}" destId="{3E597380-D174-EE46-9CD6-1156E71F36AC}" srcOrd="0" destOrd="0" presId="urn:microsoft.com/office/officeart/2009/3/layout/IncreasingArrowsProcess"/>
    <dgm:cxn modelId="{69AB72BC-7B44-8146-ABC9-38F7B9E3A4D7}" type="presParOf" srcId="{B58B75E1-A232-2A46-A87F-D70ED397740B}" destId="{3E597380-D174-EE46-9CD6-1156E71F36AC}" srcOrd="0" destOrd="0" presId="urn:microsoft.com/office/officeart/2009/3/layout/IncreasingArrowsProcess"/>
    <dgm:cxn modelId="{B3AF6E24-2066-AD4C-9F12-47910BCB3F26}" type="presParOf" srcId="{B58B75E1-A232-2A46-A87F-D70ED397740B}" destId="{DD79FFC0-081E-064B-A723-3A6980846F70}" srcOrd="1" destOrd="0" presId="urn:microsoft.com/office/officeart/2009/3/layout/IncreasingArrowsProcess"/>
    <dgm:cxn modelId="{A21B0DF4-579A-854F-B38A-CE1541E2997D}" type="presParOf" srcId="{B58B75E1-A232-2A46-A87F-D70ED397740B}" destId="{34442A4F-A88D-B848-99D9-C525BE5DDC44}" srcOrd="2" destOrd="0" presId="urn:microsoft.com/office/officeart/2009/3/layout/IncreasingArrowsProcess"/>
    <dgm:cxn modelId="{D4880381-C945-7244-8543-DDC95882909E}" type="presParOf" srcId="{B58B75E1-A232-2A46-A87F-D70ED397740B}" destId="{66D564BD-ACD5-F649-B3D0-DDC059081DE9}" srcOrd="3" destOrd="0" presId="urn:microsoft.com/office/officeart/2009/3/layout/IncreasingArrowsProcess"/>
    <dgm:cxn modelId="{6D4F568B-37E6-3C45-AFCE-20DA19395DBA}" type="presParOf" srcId="{B58B75E1-A232-2A46-A87F-D70ED397740B}" destId="{BA460798-F181-0743-92BE-BFC57804CBF0}" srcOrd="4" destOrd="0" presId="urn:microsoft.com/office/officeart/2009/3/layout/IncreasingArrowsProcess"/>
    <dgm:cxn modelId="{5C5108F8-E99F-E54D-986D-ABF554936EFF}" type="presParOf" srcId="{B58B75E1-A232-2A46-A87F-D70ED397740B}" destId="{964D51E2-0D8A-354A-8B83-2965D65E2F10}" srcOrd="5" destOrd="0" presId="urn:microsoft.com/office/officeart/2009/3/layout/IncreasingArrowsProcess"/>
    <dgm:cxn modelId="{FCD541A2-091A-5C4C-8658-3E9C89246AA4}" type="presParOf" srcId="{B58B75E1-A232-2A46-A87F-D70ED397740B}" destId="{A01F5C8D-EEC4-864C-A164-D40EAE836662}" srcOrd="6" destOrd="0" presId="urn:microsoft.com/office/officeart/2009/3/layout/IncreasingArrowsProcess"/>
    <dgm:cxn modelId="{F4B1AC95-24DA-7947-BE2F-CFDE1E4B5D01}" type="presParOf" srcId="{B58B75E1-A232-2A46-A87F-D70ED397740B}" destId="{0720503E-77DA-A749-9974-F4BDA6EBB703}"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5B7C61-CDD8-5D4D-A3F2-BC9B416AAF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AA5AE01-920C-624A-A13B-59AA6676EAD9}">
      <dgm:prSet phldrT="[Text]" custT="1"/>
      <dgm:spPr/>
      <dgm:t>
        <a:bodyPr/>
        <a:lstStyle/>
        <a:p>
          <a:r>
            <a:rPr lang="en-US" sz="2100" b="1" dirty="0"/>
            <a:t>421-414BC</a:t>
          </a:r>
          <a:endParaRPr lang="en-US" sz="2100" dirty="0"/>
        </a:p>
      </dgm:t>
    </dgm:pt>
    <dgm:pt modelId="{67545B55-D91B-5C4F-9A0E-B8CC71C32B71}" type="parTrans" cxnId="{51689AA8-AC4D-1B42-B54F-2EACF9C0E179}">
      <dgm:prSet/>
      <dgm:spPr/>
      <dgm:t>
        <a:bodyPr/>
        <a:lstStyle/>
        <a:p>
          <a:endParaRPr lang="en-US"/>
        </a:p>
      </dgm:t>
    </dgm:pt>
    <dgm:pt modelId="{C14EF865-7AC0-1543-93F0-C976677E372F}" type="sibTrans" cxnId="{51689AA8-AC4D-1B42-B54F-2EACF9C0E179}">
      <dgm:prSet/>
      <dgm:spPr/>
      <dgm:t>
        <a:bodyPr/>
        <a:lstStyle/>
        <a:p>
          <a:endParaRPr lang="en-US"/>
        </a:p>
      </dgm:t>
    </dgm:pt>
    <dgm:pt modelId="{79BCF350-90F7-6646-B8CD-308D4F84959F}">
      <dgm:prSet phldrT="[Text]" custT="1"/>
      <dgm:spPr/>
      <dgm:t>
        <a:bodyPr/>
        <a:lstStyle/>
        <a:p>
          <a:r>
            <a:rPr lang="en-GB" sz="2100" dirty="0"/>
            <a:t>so-called </a:t>
          </a:r>
          <a:r>
            <a:rPr lang="en-GB" sz="2100" b="1" dirty="0"/>
            <a:t>‘Peace of Nicias’, </a:t>
          </a:r>
          <a:r>
            <a:rPr lang="en-GB" sz="2100" dirty="0"/>
            <a:t>a Cold War cessation of formal hostilities between Athens and Sparta</a:t>
          </a:r>
          <a:endParaRPr lang="en-US" sz="2100" dirty="0"/>
        </a:p>
      </dgm:t>
    </dgm:pt>
    <dgm:pt modelId="{35D4A8EF-E8FF-1D45-AFB1-0BA7FA6E48F7}" type="parTrans" cxnId="{24E19EBB-DD46-2143-8654-D1CCACB0F309}">
      <dgm:prSet/>
      <dgm:spPr/>
      <dgm:t>
        <a:bodyPr/>
        <a:lstStyle/>
        <a:p>
          <a:endParaRPr lang="en-US"/>
        </a:p>
      </dgm:t>
    </dgm:pt>
    <dgm:pt modelId="{24BEF87B-E19A-474B-AD53-927DD34F6055}" type="sibTrans" cxnId="{24E19EBB-DD46-2143-8654-D1CCACB0F309}">
      <dgm:prSet/>
      <dgm:spPr/>
      <dgm:t>
        <a:bodyPr/>
        <a:lstStyle/>
        <a:p>
          <a:endParaRPr lang="en-US"/>
        </a:p>
      </dgm:t>
    </dgm:pt>
    <dgm:pt modelId="{7F69F6A4-7607-F947-B974-63D8F3DB195B}">
      <dgm:prSet phldrT="[Text]" custT="1"/>
      <dgm:spPr/>
      <dgm:t>
        <a:bodyPr/>
        <a:lstStyle/>
        <a:p>
          <a:r>
            <a:rPr lang="en-US" sz="2100" b="1" dirty="0"/>
            <a:t>420 BC</a:t>
          </a:r>
          <a:endParaRPr lang="en-US" sz="2100" dirty="0"/>
        </a:p>
      </dgm:t>
    </dgm:pt>
    <dgm:pt modelId="{3481C06C-EF31-2146-A792-3F57575E30F6}" type="parTrans" cxnId="{07C3C47F-D307-1846-B2EE-EDDA54588A1F}">
      <dgm:prSet/>
      <dgm:spPr/>
      <dgm:t>
        <a:bodyPr/>
        <a:lstStyle/>
        <a:p>
          <a:endParaRPr lang="en-US"/>
        </a:p>
      </dgm:t>
    </dgm:pt>
    <dgm:pt modelId="{D64A666A-DA30-0749-A75C-3B224E25AB09}" type="sibTrans" cxnId="{07C3C47F-D307-1846-B2EE-EDDA54588A1F}">
      <dgm:prSet/>
      <dgm:spPr/>
      <dgm:t>
        <a:bodyPr/>
        <a:lstStyle/>
        <a:p>
          <a:endParaRPr lang="en-US"/>
        </a:p>
      </dgm:t>
    </dgm:pt>
    <dgm:pt modelId="{BAD3AEA3-BA50-B44B-8216-382321E01056}">
      <dgm:prSet phldrT="[Text]" custT="1"/>
      <dgm:spPr/>
      <dgm:t>
        <a:bodyPr/>
        <a:lstStyle/>
        <a:p>
          <a:r>
            <a:rPr lang="en-GB" sz="2100" dirty="0"/>
            <a:t>though </a:t>
          </a:r>
          <a:r>
            <a:rPr lang="en-GB" sz="2100" b="1" dirty="0"/>
            <a:t>Sparta officially banned </a:t>
          </a:r>
          <a:r>
            <a:rPr lang="en-GB" sz="2100" dirty="0"/>
            <a:t>from competing at Olympics, </a:t>
          </a:r>
          <a:r>
            <a:rPr lang="en-GB" sz="2100" b="1" dirty="0" err="1"/>
            <a:t>Lichas</a:t>
          </a:r>
          <a:r>
            <a:rPr lang="en-GB" sz="2100" dirty="0"/>
            <a:t> entered and won </a:t>
          </a:r>
          <a:r>
            <a:rPr lang="en-GB" sz="2100" i="1" dirty="0" err="1"/>
            <a:t>tethrippon</a:t>
          </a:r>
          <a:r>
            <a:rPr lang="en-GB" sz="2100" dirty="0"/>
            <a:t> as a private citizen using the Boeotians’ ‘public chariot’</a:t>
          </a:r>
          <a:endParaRPr lang="en-US" sz="2100" dirty="0"/>
        </a:p>
      </dgm:t>
    </dgm:pt>
    <dgm:pt modelId="{D7AD8B21-D57D-B24E-922E-E43293D9B066}" type="parTrans" cxnId="{98B018D3-34EB-8E42-B969-D83695BFD88E}">
      <dgm:prSet/>
      <dgm:spPr/>
      <dgm:t>
        <a:bodyPr/>
        <a:lstStyle/>
        <a:p>
          <a:endParaRPr lang="en-US"/>
        </a:p>
      </dgm:t>
    </dgm:pt>
    <dgm:pt modelId="{ACE889C1-3DC5-0744-9679-11E7BEE426F4}" type="sibTrans" cxnId="{98B018D3-34EB-8E42-B969-D83695BFD88E}">
      <dgm:prSet/>
      <dgm:spPr/>
      <dgm:t>
        <a:bodyPr/>
        <a:lstStyle/>
        <a:p>
          <a:endParaRPr lang="en-US"/>
        </a:p>
      </dgm:t>
    </dgm:pt>
    <dgm:pt modelId="{6FFD0E7A-AF3F-7046-8CC6-446804686477}">
      <dgm:prSet phldrT="[Text]" custT="1"/>
      <dgm:spPr/>
      <dgm:t>
        <a:bodyPr/>
        <a:lstStyle/>
        <a:p>
          <a:r>
            <a:rPr lang="en-GB" sz="2100" b="1" dirty="0"/>
            <a:t>416 BC</a:t>
          </a:r>
          <a:endParaRPr lang="en-US" sz="2100" b="1" dirty="0"/>
        </a:p>
      </dgm:t>
    </dgm:pt>
    <dgm:pt modelId="{746C6A40-6EE2-9041-AFAF-3D16B44620B7}" type="parTrans" cxnId="{BFE2E800-9BDF-5142-AB78-0BCCE9175E45}">
      <dgm:prSet/>
      <dgm:spPr/>
      <dgm:t>
        <a:bodyPr/>
        <a:lstStyle/>
        <a:p>
          <a:endParaRPr lang="en-US"/>
        </a:p>
      </dgm:t>
    </dgm:pt>
    <dgm:pt modelId="{D03DEAAF-3D93-D348-AD73-C05D65FFEFBE}" type="sibTrans" cxnId="{BFE2E800-9BDF-5142-AB78-0BCCE9175E45}">
      <dgm:prSet/>
      <dgm:spPr/>
      <dgm:t>
        <a:bodyPr/>
        <a:lstStyle/>
        <a:p>
          <a:endParaRPr lang="en-US"/>
        </a:p>
      </dgm:t>
    </dgm:pt>
    <dgm:pt modelId="{2A690053-485B-684E-AD1D-F0E56702F9A7}">
      <dgm:prSet phldrT="[Text]" custT="1"/>
      <dgm:spPr/>
      <dgm:t>
        <a:bodyPr/>
        <a:lstStyle/>
        <a:p>
          <a:r>
            <a:rPr lang="en-GB" sz="2100" b="1" dirty="0">
              <a:highlight>
                <a:srgbClr val="FFFF00"/>
              </a:highlight>
            </a:rPr>
            <a:t>Alcibiades enters 7 teams in the Olympic </a:t>
          </a:r>
          <a:r>
            <a:rPr lang="en-GB" sz="2100" b="1" i="1" dirty="0" err="1">
              <a:highlight>
                <a:srgbClr val="FFFF00"/>
              </a:highlight>
            </a:rPr>
            <a:t>tethrippon</a:t>
          </a:r>
          <a:r>
            <a:rPr lang="en-GB" sz="2100" b="1" dirty="0">
              <a:highlight>
                <a:srgbClr val="FFFF00"/>
              </a:highlight>
            </a:rPr>
            <a:t>, and comes 1-2-3 (Euripides), or 1-2-4 (Thucydides); celebrations inc. a victory ode by ?Euripides (if original)</a:t>
          </a:r>
          <a:endParaRPr lang="en-US" sz="2100" dirty="0">
            <a:highlight>
              <a:srgbClr val="FFFF00"/>
            </a:highlight>
          </a:endParaRPr>
        </a:p>
      </dgm:t>
    </dgm:pt>
    <dgm:pt modelId="{1423AA16-86DD-304F-AE82-84DE53C644DC}" type="parTrans" cxnId="{8986F632-4C2C-1F49-955D-3BF3CCB6C87B}">
      <dgm:prSet/>
      <dgm:spPr/>
      <dgm:t>
        <a:bodyPr/>
        <a:lstStyle/>
        <a:p>
          <a:endParaRPr lang="en-US"/>
        </a:p>
      </dgm:t>
    </dgm:pt>
    <dgm:pt modelId="{087DB093-8E29-AC48-9A7B-7FF2FA4601C0}" type="sibTrans" cxnId="{8986F632-4C2C-1F49-955D-3BF3CCB6C87B}">
      <dgm:prSet/>
      <dgm:spPr/>
      <dgm:t>
        <a:bodyPr/>
        <a:lstStyle/>
        <a:p>
          <a:endParaRPr lang="en-US"/>
        </a:p>
      </dgm:t>
    </dgm:pt>
    <dgm:pt modelId="{A3B39026-2404-4341-A04B-3284A271B945}">
      <dgm:prSet phldrT="[Text]" custT="1"/>
      <dgm:spPr/>
      <dgm:t>
        <a:bodyPr/>
        <a:lstStyle/>
        <a:p>
          <a:r>
            <a:rPr lang="en-GB" sz="2100" b="1" dirty="0"/>
            <a:t>? 415</a:t>
          </a:r>
          <a:endParaRPr lang="en-US" sz="2100" dirty="0"/>
        </a:p>
      </dgm:t>
    </dgm:pt>
    <dgm:pt modelId="{D3655443-95E9-F140-92B2-FC7387ECB3E0}" type="parTrans" cxnId="{979C5148-8C9B-A14C-8105-FCA24C2F673E}">
      <dgm:prSet/>
      <dgm:spPr/>
      <dgm:t>
        <a:bodyPr/>
        <a:lstStyle/>
        <a:p>
          <a:endParaRPr lang="en-US"/>
        </a:p>
      </dgm:t>
    </dgm:pt>
    <dgm:pt modelId="{488A441C-E865-C94D-AE15-3C97E9A2280A}" type="sibTrans" cxnId="{979C5148-8C9B-A14C-8105-FCA24C2F673E}">
      <dgm:prSet/>
      <dgm:spPr/>
      <dgm:t>
        <a:bodyPr/>
        <a:lstStyle/>
        <a:p>
          <a:endParaRPr lang="en-US"/>
        </a:p>
      </dgm:t>
    </dgm:pt>
    <dgm:pt modelId="{1D99437C-6B44-AE45-AB58-FAEF6D62AC45}">
      <dgm:prSet custT="1"/>
      <dgm:spPr/>
      <dgm:t>
        <a:bodyPr/>
        <a:lstStyle/>
        <a:p>
          <a:r>
            <a:rPr lang="en-GB" sz="2100" b="1" dirty="0"/>
            <a:t>[</a:t>
          </a:r>
          <a:r>
            <a:rPr lang="en-GB" sz="2100" b="1" dirty="0" err="1"/>
            <a:t>Andocides</a:t>
          </a:r>
          <a:r>
            <a:rPr lang="en-GB" sz="2100" b="1" dirty="0"/>
            <a:t>] 4</a:t>
          </a:r>
          <a:r>
            <a:rPr lang="en-GB" sz="2100" dirty="0"/>
            <a:t>, ‘Against Alcibiades’, Athenian private </a:t>
          </a:r>
          <a:r>
            <a:rPr lang="en-GB" sz="2100" b="1" dirty="0"/>
            <a:t>prosecution speech </a:t>
          </a:r>
          <a:r>
            <a:rPr lang="en-GB" sz="2100" dirty="0"/>
            <a:t>attacking Alcibiades for his public and private failings</a:t>
          </a:r>
        </a:p>
      </dgm:t>
    </dgm:pt>
    <dgm:pt modelId="{AE69FB9E-89FC-1A47-8F2D-F585B3F2EF62}" type="parTrans" cxnId="{2CC2D284-3BB1-2949-8A0F-3E5B0C6C5305}">
      <dgm:prSet/>
      <dgm:spPr/>
      <dgm:t>
        <a:bodyPr/>
        <a:lstStyle/>
        <a:p>
          <a:endParaRPr lang="en-US"/>
        </a:p>
      </dgm:t>
    </dgm:pt>
    <dgm:pt modelId="{1B3B4FE2-ECA4-E841-BFB5-14A1A4A50B24}" type="sibTrans" cxnId="{2CC2D284-3BB1-2949-8A0F-3E5B0C6C5305}">
      <dgm:prSet/>
      <dgm:spPr/>
      <dgm:t>
        <a:bodyPr/>
        <a:lstStyle/>
        <a:p>
          <a:endParaRPr lang="en-US"/>
        </a:p>
      </dgm:t>
    </dgm:pt>
    <dgm:pt modelId="{B58B75E1-A232-2A46-A87F-D70ED397740B}" type="pres">
      <dgm:prSet presAssocID="{2D5B7C61-CDD8-5D4D-A3F2-BC9B416AAF86}" presName="Name0" presStyleCnt="0">
        <dgm:presLayoutVars>
          <dgm:chMax val="5"/>
          <dgm:chPref val="5"/>
          <dgm:dir/>
          <dgm:animLvl val="lvl"/>
        </dgm:presLayoutVars>
      </dgm:prSet>
      <dgm:spPr/>
    </dgm:pt>
    <dgm:pt modelId="{3E597380-D174-EE46-9CD6-1156E71F36AC}" type="pres">
      <dgm:prSet presAssocID="{DAA5AE01-920C-624A-A13B-59AA6676EAD9}" presName="parentText1" presStyleLbl="node1" presStyleIdx="0" presStyleCnt="4" custScaleY="184031" custLinFactNeighborY="-10390">
        <dgm:presLayoutVars>
          <dgm:chMax/>
          <dgm:chPref val="3"/>
          <dgm:bulletEnabled val="1"/>
        </dgm:presLayoutVars>
      </dgm:prSet>
      <dgm:spPr/>
    </dgm:pt>
    <dgm:pt modelId="{DD79FFC0-081E-064B-A723-3A6980846F70}" type="pres">
      <dgm:prSet presAssocID="{DAA5AE01-920C-624A-A13B-59AA6676EAD9}" presName="childText1" presStyleLbl="solidAlignAcc1" presStyleIdx="0" presStyleCnt="4" custScaleX="89260" custScaleY="140103" custLinFactNeighborX="-4996" custLinFactNeighborY="7552">
        <dgm:presLayoutVars>
          <dgm:chMax val="0"/>
          <dgm:chPref val="0"/>
          <dgm:bulletEnabled val="1"/>
        </dgm:presLayoutVars>
      </dgm:prSet>
      <dgm:spPr/>
    </dgm:pt>
    <dgm:pt modelId="{34442A4F-A88D-B848-99D9-C525BE5DDC44}" type="pres">
      <dgm:prSet presAssocID="{7F69F6A4-7607-F947-B974-63D8F3DB195B}" presName="parentText2" presStyleLbl="node1" presStyleIdx="1" presStyleCnt="4" custScaleX="105443">
        <dgm:presLayoutVars>
          <dgm:chMax/>
          <dgm:chPref val="3"/>
          <dgm:bulletEnabled val="1"/>
        </dgm:presLayoutVars>
      </dgm:prSet>
      <dgm:spPr/>
    </dgm:pt>
    <dgm:pt modelId="{66D564BD-ACD5-F649-B3D0-DDC059081DE9}" type="pres">
      <dgm:prSet presAssocID="{7F69F6A4-7607-F947-B974-63D8F3DB195B}" presName="childText2" presStyleLbl="solidAlignAcc1" presStyleIdx="1" presStyleCnt="4" custScaleX="109686" custScaleY="174168" custLinFactNeighborX="-4824" custLinFactNeighborY="28047">
        <dgm:presLayoutVars>
          <dgm:chMax val="0"/>
          <dgm:chPref val="0"/>
          <dgm:bulletEnabled val="1"/>
        </dgm:presLayoutVars>
      </dgm:prSet>
      <dgm:spPr/>
    </dgm:pt>
    <dgm:pt modelId="{BA460798-F181-0743-92BE-BFC57804CBF0}" type="pres">
      <dgm:prSet presAssocID="{6FFD0E7A-AF3F-7046-8CC6-446804686477}" presName="parentText3" presStyleLbl="node1" presStyleIdx="2" presStyleCnt="4" custScaleX="102399" custLinFactNeighborX="1404">
        <dgm:presLayoutVars>
          <dgm:chMax/>
          <dgm:chPref val="3"/>
          <dgm:bulletEnabled val="1"/>
        </dgm:presLayoutVars>
      </dgm:prSet>
      <dgm:spPr/>
    </dgm:pt>
    <dgm:pt modelId="{964D51E2-0D8A-354A-8B83-2965D65E2F10}" type="pres">
      <dgm:prSet presAssocID="{6FFD0E7A-AF3F-7046-8CC6-446804686477}" presName="childText3" presStyleLbl="solidAlignAcc1" presStyleIdx="2" presStyleCnt="4" custScaleX="128396" custScaleY="144764" custLinFactNeighborX="15388" custLinFactNeighborY="17324">
        <dgm:presLayoutVars>
          <dgm:chMax val="0"/>
          <dgm:chPref val="0"/>
          <dgm:bulletEnabled val="1"/>
        </dgm:presLayoutVars>
      </dgm:prSet>
      <dgm:spPr/>
    </dgm:pt>
    <dgm:pt modelId="{A01F5C8D-EEC4-864C-A164-D40EAE836662}" type="pres">
      <dgm:prSet presAssocID="{A3B39026-2404-4341-A04B-3284A271B945}" presName="parentText4" presStyleLbl="node1" presStyleIdx="3" presStyleCnt="4" custScaleX="83188" custLinFactNeighborX="14265">
        <dgm:presLayoutVars>
          <dgm:chMax/>
          <dgm:chPref val="3"/>
          <dgm:bulletEnabled val="1"/>
        </dgm:presLayoutVars>
      </dgm:prSet>
      <dgm:spPr/>
    </dgm:pt>
    <dgm:pt modelId="{0720503E-77DA-A749-9974-F4BDA6EBB703}" type="pres">
      <dgm:prSet presAssocID="{A3B39026-2404-4341-A04B-3284A271B945}" presName="childText4" presStyleLbl="solidAlignAcc1" presStyleIdx="3" presStyleCnt="4" custScaleX="106364" custScaleY="132378" custLinFactNeighborX="33767" custLinFactNeighborY="6048">
        <dgm:presLayoutVars>
          <dgm:chMax val="0"/>
          <dgm:chPref val="0"/>
          <dgm:bulletEnabled val="1"/>
        </dgm:presLayoutVars>
      </dgm:prSet>
      <dgm:spPr/>
    </dgm:pt>
  </dgm:ptLst>
  <dgm:cxnLst>
    <dgm:cxn modelId="{BFE2E800-9BDF-5142-AB78-0BCCE9175E45}" srcId="{2D5B7C61-CDD8-5D4D-A3F2-BC9B416AAF86}" destId="{6FFD0E7A-AF3F-7046-8CC6-446804686477}" srcOrd="2" destOrd="0" parTransId="{746C6A40-6EE2-9041-AFAF-3D16B44620B7}" sibTransId="{D03DEAAF-3D93-D348-AD73-C05D65FFEFBE}"/>
    <dgm:cxn modelId="{8986F632-4C2C-1F49-955D-3BF3CCB6C87B}" srcId="{6FFD0E7A-AF3F-7046-8CC6-446804686477}" destId="{2A690053-485B-684E-AD1D-F0E56702F9A7}" srcOrd="0" destOrd="0" parTransId="{1423AA16-86DD-304F-AE82-84DE53C644DC}" sibTransId="{087DB093-8E29-AC48-9A7B-7FF2FA4601C0}"/>
    <dgm:cxn modelId="{979C5148-8C9B-A14C-8105-FCA24C2F673E}" srcId="{2D5B7C61-CDD8-5D4D-A3F2-BC9B416AAF86}" destId="{A3B39026-2404-4341-A04B-3284A271B945}" srcOrd="3" destOrd="0" parTransId="{D3655443-95E9-F140-92B2-FC7387ECB3E0}" sibTransId="{488A441C-E865-C94D-AE15-3C97E9A2280A}"/>
    <dgm:cxn modelId="{42FA2C6D-235E-FA45-8CB2-32B42FD28F45}" type="presOf" srcId="{A3B39026-2404-4341-A04B-3284A271B945}" destId="{A01F5C8D-EEC4-864C-A164-D40EAE836662}" srcOrd="0" destOrd="0" presId="urn:microsoft.com/office/officeart/2009/3/layout/IncreasingArrowsProcess"/>
    <dgm:cxn modelId="{6F6CF279-268E-664B-9BEE-723D767DE3AC}" type="presOf" srcId="{BAD3AEA3-BA50-B44B-8216-382321E01056}" destId="{66D564BD-ACD5-F649-B3D0-DDC059081DE9}" srcOrd="0" destOrd="0" presId="urn:microsoft.com/office/officeart/2009/3/layout/IncreasingArrowsProcess"/>
    <dgm:cxn modelId="{07C3C47F-D307-1846-B2EE-EDDA54588A1F}" srcId="{2D5B7C61-CDD8-5D4D-A3F2-BC9B416AAF86}" destId="{7F69F6A4-7607-F947-B974-63D8F3DB195B}" srcOrd="1" destOrd="0" parTransId="{3481C06C-EF31-2146-A792-3F57575E30F6}" sibTransId="{D64A666A-DA30-0749-A75C-3B224E25AB09}"/>
    <dgm:cxn modelId="{2CC2D284-3BB1-2949-8A0F-3E5B0C6C5305}" srcId="{A3B39026-2404-4341-A04B-3284A271B945}" destId="{1D99437C-6B44-AE45-AB58-FAEF6D62AC45}" srcOrd="0" destOrd="0" parTransId="{AE69FB9E-89FC-1A47-8F2D-F585B3F2EF62}" sibTransId="{1B3B4FE2-ECA4-E841-BFB5-14A1A4A50B24}"/>
    <dgm:cxn modelId="{C9441E88-5A02-8046-B755-6210E3B5B4F6}" type="presOf" srcId="{1D99437C-6B44-AE45-AB58-FAEF6D62AC45}" destId="{0720503E-77DA-A749-9974-F4BDA6EBB703}" srcOrd="0" destOrd="0" presId="urn:microsoft.com/office/officeart/2009/3/layout/IncreasingArrowsProcess"/>
    <dgm:cxn modelId="{6B76898A-AFC7-C749-9B25-366CF9F13060}" type="presOf" srcId="{2D5B7C61-CDD8-5D4D-A3F2-BC9B416AAF86}" destId="{B58B75E1-A232-2A46-A87F-D70ED397740B}" srcOrd="0" destOrd="0" presId="urn:microsoft.com/office/officeart/2009/3/layout/IncreasingArrowsProcess"/>
    <dgm:cxn modelId="{CA3F788F-C3EB-F24F-8115-64F5A354D50B}" type="presOf" srcId="{79BCF350-90F7-6646-B8CD-308D4F84959F}" destId="{DD79FFC0-081E-064B-A723-3A6980846F70}" srcOrd="0" destOrd="0" presId="urn:microsoft.com/office/officeart/2009/3/layout/IncreasingArrowsProcess"/>
    <dgm:cxn modelId="{51689AA8-AC4D-1B42-B54F-2EACF9C0E179}" srcId="{2D5B7C61-CDD8-5D4D-A3F2-BC9B416AAF86}" destId="{DAA5AE01-920C-624A-A13B-59AA6676EAD9}" srcOrd="0" destOrd="0" parTransId="{67545B55-D91B-5C4F-9A0E-B8CC71C32B71}" sibTransId="{C14EF865-7AC0-1543-93F0-C976677E372F}"/>
    <dgm:cxn modelId="{628AF0AA-8794-6D44-9FAA-B62C5591F65E}" type="presOf" srcId="{6FFD0E7A-AF3F-7046-8CC6-446804686477}" destId="{BA460798-F181-0743-92BE-BFC57804CBF0}" srcOrd="0" destOrd="0" presId="urn:microsoft.com/office/officeart/2009/3/layout/IncreasingArrowsProcess"/>
    <dgm:cxn modelId="{24E19EBB-DD46-2143-8654-D1CCACB0F309}" srcId="{DAA5AE01-920C-624A-A13B-59AA6676EAD9}" destId="{79BCF350-90F7-6646-B8CD-308D4F84959F}" srcOrd="0" destOrd="0" parTransId="{35D4A8EF-E8FF-1D45-AFB1-0BA7FA6E48F7}" sibTransId="{24BEF87B-E19A-474B-AD53-927DD34F6055}"/>
    <dgm:cxn modelId="{F29B55CB-4C8D-C242-9919-BBB432ADBC30}" type="presOf" srcId="{7F69F6A4-7607-F947-B974-63D8F3DB195B}" destId="{34442A4F-A88D-B848-99D9-C525BE5DDC44}" srcOrd="0" destOrd="0" presId="urn:microsoft.com/office/officeart/2009/3/layout/IncreasingArrowsProcess"/>
    <dgm:cxn modelId="{98B018D3-34EB-8E42-B969-D83695BFD88E}" srcId="{7F69F6A4-7607-F947-B974-63D8F3DB195B}" destId="{BAD3AEA3-BA50-B44B-8216-382321E01056}" srcOrd="0" destOrd="0" parTransId="{D7AD8B21-D57D-B24E-922E-E43293D9B066}" sibTransId="{ACE889C1-3DC5-0744-9679-11E7BEE426F4}"/>
    <dgm:cxn modelId="{548C0ADA-8473-FF41-A3B5-692B41A7284B}" type="presOf" srcId="{2A690053-485B-684E-AD1D-F0E56702F9A7}" destId="{964D51E2-0D8A-354A-8B83-2965D65E2F10}" srcOrd="0" destOrd="0" presId="urn:microsoft.com/office/officeart/2009/3/layout/IncreasingArrowsProcess"/>
    <dgm:cxn modelId="{0363A3FC-E72D-9042-BCF6-D33F82E58E03}" type="presOf" srcId="{DAA5AE01-920C-624A-A13B-59AA6676EAD9}" destId="{3E597380-D174-EE46-9CD6-1156E71F36AC}" srcOrd="0" destOrd="0" presId="urn:microsoft.com/office/officeart/2009/3/layout/IncreasingArrowsProcess"/>
    <dgm:cxn modelId="{69AB72BC-7B44-8146-ABC9-38F7B9E3A4D7}" type="presParOf" srcId="{B58B75E1-A232-2A46-A87F-D70ED397740B}" destId="{3E597380-D174-EE46-9CD6-1156E71F36AC}" srcOrd="0" destOrd="0" presId="urn:microsoft.com/office/officeart/2009/3/layout/IncreasingArrowsProcess"/>
    <dgm:cxn modelId="{B3AF6E24-2066-AD4C-9F12-47910BCB3F26}" type="presParOf" srcId="{B58B75E1-A232-2A46-A87F-D70ED397740B}" destId="{DD79FFC0-081E-064B-A723-3A6980846F70}" srcOrd="1" destOrd="0" presId="urn:microsoft.com/office/officeart/2009/3/layout/IncreasingArrowsProcess"/>
    <dgm:cxn modelId="{A21B0DF4-579A-854F-B38A-CE1541E2997D}" type="presParOf" srcId="{B58B75E1-A232-2A46-A87F-D70ED397740B}" destId="{34442A4F-A88D-B848-99D9-C525BE5DDC44}" srcOrd="2" destOrd="0" presId="urn:microsoft.com/office/officeart/2009/3/layout/IncreasingArrowsProcess"/>
    <dgm:cxn modelId="{D4880381-C945-7244-8543-DDC95882909E}" type="presParOf" srcId="{B58B75E1-A232-2A46-A87F-D70ED397740B}" destId="{66D564BD-ACD5-F649-B3D0-DDC059081DE9}" srcOrd="3" destOrd="0" presId="urn:microsoft.com/office/officeart/2009/3/layout/IncreasingArrowsProcess"/>
    <dgm:cxn modelId="{6D4F568B-37E6-3C45-AFCE-20DA19395DBA}" type="presParOf" srcId="{B58B75E1-A232-2A46-A87F-D70ED397740B}" destId="{BA460798-F181-0743-92BE-BFC57804CBF0}" srcOrd="4" destOrd="0" presId="urn:microsoft.com/office/officeart/2009/3/layout/IncreasingArrowsProcess"/>
    <dgm:cxn modelId="{5C5108F8-E99F-E54D-986D-ABF554936EFF}" type="presParOf" srcId="{B58B75E1-A232-2A46-A87F-D70ED397740B}" destId="{964D51E2-0D8A-354A-8B83-2965D65E2F10}" srcOrd="5" destOrd="0" presId="urn:microsoft.com/office/officeart/2009/3/layout/IncreasingArrowsProcess"/>
    <dgm:cxn modelId="{FCD541A2-091A-5C4C-8658-3E9C89246AA4}" type="presParOf" srcId="{B58B75E1-A232-2A46-A87F-D70ED397740B}" destId="{A01F5C8D-EEC4-864C-A164-D40EAE836662}" srcOrd="6" destOrd="0" presId="urn:microsoft.com/office/officeart/2009/3/layout/IncreasingArrowsProcess"/>
    <dgm:cxn modelId="{F4B1AC95-24DA-7947-BE2F-CFDE1E4B5D01}" type="presParOf" srcId="{B58B75E1-A232-2A46-A87F-D70ED397740B}" destId="{0720503E-77DA-A749-9974-F4BDA6EBB703}"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5B7C61-CDD8-5D4D-A3F2-BC9B416AAF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AA5AE01-920C-624A-A13B-59AA6676EAD9}">
      <dgm:prSet phldrT="[Text]" custT="1"/>
      <dgm:spPr/>
      <dgm:t>
        <a:bodyPr/>
        <a:lstStyle/>
        <a:p>
          <a:r>
            <a:rPr lang="en-US" sz="2100" b="1" dirty="0"/>
            <a:t>Last years </a:t>
          </a:r>
          <a:r>
            <a:rPr lang="en-US" sz="2100" b="1"/>
            <a:t>of C5 </a:t>
          </a:r>
          <a:r>
            <a:rPr lang="en-US" sz="2100" b="1" dirty="0"/>
            <a:t>BC</a:t>
          </a:r>
          <a:endParaRPr lang="en-US" sz="2100" dirty="0"/>
        </a:p>
      </dgm:t>
    </dgm:pt>
    <dgm:pt modelId="{67545B55-D91B-5C4F-9A0E-B8CC71C32B71}" type="parTrans" cxnId="{51689AA8-AC4D-1B42-B54F-2EACF9C0E179}">
      <dgm:prSet/>
      <dgm:spPr/>
      <dgm:t>
        <a:bodyPr/>
        <a:lstStyle/>
        <a:p>
          <a:endParaRPr lang="en-US"/>
        </a:p>
      </dgm:t>
    </dgm:pt>
    <dgm:pt modelId="{C14EF865-7AC0-1543-93F0-C976677E372F}" type="sibTrans" cxnId="{51689AA8-AC4D-1B42-B54F-2EACF9C0E179}">
      <dgm:prSet/>
      <dgm:spPr/>
      <dgm:t>
        <a:bodyPr/>
        <a:lstStyle/>
        <a:p>
          <a:endParaRPr lang="en-US"/>
        </a:p>
      </dgm:t>
    </dgm:pt>
    <dgm:pt modelId="{79BCF350-90F7-6646-B8CD-308D4F84959F}">
      <dgm:prSet phldrT="[Text]" custT="1"/>
      <dgm:spPr/>
      <dgm:t>
        <a:bodyPr/>
        <a:lstStyle/>
        <a:p>
          <a:r>
            <a:rPr lang="en-GB" sz="2100" b="1" dirty="0"/>
            <a:t>Thucydides, </a:t>
          </a:r>
          <a:r>
            <a:rPr lang="en-GB" sz="2100" b="1" i="1" dirty="0"/>
            <a:t>History of the Peloponnesian War</a:t>
          </a:r>
          <a:endParaRPr lang="en-US" sz="2100" dirty="0"/>
        </a:p>
      </dgm:t>
    </dgm:pt>
    <dgm:pt modelId="{35D4A8EF-E8FF-1D45-AFB1-0BA7FA6E48F7}" type="parTrans" cxnId="{24E19EBB-DD46-2143-8654-D1CCACB0F309}">
      <dgm:prSet/>
      <dgm:spPr/>
      <dgm:t>
        <a:bodyPr/>
        <a:lstStyle/>
        <a:p>
          <a:endParaRPr lang="en-US"/>
        </a:p>
      </dgm:t>
    </dgm:pt>
    <dgm:pt modelId="{24BEF87B-E19A-474B-AD53-927DD34F6055}" type="sibTrans" cxnId="{24E19EBB-DD46-2143-8654-D1CCACB0F309}">
      <dgm:prSet/>
      <dgm:spPr/>
      <dgm:t>
        <a:bodyPr/>
        <a:lstStyle/>
        <a:p>
          <a:endParaRPr lang="en-US"/>
        </a:p>
      </dgm:t>
    </dgm:pt>
    <dgm:pt modelId="{7F69F6A4-7607-F947-B974-63D8F3DB195B}">
      <dgm:prSet phldrT="[Text]" custT="1"/>
      <dgm:spPr/>
      <dgm:t>
        <a:bodyPr/>
        <a:lstStyle/>
        <a:p>
          <a:r>
            <a:rPr lang="en-US" sz="2100" b="1" dirty="0"/>
            <a:t>404 BC</a:t>
          </a:r>
          <a:endParaRPr lang="en-US" sz="2100" dirty="0"/>
        </a:p>
      </dgm:t>
    </dgm:pt>
    <dgm:pt modelId="{3481C06C-EF31-2146-A792-3F57575E30F6}" type="parTrans" cxnId="{07C3C47F-D307-1846-B2EE-EDDA54588A1F}">
      <dgm:prSet/>
      <dgm:spPr/>
      <dgm:t>
        <a:bodyPr/>
        <a:lstStyle/>
        <a:p>
          <a:endParaRPr lang="en-US"/>
        </a:p>
      </dgm:t>
    </dgm:pt>
    <dgm:pt modelId="{D64A666A-DA30-0749-A75C-3B224E25AB09}" type="sibTrans" cxnId="{07C3C47F-D307-1846-B2EE-EDDA54588A1F}">
      <dgm:prSet/>
      <dgm:spPr/>
      <dgm:t>
        <a:bodyPr/>
        <a:lstStyle/>
        <a:p>
          <a:endParaRPr lang="en-US"/>
        </a:p>
      </dgm:t>
    </dgm:pt>
    <dgm:pt modelId="{BAD3AEA3-BA50-B44B-8216-382321E01056}">
      <dgm:prSet phldrT="[Text]" custT="1"/>
      <dgm:spPr/>
      <dgm:t>
        <a:bodyPr/>
        <a:lstStyle/>
        <a:p>
          <a:r>
            <a:rPr lang="en-GB" sz="2100" dirty="0"/>
            <a:t>Alcibiades murdered in Phrygia</a:t>
          </a:r>
          <a:endParaRPr lang="en-US" sz="2100" dirty="0"/>
        </a:p>
      </dgm:t>
    </dgm:pt>
    <dgm:pt modelId="{D7AD8B21-D57D-B24E-922E-E43293D9B066}" type="parTrans" cxnId="{98B018D3-34EB-8E42-B969-D83695BFD88E}">
      <dgm:prSet/>
      <dgm:spPr/>
      <dgm:t>
        <a:bodyPr/>
        <a:lstStyle/>
        <a:p>
          <a:endParaRPr lang="en-US"/>
        </a:p>
      </dgm:t>
    </dgm:pt>
    <dgm:pt modelId="{ACE889C1-3DC5-0744-9679-11E7BEE426F4}" type="sibTrans" cxnId="{98B018D3-34EB-8E42-B969-D83695BFD88E}">
      <dgm:prSet/>
      <dgm:spPr/>
      <dgm:t>
        <a:bodyPr/>
        <a:lstStyle/>
        <a:p>
          <a:endParaRPr lang="en-US"/>
        </a:p>
      </dgm:t>
    </dgm:pt>
    <dgm:pt modelId="{6FFD0E7A-AF3F-7046-8CC6-446804686477}">
      <dgm:prSet phldrT="[Text]" custT="1"/>
      <dgm:spPr/>
      <dgm:t>
        <a:bodyPr/>
        <a:lstStyle/>
        <a:p>
          <a:r>
            <a:rPr lang="en-GB" sz="2100" b="1" dirty="0"/>
            <a:t>c397 BC</a:t>
          </a:r>
          <a:endParaRPr lang="en-US" sz="2100" b="1" dirty="0"/>
        </a:p>
      </dgm:t>
    </dgm:pt>
    <dgm:pt modelId="{746C6A40-6EE2-9041-AFAF-3D16B44620B7}" type="parTrans" cxnId="{BFE2E800-9BDF-5142-AB78-0BCCE9175E45}">
      <dgm:prSet/>
      <dgm:spPr/>
      <dgm:t>
        <a:bodyPr/>
        <a:lstStyle/>
        <a:p>
          <a:endParaRPr lang="en-US"/>
        </a:p>
      </dgm:t>
    </dgm:pt>
    <dgm:pt modelId="{D03DEAAF-3D93-D348-AD73-C05D65FFEFBE}" type="sibTrans" cxnId="{BFE2E800-9BDF-5142-AB78-0BCCE9175E45}">
      <dgm:prSet/>
      <dgm:spPr/>
      <dgm:t>
        <a:bodyPr/>
        <a:lstStyle/>
        <a:p>
          <a:endParaRPr lang="en-US"/>
        </a:p>
      </dgm:t>
    </dgm:pt>
    <dgm:pt modelId="{2A690053-485B-684E-AD1D-F0E56702F9A7}">
      <dgm:prSet phldrT="[Text]" custT="1"/>
      <dgm:spPr/>
      <dgm:t>
        <a:bodyPr/>
        <a:lstStyle/>
        <a:p>
          <a:r>
            <a:rPr lang="en-GB" sz="2100" b="1" dirty="0"/>
            <a:t>Isocrates 16</a:t>
          </a:r>
          <a:r>
            <a:rPr lang="en-GB" sz="2100" dirty="0"/>
            <a:t>, ‘Concerning the Team of Horses’</a:t>
          </a:r>
          <a:endParaRPr lang="en-US" sz="2100" dirty="0"/>
        </a:p>
      </dgm:t>
    </dgm:pt>
    <dgm:pt modelId="{1423AA16-86DD-304F-AE82-84DE53C644DC}" type="parTrans" cxnId="{8986F632-4C2C-1F49-955D-3BF3CCB6C87B}">
      <dgm:prSet/>
      <dgm:spPr/>
      <dgm:t>
        <a:bodyPr/>
        <a:lstStyle/>
        <a:p>
          <a:endParaRPr lang="en-US"/>
        </a:p>
      </dgm:t>
    </dgm:pt>
    <dgm:pt modelId="{087DB093-8E29-AC48-9A7B-7FF2FA4601C0}" type="sibTrans" cxnId="{8986F632-4C2C-1F49-955D-3BF3CCB6C87B}">
      <dgm:prSet/>
      <dgm:spPr/>
      <dgm:t>
        <a:bodyPr/>
        <a:lstStyle/>
        <a:p>
          <a:endParaRPr lang="en-US"/>
        </a:p>
      </dgm:t>
    </dgm:pt>
    <dgm:pt modelId="{8CFFF14E-AD77-3B48-B766-56421DB8D91C}">
      <dgm:prSet custT="1"/>
      <dgm:spPr/>
      <dgm:t>
        <a:bodyPr/>
        <a:lstStyle/>
        <a:p>
          <a:r>
            <a:rPr lang="en-US" sz="2100" i="0" dirty="0"/>
            <a:t>inc. detailed account of Alcibiades’ role in Athens’ imperial demise in Peloponnesian War / doomed Sicilian expedition</a:t>
          </a:r>
        </a:p>
      </dgm:t>
    </dgm:pt>
    <dgm:pt modelId="{0FD46AAB-68FA-FE47-9959-50C7FD90A966}" type="parTrans" cxnId="{4C5B5174-9C91-6444-ABD0-7C6F8228FECD}">
      <dgm:prSet/>
      <dgm:spPr/>
      <dgm:t>
        <a:bodyPr/>
        <a:lstStyle/>
        <a:p>
          <a:endParaRPr lang="en-GB"/>
        </a:p>
      </dgm:t>
    </dgm:pt>
    <dgm:pt modelId="{A81118AE-26E0-E649-9679-CEB80E00791C}" type="sibTrans" cxnId="{4C5B5174-9C91-6444-ABD0-7C6F8228FECD}">
      <dgm:prSet/>
      <dgm:spPr/>
      <dgm:t>
        <a:bodyPr/>
        <a:lstStyle/>
        <a:p>
          <a:endParaRPr lang="en-GB"/>
        </a:p>
      </dgm:t>
    </dgm:pt>
    <dgm:pt modelId="{456400EF-D08F-5F4B-892A-5FE2383DD801}">
      <dgm:prSet custT="1"/>
      <dgm:spPr/>
      <dgm:t>
        <a:bodyPr/>
        <a:lstStyle/>
        <a:p>
          <a:r>
            <a:rPr lang="en-GB" sz="2100" b="1" dirty="0"/>
            <a:t>Defence speech </a:t>
          </a:r>
          <a:r>
            <a:rPr lang="en-GB" sz="2100" dirty="0"/>
            <a:t>for Alcibiades’ son (also named Alcibiades) defending his father’s posthumous reputation against the claims of the prosecution (</a:t>
          </a:r>
          <a:r>
            <a:rPr lang="en-GB" sz="2100" dirty="0" err="1"/>
            <a:t>Tisias</a:t>
          </a:r>
          <a:r>
            <a:rPr lang="en-GB" sz="2100" dirty="0"/>
            <a:t> seeking 5 talents’ compensation for his unpaid role in the 416 success)  </a:t>
          </a:r>
          <a:r>
            <a:rPr lang="en-GB" sz="2100" b="1" dirty="0">
              <a:highlight>
                <a:srgbClr val="FFFF00"/>
              </a:highlight>
            </a:rPr>
            <a:t>~ cost of 7 chariot-teams = 35 talents??  (wealth of </a:t>
          </a:r>
          <a:r>
            <a:rPr lang="en-GB" sz="2100" b="1" dirty="0" err="1">
              <a:highlight>
                <a:srgbClr val="FFFF00"/>
              </a:highlight>
            </a:rPr>
            <a:t>Hipponicus</a:t>
          </a:r>
          <a:r>
            <a:rPr lang="en-GB" sz="2100" b="1" dirty="0">
              <a:highlight>
                <a:srgbClr val="FFFF00"/>
              </a:highlight>
            </a:rPr>
            <a:t>, richest man in Greece, father of Alcibiades’ wife </a:t>
          </a:r>
          <a:r>
            <a:rPr lang="en-GB" sz="2100" b="1" dirty="0" err="1">
              <a:highlight>
                <a:srgbClr val="FFFF00"/>
              </a:highlight>
            </a:rPr>
            <a:t>Hipparete</a:t>
          </a:r>
          <a:r>
            <a:rPr lang="en-GB" sz="2100" b="1" dirty="0">
              <a:highlight>
                <a:srgbClr val="FFFF00"/>
              </a:highlight>
            </a:rPr>
            <a:t> - note the horse-y names… -  estimated at 200 talents)</a:t>
          </a:r>
          <a:endParaRPr lang="en-US" sz="2100" b="1" dirty="0">
            <a:highlight>
              <a:srgbClr val="FFFF00"/>
            </a:highlight>
          </a:endParaRPr>
        </a:p>
      </dgm:t>
    </dgm:pt>
    <dgm:pt modelId="{1E02E7D7-2DEC-1F4D-8C56-2436F558ECE6}" type="parTrans" cxnId="{C60D9B6B-BDD2-E340-84D7-A86F5BD2CD88}">
      <dgm:prSet/>
      <dgm:spPr/>
      <dgm:t>
        <a:bodyPr/>
        <a:lstStyle/>
        <a:p>
          <a:endParaRPr lang="en-GB"/>
        </a:p>
      </dgm:t>
    </dgm:pt>
    <dgm:pt modelId="{32C006BA-D237-3E49-974E-C044C286870A}" type="sibTrans" cxnId="{C60D9B6B-BDD2-E340-84D7-A86F5BD2CD88}">
      <dgm:prSet/>
      <dgm:spPr/>
      <dgm:t>
        <a:bodyPr/>
        <a:lstStyle/>
        <a:p>
          <a:endParaRPr lang="en-GB"/>
        </a:p>
      </dgm:t>
    </dgm:pt>
    <dgm:pt modelId="{B58B75E1-A232-2A46-A87F-D70ED397740B}" type="pres">
      <dgm:prSet presAssocID="{2D5B7C61-CDD8-5D4D-A3F2-BC9B416AAF86}" presName="Name0" presStyleCnt="0">
        <dgm:presLayoutVars>
          <dgm:chMax val="5"/>
          <dgm:chPref val="5"/>
          <dgm:dir/>
          <dgm:animLvl val="lvl"/>
        </dgm:presLayoutVars>
      </dgm:prSet>
      <dgm:spPr/>
    </dgm:pt>
    <dgm:pt modelId="{3E597380-D174-EE46-9CD6-1156E71F36AC}" type="pres">
      <dgm:prSet presAssocID="{DAA5AE01-920C-624A-A13B-59AA6676EAD9}" presName="parentText1" presStyleLbl="node1" presStyleIdx="0" presStyleCnt="3" custScaleX="96662" custScaleY="98749" custLinFactNeighborY="-10390">
        <dgm:presLayoutVars>
          <dgm:chMax/>
          <dgm:chPref val="3"/>
          <dgm:bulletEnabled val="1"/>
        </dgm:presLayoutVars>
      </dgm:prSet>
      <dgm:spPr/>
    </dgm:pt>
    <dgm:pt modelId="{DD79FFC0-081E-064B-A723-3A6980846F70}" type="pres">
      <dgm:prSet presAssocID="{DAA5AE01-920C-624A-A13B-59AA6676EAD9}" presName="childText1" presStyleLbl="solidAlignAcc1" presStyleIdx="0" presStyleCnt="3" custScaleX="89260" custScaleY="166924" custLinFactNeighborX="-2017" custLinFactNeighborY="23653">
        <dgm:presLayoutVars>
          <dgm:chMax val="0"/>
          <dgm:chPref val="0"/>
          <dgm:bulletEnabled val="1"/>
        </dgm:presLayoutVars>
      </dgm:prSet>
      <dgm:spPr/>
    </dgm:pt>
    <dgm:pt modelId="{34442A4F-A88D-B848-99D9-C525BE5DDC44}" type="pres">
      <dgm:prSet presAssocID="{7F69F6A4-7607-F947-B974-63D8F3DB195B}" presName="parentText2" presStyleLbl="node1" presStyleIdx="1" presStyleCnt="3" custScaleX="102908" custScaleY="76456" custLinFactNeighborX="-960" custLinFactNeighborY="-5484">
        <dgm:presLayoutVars>
          <dgm:chMax/>
          <dgm:chPref val="3"/>
          <dgm:bulletEnabled val="1"/>
        </dgm:presLayoutVars>
      </dgm:prSet>
      <dgm:spPr/>
    </dgm:pt>
    <dgm:pt modelId="{66D564BD-ACD5-F649-B3D0-DDC059081DE9}" type="pres">
      <dgm:prSet presAssocID="{7F69F6A4-7607-F947-B974-63D8F3DB195B}" presName="childText2" presStyleLbl="solidAlignAcc1" presStyleIdx="1" presStyleCnt="3" custScaleX="54142" custScaleY="83461" custLinFactNeighborX="-29013" custLinFactNeighborY="-14720">
        <dgm:presLayoutVars>
          <dgm:chMax val="0"/>
          <dgm:chPref val="0"/>
          <dgm:bulletEnabled val="1"/>
        </dgm:presLayoutVars>
      </dgm:prSet>
      <dgm:spPr/>
    </dgm:pt>
    <dgm:pt modelId="{BA460798-F181-0743-92BE-BFC57804CBF0}" type="pres">
      <dgm:prSet presAssocID="{6FFD0E7A-AF3F-7046-8CC6-446804686477}" presName="parentText3" presStyleLbl="node1" presStyleIdx="2" presStyleCnt="3" custScaleX="156300" custScaleY="77391" custLinFactNeighborX="-12819" custLinFactNeighborY="-914">
        <dgm:presLayoutVars>
          <dgm:chMax/>
          <dgm:chPref val="3"/>
          <dgm:bulletEnabled val="1"/>
        </dgm:presLayoutVars>
      </dgm:prSet>
      <dgm:spPr/>
    </dgm:pt>
    <dgm:pt modelId="{964D51E2-0D8A-354A-8B83-2965D65E2F10}" type="pres">
      <dgm:prSet presAssocID="{6FFD0E7A-AF3F-7046-8CC6-446804686477}" presName="childText3" presStyleLbl="solidAlignAcc1" presStyleIdx="2" presStyleCnt="3" custScaleX="200831" custScaleY="165743" custLinFactNeighborX="-1418" custLinFactNeighborY="26262">
        <dgm:presLayoutVars>
          <dgm:chMax val="0"/>
          <dgm:chPref val="0"/>
          <dgm:bulletEnabled val="1"/>
        </dgm:presLayoutVars>
      </dgm:prSet>
      <dgm:spPr/>
    </dgm:pt>
  </dgm:ptLst>
  <dgm:cxnLst>
    <dgm:cxn modelId="{BFE2E800-9BDF-5142-AB78-0BCCE9175E45}" srcId="{2D5B7C61-CDD8-5D4D-A3F2-BC9B416AAF86}" destId="{6FFD0E7A-AF3F-7046-8CC6-446804686477}" srcOrd="2" destOrd="0" parTransId="{746C6A40-6EE2-9041-AFAF-3D16B44620B7}" sibTransId="{D03DEAAF-3D93-D348-AD73-C05D65FFEFBE}"/>
    <dgm:cxn modelId="{8986F632-4C2C-1F49-955D-3BF3CCB6C87B}" srcId="{6FFD0E7A-AF3F-7046-8CC6-446804686477}" destId="{2A690053-485B-684E-AD1D-F0E56702F9A7}" srcOrd="0" destOrd="0" parTransId="{1423AA16-86DD-304F-AE82-84DE53C644DC}" sibTransId="{087DB093-8E29-AC48-9A7B-7FF2FA4601C0}"/>
    <dgm:cxn modelId="{60ABB266-5B19-FB43-BE3B-35CC13286636}" type="presOf" srcId="{456400EF-D08F-5F4B-892A-5FE2383DD801}" destId="{964D51E2-0D8A-354A-8B83-2965D65E2F10}" srcOrd="0" destOrd="1" presId="urn:microsoft.com/office/officeart/2009/3/layout/IncreasingArrowsProcess"/>
    <dgm:cxn modelId="{C60D9B6B-BDD2-E340-84D7-A86F5BD2CD88}" srcId="{6FFD0E7A-AF3F-7046-8CC6-446804686477}" destId="{456400EF-D08F-5F4B-892A-5FE2383DD801}" srcOrd="1" destOrd="0" parTransId="{1E02E7D7-2DEC-1F4D-8C56-2436F558ECE6}" sibTransId="{32C006BA-D237-3E49-974E-C044C286870A}"/>
    <dgm:cxn modelId="{4C5B5174-9C91-6444-ABD0-7C6F8228FECD}" srcId="{DAA5AE01-920C-624A-A13B-59AA6676EAD9}" destId="{8CFFF14E-AD77-3B48-B766-56421DB8D91C}" srcOrd="1" destOrd="0" parTransId="{0FD46AAB-68FA-FE47-9959-50C7FD90A966}" sibTransId="{A81118AE-26E0-E649-9679-CEB80E00791C}"/>
    <dgm:cxn modelId="{6F6CF279-268E-664B-9BEE-723D767DE3AC}" type="presOf" srcId="{BAD3AEA3-BA50-B44B-8216-382321E01056}" destId="{66D564BD-ACD5-F649-B3D0-DDC059081DE9}" srcOrd="0" destOrd="0" presId="urn:microsoft.com/office/officeart/2009/3/layout/IncreasingArrowsProcess"/>
    <dgm:cxn modelId="{07C3C47F-D307-1846-B2EE-EDDA54588A1F}" srcId="{2D5B7C61-CDD8-5D4D-A3F2-BC9B416AAF86}" destId="{7F69F6A4-7607-F947-B974-63D8F3DB195B}" srcOrd="1" destOrd="0" parTransId="{3481C06C-EF31-2146-A792-3F57575E30F6}" sibTransId="{D64A666A-DA30-0749-A75C-3B224E25AB09}"/>
    <dgm:cxn modelId="{6B76898A-AFC7-C749-9B25-366CF9F13060}" type="presOf" srcId="{2D5B7C61-CDD8-5D4D-A3F2-BC9B416AAF86}" destId="{B58B75E1-A232-2A46-A87F-D70ED397740B}" srcOrd="0" destOrd="0" presId="urn:microsoft.com/office/officeart/2009/3/layout/IncreasingArrowsProcess"/>
    <dgm:cxn modelId="{CA3F788F-C3EB-F24F-8115-64F5A354D50B}" type="presOf" srcId="{79BCF350-90F7-6646-B8CD-308D4F84959F}" destId="{DD79FFC0-081E-064B-A723-3A6980846F70}" srcOrd="0" destOrd="0" presId="urn:microsoft.com/office/officeart/2009/3/layout/IncreasingArrowsProcess"/>
    <dgm:cxn modelId="{51689AA8-AC4D-1B42-B54F-2EACF9C0E179}" srcId="{2D5B7C61-CDD8-5D4D-A3F2-BC9B416AAF86}" destId="{DAA5AE01-920C-624A-A13B-59AA6676EAD9}" srcOrd="0" destOrd="0" parTransId="{67545B55-D91B-5C4F-9A0E-B8CC71C32B71}" sibTransId="{C14EF865-7AC0-1543-93F0-C976677E372F}"/>
    <dgm:cxn modelId="{628AF0AA-8794-6D44-9FAA-B62C5591F65E}" type="presOf" srcId="{6FFD0E7A-AF3F-7046-8CC6-446804686477}" destId="{BA460798-F181-0743-92BE-BFC57804CBF0}" srcOrd="0" destOrd="0" presId="urn:microsoft.com/office/officeart/2009/3/layout/IncreasingArrowsProcess"/>
    <dgm:cxn modelId="{24E19EBB-DD46-2143-8654-D1CCACB0F309}" srcId="{DAA5AE01-920C-624A-A13B-59AA6676EAD9}" destId="{79BCF350-90F7-6646-B8CD-308D4F84959F}" srcOrd="0" destOrd="0" parTransId="{35D4A8EF-E8FF-1D45-AFB1-0BA7FA6E48F7}" sibTransId="{24BEF87B-E19A-474B-AD53-927DD34F6055}"/>
    <dgm:cxn modelId="{F29B55CB-4C8D-C242-9919-BBB432ADBC30}" type="presOf" srcId="{7F69F6A4-7607-F947-B974-63D8F3DB195B}" destId="{34442A4F-A88D-B848-99D9-C525BE5DDC44}" srcOrd="0" destOrd="0" presId="urn:microsoft.com/office/officeart/2009/3/layout/IncreasingArrowsProcess"/>
    <dgm:cxn modelId="{0E8CDECB-1ECF-D945-8D12-CFE133A9C4F1}" type="presOf" srcId="{8CFFF14E-AD77-3B48-B766-56421DB8D91C}" destId="{DD79FFC0-081E-064B-A723-3A6980846F70}" srcOrd="0" destOrd="1" presId="urn:microsoft.com/office/officeart/2009/3/layout/IncreasingArrowsProcess"/>
    <dgm:cxn modelId="{98B018D3-34EB-8E42-B969-D83695BFD88E}" srcId="{7F69F6A4-7607-F947-B974-63D8F3DB195B}" destId="{BAD3AEA3-BA50-B44B-8216-382321E01056}" srcOrd="0" destOrd="0" parTransId="{D7AD8B21-D57D-B24E-922E-E43293D9B066}" sibTransId="{ACE889C1-3DC5-0744-9679-11E7BEE426F4}"/>
    <dgm:cxn modelId="{548C0ADA-8473-FF41-A3B5-692B41A7284B}" type="presOf" srcId="{2A690053-485B-684E-AD1D-F0E56702F9A7}" destId="{964D51E2-0D8A-354A-8B83-2965D65E2F10}" srcOrd="0" destOrd="0" presId="urn:microsoft.com/office/officeart/2009/3/layout/IncreasingArrowsProcess"/>
    <dgm:cxn modelId="{0363A3FC-E72D-9042-BCF6-D33F82E58E03}" type="presOf" srcId="{DAA5AE01-920C-624A-A13B-59AA6676EAD9}" destId="{3E597380-D174-EE46-9CD6-1156E71F36AC}" srcOrd="0" destOrd="0" presId="urn:microsoft.com/office/officeart/2009/3/layout/IncreasingArrowsProcess"/>
    <dgm:cxn modelId="{69AB72BC-7B44-8146-ABC9-38F7B9E3A4D7}" type="presParOf" srcId="{B58B75E1-A232-2A46-A87F-D70ED397740B}" destId="{3E597380-D174-EE46-9CD6-1156E71F36AC}" srcOrd="0" destOrd="0" presId="urn:microsoft.com/office/officeart/2009/3/layout/IncreasingArrowsProcess"/>
    <dgm:cxn modelId="{B3AF6E24-2066-AD4C-9F12-47910BCB3F26}" type="presParOf" srcId="{B58B75E1-A232-2A46-A87F-D70ED397740B}" destId="{DD79FFC0-081E-064B-A723-3A6980846F70}" srcOrd="1" destOrd="0" presId="urn:microsoft.com/office/officeart/2009/3/layout/IncreasingArrowsProcess"/>
    <dgm:cxn modelId="{A21B0DF4-579A-854F-B38A-CE1541E2997D}" type="presParOf" srcId="{B58B75E1-A232-2A46-A87F-D70ED397740B}" destId="{34442A4F-A88D-B848-99D9-C525BE5DDC44}" srcOrd="2" destOrd="0" presId="urn:microsoft.com/office/officeart/2009/3/layout/IncreasingArrowsProcess"/>
    <dgm:cxn modelId="{D4880381-C945-7244-8543-DDC95882909E}" type="presParOf" srcId="{B58B75E1-A232-2A46-A87F-D70ED397740B}" destId="{66D564BD-ACD5-F649-B3D0-DDC059081DE9}" srcOrd="3" destOrd="0" presId="urn:microsoft.com/office/officeart/2009/3/layout/IncreasingArrowsProcess"/>
    <dgm:cxn modelId="{6D4F568B-37E6-3C45-AFCE-20DA19395DBA}" type="presParOf" srcId="{B58B75E1-A232-2A46-A87F-D70ED397740B}" destId="{BA460798-F181-0743-92BE-BFC57804CBF0}" srcOrd="4" destOrd="0" presId="urn:microsoft.com/office/officeart/2009/3/layout/IncreasingArrowsProcess"/>
    <dgm:cxn modelId="{5C5108F8-E99F-E54D-986D-ABF554936EFF}" type="presParOf" srcId="{B58B75E1-A232-2A46-A87F-D70ED397740B}" destId="{964D51E2-0D8A-354A-8B83-2965D65E2F10}"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5B7C61-CDD8-5D4D-A3F2-BC9B416AAF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AA5AE01-920C-624A-A13B-59AA6676EAD9}">
      <dgm:prSet phldrT="[Text]" custT="1"/>
      <dgm:spPr/>
      <dgm:t>
        <a:bodyPr/>
        <a:lstStyle/>
        <a:p>
          <a:r>
            <a:rPr lang="en-US" sz="2000" b="1" cap="small" dirty="0"/>
            <a:t>C2 ad</a:t>
          </a:r>
          <a:endParaRPr lang="en-US" sz="2000" cap="small" dirty="0"/>
        </a:p>
      </dgm:t>
    </dgm:pt>
    <dgm:pt modelId="{67545B55-D91B-5C4F-9A0E-B8CC71C32B71}" type="parTrans" cxnId="{51689AA8-AC4D-1B42-B54F-2EACF9C0E179}">
      <dgm:prSet/>
      <dgm:spPr/>
      <dgm:t>
        <a:bodyPr/>
        <a:lstStyle/>
        <a:p>
          <a:endParaRPr lang="en-US"/>
        </a:p>
      </dgm:t>
    </dgm:pt>
    <dgm:pt modelId="{C14EF865-7AC0-1543-93F0-C976677E372F}" type="sibTrans" cxnId="{51689AA8-AC4D-1B42-B54F-2EACF9C0E179}">
      <dgm:prSet/>
      <dgm:spPr/>
      <dgm:t>
        <a:bodyPr/>
        <a:lstStyle/>
        <a:p>
          <a:endParaRPr lang="en-US"/>
        </a:p>
      </dgm:t>
    </dgm:pt>
    <dgm:pt modelId="{79BCF350-90F7-6646-B8CD-308D4F84959F}">
      <dgm:prSet phldrT="[Text]" custT="1"/>
      <dgm:spPr/>
      <dgm:t>
        <a:bodyPr/>
        <a:lstStyle/>
        <a:p>
          <a:r>
            <a:rPr lang="en-GB" sz="2100" b="1" dirty="0"/>
            <a:t>Plutarch</a:t>
          </a:r>
          <a:r>
            <a:rPr lang="en-GB" sz="2100" dirty="0"/>
            <a:t> active, writer of </a:t>
          </a:r>
          <a:r>
            <a:rPr lang="en-GB" sz="2100" i="1" dirty="0"/>
            <a:t>Life of Alcibiades</a:t>
          </a:r>
          <a:r>
            <a:rPr lang="en-GB" sz="2100" dirty="0"/>
            <a:t>, source for Alcibiades’ victory ode and further circumstantial details.</a:t>
          </a:r>
          <a:endParaRPr lang="en-US" sz="2100" dirty="0"/>
        </a:p>
      </dgm:t>
    </dgm:pt>
    <dgm:pt modelId="{35D4A8EF-E8FF-1D45-AFB1-0BA7FA6E48F7}" type="parTrans" cxnId="{24E19EBB-DD46-2143-8654-D1CCACB0F309}">
      <dgm:prSet/>
      <dgm:spPr/>
      <dgm:t>
        <a:bodyPr/>
        <a:lstStyle/>
        <a:p>
          <a:endParaRPr lang="en-US"/>
        </a:p>
      </dgm:t>
    </dgm:pt>
    <dgm:pt modelId="{24BEF87B-E19A-474B-AD53-927DD34F6055}" type="sibTrans" cxnId="{24E19EBB-DD46-2143-8654-D1CCACB0F309}">
      <dgm:prSet/>
      <dgm:spPr/>
      <dgm:t>
        <a:bodyPr/>
        <a:lstStyle/>
        <a:p>
          <a:endParaRPr lang="en-US"/>
        </a:p>
      </dgm:t>
    </dgm:pt>
    <dgm:pt modelId="{B58B75E1-A232-2A46-A87F-D70ED397740B}" type="pres">
      <dgm:prSet presAssocID="{2D5B7C61-CDD8-5D4D-A3F2-BC9B416AAF86}" presName="Name0" presStyleCnt="0">
        <dgm:presLayoutVars>
          <dgm:chMax val="5"/>
          <dgm:chPref val="5"/>
          <dgm:dir/>
          <dgm:animLvl val="lvl"/>
        </dgm:presLayoutVars>
      </dgm:prSet>
      <dgm:spPr/>
    </dgm:pt>
    <dgm:pt modelId="{3E597380-D174-EE46-9CD6-1156E71F36AC}" type="pres">
      <dgm:prSet presAssocID="{DAA5AE01-920C-624A-A13B-59AA6676EAD9}" presName="parentText1" presStyleLbl="node1" presStyleIdx="0" presStyleCnt="1" custScaleY="184031" custLinFactNeighborY="-10390">
        <dgm:presLayoutVars>
          <dgm:chMax/>
          <dgm:chPref val="3"/>
          <dgm:bulletEnabled val="1"/>
        </dgm:presLayoutVars>
      </dgm:prSet>
      <dgm:spPr/>
    </dgm:pt>
    <dgm:pt modelId="{DD79FFC0-081E-064B-A723-3A6980846F70}" type="pres">
      <dgm:prSet presAssocID="{DAA5AE01-920C-624A-A13B-59AA6676EAD9}" presName="childText1" presStyleLbl="solidAlignAcc1" presStyleIdx="0" presStyleCnt="1" custScaleX="30091" custLinFactNeighborX="-34954" custLinFactNeighborY="3487">
        <dgm:presLayoutVars>
          <dgm:chMax val="0"/>
          <dgm:chPref val="0"/>
          <dgm:bulletEnabled val="1"/>
        </dgm:presLayoutVars>
      </dgm:prSet>
      <dgm:spPr/>
    </dgm:pt>
  </dgm:ptLst>
  <dgm:cxnLst>
    <dgm:cxn modelId="{9C6D7607-38E8-554A-BB6B-9DCABD77DC85}" type="presOf" srcId="{2D5B7C61-CDD8-5D4D-A3F2-BC9B416AAF86}" destId="{B58B75E1-A232-2A46-A87F-D70ED397740B}" srcOrd="0" destOrd="0" presId="urn:microsoft.com/office/officeart/2009/3/layout/IncreasingArrowsProcess"/>
    <dgm:cxn modelId="{9F2F0410-DB30-2747-AB61-9182F06FF88C}" type="presOf" srcId="{DAA5AE01-920C-624A-A13B-59AA6676EAD9}" destId="{3E597380-D174-EE46-9CD6-1156E71F36AC}" srcOrd="0" destOrd="0" presId="urn:microsoft.com/office/officeart/2009/3/layout/IncreasingArrowsProcess"/>
    <dgm:cxn modelId="{32905859-2A45-3541-AD02-0A6B04CDB50D}" type="presOf" srcId="{79BCF350-90F7-6646-B8CD-308D4F84959F}" destId="{DD79FFC0-081E-064B-A723-3A6980846F70}" srcOrd="0" destOrd="0" presId="urn:microsoft.com/office/officeart/2009/3/layout/IncreasingArrowsProcess"/>
    <dgm:cxn modelId="{51689AA8-AC4D-1B42-B54F-2EACF9C0E179}" srcId="{2D5B7C61-CDD8-5D4D-A3F2-BC9B416AAF86}" destId="{DAA5AE01-920C-624A-A13B-59AA6676EAD9}" srcOrd="0" destOrd="0" parTransId="{67545B55-D91B-5C4F-9A0E-B8CC71C32B71}" sibTransId="{C14EF865-7AC0-1543-93F0-C976677E372F}"/>
    <dgm:cxn modelId="{24E19EBB-DD46-2143-8654-D1CCACB0F309}" srcId="{DAA5AE01-920C-624A-A13B-59AA6676EAD9}" destId="{79BCF350-90F7-6646-B8CD-308D4F84959F}" srcOrd="0" destOrd="0" parTransId="{35D4A8EF-E8FF-1D45-AFB1-0BA7FA6E48F7}" sibTransId="{24BEF87B-E19A-474B-AD53-927DD34F6055}"/>
    <dgm:cxn modelId="{6E5586F1-20E7-5F4E-A548-63A338BFFC1E}" type="presParOf" srcId="{B58B75E1-A232-2A46-A87F-D70ED397740B}" destId="{3E597380-D174-EE46-9CD6-1156E71F36AC}" srcOrd="0" destOrd="0" presId="urn:microsoft.com/office/officeart/2009/3/layout/IncreasingArrowsProcess"/>
    <dgm:cxn modelId="{3DF4C875-33A0-1844-B471-C1309D5BB35C}" type="presParOf" srcId="{B58B75E1-A232-2A46-A87F-D70ED397740B}" destId="{DD79FFC0-081E-064B-A723-3A6980846F70}"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97380-D174-EE46-9CD6-1156E71F36AC}">
      <dsp:nvSpPr>
        <dsp:cNvPr id="0" name=""/>
        <dsp:cNvSpPr/>
      </dsp:nvSpPr>
      <dsp:spPr>
        <a:xfrm>
          <a:off x="5032" y="468587"/>
          <a:ext cx="8084880" cy="2166113"/>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US" sz="2100" b="1" kern="1200" dirty="0"/>
            <a:t>486 BC</a:t>
          </a:r>
          <a:endParaRPr lang="en-US" sz="2100" kern="1200" dirty="0"/>
        </a:p>
      </dsp:txBody>
      <dsp:txXfrm>
        <a:off x="5032" y="1010115"/>
        <a:ext cx="7543352" cy="1083057"/>
      </dsp:txXfrm>
    </dsp:sp>
    <dsp:sp modelId="{DD79FFC0-081E-064B-A723-3A6980846F70}">
      <dsp:nvSpPr>
        <dsp:cNvPr id="0" name=""/>
        <dsp:cNvSpPr/>
      </dsp:nvSpPr>
      <dsp:spPr>
        <a:xfrm>
          <a:off x="12002" y="1754396"/>
          <a:ext cx="1863564" cy="4160625"/>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err="1"/>
            <a:t>Megacles</a:t>
          </a:r>
          <a:r>
            <a:rPr lang="en-GB" sz="2100" b="1" kern="1200" dirty="0"/>
            <a:t> of Athens, maternal grandfather of Alcibiades, </a:t>
          </a:r>
          <a:r>
            <a:rPr lang="en-GB" sz="2100" kern="1200" dirty="0"/>
            <a:t>ostracised, but then victorious in Delphic </a:t>
          </a:r>
          <a:r>
            <a:rPr lang="en-GB" sz="2100" b="1" kern="1200" dirty="0"/>
            <a:t>four-horse chariot race (</a:t>
          </a:r>
          <a:r>
            <a:rPr lang="en-GB" sz="2100" b="1" i="1" kern="1200" dirty="0" err="1"/>
            <a:t>tethrippon</a:t>
          </a:r>
          <a:r>
            <a:rPr lang="en-GB" sz="2100" b="1" kern="1200" dirty="0"/>
            <a:t>), </a:t>
          </a:r>
          <a:r>
            <a:rPr lang="en-GB" sz="2100" kern="1200" dirty="0"/>
            <a:t>celebrated by </a:t>
          </a:r>
          <a:r>
            <a:rPr lang="en-GB" sz="2100" b="1" kern="1200" dirty="0"/>
            <a:t>Pindar</a:t>
          </a:r>
          <a:r>
            <a:rPr lang="en-GB" sz="2100" kern="1200" dirty="0"/>
            <a:t> in </a:t>
          </a:r>
          <a:r>
            <a:rPr lang="en-GB" sz="2100" b="1" i="1" kern="1200" dirty="0"/>
            <a:t>Pythian</a:t>
          </a:r>
          <a:r>
            <a:rPr lang="en-GB" sz="2100" b="1" kern="1200" dirty="0"/>
            <a:t> 7</a:t>
          </a:r>
          <a:endParaRPr lang="en-US" sz="2100" kern="1200" dirty="0"/>
        </a:p>
      </dsp:txBody>
      <dsp:txXfrm>
        <a:off x="12002" y="1754396"/>
        <a:ext cx="1863564" cy="4160625"/>
      </dsp:txXfrm>
    </dsp:sp>
    <dsp:sp modelId="{34442A4F-A88D-B848-99D9-C525BE5DDC44}">
      <dsp:nvSpPr>
        <dsp:cNvPr id="0" name=""/>
        <dsp:cNvSpPr/>
      </dsp:nvSpPr>
      <dsp:spPr>
        <a:xfrm>
          <a:off x="1868597" y="1477626"/>
          <a:ext cx="6221315" cy="1177037"/>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US" sz="2100" b="1" kern="1200" dirty="0"/>
            <a:t>c. 451 BC</a:t>
          </a:r>
          <a:endParaRPr lang="en-US" sz="2100" kern="1200" dirty="0"/>
        </a:p>
      </dsp:txBody>
      <dsp:txXfrm>
        <a:off x="1868597" y="1771885"/>
        <a:ext cx="5927056" cy="588519"/>
      </dsp:txXfrm>
    </dsp:sp>
    <dsp:sp modelId="{66D564BD-ACD5-F649-B3D0-DDC059081DE9}">
      <dsp:nvSpPr>
        <dsp:cNvPr id="0" name=""/>
        <dsp:cNvSpPr/>
      </dsp:nvSpPr>
      <dsp:spPr>
        <a:xfrm>
          <a:off x="1890811" y="2358325"/>
          <a:ext cx="1726369" cy="1648771"/>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dirty="0"/>
            <a:t>Birth of </a:t>
          </a:r>
          <a:r>
            <a:rPr lang="en-GB" sz="2100" b="1" kern="1200" dirty="0"/>
            <a:t>Alcibiades</a:t>
          </a:r>
          <a:r>
            <a:rPr lang="en-GB" sz="2100" kern="1200" dirty="0"/>
            <a:t>, Athenian statesman and general</a:t>
          </a:r>
          <a:endParaRPr lang="en-US" sz="2100" kern="1200" dirty="0"/>
        </a:p>
      </dsp:txBody>
      <dsp:txXfrm>
        <a:off x="1890811" y="2358325"/>
        <a:ext cx="1726369" cy="1648771"/>
      </dsp:txXfrm>
    </dsp:sp>
    <dsp:sp modelId="{BA460798-F181-0743-92BE-BFC57804CBF0}">
      <dsp:nvSpPr>
        <dsp:cNvPr id="0" name=""/>
        <dsp:cNvSpPr/>
      </dsp:nvSpPr>
      <dsp:spPr>
        <a:xfrm>
          <a:off x="3602540" y="1869833"/>
          <a:ext cx="4627059" cy="1177037"/>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GB" sz="2100" b="1" kern="1200" dirty="0"/>
            <a:t>448-420BC</a:t>
          </a:r>
          <a:endParaRPr lang="en-US" sz="2100" b="1" kern="1200" dirty="0"/>
        </a:p>
      </dsp:txBody>
      <dsp:txXfrm>
        <a:off x="3602540" y="2164092"/>
        <a:ext cx="4332800" cy="588519"/>
      </dsp:txXfrm>
    </dsp:sp>
    <dsp:sp modelId="{964D51E2-0D8A-354A-8B83-2965D65E2F10}">
      <dsp:nvSpPr>
        <dsp:cNvPr id="0" name=""/>
        <dsp:cNvSpPr/>
      </dsp:nvSpPr>
      <dsp:spPr>
        <a:xfrm>
          <a:off x="3616099" y="2792031"/>
          <a:ext cx="1863564" cy="1696959"/>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dirty="0"/>
            <a:t>Spartan dominance in Olympic four-horse chariot race</a:t>
          </a:r>
          <a:endParaRPr lang="en-US" sz="2100" kern="1200" dirty="0"/>
        </a:p>
      </dsp:txBody>
      <dsp:txXfrm>
        <a:off x="3616099" y="2792031"/>
        <a:ext cx="1863564" cy="1696959"/>
      </dsp:txXfrm>
    </dsp:sp>
    <dsp:sp modelId="{A01F5C8D-EEC4-864C-A164-D40EAE836662}">
      <dsp:nvSpPr>
        <dsp:cNvPr id="0" name=""/>
        <dsp:cNvSpPr/>
      </dsp:nvSpPr>
      <dsp:spPr>
        <a:xfrm>
          <a:off x="5490510" y="2262039"/>
          <a:ext cx="2739089" cy="1177037"/>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GB" sz="2100" b="1" kern="1200" dirty="0"/>
            <a:t>431-404</a:t>
          </a:r>
          <a:r>
            <a:rPr lang="en-US" sz="2100" b="1" kern="1200" dirty="0"/>
            <a:t> BC</a:t>
          </a:r>
          <a:endParaRPr lang="en-US" sz="2100" kern="1200" dirty="0"/>
        </a:p>
      </dsp:txBody>
      <dsp:txXfrm>
        <a:off x="5490510" y="2556298"/>
        <a:ext cx="2444830" cy="588519"/>
      </dsp:txXfrm>
    </dsp:sp>
    <dsp:sp modelId="{0720503E-77DA-A749-9974-F4BDA6EBB703}">
      <dsp:nvSpPr>
        <dsp:cNvPr id="0" name=""/>
        <dsp:cNvSpPr/>
      </dsp:nvSpPr>
      <dsp:spPr>
        <a:xfrm>
          <a:off x="5481023" y="3149843"/>
          <a:ext cx="2552630" cy="2160891"/>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a:t>Peloponnesian War </a:t>
          </a:r>
          <a:r>
            <a:rPr lang="en-GB" sz="2100" kern="1200" dirty="0"/>
            <a:t>between Athens and Sparta (and respective allies)</a:t>
          </a:r>
        </a:p>
      </dsp:txBody>
      <dsp:txXfrm>
        <a:off x="5481023" y="3149843"/>
        <a:ext cx="2552630" cy="21608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97380-D174-EE46-9CD6-1156E71F36AC}">
      <dsp:nvSpPr>
        <dsp:cNvPr id="0" name=""/>
        <dsp:cNvSpPr/>
      </dsp:nvSpPr>
      <dsp:spPr>
        <a:xfrm>
          <a:off x="-12296" y="293674"/>
          <a:ext cx="8084880" cy="2166113"/>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US" sz="2100" b="1" kern="1200" dirty="0"/>
            <a:t>421-414BC</a:t>
          </a:r>
          <a:endParaRPr lang="en-US" sz="2100" kern="1200" dirty="0"/>
        </a:p>
      </dsp:txBody>
      <dsp:txXfrm>
        <a:off x="-12296" y="835202"/>
        <a:ext cx="7543352" cy="1083057"/>
      </dsp:txXfrm>
    </dsp:sp>
    <dsp:sp modelId="{DD79FFC0-081E-064B-A723-3A6980846F70}">
      <dsp:nvSpPr>
        <dsp:cNvPr id="0" name=""/>
        <dsp:cNvSpPr/>
      </dsp:nvSpPr>
      <dsp:spPr>
        <a:xfrm>
          <a:off x="0" y="1547957"/>
          <a:ext cx="1663418" cy="3050272"/>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dirty="0"/>
            <a:t>so-called </a:t>
          </a:r>
          <a:r>
            <a:rPr lang="en-GB" sz="2100" b="1" kern="1200" dirty="0"/>
            <a:t>‘Peace of Nicias’, </a:t>
          </a:r>
          <a:r>
            <a:rPr lang="en-GB" sz="2100" kern="1200" dirty="0"/>
            <a:t>a Cold War cessation of formal hostilities between Athens and Sparta</a:t>
          </a:r>
          <a:endParaRPr lang="en-US" sz="2100" kern="1200" dirty="0"/>
        </a:p>
      </dsp:txBody>
      <dsp:txXfrm>
        <a:off x="0" y="1547957"/>
        <a:ext cx="1663418" cy="3050272"/>
      </dsp:txXfrm>
    </dsp:sp>
    <dsp:sp modelId="{34442A4F-A88D-B848-99D9-C525BE5DDC44}">
      <dsp:nvSpPr>
        <dsp:cNvPr id="0" name=""/>
        <dsp:cNvSpPr/>
      </dsp:nvSpPr>
      <dsp:spPr>
        <a:xfrm>
          <a:off x="1681955" y="1302713"/>
          <a:ext cx="6559941" cy="1177037"/>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US" sz="2100" b="1" kern="1200" dirty="0"/>
            <a:t>420 BC</a:t>
          </a:r>
          <a:endParaRPr lang="en-US" sz="2100" kern="1200" dirty="0"/>
        </a:p>
      </dsp:txBody>
      <dsp:txXfrm>
        <a:off x="1681955" y="1596972"/>
        <a:ext cx="6265682" cy="588519"/>
      </dsp:txXfrm>
    </dsp:sp>
    <dsp:sp modelId="{66D564BD-ACD5-F649-B3D0-DDC059081DE9}">
      <dsp:nvSpPr>
        <dsp:cNvPr id="0" name=""/>
        <dsp:cNvSpPr/>
      </dsp:nvSpPr>
      <dsp:spPr>
        <a:xfrm>
          <a:off x="1671117" y="2020563"/>
          <a:ext cx="2044069" cy="3695271"/>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dirty="0"/>
            <a:t>though </a:t>
          </a:r>
          <a:r>
            <a:rPr lang="en-GB" sz="2100" b="1" kern="1200" dirty="0"/>
            <a:t>Sparta officially banned </a:t>
          </a:r>
          <a:r>
            <a:rPr lang="en-GB" sz="2100" kern="1200" dirty="0"/>
            <a:t>from competing at Olympics, </a:t>
          </a:r>
          <a:r>
            <a:rPr lang="en-GB" sz="2100" b="1" kern="1200" dirty="0" err="1"/>
            <a:t>Lichas</a:t>
          </a:r>
          <a:r>
            <a:rPr lang="en-GB" sz="2100" kern="1200" dirty="0"/>
            <a:t> entered and won </a:t>
          </a:r>
          <a:r>
            <a:rPr lang="en-GB" sz="2100" i="1" kern="1200" dirty="0" err="1"/>
            <a:t>tethrippon</a:t>
          </a:r>
          <a:r>
            <a:rPr lang="en-GB" sz="2100" kern="1200" dirty="0"/>
            <a:t> as a private citizen using the Boeotians’ ‘public chariot’</a:t>
          </a:r>
          <a:endParaRPr lang="en-US" sz="2100" kern="1200" dirty="0"/>
        </a:p>
      </dsp:txBody>
      <dsp:txXfrm>
        <a:off x="1671117" y="2020563"/>
        <a:ext cx="2044069" cy="3695271"/>
      </dsp:txXfrm>
    </dsp:sp>
    <dsp:sp modelId="{BA460798-F181-0743-92BE-BFC57804CBF0}">
      <dsp:nvSpPr>
        <dsp:cNvPr id="0" name=""/>
        <dsp:cNvSpPr/>
      </dsp:nvSpPr>
      <dsp:spPr>
        <a:xfrm>
          <a:off x="3723744" y="1694919"/>
          <a:ext cx="4462293" cy="1177037"/>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GB" sz="2100" b="1" kern="1200" dirty="0"/>
            <a:t>416 BC</a:t>
          </a:r>
          <a:endParaRPr lang="en-US" sz="2100" b="1" kern="1200" dirty="0"/>
        </a:p>
      </dsp:txBody>
      <dsp:txXfrm>
        <a:off x="3723744" y="1989178"/>
        <a:ext cx="4168034" cy="588519"/>
      </dsp:txXfrm>
    </dsp:sp>
    <dsp:sp modelId="{964D51E2-0D8A-354A-8B83-2965D65E2F10}">
      <dsp:nvSpPr>
        <dsp:cNvPr id="0" name=""/>
        <dsp:cNvSpPr/>
      </dsp:nvSpPr>
      <dsp:spPr>
        <a:xfrm>
          <a:off x="3737009" y="2496473"/>
          <a:ext cx="2392742" cy="3091952"/>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a:highlight>
                <a:srgbClr val="FFFF00"/>
              </a:highlight>
            </a:rPr>
            <a:t>Alcibiades enters 7 teams in the Olympic </a:t>
          </a:r>
          <a:r>
            <a:rPr lang="en-GB" sz="2100" b="1" i="1" kern="1200" dirty="0" err="1">
              <a:highlight>
                <a:srgbClr val="FFFF00"/>
              </a:highlight>
            </a:rPr>
            <a:t>tethrippon</a:t>
          </a:r>
          <a:r>
            <a:rPr lang="en-GB" sz="2100" b="1" kern="1200" dirty="0">
              <a:highlight>
                <a:srgbClr val="FFFF00"/>
              </a:highlight>
            </a:rPr>
            <a:t>, and comes 1-2-3 (Euripides), or 1-2-4 (Thucydides); celebrations inc. a victory ode by ?Euripides (if original)</a:t>
          </a:r>
          <a:endParaRPr lang="en-US" sz="2100" kern="1200" dirty="0">
            <a:highlight>
              <a:srgbClr val="FFFF00"/>
            </a:highlight>
          </a:endParaRPr>
        </a:p>
      </dsp:txBody>
      <dsp:txXfrm>
        <a:off x="3737009" y="2496473"/>
        <a:ext cx="2392742" cy="3091952"/>
      </dsp:txXfrm>
    </dsp:sp>
    <dsp:sp modelId="{A01F5C8D-EEC4-864C-A164-D40EAE836662}">
      <dsp:nvSpPr>
        <dsp:cNvPr id="0" name=""/>
        <dsp:cNvSpPr/>
      </dsp:nvSpPr>
      <dsp:spPr>
        <a:xfrm>
          <a:off x="6143854" y="2087126"/>
          <a:ext cx="2074863" cy="1177037"/>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6855" numCol="1" spcCol="1270" anchor="ctr" anchorCtr="0">
          <a:noAutofit/>
        </a:bodyPr>
        <a:lstStyle/>
        <a:p>
          <a:pPr marL="0" lvl="0" indent="0" algn="l" defTabSz="933450">
            <a:lnSpc>
              <a:spcPct val="90000"/>
            </a:lnSpc>
            <a:spcBef>
              <a:spcPct val="0"/>
            </a:spcBef>
            <a:spcAft>
              <a:spcPct val="35000"/>
            </a:spcAft>
            <a:buNone/>
          </a:pPr>
          <a:r>
            <a:rPr lang="en-GB" sz="2100" b="1" kern="1200" dirty="0"/>
            <a:t>? 415</a:t>
          </a:r>
          <a:endParaRPr lang="en-US" sz="2100" kern="1200" dirty="0"/>
        </a:p>
      </dsp:txBody>
      <dsp:txXfrm>
        <a:off x="6143854" y="2381385"/>
        <a:ext cx="1780604" cy="588519"/>
      </dsp:txXfrm>
    </dsp:sp>
    <dsp:sp modelId="{0720503E-77DA-A749-9974-F4BDA6EBB703}">
      <dsp:nvSpPr>
        <dsp:cNvPr id="0" name=""/>
        <dsp:cNvSpPr/>
      </dsp:nvSpPr>
      <dsp:spPr>
        <a:xfrm>
          <a:off x="6153562" y="2777576"/>
          <a:ext cx="2000221" cy="2860545"/>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a:t>[</a:t>
          </a:r>
          <a:r>
            <a:rPr lang="en-GB" sz="2100" b="1" kern="1200" dirty="0" err="1"/>
            <a:t>Andocides</a:t>
          </a:r>
          <a:r>
            <a:rPr lang="en-GB" sz="2100" b="1" kern="1200" dirty="0"/>
            <a:t>] 4</a:t>
          </a:r>
          <a:r>
            <a:rPr lang="en-GB" sz="2100" kern="1200" dirty="0"/>
            <a:t>, ‘Against Alcibiades’, Athenian private </a:t>
          </a:r>
          <a:r>
            <a:rPr lang="en-GB" sz="2100" b="1" kern="1200" dirty="0"/>
            <a:t>prosecution speech </a:t>
          </a:r>
          <a:r>
            <a:rPr lang="en-GB" sz="2100" kern="1200" dirty="0"/>
            <a:t>attacking Alcibiades for his public and private failings</a:t>
          </a:r>
        </a:p>
      </dsp:txBody>
      <dsp:txXfrm>
        <a:off x="6153562" y="2777576"/>
        <a:ext cx="2000221" cy="28605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97380-D174-EE46-9CD6-1156E71F36AC}">
      <dsp:nvSpPr>
        <dsp:cNvPr id="0" name=""/>
        <dsp:cNvSpPr/>
      </dsp:nvSpPr>
      <dsp:spPr>
        <a:xfrm>
          <a:off x="-349604" y="721701"/>
          <a:ext cx="7909023" cy="1176724"/>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9172" numCol="1" spcCol="1270" anchor="ctr" anchorCtr="0">
          <a:noAutofit/>
        </a:bodyPr>
        <a:lstStyle/>
        <a:p>
          <a:pPr marL="0" lvl="0" indent="0" algn="l" defTabSz="933450">
            <a:lnSpc>
              <a:spcPct val="90000"/>
            </a:lnSpc>
            <a:spcBef>
              <a:spcPct val="0"/>
            </a:spcBef>
            <a:spcAft>
              <a:spcPct val="35000"/>
            </a:spcAft>
            <a:buNone/>
          </a:pPr>
          <a:r>
            <a:rPr lang="en-US" sz="2100" b="1" kern="1200" dirty="0"/>
            <a:t>Last years </a:t>
          </a:r>
          <a:r>
            <a:rPr lang="en-US" sz="2100" b="1" kern="1200"/>
            <a:t>of C5 </a:t>
          </a:r>
          <a:r>
            <a:rPr lang="en-US" sz="2100" b="1" kern="1200" dirty="0"/>
            <a:t>BC</a:t>
          </a:r>
          <a:endParaRPr lang="en-US" sz="2100" kern="1200" dirty="0"/>
        </a:p>
      </dsp:txBody>
      <dsp:txXfrm>
        <a:off x="-349604" y="1015882"/>
        <a:ext cx="7614842" cy="588362"/>
      </dsp:txXfrm>
    </dsp:sp>
    <dsp:sp modelId="{DD79FFC0-081E-064B-A723-3A6980846F70}">
      <dsp:nvSpPr>
        <dsp:cNvPr id="0" name=""/>
        <dsp:cNvSpPr/>
      </dsp:nvSpPr>
      <dsp:spPr>
        <a:xfrm>
          <a:off x="-350835" y="1531810"/>
          <a:ext cx="2249441" cy="3831776"/>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a:t>Thucydides, </a:t>
          </a:r>
          <a:r>
            <a:rPr lang="en-GB" sz="2100" b="1" i="1" kern="1200" dirty="0"/>
            <a:t>History of the Peloponnesian War</a:t>
          </a:r>
          <a:endParaRPr lang="en-US" sz="2100" kern="1200" dirty="0"/>
        </a:p>
        <a:p>
          <a:pPr marL="0" lvl="0" indent="0" algn="l" defTabSz="933450">
            <a:lnSpc>
              <a:spcPct val="90000"/>
            </a:lnSpc>
            <a:spcBef>
              <a:spcPct val="0"/>
            </a:spcBef>
            <a:spcAft>
              <a:spcPct val="35000"/>
            </a:spcAft>
            <a:buNone/>
          </a:pPr>
          <a:r>
            <a:rPr lang="en-US" sz="2100" i="0" kern="1200" dirty="0"/>
            <a:t>inc. detailed account of Alcibiades’ role in Athens’ imperial demise in Peloponnesian War / doomed Sicilian expedition</a:t>
          </a:r>
        </a:p>
      </dsp:txBody>
      <dsp:txXfrm>
        <a:off x="-350835" y="1531810"/>
        <a:ext cx="2249441" cy="3831776"/>
      </dsp:txXfrm>
    </dsp:sp>
    <dsp:sp modelId="{34442A4F-A88D-B848-99D9-C525BE5DDC44}">
      <dsp:nvSpPr>
        <dsp:cNvPr id="0" name=""/>
        <dsp:cNvSpPr/>
      </dsp:nvSpPr>
      <dsp:spPr>
        <a:xfrm>
          <a:off x="1897253" y="1310198"/>
          <a:ext cx="5826695" cy="911074"/>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9172" numCol="1" spcCol="1270" anchor="ctr" anchorCtr="0">
          <a:noAutofit/>
        </a:bodyPr>
        <a:lstStyle/>
        <a:p>
          <a:pPr marL="0" lvl="0" indent="0" algn="l" defTabSz="933450">
            <a:lnSpc>
              <a:spcPct val="90000"/>
            </a:lnSpc>
            <a:spcBef>
              <a:spcPct val="0"/>
            </a:spcBef>
            <a:spcAft>
              <a:spcPct val="35000"/>
            </a:spcAft>
            <a:buNone/>
          </a:pPr>
          <a:r>
            <a:rPr lang="en-US" sz="2100" b="1" kern="1200" dirty="0"/>
            <a:t>404 BC</a:t>
          </a:r>
          <a:endParaRPr lang="en-US" sz="2100" kern="1200" dirty="0"/>
        </a:p>
      </dsp:txBody>
      <dsp:txXfrm>
        <a:off x="1897253" y="1537967"/>
        <a:ext cx="5598927" cy="455537"/>
      </dsp:txXfrm>
    </dsp:sp>
    <dsp:sp modelId="{66D564BD-ACD5-F649-B3D0-DDC059081DE9}">
      <dsp:nvSpPr>
        <dsp:cNvPr id="0" name=""/>
        <dsp:cNvSpPr/>
      </dsp:nvSpPr>
      <dsp:spPr>
        <a:xfrm>
          <a:off x="1880612" y="2006116"/>
          <a:ext cx="1364432" cy="1915865"/>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dirty="0"/>
            <a:t>Alcibiades murdered in Phrygia</a:t>
          </a:r>
          <a:endParaRPr lang="en-US" sz="2100" kern="1200" dirty="0"/>
        </a:p>
      </dsp:txBody>
      <dsp:txXfrm>
        <a:off x="1880612" y="2006116"/>
        <a:ext cx="1364432" cy="1915865"/>
      </dsp:txXfrm>
    </dsp:sp>
    <dsp:sp modelId="{BA460798-F181-0743-92BE-BFC57804CBF0}">
      <dsp:nvSpPr>
        <dsp:cNvPr id="0" name=""/>
        <dsp:cNvSpPr/>
      </dsp:nvSpPr>
      <dsp:spPr>
        <a:xfrm>
          <a:off x="3266812" y="1756296"/>
          <a:ext cx="4910857" cy="922215"/>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189172" numCol="1" spcCol="1270" anchor="ctr" anchorCtr="0">
          <a:noAutofit/>
        </a:bodyPr>
        <a:lstStyle/>
        <a:p>
          <a:pPr marL="0" lvl="0" indent="0" algn="l" defTabSz="933450">
            <a:lnSpc>
              <a:spcPct val="90000"/>
            </a:lnSpc>
            <a:spcBef>
              <a:spcPct val="0"/>
            </a:spcBef>
            <a:spcAft>
              <a:spcPct val="35000"/>
            </a:spcAft>
            <a:buNone/>
          </a:pPr>
          <a:r>
            <a:rPr lang="en-GB" sz="2100" b="1" kern="1200" dirty="0"/>
            <a:t>c397 BC</a:t>
          </a:r>
          <a:endParaRPr lang="en-US" sz="2100" b="1" kern="1200" dirty="0"/>
        </a:p>
      </dsp:txBody>
      <dsp:txXfrm>
        <a:off x="3266812" y="1986850"/>
        <a:ext cx="4680303" cy="461107"/>
      </dsp:txXfrm>
    </dsp:sp>
    <dsp:sp modelId="{964D51E2-0D8A-354A-8B83-2965D65E2F10}">
      <dsp:nvSpPr>
        <dsp:cNvPr id="0" name=""/>
        <dsp:cNvSpPr/>
      </dsp:nvSpPr>
      <dsp:spPr>
        <a:xfrm>
          <a:off x="3247779" y="2401897"/>
          <a:ext cx="5061142" cy="3748985"/>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a:t>Isocrates 16</a:t>
          </a:r>
          <a:r>
            <a:rPr lang="en-GB" sz="2100" kern="1200" dirty="0"/>
            <a:t>, ‘Concerning the Team of Horses’</a:t>
          </a:r>
          <a:endParaRPr lang="en-US" sz="2100" kern="1200" dirty="0"/>
        </a:p>
        <a:p>
          <a:pPr marL="0" lvl="0" indent="0" algn="l" defTabSz="933450">
            <a:lnSpc>
              <a:spcPct val="90000"/>
            </a:lnSpc>
            <a:spcBef>
              <a:spcPct val="0"/>
            </a:spcBef>
            <a:spcAft>
              <a:spcPct val="35000"/>
            </a:spcAft>
            <a:buNone/>
          </a:pPr>
          <a:r>
            <a:rPr lang="en-GB" sz="2100" b="1" kern="1200" dirty="0"/>
            <a:t>Defence speech </a:t>
          </a:r>
          <a:r>
            <a:rPr lang="en-GB" sz="2100" kern="1200" dirty="0"/>
            <a:t>for Alcibiades’ son (also named Alcibiades) defending his father’s posthumous reputation against the claims of the prosecution (</a:t>
          </a:r>
          <a:r>
            <a:rPr lang="en-GB" sz="2100" kern="1200" dirty="0" err="1"/>
            <a:t>Tisias</a:t>
          </a:r>
          <a:r>
            <a:rPr lang="en-GB" sz="2100" kern="1200" dirty="0"/>
            <a:t> seeking 5 talents’ compensation for his unpaid role in the 416 success)  </a:t>
          </a:r>
          <a:r>
            <a:rPr lang="en-GB" sz="2100" b="1" kern="1200" dirty="0">
              <a:highlight>
                <a:srgbClr val="FFFF00"/>
              </a:highlight>
            </a:rPr>
            <a:t>~ cost of 7 chariot-teams = 35 talents??  (wealth of </a:t>
          </a:r>
          <a:r>
            <a:rPr lang="en-GB" sz="2100" b="1" kern="1200" dirty="0" err="1">
              <a:highlight>
                <a:srgbClr val="FFFF00"/>
              </a:highlight>
            </a:rPr>
            <a:t>Hipponicus</a:t>
          </a:r>
          <a:r>
            <a:rPr lang="en-GB" sz="2100" b="1" kern="1200" dirty="0">
              <a:highlight>
                <a:srgbClr val="FFFF00"/>
              </a:highlight>
            </a:rPr>
            <a:t>, richest man in Greece, father of Alcibiades’ wife </a:t>
          </a:r>
          <a:r>
            <a:rPr lang="en-GB" sz="2100" b="1" kern="1200" dirty="0" err="1">
              <a:highlight>
                <a:srgbClr val="FFFF00"/>
              </a:highlight>
            </a:rPr>
            <a:t>Hipparete</a:t>
          </a:r>
          <a:r>
            <a:rPr lang="en-GB" sz="2100" b="1" kern="1200" dirty="0">
              <a:highlight>
                <a:srgbClr val="FFFF00"/>
              </a:highlight>
            </a:rPr>
            <a:t> - note the horse-y names… -  estimated at 200 talents)</a:t>
          </a:r>
          <a:endParaRPr lang="en-US" sz="2100" b="1" kern="1200" dirty="0">
            <a:highlight>
              <a:srgbClr val="FFFF00"/>
            </a:highlight>
          </a:endParaRPr>
        </a:p>
      </dsp:txBody>
      <dsp:txXfrm>
        <a:off x="3247779" y="2401897"/>
        <a:ext cx="5061142" cy="37489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97380-D174-EE46-9CD6-1156E71F36AC}">
      <dsp:nvSpPr>
        <dsp:cNvPr id="0" name=""/>
        <dsp:cNvSpPr/>
      </dsp:nvSpPr>
      <dsp:spPr>
        <a:xfrm>
          <a:off x="0" y="279067"/>
          <a:ext cx="8229600" cy="2205725"/>
        </a:xfrm>
        <a:prstGeom prst="rightArrow">
          <a:avLst>
            <a:gd name="adj1" fmla="val 50000"/>
            <a:gd name="adj2" fmla="val 5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254000" bIns="190272" numCol="1" spcCol="1270" anchor="ctr" anchorCtr="0">
          <a:noAutofit/>
        </a:bodyPr>
        <a:lstStyle/>
        <a:p>
          <a:pPr marL="0" lvl="0" indent="0" algn="l" defTabSz="889000">
            <a:lnSpc>
              <a:spcPct val="90000"/>
            </a:lnSpc>
            <a:spcBef>
              <a:spcPct val="0"/>
            </a:spcBef>
            <a:spcAft>
              <a:spcPct val="35000"/>
            </a:spcAft>
            <a:buNone/>
          </a:pPr>
          <a:r>
            <a:rPr lang="en-US" sz="2000" b="1" kern="1200" cap="small" dirty="0"/>
            <a:t>C2 ad</a:t>
          </a:r>
          <a:endParaRPr lang="en-US" sz="2000" kern="1200" cap="small" dirty="0"/>
        </a:p>
      </dsp:txBody>
      <dsp:txXfrm>
        <a:off x="0" y="830498"/>
        <a:ext cx="7678169" cy="1102863"/>
      </dsp:txXfrm>
    </dsp:sp>
    <dsp:sp modelId="{DD79FFC0-081E-064B-A723-3A6980846F70}">
      <dsp:nvSpPr>
        <dsp:cNvPr id="0" name=""/>
        <dsp:cNvSpPr/>
      </dsp:nvSpPr>
      <dsp:spPr>
        <a:xfrm>
          <a:off x="38" y="1947311"/>
          <a:ext cx="2288412" cy="3214946"/>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dirty="0"/>
            <a:t>Plutarch</a:t>
          </a:r>
          <a:r>
            <a:rPr lang="en-GB" sz="2100" kern="1200" dirty="0"/>
            <a:t> active, writer of </a:t>
          </a:r>
          <a:r>
            <a:rPr lang="en-GB" sz="2100" i="1" kern="1200" dirty="0"/>
            <a:t>Life of Alcibiades</a:t>
          </a:r>
          <a:r>
            <a:rPr lang="en-GB" sz="2100" kern="1200" dirty="0"/>
            <a:t>, source for Alcibiades’ victory ode and further circumstantial details.</a:t>
          </a:r>
          <a:endParaRPr lang="en-US" sz="2100" kern="1200" dirty="0"/>
        </a:p>
      </dsp:txBody>
      <dsp:txXfrm>
        <a:off x="38" y="1947311"/>
        <a:ext cx="2288412" cy="3214946"/>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1E4102-BAC4-9746-BDFF-E3A45B78034B}" type="datetimeFigureOut">
              <a:rPr lang="en-US" smtClean="0"/>
              <a:pPr/>
              <a:t>6/29/22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F3550F-CF81-3944-837B-6B6FED0DF794}" type="slidenum">
              <a:rPr lang="en-US" smtClean="0"/>
              <a:pPr/>
              <a:t>‹#›</a:t>
            </a:fld>
            <a:endParaRPr lang="en-US"/>
          </a:p>
        </p:txBody>
      </p:sp>
    </p:spTree>
    <p:extLst>
      <p:ext uri="{BB962C8B-B14F-4D97-AF65-F5344CB8AC3E}">
        <p14:creationId xmlns:p14="http://schemas.microsoft.com/office/powerpoint/2010/main" val="26864656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b="1" dirty="0"/>
              <a:t>Olympia.  MENTION SPORTING</a:t>
            </a:r>
            <a:r>
              <a:rPr lang="en-US" b="1" baseline="0" dirty="0"/>
              <a:t> EVENTS</a:t>
            </a:r>
            <a:endParaRPr lang="en-US" b="1" dirty="0"/>
          </a:p>
        </p:txBody>
      </p:sp>
      <p:sp>
        <p:nvSpPr>
          <p:cNvPr id="4" name="Slide Number Placeholder 3"/>
          <p:cNvSpPr>
            <a:spLocks noGrp="1"/>
          </p:cNvSpPr>
          <p:nvPr>
            <p:ph type="sldNum" sz="quarter" idx="10"/>
          </p:nvPr>
        </p:nvSpPr>
        <p:spPr/>
        <p:txBody>
          <a:bodyPr/>
          <a:lstStyle/>
          <a:p>
            <a:fld id="{A9F3550F-CF81-3944-837B-6B6FED0DF794}"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F3550F-CF81-3944-837B-6B6FED0DF794}"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err="1"/>
              <a:t>Lysicrates</a:t>
            </a:r>
            <a:r>
              <a:rPr lang="en-US" dirty="0"/>
              <a:t>:</a:t>
            </a:r>
            <a:r>
              <a:rPr lang="en-US" baseline="0" dirty="0"/>
              <a:t> 335/4BC</a:t>
            </a:r>
            <a:endParaRPr lang="en-US" dirty="0"/>
          </a:p>
        </p:txBody>
      </p:sp>
      <p:sp>
        <p:nvSpPr>
          <p:cNvPr id="4" name="Slide Number Placeholder 3"/>
          <p:cNvSpPr>
            <a:spLocks noGrp="1"/>
          </p:cNvSpPr>
          <p:nvPr>
            <p:ph type="sldNum" sz="quarter" idx="10"/>
          </p:nvPr>
        </p:nvSpPr>
        <p:spPr/>
        <p:txBody>
          <a:bodyPr/>
          <a:lstStyle/>
          <a:p>
            <a:fld id="{A9F3550F-CF81-3944-837B-6B6FED0DF794}"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err="1"/>
              <a:t>Thrasyllus</a:t>
            </a:r>
            <a:r>
              <a:rPr lang="en-US" dirty="0"/>
              <a:t>: 320/19BC</a:t>
            </a:r>
          </a:p>
        </p:txBody>
      </p:sp>
      <p:sp>
        <p:nvSpPr>
          <p:cNvPr id="4" name="Slide Number Placeholder 3"/>
          <p:cNvSpPr>
            <a:spLocks noGrp="1"/>
          </p:cNvSpPr>
          <p:nvPr>
            <p:ph type="sldNum" sz="quarter" idx="10"/>
          </p:nvPr>
        </p:nvSpPr>
        <p:spPr/>
        <p:txBody>
          <a:bodyPr/>
          <a:lstStyle/>
          <a:p>
            <a:fld id="{A9F3550F-CF81-3944-837B-6B6FED0DF794}" type="slidenum">
              <a:rPr lang="en-US" smtClean="0"/>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t>16.68x11.79m foundations.  Tripod almost certainly placed within the </a:t>
            </a:r>
            <a:r>
              <a:rPr lang="en-US" u="none" dirty="0" err="1"/>
              <a:t>momument</a:t>
            </a:r>
            <a:r>
              <a:rPr lang="en-US" u="none" dirty="0"/>
              <a:t>: a temple to Nicias’ victory.</a:t>
            </a:r>
          </a:p>
        </p:txBody>
      </p:sp>
      <p:sp>
        <p:nvSpPr>
          <p:cNvPr id="4" name="Slide Number Placeholder 3"/>
          <p:cNvSpPr>
            <a:spLocks noGrp="1"/>
          </p:cNvSpPr>
          <p:nvPr>
            <p:ph type="sldNum" sz="quarter" idx="5"/>
          </p:nvPr>
        </p:nvSpPr>
        <p:spPr/>
        <p:txBody>
          <a:bodyPr/>
          <a:lstStyle/>
          <a:p>
            <a:fld id="{A9F3550F-CF81-3944-837B-6B6FED0DF794}" type="slidenum">
              <a:rPr lang="en-US" smtClean="0"/>
              <a:pPr/>
              <a:t>26</a:t>
            </a:fld>
            <a:endParaRPr lang="en-US"/>
          </a:p>
        </p:txBody>
      </p:sp>
    </p:spTree>
    <p:extLst>
      <p:ext uri="{BB962C8B-B14F-4D97-AF65-F5344CB8AC3E}">
        <p14:creationId xmlns:p14="http://schemas.microsoft.com/office/powerpoint/2010/main" val="394049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74FF967-60EE-A24C-B031-CA1205CE60DA}" type="datetimeFigureOut">
              <a:rPr lang="en-US" smtClean="0"/>
              <a:pPr/>
              <a:t>6/29/22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74FF967-60EE-A24C-B031-CA1205CE60DA}" type="datetimeFigureOut">
              <a:rPr lang="en-US" smtClean="0"/>
              <a:pPr/>
              <a:t>6/29/22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74FF967-60EE-A24C-B031-CA1205CE60DA}" type="datetimeFigureOut">
              <a:rPr lang="en-US" smtClean="0"/>
              <a:pPr/>
              <a:t>6/29/22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74FF967-60EE-A24C-B031-CA1205CE60DA}" type="datetimeFigureOut">
              <a:rPr lang="en-US" smtClean="0"/>
              <a:pPr/>
              <a:t>6/29/22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74FF967-60EE-A24C-B031-CA1205CE60DA}" type="datetimeFigureOut">
              <a:rPr lang="en-US" smtClean="0"/>
              <a:pPr/>
              <a:t>6/29/22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74FF967-60EE-A24C-B031-CA1205CE60DA}" type="datetimeFigureOut">
              <a:rPr lang="en-US" smtClean="0"/>
              <a:pPr/>
              <a:t>6/29/22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74FF967-60EE-A24C-B031-CA1205CE60DA}" type="datetimeFigureOut">
              <a:rPr lang="en-US" smtClean="0"/>
              <a:pPr/>
              <a:t>6/29/22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74FF967-60EE-A24C-B031-CA1205CE60DA}" type="datetimeFigureOut">
              <a:rPr lang="en-US" smtClean="0"/>
              <a:pPr/>
              <a:t>6/29/22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4FF967-60EE-A24C-B031-CA1205CE60DA}" type="datetimeFigureOut">
              <a:rPr lang="en-US" smtClean="0"/>
              <a:pPr/>
              <a:t>6/29/22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74FF967-60EE-A24C-B031-CA1205CE60DA}" type="datetimeFigureOut">
              <a:rPr lang="en-US" smtClean="0"/>
              <a:pPr/>
              <a:t>6/29/22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74FF967-60EE-A24C-B031-CA1205CE60DA}" type="datetimeFigureOut">
              <a:rPr lang="en-US" smtClean="0"/>
              <a:pPr/>
              <a:t>6/29/22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ECC5A-F00A-2A41-B97C-CB12D1C600E0}"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FF967-60EE-A24C-B031-CA1205CE60DA}" type="datetimeFigureOut">
              <a:rPr lang="en-US" smtClean="0"/>
              <a:pPr/>
              <a:t>6/29/22</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9ECC5A-F00A-2A41-B97C-CB12D1C600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2" indent="-285744"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1"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9"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en.wikipedia.org/wiki/Jumping_the_shar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erson in a suit and tie&#10;&#10;Description automatically generated with medium confidence">
            <a:extLst>
              <a:ext uri="{FF2B5EF4-FFF2-40B4-BE49-F238E27FC236}">
                <a16:creationId xmlns:a16="http://schemas.microsoft.com/office/drawing/2014/main" id="{70D39E7A-19F9-2658-D165-4E2F99CCD8D6}"/>
              </a:ext>
            </a:extLst>
          </p:cNvPr>
          <p:cNvPicPr>
            <a:picLocks noChangeAspect="1"/>
          </p:cNvPicPr>
          <p:nvPr/>
        </p:nvPicPr>
        <p:blipFill rotWithShape="1">
          <a:blip r:embed="rId2">
            <a:alphaModFix amt="20000"/>
          </a:blip>
          <a:srcRect l="22429"/>
          <a:stretch/>
        </p:blipFill>
        <p:spPr>
          <a:xfrm>
            <a:off x="3431712" y="1780850"/>
            <a:ext cx="5712288" cy="2290408"/>
          </a:xfrm>
          <a:prstGeom prst="rect">
            <a:avLst/>
          </a:prstGeom>
        </p:spPr>
      </p:pic>
      <p:pic>
        <p:nvPicPr>
          <p:cNvPr id="9" name="Content Placeholder 4" descr="A person standing in front of a rocket&#10;&#10;Description automatically generated with medium confidence">
            <a:extLst>
              <a:ext uri="{FF2B5EF4-FFF2-40B4-BE49-F238E27FC236}">
                <a16:creationId xmlns:a16="http://schemas.microsoft.com/office/drawing/2014/main" id="{D35933F7-51B1-F5BC-FA90-FA67B41F7241}"/>
              </a:ext>
            </a:extLst>
          </p:cNvPr>
          <p:cNvPicPr>
            <a:picLocks noChangeAspect="1"/>
          </p:cNvPicPr>
          <p:nvPr/>
        </p:nvPicPr>
        <p:blipFill rotWithShape="1">
          <a:blip r:embed="rId3">
            <a:alphaModFix amt="20000"/>
          </a:blip>
          <a:srcRect l="22062" r="17474"/>
          <a:stretch/>
        </p:blipFill>
        <p:spPr>
          <a:xfrm>
            <a:off x="1786612" y="1780849"/>
            <a:ext cx="1645100" cy="4521141"/>
          </a:xfrm>
          <a:prstGeom prst="rect">
            <a:avLst/>
          </a:prstGeom>
        </p:spPr>
      </p:pic>
      <p:pic>
        <p:nvPicPr>
          <p:cNvPr id="7" name="Content Placeholder 4" descr="A statue of a person&#10;&#10;Description automatically generated with low confidence">
            <a:extLst>
              <a:ext uri="{FF2B5EF4-FFF2-40B4-BE49-F238E27FC236}">
                <a16:creationId xmlns:a16="http://schemas.microsoft.com/office/drawing/2014/main" id="{817B7760-207A-5EEB-EC08-36EA7C254E47}"/>
              </a:ext>
            </a:extLst>
          </p:cNvPr>
          <p:cNvPicPr>
            <a:picLocks noGrp="1" noChangeAspect="1"/>
          </p:cNvPicPr>
          <p:nvPr>
            <p:ph idx="1"/>
          </p:nvPr>
        </p:nvPicPr>
        <p:blipFill>
          <a:blip r:embed="rId4">
            <a:alphaModFix amt="20000"/>
          </a:blip>
          <a:stretch>
            <a:fillRect/>
          </a:stretch>
        </p:blipFill>
        <p:spPr>
          <a:xfrm>
            <a:off x="0" y="1776027"/>
            <a:ext cx="1797498" cy="4525963"/>
          </a:xfrm>
        </p:spPr>
      </p:pic>
      <p:sp>
        <p:nvSpPr>
          <p:cNvPr id="5" name="Rectangle 4">
            <a:extLst>
              <a:ext uri="{FF2B5EF4-FFF2-40B4-BE49-F238E27FC236}">
                <a16:creationId xmlns:a16="http://schemas.microsoft.com/office/drawing/2014/main" id="{F6D70DCF-2DA0-7C40-089C-F334F8932DAF}"/>
              </a:ext>
            </a:extLst>
          </p:cNvPr>
          <p:cNvSpPr/>
          <p:nvPr/>
        </p:nvSpPr>
        <p:spPr>
          <a:xfrm>
            <a:off x="0" y="628233"/>
            <a:ext cx="9144000" cy="1908215"/>
          </a:xfrm>
          <a:prstGeom prst="rect">
            <a:avLst/>
          </a:prstGeom>
        </p:spPr>
        <p:txBody>
          <a:bodyPr wrap="square">
            <a:spAutoFit/>
          </a:bodyPr>
          <a:lstStyle/>
          <a:p>
            <a:pPr algn="ctr"/>
            <a:r>
              <a:rPr lang="en-GB" sz="3600" b="1" dirty="0"/>
              <a:t>Athletic politics - Alcibiades and Athenian performance culture</a:t>
            </a:r>
            <a:br>
              <a:rPr lang="en-GB" dirty="0"/>
            </a:br>
            <a:br>
              <a:rPr lang="en-GB" dirty="0"/>
            </a:br>
            <a:r>
              <a:rPr lang="en-GB" sz="2800" dirty="0"/>
              <a:t>Professor David </a:t>
            </a:r>
            <a:r>
              <a:rPr lang="en-GB" sz="2800" dirty="0" err="1"/>
              <a:t>Fearn</a:t>
            </a:r>
            <a:endParaRPr lang="en-US" sz="2800" dirty="0"/>
          </a:p>
        </p:txBody>
      </p:sp>
      <p:sp>
        <p:nvSpPr>
          <p:cNvPr id="6" name="Rectangle 5">
            <a:extLst>
              <a:ext uri="{FF2B5EF4-FFF2-40B4-BE49-F238E27FC236}">
                <a16:creationId xmlns:a16="http://schemas.microsoft.com/office/drawing/2014/main" id="{F78E9A79-874F-D83B-EAF2-52B25BC86E56}"/>
              </a:ext>
            </a:extLst>
          </p:cNvPr>
          <p:cNvSpPr/>
          <p:nvPr/>
        </p:nvSpPr>
        <p:spPr>
          <a:xfrm>
            <a:off x="2286000" y="3105835"/>
            <a:ext cx="4572000" cy="646331"/>
          </a:xfrm>
          <a:prstGeom prst="rect">
            <a:avLst/>
          </a:prstGeom>
        </p:spPr>
        <p:txBody>
          <a:bodyPr>
            <a:spAutoFit/>
          </a:bodyPr>
          <a:lstStyle/>
          <a:p>
            <a:pPr algn="ctr"/>
            <a:br>
              <a:rPr lang="en-GB" dirty="0"/>
            </a:br>
            <a:r>
              <a:rPr lang="en-US" b="1" i="1" cap="small" dirty="0"/>
              <a:t>JUMPING THE SHARK IN 416BC?</a:t>
            </a:r>
            <a:endParaRPr lang="en-US" dirty="0"/>
          </a:p>
        </p:txBody>
      </p:sp>
      <p:pic>
        <p:nvPicPr>
          <p:cNvPr id="13" name="Picture 12" descr="A group of men holding a flag&#10;&#10;Description automatically generated with medium confidence">
            <a:extLst>
              <a:ext uri="{FF2B5EF4-FFF2-40B4-BE49-F238E27FC236}">
                <a16:creationId xmlns:a16="http://schemas.microsoft.com/office/drawing/2014/main" id="{82EF499F-B66E-A44F-0A69-9EBD67C3D027}"/>
              </a:ext>
            </a:extLst>
          </p:cNvPr>
          <p:cNvPicPr>
            <a:picLocks noChangeAspect="1"/>
          </p:cNvPicPr>
          <p:nvPr/>
        </p:nvPicPr>
        <p:blipFill rotWithShape="1">
          <a:blip r:embed="rId5">
            <a:alphaModFix amt="20000"/>
          </a:blip>
          <a:srcRect r="17158"/>
          <a:stretch/>
        </p:blipFill>
        <p:spPr>
          <a:xfrm>
            <a:off x="3431712" y="4060371"/>
            <a:ext cx="5712288" cy="2254611"/>
          </a:xfrm>
          <a:prstGeom prst="rect">
            <a:avLst/>
          </a:prstGeom>
        </p:spPr>
      </p:pic>
    </p:spTree>
    <p:extLst>
      <p:ext uri="{BB962C8B-B14F-4D97-AF65-F5344CB8AC3E}">
        <p14:creationId xmlns:p14="http://schemas.microsoft.com/office/powerpoint/2010/main" val="14537782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anim calcmode="lin" valueType="num">
                                      <p:cBhvr>
                                        <p:cTn id="17" dur="2000" fill="hold"/>
                                        <p:tgtEl>
                                          <p:spTgt spid="6"/>
                                        </p:tgtEl>
                                        <p:attrNameLst>
                                          <p:attrName>style.rotation</p:attrName>
                                        </p:attrNameLst>
                                      </p:cBhvr>
                                      <p:tavLst>
                                        <p:tav tm="0">
                                          <p:val>
                                            <p:fltVal val="720"/>
                                          </p:val>
                                        </p:tav>
                                        <p:tav tm="100000">
                                          <p:val>
                                            <p:fltVal val="0"/>
                                          </p:val>
                                        </p:tav>
                                      </p:tavLst>
                                    </p:anim>
                                    <p:anim calcmode="lin" valueType="num">
                                      <p:cBhvr>
                                        <p:cTn id="18" dur="2000" fill="hold"/>
                                        <p:tgtEl>
                                          <p:spTgt spid="6"/>
                                        </p:tgtEl>
                                        <p:attrNameLst>
                                          <p:attrName>ppt_h</p:attrName>
                                        </p:attrNameLst>
                                      </p:cBhvr>
                                      <p:tavLst>
                                        <p:tav tm="0">
                                          <p:val>
                                            <p:fltVal val="0"/>
                                          </p:val>
                                        </p:tav>
                                        <p:tav tm="100000">
                                          <p:val>
                                            <p:strVal val="#ppt_h"/>
                                          </p:val>
                                        </p:tav>
                                      </p:tavLst>
                                    </p:anim>
                                    <p:anim calcmode="lin" valueType="num">
                                      <p:cBhvr>
                                        <p:cTn id="19"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007928"/>
          </a:xfrm>
        </p:spPr>
        <p:txBody>
          <a:bodyPr>
            <a:normAutofit/>
          </a:bodyPr>
          <a:lstStyle/>
          <a:p>
            <a:r>
              <a:rPr lang="en-US" sz="4000" b="1" dirty="0"/>
              <a:t>Timeline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23572411"/>
              </p:ext>
            </p:extLst>
          </p:nvPr>
        </p:nvGraphicFramePr>
        <p:xfrm>
          <a:off x="377868" y="180993"/>
          <a:ext cx="8229600" cy="592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34645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graphicEl>
                                              <a:dgm id="{3E597380-D174-EE46-9CD6-1156E71F36AC}"/>
                                            </p:graphicEl>
                                          </p:spTgt>
                                        </p:tgtEl>
                                        <p:attrNameLst>
                                          <p:attrName>style.visibility</p:attrName>
                                        </p:attrNameLst>
                                      </p:cBhvr>
                                      <p:to>
                                        <p:strVal val="visible"/>
                                      </p:to>
                                    </p:set>
                                    <p:animEffect transition="in" filter="dissolve">
                                      <p:cBhvr>
                                        <p:cTn id="7" dur="500"/>
                                        <p:tgtEl>
                                          <p:spTgt spid="6">
                                            <p:graphicEl>
                                              <a:dgm id="{3E597380-D174-EE46-9CD6-1156E71F36A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graphicEl>
                                              <a:dgm id="{DD79FFC0-081E-064B-A723-3A6980846F70}"/>
                                            </p:graphicEl>
                                          </p:spTgt>
                                        </p:tgtEl>
                                        <p:attrNameLst>
                                          <p:attrName>style.visibility</p:attrName>
                                        </p:attrNameLst>
                                      </p:cBhvr>
                                      <p:to>
                                        <p:strVal val="visible"/>
                                      </p:to>
                                    </p:set>
                                    <p:animEffect transition="in" filter="dissolve">
                                      <p:cBhvr>
                                        <p:cTn id="12" dur="500"/>
                                        <p:tgtEl>
                                          <p:spTgt spid="6">
                                            <p:graphicEl>
                                              <a:dgm id="{DD79FFC0-081E-064B-A723-3A6980846F7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graphicEl>
                                              <a:dgm id="{34442A4F-A88D-B848-99D9-C525BE5DDC44}"/>
                                            </p:graphicEl>
                                          </p:spTgt>
                                        </p:tgtEl>
                                        <p:attrNameLst>
                                          <p:attrName>style.visibility</p:attrName>
                                        </p:attrNameLst>
                                      </p:cBhvr>
                                      <p:to>
                                        <p:strVal val="visible"/>
                                      </p:to>
                                    </p:set>
                                    <p:animEffect transition="in" filter="dissolve">
                                      <p:cBhvr>
                                        <p:cTn id="17" dur="500"/>
                                        <p:tgtEl>
                                          <p:spTgt spid="6">
                                            <p:graphicEl>
                                              <a:dgm id="{34442A4F-A88D-B848-99D9-C525BE5DDC4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graphicEl>
                                              <a:dgm id="{66D564BD-ACD5-F649-B3D0-DDC059081DE9}"/>
                                            </p:graphicEl>
                                          </p:spTgt>
                                        </p:tgtEl>
                                        <p:attrNameLst>
                                          <p:attrName>style.visibility</p:attrName>
                                        </p:attrNameLst>
                                      </p:cBhvr>
                                      <p:to>
                                        <p:strVal val="visible"/>
                                      </p:to>
                                    </p:set>
                                    <p:animEffect transition="in" filter="dissolve">
                                      <p:cBhvr>
                                        <p:cTn id="22" dur="500"/>
                                        <p:tgtEl>
                                          <p:spTgt spid="6">
                                            <p:graphicEl>
                                              <a:dgm id="{66D564BD-ACD5-F649-B3D0-DDC059081DE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
                                            <p:graphicEl>
                                              <a:dgm id="{BA460798-F181-0743-92BE-BFC57804CBF0}"/>
                                            </p:graphicEl>
                                          </p:spTgt>
                                        </p:tgtEl>
                                        <p:attrNameLst>
                                          <p:attrName>style.visibility</p:attrName>
                                        </p:attrNameLst>
                                      </p:cBhvr>
                                      <p:to>
                                        <p:strVal val="visible"/>
                                      </p:to>
                                    </p:set>
                                    <p:animEffect transition="in" filter="dissolve">
                                      <p:cBhvr>
                                        <p:cTn id="27" dur="500"/>
                                        <p:tgtEl>
                                          <p:spTgt spid="6">
                                            <p:graphicEl>
                                              <a:dgm id="{BA460798-F181-0743-92BE-BFC57804CBF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
                                            <p:graphicEl>
                                              <a:dgm id="{964D51E2-0D8A-354A-8B83-2965D65E2F10}"/>
                                            </p:graphicEl>
                                          </p:spTgt>
                                        </p:tgtEl>
                                        <p:attrNameLst>
                                          <p:attrName>style.visibility</p:attrName>
                                        </p:attrNameLst>
                                      </p:cBhvr>
                                      <p:to>
                                        <p:strVal val="visible"/>
                                      </p:to>
                                    </p:set>
                                    <p:animEffect transition="in" filter="dissolve">
                                      <p:cBhvr>
                                        <p:cTn id="32" dur="500"/>
                                        <p:tgtEl>
                                          <p:spTgt spid="6">
                                            <p:graphicEl>
                                              <a:dgm id="{964D51E2-0D8A-354A-8B83-2965D65E2F10}"/>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6">
                                            <p:graphicEl>
                                              <a:dgm id="{A01F5C8D-EEC4-864C-A164-D40EAE836662}"/>
                                            </p:graphicEl>
                                          </p:spTgt>
                                        </p:tgtEl>
                                        <p:attrNameLst>
                                          <p:attrName>style.visibility</p:attrName>
                                        </p:attrNameLst>
                                      </p:cBhvr>
                                      <p:to>
                                        <p:strVal val="visible"/>
                                      </p:to>
                                    </p:set>
                                    <p:animEffect transition="in" filter="dissolve">
                                      <p:cBhvr>
                                        <p:cTn id="37" dur="500"/>
                                        <p:tgtEl>
                                          <p:spTgt spid="6">
                                            <p:graphicEl>
                                              <a:dgm id="{A01F5C8D-EEC4-864C-A164-D40EAE83666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6">
                                            <p:graphicEl>
                                              <a:dgm id="{0720503E-77DA-A749-9974-F4BDA6EBB703}"/>
                                            </p:graphicEl>
                                          </p:spTgt>
                                        </p:tgtEl>
                                        <p:attrNameLst>
                                          <p:attrName>style.visibility</p:attrName>
                                        </p:attrNameLst>
                                      </p:cBhvr>
                                      <p:to>
                                        <p:strVal val="visible"/>
                                      </p:to>
                                    </p:set>
                                    <p:animEffect transition="in" filter="dissolve">
                                      <p:cBhvr>
                                        <p:cTn id="42" dur="500"/>
                                        <p:tgtEl>
                                          <p:spTgt spid="6">
                                            <p:graphicEl>
                                              <a:dgm id="{0720503E-77DA-A749-9974-F4BDA6EBB7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928C9-0AB4-129E-7922-1797322E1A58}"/>
              </a:ext>
            </a:extLst>
          </p:cNvPr>
          <p:cNvSpPr>
            <a:spLocks noGrp="1"/>
          </p:cNvSpPr>
          <p:nvPr>
            <p:ph type="title"/>
          </p:nvPr>
        </p:nvSpPr>
        <p:spPr/>
        <p:txBody>
          <a:bodyPr>
            <a:normAutofit/>
          </a:bodyPr>
          <a:lstStyle/>
          <a:p>
            <a:r>
              <a:rPr lang="en-US" sz="2400" b="1" dirty="0"/>
              <a:t>Euripides’ victory ode: </a:t>
            </a:r>
            <a:r>
              <a:rPr lang="en-US" sz="2400" b="1" dirty="0" err="1"/>
              <a:t>fr.</a:t>
            </a:r>
            <a:r>
              <a:rPr lang="en-US" sz="2400" b="1" dirty="0"/>
              <a:t> 755 </a:t>
            </a:r>
            <a:r>
              <a:rPr lang="en-US" sz="2400" b="1" i="1" dirty="0"/>
              <a:t>PMG</a:t>
            </a:r>
            <a:r>
              <a:rPr lang="en-US" sz="2400" b="1" dirty="0"/>
              <a:t> </a:t>
            </a:r>
            <a:br>
              <a:rPr lang="en-US" sz="2400" b="1" dirty="0"/>
            </a:br>
            <a:r>
              <a:rPr lang="en-US" sz="2400" b="1" dirty="0"/>
              <a:t>(if genuine and contemporary)</a:t>
            </a:r>
          </a:p>
        </p:txBody>
      </p:sp>
      <p:sp>
        <p:nvSpPr>
          <p:cNvPr id="4" name="Rectangle 3">
            <a:extLst>
              <a:ext uri="{FF2B5EF4-FFF2-40B4-BE49-F238E27FC236}">
                <a16:creationId xmlns:a16="http://schemas.microsoft.com/office/drawing/2014/main" id="{B356878A-C156-0716-B29A-742F779E9DB6}"/>
              </a:ext>
            </a:extLst>
          </p:cNvPr>
          <p:cNvSpPr/>
          <p:nvPr/>
        </p:nvSpPr>
        <p:spPr>
          <a:xfrm>
            <a:off x="1632857" y="1559396"/>
            <a:ext cx="6520543" cy="4093428"/>
          </a:xfrm>
          <a:prstGeom prst="rect">
            <a:avLst/>
          </a:prstGeom>
        </p:spPr>
        <p:txBody>
          <a:bodyPr wrap="square">
            <a:spAutoFit/>
          </a:bodyPr>
          <a:lstStyle/>
          <a:p>
            <a:r>
              <a:rPr lang="en-GB" sz="2200" dirty="0"/>
              <a:t>	I wonder at you, son of </a:t>
            </a:r>
            <a:r>
              <a:rPr lang="en-GB" sz="2200" dirty="0" err="1"/>
              <a:t>Clinias</a:t>
            </a:r>
            <a:r>
              <a:rPr lang="en-GB" sz="2200" dirty="0"/>
              <a:t>.</a:t>
            </a:r>
          </a:p>
          <a:p>
            <a:r>
              <a:rPr lang="en-GB" sz="2200" dirty="0"/>
              <a:t>	Fine is the victory, but the finest is,</a:t>
            </a:r>
          </a:p>
          <a:p>
            <a:r>
              <a:rPr lang="en-GB" sz="2200" dirty="0"/>
              <a:t>	which no other of the Hellenes has achieved,</a:t>
            </a:r>
          </a:p>
          <a:p>
            <a:r>
              <a:rPr lang="en-GB" sz="2200" dirty="0"/>
              <a:t>	to run first and second and third with</a:t>
            </a:r>
          </a:p>
          <a:p>
            <a:r>
              <a:rPr lang="en-GB" sz="2200" dirty="0"/>
              <a:t>	the chariot, and to go effortlessly, crowned with</a:t>
            </a:r>
          </a:p>
          <a:p>
            <a:r>
              <a:rPr lang="en-GB" sz="2200" dirty="0"/>
              <a:t>	Zeus’ olive, to give the shout to the herald.</a:t>
            </a:r>
          </a:p>
          <a:p>
            <a:endParaRPr lang="en-GB" sz="2200" dirty="0"/>
          </a:p>
          <a:p>
            <a:endParaRPr lang="en-GB" sz="2200" dirty="0"/>
          </a:p>
          <a:p>
            <a:r>
              <a:rPr lang="en-GB" sz="2200" dirty="0"/>
              <a:t>[+ possible additional lines: </a:t>
            </a:r>
          </a:p>
          <a:p>
            <a:r>
              <a:rPr lang="en-GB" sz="2200" dirty="0"/>
              <a:t>	‘for a happy man it is necessary in the first place to 	have a city of noble renown.’]</a:t>
            </a:r>
          </a:p>
          <a:p>
            <a:endParaRPr lang="en-GB" dirty="0"/>
          </a:p>
        </p:txBody>
      </p:sp>
    </p:spTree>
    <p:extLst>
      <p:ext uri="{BB962C8B-B14F-4D97-AF65-F5344CB8AC3E}">
        <p14:creationId xmlns:p14="http://schemas.microsoft.com/office/powerpoint/2010/main" val="18428695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1B7F2-C666-D15F-006D-8D740514F2D3}"/>
              </a:ext>
            </a:extLst>
          </p:cNvPr>
          <p:cNvSpPr>
            <a:spLocks noGrp="1"/>
          </p:cNvSpPr>
          <p:nvPr>
            <p:ph type="title"/>
          </p:nvPr>
        </p:nvSpPr>
        <p:spPr/>
        <p:txBody>
          <a:bodyPr>
            <a:normAutofit/>
          </a:bodyPr>
          <a:lstStyle/>
          <a:p>
            <a:r>
              <a:rPr lang="en-US" sz="2400" b="1" dirty="0"/>
              <a:t>[</a:t>
            </a:r>
            <a:r>
              <a:rPr lang="en-US" sz="2400" b="1" dirty="0" err="1"/>
              <a:t>Andocides</a:t>
            </a:r>
            <a:r>
              <a:rPr lang="en-US" sz="2400" b="1" dirty="0"/>
              <a:t>] 4, ‘Against Alcibiades’</a:t>
            </a:r>
          </a:p>
        </p:txBody>
      </p:sp>
      <p:sp>
        <p:nvSpPr>
          <p:cNvPr id="3" name="Content Placeholder 2">
            <a:extLst>
              <a:ext uri="{FF2B5EF4-FFF2-40B4-BE49-F238E27FC236}">
                <a16:creationId xmlns:a16="http://schemas.microsoft.com/office/drawing/2014/main" id="{233D6CD3-AD2E-A417-3574-04D8D0FEDBC3}"/>
              </a:ext>
            </a:extLst>
          </p:cNvPr>
          <p:cNvSpPr>
            <a:spLocks noGrp="1"/>
          </p:cNvSpPr>
          <p:nvPr>
            <p:ph idx="1"/>
          </p:nvPr>
        </p:nvSpPr>
        <p:spPr>
          <a:xfrm>
            <a:off x="457200" y="1600201"/>
            <a:ext cx="8229600" cy="4983160"/>
          </a:xfrm>
        </p:spPr>
        <p:txBody>
          <a:bodyPr>
            <a:normAutofit fontScale="62500" lnSpcReduction="20000"/>
          </a:bodyPr>
          <a:lstStyle/>
          <a:p>
            <a:pPr marL="0" indent="0">
              <a:buNone/>
            </a:pPr>
            <a:r>
              <a:rPr lang="en-GB" dirty="0"/>
              <a:t>[29]. 	</a:t>
            </a:r>
            <a:r>
              <a:rPr lang="en-GB" b="1" dirty="0">
                <a:highlight>
                  <a:srgbClr val="FFFF00"/>
                </a:highlight>
              </a:rPr>
              <a:t>In order to make it clear</a:t>
            </a:r>
            <a:r>
              <a:rPr lang="en-GB" dirty="0"/>
              <a:t>, however, </a:t>
            </a:r>
            <a:r>
              <a:rPr lang="en-GB" b="1" dirty="0">
                <a:highlight>
                  <a:srgbClr val="FFFF00"/>
                </a:highlight>
              </a:rPr>
              <a:t>that Alcibiades was insulting</a:t>
            </a:r>
            <a:r>
              <a:rPr lang="en-GB" dirty="0">
                <a:highlight>
                  <a:srgbClr val="FFFF00"/>
                </a:highlight>
              </a:rPr>
              <a:t> </a:t>
            </a:r>
            <a:r>
              <a:rPr lang="en-GB" dirty="0"/>
              <a:t>(</a:t>
            </a:r>
            <a:r>
              <a:rPr lang="en-GB" i="1" dirty="0" err="1"/>
              <a:t>hubrizôn</a:t>
            </a:r>
            <a:r>
              <a:rPr lang="en-GB" dirty="0"/>
              <a:t>: also with a sense of outrageous violence beyond usual norms) </a:t>
            </a:r>
            <a:r>
              <a:rPr lang="en-GB" b="1" dirty="0">
                <a:highlight>
                  <a:srgbClr val="FFFF00"/>
                </a:highlight>
              </a:rPr>
              <a:t>Athens as a whole </a:t>
            </a:r>
            <a:r>
              <a:rPr lang="en-GB" dirty="0"/>
              <a:t>in addition to Diomedes, </a:t>
            </a:r>
            <a:r>
              <a:rPr lang="en-GB" b="1" dirty="0">
                <a:highlight>
                  <a:srgbClr val="FFFF00"/>
                </a:highlight>
              </a:rPr>
              <a:t>he asked the Athenian </a:t>
            </a:r>
            <a:r>
              <a:rPr lang="en-GB" b="1" i="1" dirty="0" err="1">
                <a:highlight>
                  <a:srgbClr val="FFFF00"/>
                </a:highlight>
              </a:rPr>
              <a:t>architheôroi</a:t>
            </a:r>
            <a:r>
              <a:rPr lang="en-GB" b="1" dirty="0">
                <a:highlight>
                  <a:srgbClr val="FFFF00"/>
                </a:highlight>
              </a:rPr>
              <a:t> to lend him the processional vessels, alleging that he intended to use them for a celebration of his victory on the day before the sacrifice; he then abused the trust placed in him and refused to return them, as he wanted to use the golden basins and censers next day before Athens did so.</a:t>
            </a:r>
            <a:r>
              <a:rPr lang="en-GB" b="1" dirty="0"/>
              <a:t> </a:t>
            </a:r>
            <a:r>
              <a:rPr lang="en-GB" dirty="0"/>
              <a:t>Naturally, when those strangers who did not know that they belonged to us saw the state procession taking place after that of Alcibiades, </a:t>
            </a:r>
            <a:r>
              <a:rPr lang="en-GB" b="1" dirty="0">
                <a:highlight>
                  <a:srgbClr val="FFFF00"/>
                </a:highlight>
              </a:rPr>
              <a:t>they imagined that we were using his vessels</a:t>
            </a:r>
            <a:r>
              <a:rPr lang="en-GB" dirty="0"/>
              <a:t>…</a:t>
            </a:r>
          </a:p>
          <a:p>
            <a:endParaRPr lang="en-GB" dirty="0"/>
          </a:p>
          <a:p>
            <a:pPr marL="0" indent="0">
              <a:buNone/>
            </a:pPr>
            <a:r>
              <a:rPr lang="en-GB" dirty="0"/>
              <a:t>[30] </a:t>
            </a:r>
            <a:r>
              <a:rPr lang="en-GB" b="1" dirty="0">
                <a:highlight>
                  <a:srgbClr val="FFFF00"/>
                </a:highlight>
              </a:rPr>
              <a:t>For Alcibiades the people of Ephesus erected a Persian pavilion TWICE AS LARGE as that of our official delegation (</a:t>
            </a:r>
            <a:r>
              <a:rPr lang="en-GB" b="1" i="1" dirty="0" err="1">
                <a:highlight>
                  <a:srgbClr val="FFFF00"/>
                </a:highlight>
              </a:rPr>
              <a:t>diplasian</a:t>
            </a:r>
            <a:r>
              <a:rPr lang="en-GB" b="1" i="1" dirty="0">
                <a:highlight>
                  <a:srgbClr val="FFFF00"/>
                </a:highlight>
              </a:rPr>
              <a:t> </a:t>
            </a:r>
            <a:r>
              <a:rPr lang="en-GB" b="1" i="1" dirty="0" err="1">
                <a:highlight>
                  <a:srgbClr val="FFFF00"/>
                </a:highlight>
              </a:rPr>
              <a:t>tês</a:t>
            </a:r>
            <a:r>
              <a:rPr lang="en-GB" b="1" i="1" dirty="0">
                <a:highlight>
                  <a:srgbClr val="FFFF00"/>
                </a:highlight>
              </a:rPr>
              <a:t> </a:t>
            </a:r>
            <a:r>
              <a:rPr lang="en-GB" b="1" i="1" dirty="0" err="1">
                <a:highlight>
                  <a:srgbClr val="FFFF00"/>
                </a:highlight>
              </a:rPr>
              <a:t>dêmosias</a:t>
            </a:r>
            <a:r>
              <a:rPr lang="en-GB" b="1" dirty="0">
                <a:highlight>
                  <a:srgbClr val="FFFF00"/>
                </a:highlight>
              </a:rPr>
              <a:t>)</a:t>
            </a:r>
            <a:r>
              <a:rPr lang="en-GB" dirty="0"/>
              <a:t>.</a:t>
            </a:r>
          </a:p>
          <a:p>
            <a:pPr marL="0" indent="0">
              <a:buNone/>
            </a:pPr>
            <a:endParaRPr lang="en-GB" dirty="0"/>
          </a:p>
          <a:p>
            <a:pPr marL="0" indent="0">
              <a:buNone/>
            </a:pPr>
            <a:r>
              <a:rPr lang="en-GB" b="1" dirty="0"/>
              <a:t>TWO RELEVANT CLAIMS HERE</a:t>
            </a:r>
            <a:r>
              <a:rPr lang="en-GB" dirty="0"/>
              <a:t>: </a:t>
            </a:r>
          </a:p>
          <a:p>
            <a:pPr marL="0" indent="0">
              <a:buNone/>
            </a:pPr>
            <a:r>
              <a:rPr lang="en-GB" dirty="0"/>
              <a:t>1) confusion between Alcibiades’ personal ritual acts and Athenian state ones at Olympia;</a:t>
            </a:r>
          </a:p>
          <a:p>
            <a:pPr marL="0" indent="0">
              <a:buNone/>
            </a:pPr>
            <a:r>
              <a:rPr lang="en-GB" dirty="0"/>
              <a:t>2) Alcibiades’ Olympic pavilion twice the size of the Athenian state one</a:t>
            </a:r>
          </a:p>
          <a:p>
            <a:pPr marL="0" indent="0">
              <a:buNone/>
            </a:pPr>
            <a:endParaRPr lang="en-US" dirty="0"/>
          </a:p>
        </p:txBody>
      </p:sp>
    </p:spTree>
    <p:extLst>
      <p:ext uri="{BB962C8B-B14F-4D97-AF65-F5344CB8AC3E}">
        <p14:creationId xmlns:p14="http://schemas.microsoft.com/office/powerpoint/2010/main" val="32340574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91CC9-D638-EA7B-B7FB-15808CCE0D2E}"/>
              </a:ext>
            </a:extLst>
          </p:cNvPr>
          <p:cNvSpPr>
            <a:spLocks noGrp="1"/>
          </p:cNvSpPr>
          <p:nvPr>
            <p:ph type="title"/>
          </p:nvPr>
        </p:nvSpPr>
        <p:spPr>
          <a:xfrm>
            <a:off x="457200" y="274639"/>
            <a:ext cx="8229600" cy="585333"/>
          </a:xfrm>
        </p:spPr>
        <p:txBody>
          <a:bodyPr>
            <a:noAutofit/>
          </a:bodyPr>
          <a:lstStyle/>
          <a:p>
            <a:r>
              <a:rPr lang="en-US" sz="2000" b="1" dirty="0"/>
              <a:t>Even if we don’t trust rhetoric about public performances 100%, </a:t>
            </a:r>
            <a:br>
              <a:rPr lang="en-US" sz="2000" b="1" dirty="0"/>
            </a:br>
            <a:r>
              <a:rPr lang="en-US" sz="2000" b="1" dirty="0"/>
              <a:t>its existence is interesting…</a:t>
            </a:r>
          </a:p>
        </p:txBody>
      </p:sp>
      <p:pic>
        <p:nvPicPr>
          <p:cNvPr id="5" name="Content Placeholder 4" descr="A picture containing text, outdoor, road, crowd&#10;&#10;Description automatically generated">
            <a:extLst>
              <a:ext uri="{FF2B5EF4-FFF2-40B4-BE49-F238E27FC236}">
                <a16:creationId xmlns:a16="http://schemas.microsoft.com/office/drawing/2014/main" id="{3CD6F2B4-D225-ADDA-7722-8EFCAA5EA2BC}"/>
              </a:ext>
            </a:extLst>
          </p:cNvPr>
          <p:cNvPicPr>
            <a:picLocks noGrp="1" noChangeAspect="1"/>
          </p:cNvPicPr>
          <p:nvPr>
            <p:ph idx="1"/>
          </p:nvPr>
        </p:nvPicPr>
        <p:blipFill>
          <a:blip r:embed="rId2"/>
          <a:stretch>
            <a:fillRect/>
          </a:stretch>
        </p:blipFill>
        <p:spPr>
          <a:xfrm>
            <a:off x="523067" y="1600201"/>
            <a:ext cx="8097867" cy="4525963"/>
          </a:xfrm>
        </p:spPr>
      </p:pic>
    </p:spTree>
    <p:extLst>
      <p:ext uri="{BB962C8B-B14F-4D97-AF65-F5344CB8AC3E}">
        <p14:creationId xmlns:p14="http://schemas.microsoft.com/office/powerpoint/2010/main" val="3535767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007928"/>
          </a:xfrm>
        </p:spPr>
        <p:txBody>
          <a:bodyPr>
            <a:normAutofit/>
          </a:bodyPr>
          <a:lstStyle/>
          <a:p>
            <a:r>
              <a:rPr lang="en-US" sz="4000" b="1" dirty="0"/>
              <a:t>Timeline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56744851"/>
              </p:ext>
            </p:extLst>
          </p:nvPr>
        </p:nvGraphicFramePr>
        <p:xfrm>
          <a:off x="377868" y="180993"/>
          <a:ext cx="8229600" cy="6402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800677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graphicEl>
                                              <a:dgm id="{3E597380-D174-EE46-9CD6-1156E71F36AC}"/>
                                            </p:graphicEl>
                                          </p:spTgt>
                                        </p:tgtEl>
                                        <p:attrNameLst>
                                          <p:attrName>style.visibility</p:attrName>
                                        </p:attrNameLst>
                                      </p:cBhvr>
                                      <p:to>
                                        <p:strVal val="visible"/>
                                      </p:to>
                                    </p:set>
                                    <p:animEffect transition="in" filter="dissolve">
                                      <p:cBhvr>
                                        <p:cTn id="7" dur="500"/>
                                        <p:tgtEl>
                                          <p:spTgt spid="6">
                                            <p:graphicEl>
                                              <a:dgm id="{3E597380-D174-EE46-9CD6-1156E71F36A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graphicEl>
                                              <a:dgm id="{DD79FFC0-081E-064B-A723-3A6980846F70}"/>
                                            </p:graphicEl>
                                          </p:spTgt>
                                        </p:tgtEl>
                                        <p:attrNameLst>
                                          <p:attrName>style.visibility</p:attrName>
                                        </p:attrNameLst>
                                      </p:cBhvr>
                                      <p:to>
                                        <p:strVal val="visible"/>
                                      </p:to>
                                    </p:set>
                                    <p:animEffect transition="in" filter="dissolve">
                                      <p:cBhvr>
                                        <p:cTn id="12" dur="500"/>
                                        <p:tgtEl>
                                          <p:spTgt spid="6">
                                            <p:graphicEl>
                                              <a:dgm id="{DD79FFC0-081E-064B-A723-3A6980846F7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graphicEl>
                                              <a:dgm id="{34442A4F-A88D-B848-99D9-C525BE5DDC44}"/>
                                            </p:graphicEl>
                                          </p:spTgt>
                                        </p:tgtEl>
                                        <p:attrNameLst>
                                          <p:attrName>style.visibility</p:attrName>
                                        </p:attrNameLst>
                                      </p:cBhvr>
                                      <p:to>
                                        <p:strVal val="visible"/>
                                      </p:to>
                                    </p:set>
                                    <p:animEffect transition="in" filter="dissolve">
                                      <p:cBhvr>
                                        <p:cTn id="17" dur="500"/>
                                        <p:tgtEl>
                                          <p:spTgt spid="6">
                                            <p:graphicEl>
                                              <a:dgm id="{34442A4F-A88D-B848-99D9-C525BE5DDC4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graphicEl>
                                              <a:dgm id="{66D564BD-ACD5-F649-B3D0-DDC059081DE9}"/>
                                            </p:graphicEl>
                                          </p:spTgt>
                                        </p:tgtEl>
                                        <p:attrNameLst>
                                          <p:attrName>style.visibility</p:attrName>
                                        </p:attrNameLst>
                                      </p:cBhvr>
                                      <p:to>
                                        <p:strVal val="visible"/>
                                      </p:to>
                                    </p:set>
                                    <p:animEffect transition="in" filter="dissolve">
                                      <p:cBhvr>
                                        <p:cTn id="22" dur="500"/>
                                        <p:tgtEl>
                                          <p:spTgt spid="6">
                                            <p:graphicEl>
                                              <a:dgm id="{66D564BD-ACD5-F649-B3D0-DDC059081DE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
                                            <p:graphicEl>
                                              <a:dgm id="{BA460798-F181-0743-92BE-BFC57804CBF0}"/>
                                            </p:graphicEl>
                                          </p:spTgt>
                                        </p:tgtEl>
                                        <p:attrNameLst>
                                          <p:attrName>style.visibility</p:attrName>
                                        </p:attrNameLst>
                                      </p:cBhvr>
                                      <p:to>
                                        <p:strVal val="visible"/>
                                      </p:to>
                                    </p:set>
                                    <p:animEffect transition="in" filter="dissolve">
                                      <p:cBhvr>
                                        <p:cTn id="27" dur="500"/>
                                        <p:tgtEl>
                                          <p:spTgt spid="6">
                                            <p:graphicEl>
                                              <a:dgm id="{BA460798-F181-0743-92BE-BFC57804CBF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
                                            <p:graphicEl>
                                              <a:dgm id="{964D51E2-0D8A-354A-8B83-2965D65E2F10}"/>
                                            </p:graphicEl>
                                          </p:spTgt>
                                        </p:tgtEl>
                                        <p:attrNameLst>
                                          <p:attrName>style.visibility</p:attrName>
                                        </p:attrNameLst>
                                      </p:cBhvr>
                                      <p:to>
                                        <p:strVal val="visible"/>
                                      </p:to>
                                    </p:set>
                                    <p:animEffect transition="in" filter="dissolve">
                                      <p:cBhvr>
                                        <p:cTn id="32" dur="500"/>
                                        <p:tgtEl>
                                          <p:spTgt spid="6">
                                            <p:graphicEl>
                                              <a:dgm id="{964D51E2-0D8A-354A-8B83-2965D65E2F1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612CA7F-14F5-E09D-9B07-249CFFB21966}"/>
              </a:ext>
            </a:extLst>
          </p:cNvPr>
          <p:cNvSpPr txBox="1"/>
          <p:nvPr/>
        </p:nvSpPr>
        <p:spPr>
          <a:xfrm>
            <a:off x="3342168" y="0"/>
            <a:ext cx="2656115" cy="369332"/>
          </a:xfrm>
          <a:prstGeom prst="rect">
            <a:avLst/>
          </a:prstGeom>
          <a:noFill/>
        </p:spPr>
        <p:txBody>
          <a:bodyPr wrap="square" rtlCol="0">
            <a:spAutoFit/>
          </a:bodyPr>
          <a:lstStyle/>
          <a:p>
            <a:r>
              <a:rPr lang="en-US" b="1" dirty="0"/>
              <a:t>Thucydides on Alcibiades</a:t>
            </a:r>
          </a:p>
        </p:txBody>
      </p:sp>
      <p:sp>
        <p:nvSpPr>
          <p:cNvPr id="9" name="Content Placeholder 8">
            <a:extLst>
              <a:ext uri="{FF2B5EF4-FFF2-40B4-BE49-F238E27FC236}">
                <a16:creationId xmlns:a16="http://schemas.microsoft.com/office/drawing/2014/main" id="{5C2083D8-3FAE-F51F-E773-D0E2A5636914}"/>
              </a:ext>
            </a:extLst>
          </p:cNvPr>
          <p:cNvSpPr>
            <a:spLocks noGrp="1"/>
          </p:cNvSpPr>
          <p:nvPr>
            <p:ph idx="1"/>
          </p:nvPr>
        </p:nvSpPr>
        <p:spPr>
          <a:xfrm>
            <a:off x="457200" y="674915"/>
            <a:ext cx="8229600" cy="5932714"/>
          </a:xfrm>
        </p:spPr>
        <p:txBody>
          <a:bodyPr>
            <a:normAutofit fontScale="47500" lnSpcReduction="20000"/>
          </a:bodyPr>
          <a:lstStyle/>
          <a:p>
            <a:pPr marL="0" indent="0">
              <a:buNone/>
            </a:pPr>
            <a:r>
              <a:rPr lang="en-GB" dirty="0"/>
              <a:t>Thucydides 6.15 &amp; 16 (415BC: the debate about the, in retrospect doomed, Sicilian expedition)</a:t>
            </a:r>
          </a:p>
          <a:p>
            <a:endParaRPr lang="en-GB" dirty="0"/>
          </a:p>
          <a:p>
            <a:pPr marL="0" indent="0">
              <a:buNone/>
            </a:pPr>
            <a:r>
              <a:rPr lang="en-GB" b="1" dirty="0"/>
              <a:t>6.15</a:t>
            </a:r>
            <a:r>
              <a:rPr lang="en-GB" i="1" dirty="0"/>
              <a:t>	</a:t>
            </a:r>
            <a:r>
              <a:rPr lang="en-GB" dirty="0"/>
              <a:t>  The most ardent supporter of the Sicilian expedition was Alcibiades, the son of </a:t>
            </a:r>
            <a:r>
              <a:rPr lang="en-GB" dirty="0" err="1"/>
              <a:t>Clinias</a:t>
            </a:r>
            <a:r>
              <a:rPr lang="en-GB" dirty="0"/>
              <a:t>. He wanted to oppose Nicias, with whom he had never seen eye to eye in politics and who had just now personal attack on him in his speech. Stronger motives still were his desire to hold the command and his hopes that it would be through him that Sicily and Carthage would be conquered – successes which would at the same time bring him personally both wealth and honour. </a:t>
            </a:r>
            <a:r>
              <a:rPr lang="en-GB" b="1" dirty="0">
                <a:highlight>
                  <a:srgbClr val="FFFF00"/>
                </a:highlight>
              </a:rPr>
              <a:t>For he was very much in the public eye and his enthusiasm for horse-breeding (</a:t>
            </a:r>
            <a:r>
              <a:rPr lang="en-GB" b="1" i="1" dirty="0" err="1">
                <a:highlight>
                  <a:srgbClr val="FFFF00"/>
                </a:highlight>
              </a:rPr>
              <a:t>hippotrophias</a:t>
            </a:r>
            <a:r>
              <a:rPr lang="en-GB" b="1" dirty="0">
                <a:highlight>
                  <a:srgbClr val="FFFF00"/>
                </a:highlight>
              </a:rPr>
              <a:t>) and other extravagances went beyond what his fortune could supply.</a:t>
            </a:r>
            <a:r>
              <a:rPr lang="en-GB" dirty="0"/>
              <a:t> </a:t>
            </a:r>
            <a:r>
              <a:rPr lang="en-GB" b="1" dirty="0"/>
              <a:t>This, in fact, later on had much to do with the downfall of the city of Athens. For most people became frightened at a quality in him, which was beyond the normal and showed itself both in the lawlessness of his private life and habits, and in the spirit in which he acted on all occasions. </a:t>
            </a:r>
            <a:r>
              <a:rPr lang="en-GB" b="1" dirty="0">
                <a:highlight>
                  <a:srgbClr val="FFFF00"/>
                </a:highlight>
              </a:rPr>
              <a:t>They developed hostility towards him as an aspiring tyrant (</a:t>
            </a:r>
            <a:r>
              <a:rPr lang="en-GB" b="1" i="1" dirty="0" err="1">
                <a:highlight>
                  <a:srgbClr val="FFFF00"/>
                </a:highlight>
              </a:rPr>
              <a:t>hôs</a:t>
            </a:r>
            <a:r>
              <a:rPr lang="en-GB" b="1" i="1" dirty="0">
                <a:highlight>
                  <a:srgbClr val="FFFF00"/>
                </a:highlight>
              </a:rPr>
              <a:t> </a:t>
            </a:r>
            <a:r>
              <a:rPr lang="en-GB" b="1" i="1" dirty="0" err="1">
                <a:highlight>
                  <a:srgbClr val="FFFF00"/>
                </a:highlight>
              </a:rPr>
              <a:t>turannidos</a:t>
            </a:r>
            <a:r>
              <a:rPr lang="en-GB" b="1" i="1" dirty="0">
                <a:highlight>
                  <a:srgbClr val="FFFF00"/>
                </a:highlight>
              </a:rPr>
              <a:t> </a:t>
            </a:r>
            <a:r>
              <a:rPr lang="en-GB" b="1" i="1" dirty="0" err="1">
                <a:highlight>
                  <a:srgbClr val="FFFF00"/>
                </a:highlight>
              </a:rPr>
              <a:t>epithumounti</a:t>
            </a:r>
            <a:r>
              <a:rPr lang="en-GB" b="1" i="1" dirty="0">
                <a:highlight>
                  <a:srgbClr val="FFFF00"/>
                </a:highlight>
              </a:rPr>
              <a:t> </a:t>
            </a:r>
            <a:r>
              <a:rPr lang="en-GB" b="1" i="1" dirty="0" err="1">
                <a:highlight>
                  <a:srgbClr val="FFFF00"/>
                </a:highlight>
              </a:rPr>
              <a:t>polemioi</a:t>
            </a:r>
            <a:r>
              <a:rPr lang="en-GB" b="1" i="1" dirty="0">
                <a:highlight>
                  <a:srgbClr val="FFFF00"/>
                </a:highlight>
              </a:rPr>
              <a:t> </a:t>
            </a:r>
            <a:r>
              <a:rPr lang="en-GB" b="1" i="1" dirty="0" err="1">
                <a:highlight>
                  <a:srgbClr val="FFFF00"/>
                </a:highlight>
              </a:rPr>
              <a:t>kathestasan</a:t>
            </a:r>
            <a:r>
              <a:rPr lang="en-GB" b="1" dirty="0">
                <a:highlight>
                  <a:srgbClr val="FFFF00"/>
                </a:highlight>
              </a:rPr>
              <a:t>). </a:t>
            </a:r>
            <a:r>
              <a:rPr lang="en-GB" b="1" dirty="0"/>
              <a:t>Although in a public capacity his conduct of the war was excellent, his way of life made him objectionable to everyone as a person; thus, they entrusted their affairs to other hands and built before long ruined the city. [Be careful what you wish for in politics, then!?]</a:t>
            </a:r>
            <a:endParaRPr lang="en-GB" dirty="0"/>
          </a:p>
          <a:p>
            <a:pPr marL="0" indent="0">
              <a:buNone/>
            </a:pPr>
            <a:r>
              <a:rPr lang="en-GB" dirty="0"/>
              <a:t> </a:t>
            </a:r>
          </a:p>
          <a:p>
            <a:pPr marL="0" indent="0">
              <a:buNone/>
            </a:pPr>
            <a:r>
              <a:rPr lang="en-GB" b="1" dirty="0"/>
              <a:t>6.16</a:t>
            </a:r>
            <a:r>
              <a:rPr lang="en-GB" dirty="0"/>
              <a:t> (Alcibiades speaking in favour of the expedition, against Nicias)</a:t>
            </a:r>
          </a:p>
          <a:p>
            <a:pPr marL="0" indent="0">
              <a:buNone/>
            </a:pPr>
            <a:r>
              <a:rPr lang="en-GB" dirty="0"/>
              <a:t>… </a:t>
            </a:r>
            <a:r>
              <a:rPr lang="en-GB" b="1" dirty="0">
                <a:highlight>
                  <a:srgbClr val="FFFF00"/>
                </a:highlight>
              </a:rPr>
              <a:t>There was a time when the Hellenes imagined that our city had been ruined by the war, but they came to consider it even greater than it really is, because of the splendid show I made as its representative at the Olympic Games, when I entered seven chariots for the chariot race (more than any private individual has entered before) and took the first, second, and fourth places, and saw that everything else was arranged in a style worthy of my victory. It is customary for such things to bring honour, and the fact that they are done at all must also give an impression of power. Again, though, it is quite natural for my fellow citizens to envy me for the magnificence with which I have done things in Athens, such as providing choruses and so on, yet to the outside world, this also is evidence of our strength. Indeed, it is no useless folly (</a:t>
            </a:r>
            <a:r>
              <a:rPr lang="en-GB" b="1" i="1" dirty="0" err="1">
                <a:highlight>
                  <a:srgbClr val="FFFF00"/>
                </a:highlight>
              </a:rPr>
              <a:t>ouk</a:t>
            </a:r>
            <a:r>
              <a:rPr lang="en-GB" b="1" i="1" dirty="0">
                <a:highlight>
                  <a:srgbClr val="FFFF00"/>
                </a:highlight>
              </a:rPr>
              <a:t> </a:t>
            </a:r>
            <a:r>
              <a:rPr lang="en-GB" b="1" i="1" dirty="0" err="1">
                <a:highlight>
                  <a:srgbClr val="FFFF00"/>
                </a:highlight>
              </a:rPr>
              <a:t>akhrêstos</a:t>
            </a:r>
            <a:r>
              <a:rPr lang="en-GB" b="1" i="1" dirty="0">
                <a:highlight>
                  <a:srgbClr val="FFFF00"/>
                </a:highlight>
              </a:rPr>
              <a:t> anoia</a:t>
            </a:r>
            <a:r>
              <a:rPr lang="en-GB" b="1" dirty="0">
                <a:highlight>
                  <a:srgbClr val="FFFF00"/>
                </a:highlight>
              </a:rPr>
              <a:t>), when a man should spend his own money not only to benefit himself but his city as well. …</a:t>
            </a:r>
          </a:p>
          <a:p>
            <a:pPr marL="0" indent="0">
              <a:buNone/>
            </a:pPr>
            <a:endParaRPr lang="en-GB" dirty="0"/>
          </a:p>
          <a:p>
            <a:pPr marL="0" indent="0" algn="r">
              <a:buNone/>
            </a:pPr>
            <a:r>
              <a:rPr lang="en-GB" dirty="0"/>
              <a:t>(trans. modified combination of Warner (Penguin) and Lattimore (Hackett))</a:t>
            </a:r>
          </a:p>
          <a:p>
            <a:endParaRPr lang="en-US" dirty="0"/>
          </a:p>
        </p:txBody>
      </p:sp>
    </p:spTree>
    <p:extLst>
      <p:ext uri="{BB962C8B-B14F-4D97-AF65-F5344CB8AC3E}">
        <p14:creationId xmlns:p14="http://schemas.microsoft.com/office/powerpoint/2010/main" val="17775958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erson standing in front of a rocket&#10;&#10;Description automatically generated with medium confidence">
            <a:extLst>
              <a:ext uri="{FF2B5EF4-FFF2-40B4-BE49-F238E27FC236}">
                <a16:creationId xmlns:a16="http://schemas.microsoft.com/office/drawing/2014/main" id="{13833E22-3555-1A1B-D68E-85C5175ED7B9}"/>
              </a:ext>
            </a:extLst>
          </p:cNvPr>
          <p:cNvPicPr>
            <a:picLocks noGrp="1" noChangeAspect="1"/>
          </p:cNvPicPr>
          <p:nvPr>
            <p:ph idx="1"/>
          </p:nvPr>
        </p:nvPicPr>
        <p:blipFill>
          <a:blip r:embed="rId2"/>
          <a:stretch>
            <a:fillRect/>
          </a:stretch>
        </p:blipFill>
        <p:spPr>
          <a:xfrm>
            <a:off x="1426030" y="344394"/>
            <a:ext cx="3638167" cy="5281028"/>
          </a:xfrm>
        </p:spPr>
      </p:pic>
      <p:sp>
        <p:nvSpPr>
          <p:cNvPr id="6" name="TextBox 5">
            <a:extLst>
              <a:ext uri="{FF2B5EF4-FFF2-40B4-BE49-F238E27FC236}">
                <a16:creationId xmlns:a16="http://schemas.microsoft.com/office/drawing/2014/main" id="{8354CEBF-055D-3E11-7126-0381A440A724}"/>
              </a:ext>
            </a:extLst>
          </p:cNvPr>
          <p:cNvSpPr txBox="1"/>
          <p:nvPr/>
        </p:nvSpPr>
        <p:spPr>
          <a:xfrm>
            <a:off x="6041571" y="302359"/>
            <a:ext cx="2699657" cy="6555641"/>
          </a:xfrm>
          <a:prstGeom prst="rect">
            <a:avLst/>
          </a:prstGeom>
          <a:noFill/>
        </p:spPr>
        <p:txBody>
          <a:bodyPr wrap="square" rtlCol="0">
            <a:spAutoFit/>
          </a:bodyPr>
          <a:lstStyle/>
          <a:p>
            <a:r>
              <a:rPr lang="en-US" sz="2000" dirty="0"/>
              <a:t>~ Elon Musk, only $100m of personal wealth into SpaceX at launch, a much smaller fraction of his wealth than Alcibiades’ outlay, for which it is very likely that he received further funds from elsewhere, beyond Athens… (so also Musk in due course, for instance). </a:t>
            </a:r>
          </a:p>
          <a:p>
            <a:endParaRPr lang="en-US" sz="2000" dirty="0"/>
          </a:p>
          <a:p>
            <a:r>
              <a:rPr lang="en-US" sz="2000" dirty="0"/>
              <a:t>Incidentally (?), what is the relation between Elon Musk’s use of private and corporate wealth and US democracy?  What does this tell us about democracy?</a:t>
            </a:r>
          </a:p>
        </p:txBody>
      </p:sp>
    </p:spTree>
    <p:extLst>
      <p:ext uri="{BB962C8B-B14F-4D97-AF65-F5344CB8AC3E}">
        <p14:creationId xmlns:p14="http://schemas.microsoft.com/office/powerpoint/2010/main" val="3498535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41FDD-5358-7E75-D769-AEDB15A3EAF5}"/>
              </a:ext>
            </a:extLst>
          </p:cNvPr>
          <p:cNvSpPr>
            <a:spLocks noGrp="1"/>
          </p:cNvSpPr>
          <p:nvPr>
            <p:ph type="title"/>
          </p:nvPr>
        </p:nvSpPr>
        <p:spPr>
          <a:xfrm>
            <a:off x="457200" y="0"/>
            <a:ext cx="8229600" cy="726848"/>
          </a:xfrm>
        </p:spPr>
        <p:txBody>
          <a:bodyPr>
            <a:noAutofit/>
          </a:bodyPr>
          <a:lstStyle/>
          <a:p>
            <a:r>
              <a:rPr lang="en-US" sz="2400" b="1" dirty="0"/>
              <a:t>Isocrates 16, ‘</a:t>
            </a:r>
            <a:r>
              <a:rPr lang="en-GB" sz="2400" b="1" dirty="0"/>
              <a:t>Concerning the Team of Horses’</a:t>
            </a:r>
            <a:endParaRPr lang="en-US" sz="3200" b="1" dirty="0"/>
          </a:p>
        </p:txBody>
      </p:sp>
      <p:sp>
        <p:nvSpPr>
          <p:cNvPr id="3" name="Content Placeholder 2">
            <a:extLst>
              <a:ext uri="{FF2B5EF4-FFF2-40B4-BE49-F238E27FC236}">
                <a16:creationId xmlns:a16="http://schemas.microsoft.com/office/drawing/2014/main" id="{415D6069-AFAF-2F10-D546-03B0E2339B97}"/>
              </a:ext>
            </a:extLst>
          </p:cNvPr>
          <p:cNvSpPr>
            <a:spLocks noGrp="1"/>
          </p:cNvSpPr>
          <p:nvPr>
            <p:ph idx="1"/>
          </p:nvPr>
        </p:nvSpPr>
        <p:spPr>
          <a:xfrm>
            <a:off x="0" y="648586"/>
            <a:ext cx="9144000" cy="6209414"/>
          </a:xfrm>
        </p:spPr>
        <p:txBody>
          <a:bodyPr>
            <a:normAutofit fontScale="55000" lnSpcReduction="20000"/>
          </a:bodyPr>
          <a:lstStyle/>
          <a:p>
            <a:pPr marL="0" indent="0">
              <a:buNone/>
            </a:pPr>
            <a:r>
              <a:rPr lang="en-GB" sz="3500" dirty="0"/>
              <a:t>[32] 	… </a:t>
            </a:r>
            <a:r>
              <a:rPr lang="en-GB" sz="3500" b="1" dirty="0">
                <a:highlight>
                  <a:srgbClr val="FFFF00"/>
                </a:highlight>
              </a:rPr>
              <a:t>my father</a:t>
            </a:r>
            <a:r>
              <a:rPr lang="en-GB" sz="3500" dirty="0">
                <a:highlight>
                  <a:srgbClr val="FFFF00"/>
                </a:highlight>
              </a:rPr>
              <a:t>, seeing that the festival assembly at Olympia was beloved and admired by the whole world and that in it the Greeks made </a:t>
            </a:r>
            <a:r>
              <a:rPr lang="en-GB" sz="3500" b="1" dirty="0">
                <a:highlight>
                  <a:srgbClr val="FFFF00"/>
                </a:highlight>
              </a:rPr>
              <a:t>display (</a:t>
            </a:r>
            <a:r>
              <a:rPr lang="en-GB" sz="3500" b="1" i="1" dirty="0" err="1">
                <a:highlight>
                  <a:srgbClr val="FFFF00"/>
                </a:highlight>
              </a:rPr>
              <a:t>epideixin</a:t>
            </a:r>
            <a:r>
              <a:rPr lang="en-GB" sz="3500" b="1" dirty="0">
                <a:highlight>
                  <a:srgbClr val="FFFF00"/>
                </a:highlight>
              </a:rPr>
              <a:t>) </a:t>
            </a:r>
            <a:r>
              <a:rPr lang="en-GB" sz="3500" dirty="0">
                <a:highlight>
                  <a:srgbClr val="FFFF00"/>
                </a:highlight>
              </a:rPr>
              <a:t>of their wealth, strength of body, and training, and that not only the athletes were the objects of envy, but that also the cities of the victors became renowned, </a:t>
            </a:r>
            <a:r>
              <a:rPr lang="en-GB" sz="3500" b="1" dirty="0">
                <a:highlight>
                  <a:srgbClr val="FFFF00"/>
                </a:highlight>
              </a:rPr>
              <a:t>and believing moreover that while the public services performed in Athens redound to the prestige, in the eyes of his fellow-citizens, of the person who renders them, expenditures in the Olympian Festival, however, enhance the city's reputation throughout all Greece</a:t>
            </a:r>
            <a:r>
              <a:rPr lang="en-GB" sz="3500" dirty="0">
                <a:highlight>
                  <a:srgbClr val="FFFF00"/>
                </a:highlight>
              </a:rPr>
              <a:t>, </a:t>
            </a:r>
            <a:r>
              <a:rPr lang="en-GB" sz="3500" dirty="0"/>
              <a:t>[33] reflecting upon these things, I say, although in natural gifts and in strength of body he was inferior to none, </a:t>
            </a:r>
            <a:r>
              <a:rPr lang="en-GB" sz="3500" dirty="0">
                <a:highlight>
                  <a:srgbClr val="FFFF00"/>
                </a:highlight>
              </a:rPr>
              <a:t>he disdained the gymnastic contests, for he knew that some of the athletes were of low birth, inhabitants of petty states, and of mean education, but turned to the breeding of race-horses, which is possible only for those most blest by Fortune and not to be pursued by one of low estate, </a:t>
            </a:r>
            <a:r>
              <a:rPr lang="en-GB" sz="3500" b="1" dirty="0">
                <a:highlight>
                  <a:srgbClr val="FFFF00"/>
                </a:highlight>
              </a:rPr>
              <a:t>and not only did he surpass his rivals, [34] but also all who had ever before won the victory. For he entered a larger number of teams in competition than even the mightiest cities had done, and they were of such excellence that he came out first, second and third. Besides this, his generosity and the sacrifices and in the other expenses connected with the festival with so lavish and magnificent (</a:t>
            </a:r>
            <a:r>
              <a:rPr lang="en-GB" sz="3500" b="1" i="1" dirty="0" err="1">
                <a:highlight>
                  <a:srgbClr val="FFFF00"/>
                </a:highlight>
              </a:rPr>
              <a:t>megaloprepôs</a:t>
            </a:r>
            <a:r>
              <a:rPr lang="en-GB" sz="3500" b="1" dirty="0">
                <a:highlight>
                  <a:srgbClr val="FFFF00"/>
                </a:highlight>
              </a:rPr>
              <a:t>) that the public funds of all the others were clearly less than the private means of Alcibiades alone.</a:t>
            </a:r>
            <a:r>
              <a:rPr lang="en-GB" sz="3500" dirty="0">
                <a:highlight>
                  <a:srgbClr val="FFFF00"/>
                </a:highlight>
              </a:rPr>
              <a:t> </a:t>
            </a:r>
            <a:r>
              <a:rPr lang="en-GB" sz="3500" dirty="0"/>
              <a:t>And when he brought his mission to an end he had caused the successes of his predecessors to seem petty in comparison with his own and those who in his own day had been victors to be no longer objects of emulation, and to future breeders of racing-steeds he left behind no possibility of surpassing him. [35] </a:t>
            </a:r>
            <a:r>
              <a:rPr lang="en-GB" sz="3500" b="1" dirty="0">
                <a:highlight>
                  <a:srgbClr val="FFFF00"/>
                </a:highlight>
              </a:rPr>
              <a:t>With regards to my father’s services here in Athens as </a:t>
            </a:r>
            <a:r>
              <a:rPr lang="en-GB" sz="3500" b="1" i="1" dirty="0" err="1">
                <a:highlight>
                  <a:srgbClr val="FFFF00"/>
                </a:highlight>
              </a:rPr>
              <a:t>khoregos</a:t>
            </a:r>
            <a:r>
              <a:rPr lang="en-GB" sz="3500" b="1" dirty="0">
                <a:highlight>
                  <a:srgbClr val="FFFF00"/>
                </a:highlight>
              </a:rPr>
              <a:t> and gymnasiarch and trierarch I am ashamed to speak; for so greatly did he excel in all the other public duties that, although those who have served the state in less splendid fashion sing their own praises thereof, if anyone should on my father's behalf ask for a vote of thanks even in recognition of services as great as his, he would seem to be talking about petty things.</a:t>
            </a:r>
          </a:p>
          <a:p>
            <a:endParaRPr lang="en-US" dirty="0"/>
          </a:p>
        </p:txBody>
      </p:sp>
    </p:spTree>
    <p:extLst>
      <p:ext uri="{BB962C8B-B14F-4D97-AF65-F5344CB8AC3E}">
        <p14:creationId xmlns:p14="http://schemas.microsoft.com/office/powerpoint/2010/main" val="24888874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007928"/>
          </a:xfrm>
        </p:spPr>
        <p:txBody>
          <a:bodyPr>
            <a:normAutofit/>
          </a:bodyPr>
          <a:lstStyle/>
          <a:p>
            <a:r>
              <a:rPr lang="en-US" sz="4000" b="1" dirty="0"/>
              <a:t>Timeline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15362711"/>
              </p:ext>
            </p:extLst>
          </p:nvPr>
        </p:nvGraphicFramePr>
        <p:xfrm>
          <a:off x="457200" y="946362"/>
          <a:ext cx="8229600" cy="54537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510897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graphicEl>
                                              <a:dgm id="{3E597380-D174-EE46-9CD6-1156E71F36AC}"/>
                                            </p:graphicEl>
                                          </p:spTgt>
                                        </p:tgtEl>
                                        <p:attrNameLst>
                                          <p:attrName>style.visibility</p:attrName>
                                        </p:attrNameLst>
                                      </p:cBhvr>
                                      <p:to>
                                        <p:strVal val="visible"/>
                                      </p:to>
                                    </p:set>
                                    <p:animEffect transition="in" filter="dissolve">
                                      <p:cBhvr>
                                        <p:cTn id="7" dur="500"/>
                                        <p:tgtEl>
                                          <p:spTgt spid="6">
                                            <p:graphicEl>
                                              <a:dgm id="{3E597380-D174-EE46-9CD6-1156E71F36A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graphicEl>
                                              <a:dgm id="{DD79FFC0-081E-064B-A723-3A6980846F70}"/>
                                            </p:graphicEl>
                                          </p:spTgt>
                                        </p:tgtEl>
                                        <p:attrNameLst>
                                          <p:attrName>style.visibility</p:attrName>
                                        </p:attrNameLst>
                                      </p:cBhvr>
                                      <p:to>
                                        <p:strVal val="visible"/>
                                      </p:to>
                                    </p:set>
                                    <p:animEffect transition="in" filter="dissolve">
                                      <p:cBhvr>
                                        <p:cTn id="12" dur="500"/>
                                        <p:tgtEl>
                                          <p:spTgt spid="6">
                                            <p:graphicEl>
                                              <a:dgm id="{DD79FFC0-081E-064B-A723-3A6980846F7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50530-3B89-8734-954E-75AD6B1E382F}"/>
              </a:ext>
            </a:extLst>
          </p:cNvPr>
          <p:cNvSpPr>
            <a:spLocks noGrp="1"/>
          </p:cNvSpPr>
          <p:nvPr>
            <p:ph type="title"/>
          </p:nvPr>
        </p:nvSpPr>
        <p:spPr>
          <a:xfrm>
            <a:off x="457200" y="285525"/>
            <a:ext cx="8229600" cy="215219"/>
          </a:xfrm>
        </p:spPr>
        <p:txBody>
          <a:bodyPr>
            <a:noAutofit/>
          </a:bodyPr>
          <a:lstStyle/>
          <a:p>
            <a:r>
              <a:rPr lang="en-US" sz="2400" b="1" dirty="0"/>
              <a:t>Plutarch, </a:t>
            </a:r>
            <a:r>
              <a:rPr lang="en-US" sz="2400" b="1" i="1" dirty="0"/>
              <a:t>Life of Alcibiades</a:t>
            </a:r>
          </a:p>
        </p:txBody>
      </p:sp>
      <p:sp>
        <p:nvSpPr>
          <p:cNvPr id="3" name="Content Placeholder 2">
            <a:extLst>
              <a:ext uri="{FF2B5EF4-FFF2-40B4-BE49-F238E27FC236}">
                <a16:creationId xmlns:a16="http://schemas.microsoft.com/office/drawing/2014/main" id="{A3D5DBD3-D19A-156A-1BAF-8428D53B4CEA}"/>
              </a:ext>
            </a:extLst>
          </p:cNvPr>
          <p:cNvSpPr>
            <a:spLocks noGrp="1"/>
          </p:cNvSpPr>
          <p:nvPr>
            <p:ph idx="1"/>
          </p:nvPr>
        </p:nvSpPr>
        <p:spPr>
          <a:xfrm>
            <a:off x="0" y="674913"/>
            <a:ext cx="9144000" cy="6183087"/>
          </a:xfrm>
        </p:spPr>
        <p:txBody>
          <a:bodyPr>
            <a:normAutofit fontScale="47500" lnSpcReduction="20000"/>
          </a:bodyPr>
          <a:lstStyle/>
          <a:p>
            <a:pPr marL="0" indent="0">
              <a:buNone/>
            </a:pPr>
            <a:r>
              <a:rPr lang="en-GB" sz="3500" dirty="0"/>
              <a:t>§§ 11–12 with (again) Euripides </a:t>
            </a:r>
            <a:r>
              <a:rPr lang="en-GB" sz="3500" dirty="0" err="1"/>
              <a:t>fr.</a:t>
            </a:r>
            <a:r>
              <a:rPr lang="en-GB" sz="3500" i="1" dirty="0"/>
              <a:t> </a:t>
            </a:r>
            <a:r>
              <a:rPr lang="en-GB" sz="3500" dirty="0"/>
              <a:t>755 </a:t>
            </a:r>
            <a:r>
              <a:rPr lang="en-GB" sz="3500" i="1" dirty="0"/>
              <a:t>PMG</a:t>
            </a:r>
            <a:r>
              <a:rPr lang="en-GB" sz="3500" dirty="0"/>
              <a:t> (also </a:t>
            </a:r>
            <a:r>
              <a:rPr lang="en-GB" sz="3500" dirty="0" err="1"/>
              <a:t>Plut</a:t>
            </a:r>
            <a:r>
              <a:rPr lang="en-GB" sz="3500" dirty="0"/>
              <a:t>. </a:t>
            </a:r>
            <a:r>
              <a:rPr lang="en-GB" sz="3500" i="1" dirty="0"/>
              <a:t>Demosthenes</a:t>
            </a:r>
            <a:r>
              <a:rPr lang="en-GB" sz="3500" dirty="0"/>
              <a:t> 1 for an addition, reconstructed)</a:t>
            </a:r>
          </a:p>
          <a:p>
            <a:pPr marL="0" indent="0">
              <a:buNone/>
            </a:pPr>
            <a:endParaRPr lang="en-GB" dirty="0"/>
          </a:p>
          <a:p>
            <a:pPr marL="0" indent="0">
              <a:buNone/>
            </a:pPr>
            <a:r>
              <a:rPr lang="en-GB" dirty="0"/>
              <a:t>11. His breeds of horses were famous the world over, and so was the number of his racing-chariots. </a:t>
            </a:r>
            <a:r>
              <a:rPr lang="en-GB" dirty="0">
                <a:highlight>
                  <a:srgbClr val="FFFF00"/>
                </a:highlight>
              </a:rPr>
              <a:t>No one else ever entered seven of these at the Olympic games – </a:t>
            </a:r>
            <a:r>
              <a:rPr lang="en-GB" b="1" dirty="0">
                <a:highlight>
                  <a:srgbClr val="FFFF00"/>
                </a:highlight>
              </a:rPr>
              <a:t>neither commoner nor king (</a:t>
            </a:r>
            <a:r>
              <a:rPr lang="en-GB" b="1" i="1" dirty="0">
                <a:highlight>
                  <a:srgbClr val="FFFF00"/>
                </a:highlight>
              </a:rPr>
              <a:t>basileus</a:t>
            </a:r>
            <a:r>
              <a:rPr lang="en-GB" b="1" dirty="0">
                <a:highlight>
                  <a:srgbClr val="FFFF00"/>
                </a:highlight>
              </a:rPr>
              <a:t>) – but he alone</a:t>
            </a:r>
            <a:r>
              <a:rPr lang="en-GB" dirty="0">
                <a:highlight>
                  <a:srgbClr val="FFFF00"/>
                </a:highlight>
              </a:rPr>
              <a:t>. And his coming off first, second and fourth victor (as Thucydides says; third, according to Euripides), transcends in the splendour of its renown all that ambition can aspire to in this field</a:t>
            </a:r>
            <a:r>
              <a:rPr lang="en-GB" dirty="0"/>
              <a:t>. The ode of Euripides to which I refer runs thus:</a:t>
            </a:r>
          </a:p>
          <a:p>
            <a:pPr marL="0" indent="0">
              <a:buNone/>
            </a:pPr>
            <a:r>
              <a:rPr lang="en-GB" dirty="0"/>
              <a:t> </a:t>
            </a:r>
          </a:p>
          <a:p>
            <a:pPr marL="0" indent="0">
              <a:buNone/>
            </a:pPr>
            <a:r>
              <a:rPr lang="en-GB" dirty="0"/>
              <a:t>	I wonder at you, son of </a:t>
            </a:r>
            <a:r>
              <a:rPr lang="en-GB" dirty="0" err="1"/>
              <a:t>Clinias</a:t>
            </a:r>
            <a:r>
              <a:rPr lang="en-GB" dirty="0"/>
              <a:t>.</a:t>
            </a:r>
          </a:p>
          <a:p>
            <a:pPr marL="0" indent="0">
              <a:buNone/>
            </a:pPr>
            <a:r>
              <a:rPr lang="en-GB" dirty="0"/>
              <a:t>	Fine is the victory, but the finest is,</a:t>
            </a:r>
          </a:p>
          <a:p>
            <a:pPr marL="0" indent="0">
              <a:buNone/>
            </a:pPr>
            <a:r>
              <a:rPr lang="en-GB" dirty="0"/>
              <a:t>	which no other of the Hellenes has achieved,</a:t>
            </a:r>
          </a:p>
          <a:p>
            <a:pPr marL="0" indent="0">
              <a:buNone/>
            </a:pPr>
            <a:r>
              <a:rPr lang="en-GB" dirty="0"/>
              <a:t>	to run first and second and third with</a:t>
            </a:r>
          </a:p>
          <a:p>
            <a:pPr marL="0" indent="0">
              <a:buNone/>
            </a:pPr>
            <a:r>
              <a:rPr lang="en-GB" dirty="0"/>
              <a:t>	the chariot, and to go effortlessly, crowned with</a:t>
            </a:r>
          </a:p>
          <a:p>
            <a:pPr marL="0" indent="0">
              <a:buNone/>
            </a:pPr>
            <a:r>
              <a:rPr lang="en-GB" dirty="0"/>
              <a:t>	Zeus’ olive, to give the shout to the herald.</a:t>
            </a:r>
          </a:p>
          <a:p>
            <a:pPr marL="0" indent="0">
              <a:buNone/>
            </a:pPr>
            <a:endParaRPr lang="en-GB" dirty="0"/>
          </a:p>
          <a:p>
            <a:pPr marL="0" indent="0">
              <a:buNone/>
            </a:pPr>
            <a:r>
              <a:rPr lang="en-GB" dirty="0"/>
              <a:t>	[additional line: ‘for a happy man it is necessary in the first place </a:t>
            </a:r>
            <a:r>
              <a:rPr lang="en-GB" b="1" dirty="0">
                <a:highlight>
                  <a:srgbClr val="FFFF00"/>
                </a:highlight>
              </a:rPr>
              <a:t>to have a city of noble renown</a:t>
            </a:r>
            <a:r>
              <a:rPr lang="en-GB" dirty="0"/>
              <a:t>.’]</a:t>
            </a:r>
          </a:p>
          <a:p>
            <a:pPr marL="0" indent="0">
              <a:buNone/>
            </a:pPr>
            <a:endParaRPr lang="en-GB" dirty="0"/>
          </a:p>
          <a:p>
            <a:pPr marL="0" indent="0">
              <a:buNone/>
            </a:pPr>
            <a:r>
              <a:rPr lang="en-GB" dirty="0"/>
              <a:t>12. Moreover, the splendour of his at Olympia was made even more conspicuous by</a:t>
            </a:r>
            <a:r>
              <a:rPr lang="en-GB" dirty="0">
                <a:highlight>
                  <a:srgbClr val="FFFF00"/>
                </a:highlight>
              </a:rPr>
              <a:t> </a:t>
            </a:r>
            <a:r>
              <a:rPr lang="en-GB" b="1" dirty="0">
                <a:highlight>
                  <a:srgbClr val="FFFF00"/>
                </a:highlight>
              </a:rPr>
              <a:t>the emulous rivalry of the cities in his behalf. The Ephesians equipped him with a tent of magnificent adornment; the </a:t>
            </a:r>
            <a:r>
              <a:rPr lang="en-GB" b="1" dirty="0" err="1">
                <a:highlight>
                  <a:srgbClr val="FFFF00"/>
                </a:highlight>
              </a:rPr>
              <a:t>Chians</a:t>
            </a:r>
            <a:r>
              <a:rPr lang="en-GB" b="1" dirty="0">
                <a:highlight>
                  <a:srgbClr val="FFFF00"/>
                </a:highlight>
              </a:rPr>
              <a:t> furnished him with provender for his horses and with innumerable animals for sacrifice; the Lesbians with wine and other provisions for his unstinted entertainment of the multitude. </a:t>
            </a:r>
            <a:r>
              <a:rPr lang="en-GB" dirty="0"/>
              <a:t>However, a grave calumny – or malpractice on his part – connected with this rivalry was even more in the mouths of men.</a:t>
            </a:r>
          </a:p>
          <a:p>
            <a:pPr marL="0" indent="0">
              <a:buNone/>
            </a:pPr>
            <a:r>
              <a:rPr lang="en-GB" dirty="0"/>
              <a:t>	It is said </a:t>
            </a:r>
            <a:r>
              <a:rPr lang="en-GB" b="1" dirty="0"/>
              <a:t>[see [</a:t>
            </a:r>
            <a:r>
              <a:rPr lang="en-GB" b="1" dirty="0" err="1"/>
              <a:t>Andocides</a:t>
            </a:r>
            <a:r>
              <a:rPr lang="en-GB" b="1" dirty="0"/>
              <a:t>] 4]</a:t>
            </a:r>
            <a:r>
              <a:rPr lang="en-GB" dirty="0"/>
              <a:t>, namely that there was at Athens one Diomedes, a reputable man, a friend of Alcibiades, and eagerly desirous of winning a victory at Olympia. He learned that there was a racing-chariot at Argos which was the property of that city, and knowing that Alcibiades had many friends and was very influential there, got him to buy the chariot. Alcibiades bought it for his friend, and then entered it in the racing list as his own, bidding Diomedes go hang. Diomedes was full of indignation, and called on gods and men to witness his wrongs. It appears also that a law-suit arose over this matter, and a speech was written by Isocrates for the son of Alcibiades “Concerning the Team of Horses.” In this speech, however, it is </a:t>
            </a:r>
            <a:r>
              <a:rPr lang="en-GB" dirty="0" err="1"/>
              <a:t>Tisias</a:t>
            </a:r>
            <a:r>
              <a:rPr lang="en-GB" dirty="0"/>
              <a:t>, not Diomedes, who is the plaintiff </a:t>
            </a:r>
            <a:r>
              <a:rPr lang="en-GB" b="1" dirty="0"/>
              <a:t>[see Isocrates 19]</a:t>
            </a:r>
            <a:r>
              <a:rPr lang="en-GB" dirty="0"/>
              <a:t>.</a:t>
            </a:r>
          </a:p>
          <a:p>
            <a:endParaRPr lang="en-US" dirty="0"/>
          </a:p>
        </p:txBody>
      </p:sp>
    </p:spTree>
    <p:extLst>
      <p:ext uri="{BB962C8B-B14F-4D97-AF65-F5344CB8AC3E}">
        <p14:creationId xmlns:p14="http://schemas.microsoft.com/office/powerpoint/2010/main" val="14924266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CC6809-B90D-9B4E-98B6-92C80EE4A9FA}"/>
              </a:ext>
            </a:extLst>
          </p:cNvPr>
          <p:cNvSpPr>
            <a:spLocks noGrp="1"/>
          </p:cNvSpPr>
          <p:nvPr>
            <p:ph idx="1"/>
          </p:nvPr>
        </p:nvSpPr>
        <p:spPr>
          <a:xfrm>
            <a:off x="457200" y="1023258"/>
            <a:ext cx="8229600" cy="751114"/>
          </a:xfrm>
        </p:spPr>
        <p:txBody>
          <a:bodyPr>
            <a:noAutofit/>
          </a:bodyPr>
          <a:lstStyle/>
          <a:p>
            <a:pPr marL="0" indent="0">
              <a:buNone/>
            </a:pPr>
            <a:r>
              <a:rPr lang="en-US" dirty="0"/>
              <a:t>• The history of competitiveness</a:t>
            </a:r>
            <a:br>
              <a:rPr lang="en-US" dirty="0"/>
            </a:br>
            <a:br>
              <a:rPr lang="en-US" dirty="0"/>
            </a:br>
            <a:endParaRPr lang="en-US" dirty="0"/>
          </a:p>
        </p:txBody>
      </p:sp>
      <p:sp>
        <p:nvSpPr>
          <p:cNvPr id="5" name="TextBox 4">
            <a:extLst>
              <a:ext uri="{FF2B5EF4-FFF2-40B4-BE49-F238E27FC236}">
                <a16:creationId xmlns:a16="http://schemas.microsoft.com/office/drawing/2014/main" id="{F4033DE4-4A29-0D64-AD58-483871BBDA93}"/>
              </a:ext>
            </a:extLst>
          </p:cNvPr>
          <p:cNvSpPr txBox="1"/>
          <p:nvPr/>
        </p:nvSpPr>
        <p:spPr>
          <a:xfrm>
            <a:off x="511629" y="2057400"/>
            <a:ext cx="8153400" cy="2831544"/>
          </a:xfrm>
          <a:prstGeom prst="rect">
            <a:avLst/>
          </a:prstGeom>
          <a:noFill/>
        </p:spPr>
        <p:txBody>
          <a:bodyPr wrap="square" rtlCol="0">
            <a:spAutoFit/>
          </a:bodyPr>
          <a:lstStyle/>
          <a:p>
            <a:r>
              <a:rPr lang="en-GB" sz="3200" b="1" dirty="0"/>
              <a:t>Homer, </a:t>
            </a:r>
            <a:r>
              <a:rPr lang="en-GB" sz="3200" b="1" i="1" dirty="0"/>
              <a:t>Iliad</a:t>
            </a:r>
            <a:r>
              <a:rPr lang="en-GB" sz="3200" b="1" dirty="0"/>
              <a:t>: </a:t>
            </a:r>
            <a:r>
              <a:rPr lang="en-GB" sz="3200" dirty="0"/>
              <a:t>6.208 (Glaucus to Diomedes) = 11.784 (Nestor about Achilles): </a:t>
            </a:r>
          </a:p>
          <a:p>
            <a:r>
              <a:rPr lang="en-GB" sz="3200" dirty="0"/>
              <a:t> </a:t>
            </a:r>
          </a:p>
          <a:p>
            <a:r>
              <a:rPr lang="en-GB" sz="3200" i="1" dirty="0" err="1"/>
              <a:t>aei</a:t>
            </a:r>
            <a:r>
              <a:rPr lang="en-GB" sz="3200" i="1" dirty="0"/>
              <a:t> </a:t>
            </a:r>
            <a:r>
              <a:rPr lang="en-GB" sz="3200" i="1" dirty="0" err="1"/>
              <a:t>aristeuein</a:t>
            </a:r>
            <a:r>
              <a:rPr lang="en-GB" sz="3200" i="1" dirty="0"/>
              <a:t> kai </a:t>
            </a:r>
            <a:r>
              <a:rPr lang="en-GB" sz="3200" i="1" dirty="0" err="1"/>
              <a:t>huperokhon</a:t>
            </a:r>
            <a:r>
              <a:rPr lang="en-GB" sz="3200" i="1" dirty="0"/>
              <a:t> </a:t>
            </a:r>
            <a:r>
              <a:rPr lang="en-GB" sz="3200" i="1" dirty="0" err="1"/>
              <a:t>emmenai</a:t>
            </a:r>
            <a:r>
              <a:rPr lang="en-GB" sz="3200" i="1" dirty="0"/>
              <a:t> </a:t>
            </a:r>
            <a:r>
              <a:rPr lang="en-GB" sz="3200" i="1" dirty="0" err="1"/>
              <a:t>allôn</a:t>
            </a:r>
            <a:r>
              <a:rPr lang="en-GB" sz="3200" dirty="0"/>
              <a:t>: ‘Always to excel and to surpass all others’</a:t>
            </a:r>
          </a:p>
          <a:p>
            <a:endParaRPr lang="en-US" dirty="0"/>
          </a:p>
        </p:txBody>
      </p:sp>
    </p:spTree>
    <p:extLst>
      <p:ext uri="{BB962C8B-B14F-4D97-AF65-F5344CB8AC3E}">
        <p14:creationId xmlns:p14="http://schemas.microsoft.com/office/powerpoint/2010/main" val="307016763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ripodStreet.jpg"/>
          <p:cNvPicPr>
            <a:picLocks noGrp="1" noChangeAspect="1"/>
          </p:cNvPicPr>
          <p:nvPr>
            <p:ph idx="1"/>
          </p:nvPr>
        </p:nvPicPr>
        <p:blipFill>
          <a:blip r:embed="rId3">
            <a:lum bright="-15000" contrast="25000"/>
          </a:blip>
          <a:srcRect l="-16699" t="1647" r="-16699"/>
          <a:stretch>
            <a:fillRect/>
          </a:stretch>
        </p:blipFill>
        <p:spPr>
          <a:xfrm>
            <a:off x="-906101" y="472715"/>
            <a:ext cx="10930956" cy="5912571"/>
          </a:xfrm>
        </p:spPr>
      </p:pic>
      <p:sp>
        <p:nvSpPr>
          <p:cNvPr id="3" name="TextBox 2">
            <a:extLst>
              <a:ext uri="{FF2B5EF4-FFF2-40B4-BE49-F238E27FC236}">
                <a16:creationId xmlns:a16="http://schemas.microsoft.com/office/drawing/2014/main" id="{B0663639-5010-698F-D337-135F6C9524F6}"/>
              </a:ext>
            </a:extLst>
          </p:cNvPr>
          <p:cNvSpPr txBox="1"/>
          <p:nvPr/>
        </p:nvSpPr>
        <p:spPr>
          <a:xfrm>
            <a:off x="0" y="0"/>
            <a:ext cx="9144000" cy="369332"/>
          </a:xfrm>
          <a:prstGeom prst="rect">
            <a:avLst/>
          </a:prstGeom>
          <a:noFill/>
        </p:spPr>
        <p:txBody>
          <a:bodyPr wrap="square" rtlCol="0">
            <a:spAutoFit/>
          </a:bodyPr>
          <a:lstStyle/>
          <a:p>
            <a:pPr algn="ctr"/>
            <a:r>
              <a:rPr lang="en-US" b="1" dirty="0"/>
              <a:t>Material Culture: </a:t>
            </a:r>
            <a:r>
              <a:rPr lang="en-US" b="1" dirty="0" err="1"/>
              <a:t>Choregic</a:t>
            </a:r>
            <a:r>
              <a:rPr lang="en-US" b="1" dirty="0"/>
              <a:t> Monuments</a:t>
            </a:r>
          </a:p>
        </p:txBody>
      </p:sp>
      <p:sp>
        <p:nvSpPr>
          <p:cNvPr id="6" name="Freeform 5">
            <a:extLst>
              <a:ext uri="{FF2B5EF4-FFF2-40B4-BE49-F238E27FC236}">
                <a16:creationId xmlns:a16="http://schemas.microsoft.com/office/drawing/2014/main" id="{7E793A19-8A1C-997E-2E56-F59F563ABEF8}"/>
              </a:ext>
            </a:extLst>
          </p:cNvPr>
          <p:cNvSpPr/>
          <p:nvPr/>
        </p:nvSpPr>
        <p:spPr>
          <a:xfrm>
            <a:off x="6296300" y="3102428"/>
            <a:ext cx="724986" cy="522515"/>
          </a:xfrm>
          <a:custGeom>
            <a:avLst/>
            <a:gdLst>
              <a:gd name="connsiteX0" fmla="*/ 703214 w 724986"/>
              <a:gd name="connsiteY0" fmla="*/ 130629 h 522515"/>
              <a:gd name="connsiteX1" fmla="*/ 583471 w 724986"/>
              <a:gd name="connsiteY1" fmla="*/ 76200 h 522515"/>
              <a:gd name="connsiteX2" fmla="*/ 518157 w 724986"/>
              <a:gd name="connsiteY2" fmla="*/ 32657 h 522515"/>
              <a:gd name="connsiteX3" fmla="*/ 441957 w 724986"/>
              <a:gd name="connsiteY3" fmla="*/ 0 h 522515"/>
              <a:gd name="connsiteX4" fmla="*/ 17414 w 724986"/>
              <a:gd name="connsiteY4" fmla="*/ 10886 h 522515"/>
              <a:gd name="connsiteX5" fmla="*/ 6529 w 724986"/>
              <a:gd name="connsiteY5" fmla="*/ 43543 h 522515"/>
              <a:gd name="connsiteX6" fmla="*/ 39186 w 724986"/>
              <a:gd name="connsiteY6" fmla="*/ 239486 h 522515"/>
              <a:gd name="connsiteX7" fmla="*/ 71843 w 724986"/>
              <a:gd name="connsiteY7" fmla="*/ 304800 h 522515"/>
              <a:gd name="connsiteX8" fmla="*/ 82729 w 724986"/>
              <a:gd name="connsiteY8" fmla="*/ 337457 h 522515"/>
              <a:gd name="connsiteX9" fmla="*/ 93614 w 724986"/>
              <a:gd name="connsiteY9" fmla="*/ 381000 h 522515"/>
              <a:gd name="connsiteX10" fmla="*/ 115386 w 724986"/>
              <a:gd name="connsiteY10" fmla="*/ 402772 h 522515"/>
              <a:gd name="connsiteX11" fmla="*/ 137157 w 724986"/>
              <a:gd name="connsiteY11" fmla="*/ 435429 h 522515"/>
              <a:gd name="connsiteX12" fmla="*/ 202471 w 724986"/>
              <a:gd name="connsiteY12" fmla="*/ 457200 h 522515"/>
              <a:gd name="connsiteX13" fmla="*/ 278671 w 724986"/>
              <a:gd name="connsiteY13" fmla="*/ 489857 h 522515"/>
              <a:gd name="connsiteX14" fmla="*/ 354871 w 724986"/>
              <a:gd name="connsiteY14" fmla="*/ 522515 h 522515"/>
              <a:gd name="connsiteX15" fmla="*/ 572586 w 724986"/>
              <a:gd name="connsiteY15" fmla="*/ 511629 h 522515"/>
              <a:gd name="connsiteX16" fmla="*/ 594357 w 724986"/>
              <a:gd name="connsiteY16" fmla="*/ 489857 h 522515"/>
              <a:gd name="connsiteX17" fmla="*/ 627014 w 724986"/>
              <a:gd name="connsiteY17" fmla="*/ 468086 h 522515"/>
              <a:gd name="connsiteX18" fmla="*/ 648786 w 724986"/>
              <a:gd name="connsiteY18" fmla="*/ 446315 h 522515"/>
              <a:gd name="connsiteX19" fmla="*/ 681443 w 724986"/>
              <a:gd name="connsiteY19" fmla="*/ 435429 h 522515"/>
              <a:gd name="connsiteX20" fmla="*/ 703214 w 724986"/>
              <a:gd name="connsiteY20" fmla="*/ 402772 h 522515"/>
              <a:gd name="connsiteX21" fmla="*/ 724986 w 724986"/>
              <a:gd name="connsiteY21" fmla="*/ 337457 h 522515"/>
              <a:gd name="connsiteX22" fmla="*/ 714100 w 724986"/>
              <a:gd name="connsiteY22" fmla="*/ 283029 h 522515"/>
              <a:gd name="connsiteX23" fmla="*/ 692329 w 724986"/>
              <a:gd name="connsiteY23" fmla="*/ 261257 h 522515"/>
              <a:gd name="connsiteX24" fmla="*/ 681443 w 724986"/>
              <a:gd name="connsiteY24" fmla="*/ 228600 h 522515"/>
              <a:gd name="connsiteX25" fmla="*/ 637900 w 724986"/>
              <a:gd name="connsiteY25" fmla="*/ 185057 h 522515"/>
              <a:gd name="connsiteX26" fmla="*/ 605243 w 724986"/>
              <a:gd name="connsiteY26" fmla="*/ 152400 h 522515"/>
              <a:gd name="connsiteX27" fmla="*/ 583471 w 724986"/>
              <a:gd name="connsiteY27" fmla="*/ 130629 h 522515"/>
              <a:gd name="connsiteX28" fmla="*/ 561700 w 724986"/>
              <a:gd name="connsiteY28" fmla="*/ 108857 h 522515"/>
              <a:gd name="connsiteX29" fmla="*/ 529043 w 724986"/>
              <a:gd name="connsiteY29" fmla="*/ 97972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4986" h="522515">
                <a:moveTo>
                  <a:pt x="703214" y="130629"/>
                </a:moveTo>
                <a:cubicBezTo>
                  <a:pt x="679899" y="120637"/>
                  <a:pt x="611916" y="93267"/>
                  <a:pt x="583471" y="76200"/>
                </a:cubicBezTo>
                <a:cubicBezTo>
                  <a:pt x="561034" y="62738"/>
                  <a:pt x="541561" y="44359"/>
                  <a:pt x="518157" y="32657"/>
                </a:cubicBezTo>
                <a:cubicBezTo>
                  <a:pt x="464351" y="5755"/>
                  <a:pt x="490009" y="16018"/>
                  <a:pt x="441957" y="0"/>
                </a:cubicBezTo>
                <a:cubicBezTo>
                  <a:pt x="300443" y="3629"/>
                  <a:pt x="158272" y="-3200"/>
                  <a:pt x="17414" y="10886"/>
                </a:cubicBezTo>
                <a:cubicBezTo>
                  <a:pt x="5997" y="12028"/>
                  <a:pt x="6529" y="32069"/>
                  <a:pt x="6529" y="43543"/>
                </a:cubicBezTo>
                <a:cubicBezTo>
                  <a:pt x="6529" y="216434"/>
                  <a:pt x="-21686" y="178616"/>
                  <a:pt x="39186" y="239486"/>
                </a:cubicBezTo>
                <a:cubicBezTo>
                  <a:pt x="66543" y="321563"/>
                  <a:pt x="29641" y="220399"/>
                  <a:pt x="71843" y="304800"/>
                </a:cubicBezTo>
                <a:cubicBezTo>
                  <a:pt x="76975" y="315063"/>
                  <a:pt x="79577" y="326424"/>
                  <a:pt x="82729" y="337457"/>
                </a:cubicBezTo>
                <a:cubicBezTo>
                  <a:pt x="86839" y="351842"/>
                  <a:pt x="86923" y="367618"/>
                  <a:pt x="93614" y="381000"/>
                </a:cubicBezTo>
                <a:cubicBezTo>
                  <a:pt x="98204" y="390180"/>
                  <a:pt x="108975" y="394758"/>
                  <a:pt x="115386" y="402772"/>
                </a:cubicBezTo>
                <a:cubicBezTo>
                  <a:pt x="123559" y="412988"/>
                  <a:pt x="126063" y="428495"/>
                  <a:pt x="137157" y="435429"/>
                </a:cubicBezTo>
                <a:cubicBezTo>
                  <a:pt x="156618" y="447592"/>
                  <a:pt x="202471" y="457200"/>
                  <a:pt x="202471" y="457200"/>
                </a:cubicBezTo>
                <a:cubicBezTo>
                  <a:pt x="284462" y="511861"/>
                  <a:pt x="180258" y="447680"/>
                  <a:pt x="278671" y="489857"/>
                </a:cubicBezTo>
                <a:cubicBezTo>
                  <a:pt x="383923" y="534965"/>
                  <a:pt x="229859" y="491261"/>
                  <a:pt x="354871" y="522515"/>
                </a:cubicBezTo>
                <a:cubicBezTo>
                  <a:pt x="427443" y="518886"/>
                  <a:pt x="500590" y="521447"/>
                  <a:pt x="572586" y="511629"/>
                </a:cubicBezTo>
                <a:cubicBezTo>
                  <a:pt x="582755" y="510242"/>
                  <a:pt x="586343" y="496268"/>
                  <a:pt x="594357" y="489857"/>
                </a:cubicBezTo>
                <a:cubicBezTo>
                  <a:pt x="604573" y="481684"/>
                  <a:pt x="616798" y="476259"/>
                  <a:pt x="627014" y="468086"/>
                </a:cubicBezTo>
                <a:cubicBezTo>
                  <a:pt x="635028" y="461675"/>
                  <a:pt x="639985" y="451595"/>
                  <a:pt x="648786" y="446315"/>
                </a:cubicBezTo>
                <a:cubicBezTo>
                  <a:pt x="658625" y="440411"/>
                  <a:pt x="670557" y="439058"/>
                  <a:pt x="681443" y="435429"/>
                </a:cubicBezTo>
                <a:cubicBezTo>
                  <a:pt x="688700" y="424543"/>
                  <a:pt x="697901" y="414727"/>
                  <a:pt x="703214" y="402772"/>
                </a:cubicBezTo>
                <a:cubicBezTo>
                  <a:pt x="712535" y="381801"/>
                  <a:pt x="724986" y="337457"/>
                  <a:pt x="724986" y="337457"/>
                </a:cubicBezTo>
                <a:cubicBezTo>
                  <a:pt x="721357" y="319314"/>
                  <a:pt x="721388" y="300035"/>
                  <a:pt x="714100" y="283029"/>
                </a:cubicBezTo>
                <a:cubicBezTo>
                  <a:pt x="710057" y="273596"/>
                  <a:pt x="697609" y="270058"/>
                  <a:pt x="692329" y="261257"/>
                </a:cubicBezTo>
                <a:cubicBezTo>
                  <a:pt x="686425" y="251418"/>
                  <a:pt x="688112" y="237937"/>
                  <a:pt x="681443" y="228600"/>
                </a:cubicBezTo>
                <a:cubicBezTo>
                  <a:pt x="669512" y="211897"/>
                  <a:pt x="652414" y="199571"/>
                  <a:pt x="637900" y="185057"/>
                </a:cubicBezTo>
                <a:lnTo>
                  <a:pt x="605243" y="152400"/>
                </a:lnTo>
                <a:lnTo>
                  <a:pt x="583471" y="130629"/>
                </a:lnTo>
                <a:cubicBezTo>
                  <a:pt x="576214" y="123372"/>
                  <a:pt x="571437" y="112102"/>
                  <a:pt x="561700" y="108857"/>
                </a:cubicBezTo>
                <a:lnTo>
                  <a:pt x="529043" y="97972"/>
                </a:lnTo>
              </a:path>
            </a:pathLst>
          </a:cu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atre:TripodsArea.jpg"/>
          <p:cNvPicPr>
            <a:picLocks noGrp="1" noChangeAspect="1"/>
          </p:cNvPicPr>
          <p:nvPr>
            <p:ph idx="1"/>
          </p:nvPr>
        </p:nvPicPr>
        <p:blipFill>
          <a:blip r:embed="rId3">
            <a:lum bright="-13000" contrast="20000"/>
          </a:blip>
          <a:srcRect l="-16320" r="-16320" b="1687"/>
          <a:stretch>
            <a:fillRect/>
          </a:stretch>
        </p:blipFill>
        <p:spPr>
          <a:xfrm>
            <a:off x="-766278" y="379498"/>
            <a:ext cx="10668723" cy="5768417"/>
          </a:xfrm>
        </p:spPr>
      </p:pic>
      <p:sp>
        <p:nvSpPr>
          <p:cNvPr id="3" name="Freeform 2">
            <a:extLst>
              <a:ext uri="{FF2B5EF4-FFF2-40B4-BE49-F238E27FC236}">
                <a16:creationId xmlns:a16="http://schemas.microsoft.com/office/drawing/2014/main" id="{E554E065-2D55-FD84-4E8C-DBF9938DA965}"/>
              </a:ext>
            </a:extLst>
          </p:cNvPr>
          <p:cNvSpPr/>
          <p:nvPr/>
        </p:nvSpPr>
        <p:spPr>
          <a:xfrm>
            <a:off x="838200" y="2819400"/>
            <a:ext cx="1012371" cy="914400"/>
          </a:xfrm>
          <a:custGeom>
            <a:avLst/>
            <a:gdLst>
              <a:gd name="connsiteX0" fmla="*/ 1012371 w 1012371"/>
              <a:gd name="connsiteY0" fmla="*/ 500743 h 914400"/>
              <a:gd name="connsiteX1" fmla="*/ 936171 w 1012371"/>
              <a:gd name="connsiteY1" fmla="*/ 391886 h 914400"/>
              <a:gd name="connsiteX2" fmla="*/ 914400 w 1012371"/>
              <a:gd name="connsiteY2" fmla="*/ 370114 h 914400"/>
              <a:gd name="connsiteX3" fmla="*/ 892629 w 1012371"/>
              <a:gd name="connsiteY3" fmla="*/ 337457 h 914400"/>
              <a:gd name="connsiteX4" fmla="*/ 849086 w 1012371"/>
              <a:gd name="connsiteY4" fmla="*/ 293914 h 914400"/>
              <a:gd name="connsiteX5" fmla="*/ 827314 w 1012371"/>
              <a:gd name="connsiteY5" fmla="*/ 261257 h 914400"/>
              <a:gd name="connsiteX6" fmla="*/ 751114 w 1012371"/>
              <a:gd name="connsiteY6" fmla="*/ 195943 h 914400"/>
              <a:gd name="connsiteX7" fmla="*/ 664029 w 1012371"/>
              <a:gd name="connsiteY7" fmla="*/ 130629 h 914400"/>
              <a:gd name="connsiteX8" fmla="*/ 609600 w 1012371"/>
              <a:gd name="connsiteY8" fmla="*/ 87086 h 914400"/>
              <a:gd name="connsiteX9" fmla="*/ 576943 w 1012371"/>
              <a:gd name="connsiteY9" fmla="*/ 76200 h 914400"/>
              <a:gd name="connsiteX10" fmla="*/ 533400 w 1012371"/>
              <a:gd name="connsiteY10" fmla="*/ 54429 h 914400"/>
              <a:gd name="connsiteX11" fmla="*/ 500743 w 1012371"/>
              <a:gd name="connsiteY11" fmla="*/ 32657 h 914400"/>
              <a:gd name="connsiteX12" fmla="*/ 457200 w 1012371"/>
              <a:gd name="connsiteY12" fmla="*/ 21771 h 914400"/>
              <a:gd name="connsiteX13" fmla="*/ 391886 w 1012371"/>
              <a:gd name="connsiteY13" fmla="*/ 0 h 914400"/>
              <a:gd name="connsiteX14" fmla="*/ 239486 w 1012371"/>
              <a:gd name="connsiteY14" fmla="*/ 10886 h 914400"/>
              <a:gd name="connsiteX15" fmla="*/ 174171 w 1012371"/>
              <a:gd name="connsiteY15" fmla="*/ 54429 h 914400"/>
              <a:gd name="connsiteX16" fmla="*/ 130629 w 1012371"/>
              <a:gd name="connsiteY16" fmla="*/ 119743 h 914400"/>
              <a:gd name="connsiteX17" fmla="*/ 108857 w 1012371"/>
              <a:gd name="connsiteY17" fmla="*/ 152400 h 914400"/>
              <a:gd name="connsiteX18" fmla="*/ 87086 w 1012371"/>
              <a:gd name="connsiteY18" fmla="*/ 217714 h 914400"/>
              <a:gd name="connsiteX19" fmla="*/ 76200 w 1012371"/>
              <a:gd name="connsiteY19" fmla="*/ 293914 h 914400"/>
              <a:gd name="connsiteX20" fmla="*/ 32657 w 1012371"/>
              <a:gd name="connsiteY20" fmla="*/ 402771 h 914400"/>
              <a:gd name="connsiteX21" fmla="*/ 21771 w 1012371"/>
              <a:gd name="connsiteY21" fmla="*/ 446314 h 914400"/>
              <a:gd name="connsiteX22" fmla="*/ 0 w 1012371"/>
              <a:gd name="connsiteY22" fmla="*/ 511629 h 914400"/>
              <a:gd name="connsiteX23" fmla="*/ 32657 w 1012371"/>
              <a:gd name="connsiteY23" fmla="*/ 609600 h 914400"/>
              <a:gd name="connsiteX24" fmla="*/ 43543 w 1012371"/>
              <a:gd name="connsiteY24" fmla="*/ 642257 h 914400"/>
              <a:gd name="connsiteX25" fmla="*/ 65314 w 1012371"/>
              <a:gd name="connsiteY25" fmla="*/ 718457 h 914400"/>
              <a:gd name="connsiteX26" fmla="*/ 108857 w 1012371"/>
              <a:gd name="connsiteY26" fmla="*/ 772886 h 914400"/>
              <a:gd name="connsiteX27" fmla="*/ 130629 w 1012371"/>
              <a:gd name="connsiteY27" fmla="*/ 805543 h 914400"/>
              <a:gd name="connsiteX28" fmla="*/ 228600 w 1012371"/>
              <a:gd name="connsiteY28" fmla="*/ 859971 h 914400"/>
              <a:gd name="connsiteX29" fmla="*/ 261257 w 1012371"/>
              <a:gd name="connsiteY29" fmla="*/ 881743 h 914400"/>
              <a:gd name="connsiteX30" fmla="*/ 424543 w 1012371"/>
              <a:gd name="connsiteY30" fmla="*/ 914400 h 914400"/>
              <a:gd name="connsiteX31" fmla="*/ 576943 w 1012371"/>
              <a:gd name="connsiteY31" fmla="*/ 903514 h 914400"/>
              <a:gd name="connsiteX32" fmla="*/ 631371 w 1012371"/>
              <a:gd name="connsiteY32" fmla="*/ 859971 h 914400"/>
              <a:gd name="connsiteX33" fmla="*/ 718457 w 1012371"/>
              <a:gd name="connsiteY33" fmla="*/ 783771 h 914400"/>
              <a:gd name="connsiteX34" fmla="*/ 805543 w 1012371"/>
              <a:gd name="connsiteY34" fmla="*/ 696686 h 914400"/>
              <a:gd name="connsiteX35" fmla="*/ 827314 w 1012371"/>
              <a:gd name="connsiteY35" fmla="*/ 674914 h 914400"/>
              <a:gd name="connsiteX36" fmla="*/ 849086 w 1012371"/>
              <a:gd name="connsiteY36" fmla="*/ 544286 h 914400"/>
              <a:gd name="connsiteX37" fmla="*/ 870857 w 1012371"/>
              <a:gd name="connsiteY37" fmla="*/ 500743 h 914400"/>
              <a:gd name="connsiteX38" fmla="*/ 914400 w 1012371"/>
              <a:gd name="connsiteY38" fmla="*/ 413657 h 914400"/>
              <a:gd name="connsiteX39" fmla="*/ 925286 w 1012371"/>
              <a:gd name="connsiteY39" fmla="*/ 370114 h 914400"/>
              <a:gd name="connsiteX40" fmla="*/ 947057 w 1012371"/>
              <a:gd name="connsiteY40" fmla="*/ 304800 h 914400"/>
              <a:gd name="connsiteX41" fmla="*/ 914400 w 1012371"/>
              <a:gd name="connsiteY41" fmla="*/ 239486 h 914400"/>
              <a:gd name="connsiteX42" fmla="*/ 903514 w 1012371"/>
              <a:gd name="connsiteY42" fmla="*/ 272143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12371" h="914400">
                <a:moveTo>
                  <a:pt x="1012371" y="500743"/>
                </a:moveTo>
                <a:cubicBezTo>
                  <a:pt x="986971" y="464457"/>
                  <a:pt x="967490" y="423206"/>
                  <a:pt x="936171" y="391886"/>
                </a:cubicBezTo>
                <a:cubicBezTo>
                  <a:pt x="928914" y="384629"/>
                  <a:pt x="920811" y="378128"/>
                  <a:pt x="914400" y="370114"/>
                </a:cubicBezTo>
                <a:cubicBezTo>
                  <a:pt x="906227" y="359898"/>
                  <a:pt x="901143" y="347390"/>
                  <a:pt x="892629" y="337457"/>
                </a:cubicBezTo>
                <a:cubicBezTo>
                  <a:pt x="879271" y="321872"/>
                  <a:pt x="860472" y="310993"/>
                  <a:pt x="849086" y="293914"/>
                </a:cubicBezTo>
                <a:cubicBezTo>
                  <a:pt x="841829" y="283028"/>
                  <a:pt x="835690" y="271308"/>
                  <a:pt x="827314" y="261257"/>
                </a:cubicBezTo>
                <a:cubicBezTo>
                  <a:pt x="789906" y="216368"/>
                  <a:pt x="797453" y="237133"/>
                  <a:pt x="751114" y="195943"/>
                </a:cubicBezTo>
                <a:cubicBezTo>
                  <a:pt x="676063" y="129231"/>
                  <a:pt x="726621" y="151492"/>
                  <a:pt x="664029" y="130629"/>
                </a:cubicBezTo>
                <a:cubicBezTo>
                  <a:pt x="643778" y="110378"/>
                  <a:pt x="637065" y="100819"/>
                  <a:pt x="609600" y="87086"/>
                </a:cubicBezTo>
                <a:cubicBezTo>
                  <a:pt x="599337" y="81954"/>
                  <a:pt x="587490" y="80720"/>
                  <a:pt x="576943" y="76200"/>
                </a:cubicBezTo>
                <a:cubicBezTo>
                  <a:pt x="562028" y="69808"/>
                  <a:pt x="547489" y="62480"/>
                  <a:pt x="533400" y="54429"/>
                </a:cubicBezTo>
                <a:cubicBezTo>
                  <a:pt x="522041" y="47938"/>
                  <a:pt x="512768" y="37811"/>
                  <a:pt x="500743" y="32657"/>
                </a:cubicBezTo>
                <a:cubicBezTo>
                  <a:pt x="486992" y="26763"/>
                  <a:pt x="471530" y="26070"/>
                  <a:pt x="457200" y="21771"/>
                </a:cubicBezTo>
                <a:cubicBezTo>
                  <a:pt x="435219" y="15177"/>
                  <a:pt x="391886" y="0"/>
                  <a:pt x="391886" y="0"/>
                </a:cubicBezTo>
                <a:cubicBezTo>
                  <a:pt x="341086" y="3629"/>
                  <a:pt x="288895" y="-1466"/>
                  <a:pt x="239486" y="10886"/>
                </a:cubicBezTo>
                <a:cubicBezTo>
                  <a:pt x="214101" y="17232"/>
                  <a:pt x="174171" y="54429"/>
                  <a:pt x="174171" y="54429"/>
                </a:cubicBezTo>
                <a:lnTo>
                  <a:pt x="130629" y="119743"/>
                </a:lnTo>
                <a:cubicBezTo>
                  <a:pt x="123372" y="130629"/>
                  <a:pt x="112994" y="139988"/>
                  <a:pt x="108857" y="152400"/>
                </a:cubicBezTo>
                <a:lnTo>
                  <a:pt x="87086" y="217714"/>
                </a:lnTo>
                <a:cubicBezTo>
                  <a:pt x="83457" y="243114"/>
                  <a:pt x="81969" y="268913"/>
                  <a:pt x="76200" y="293914"/>
                </a:cubicBezTo>
                <a:cubicBezTo>
                  <a:pt x="64669" y="343882"/>
                  <a:pt x="53824" y="360440"/>
                  <a:pt x="32657" y="402771"/>
                </a:cubicBezTo>
                <a:cubicBezTo>
                  <a:pt x="29028" y="417285"/>
                  <a:pt x="26070" y="431984"/>
                  <a:pt x="21771" y="446314"/>
                </a:cubicBezTo>
                <a:cubicBezTo>
                  <a:pt x="15177" y="468295"/>
                  <a:pt x="0" y="511629"/>
                  <a:pt x="0" y="511629"/>
                </a:cubicBezTo>
                <a:lnTo>
                  <a:pt x="32657" y="609600"/>
                </a:lnTo>
                <a:cubicBezTo>
                  <a:pt x="36286" y="620486"/>
                  <a:pt x="40760" y="631125"/>
                  <a:pt x="43543" y="642257"/>
                </a:cubicBezTo>
                <a:cubicBezTo>
                  <a:pt x="47029" y="656202"/>
                  <a:pt x="57508" y="702845"/>
                  <a:pt x="65314" y="718457"/>
                </a:cubicBezTo>
                <a:cubicBezTo>
                  <a:pt x="87647" y="763123"/>
                  <a:pt x="81861" y="739141"/>
                  <a:pt x="108857" y="772886"/>
                </a:cubicBezTo>
                <a:cubicBezTo>
                  <a:pt x="117030" y="783102"/>
                  <a:pt x="120783" y="796928"/>
                  <a:pt x="130629" y="805543"/>
                </a:cubicBezTo>
                <a:cubicBezTo>
                  <a:pt x="176700" y="845855"/>
                  <a:pt x="183745" y="845020"/>
                  <a:pt x="228600" y="859971"/>
                </a:cubicBezTo>
                <a:cubicBezTo>
                  <a:pt x="239486" y="867228"/>
                  <a:pt x="249302" y="876429"/>
                  <a:pt x="261257" y="881743"/>
                </a:cubicBezTo>
                <a:cubicBezTo>
                  <a:pt x="325579" y="910331"/>
                  <a:pt x="349815" y="906097"/>
                  <a:pt x="424543" y="914400"/>
                </a:cubicBezTo>
                <a:cubicBezTo>
                  <a:pt x="475343" y="910771"/>
                  <a:pt x="526789" y="912365"/>
                  <a:pt x="576943" y="903514"/>
                </a:cubicBezTo>
                <a:cubicBezTo>
                  <a:pt x="598440" y="899720"/>
                  <a:pt x="615803" y="872425"/>
                  <a:pt x="631371" y="859971"/>
                </a:cubicBezTo>
                <a:cubicBezTo>
                  <a:pt x="721392" y="787954"/>
                  <a:pt x="584149" y="918079"/>
                  <a:pt x="718457" y="783771"/>
                </a:cubicBezTo>
                <a:lnTo>
                  <a:pt x="805543" y="696686"/>
                </a:lnTo>
                <a:lnTo>
                  <a:pt x="827314" y="674914"/>
                </a:lnTo>
                <a:cubicBezTo>
                  <a:pt x="829780" y="657654"/>
                  <a:pt x="841127" y="568164"/>
                  <a:pt x="849086" y="544286"/>
                </a:cubicBezTo>
                <a:cubicBezTo>
                  <a:pt x="854218" y="528891"/>
                  <a:pt x="864465" y="515658"/>
                  <a:pt x="870857" y="500743"/>
                </a:cubicBezTo>
                <a:cubicBezTo>
                  <a:pt x="906009" y="418722"/>
                  <a:pt x="843433" y="531936"/>
                  <a:pt x="914400" y="413657"/>
                </a:cubicBezTo>
                <a:cubicBezTo>
                  <a:pt x="918029" y="399143"/>
                  <a:pt x="920987" y="384444"/>
                  <a:pt x="925286" y="370114"/>
                </a:cubicBezTo>
                <a:cubicBezTo>
                  <a:pt x="931880" y="348133"/>
                  <a:pt x="947057" y="304800"/>
                  <a:pt x="947057" y="304800"/>
                </a:cubicBezTo>
                <a:cubicBezTo>
                  <a:pt x="944373" y="296748"/>
                  <a:pt x="928467" y="239486"/>
                  <a:pt x="914400" y="239486"/>
                </a:cubicBezTo>
                <a:cubicBezTo>
                  <a:pt x="902925" y="239486"/>
                  <a:pt x="903514" y="272143"/>
                  <a:pt x="903514" y="272143"/>
                </a:cubicBezTo>
              </a:path>
            </a:pathLst>
          </a:cu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reeform 4">
            <a:extLst>
              <a:ext uri="{FF2B5EF4-FFF2-40B4-BE49-F238E27FC236}">
                <a16:creationId xmlns:a16="http://schemas.microsoft.com/office/drawing/2014/main" id="{9E714CEA-1040-AD77-ED19-A76F6F19A2C4}"/>
              </a:ext>
            </a:extLst>
          </p:cNvPr>
          <p:cNvSpPr/>
          <p:nvPr/>
        </p:nvSpPr>
        <p:spPr>
          <a:xfrm>
            <a:off x="2948038" y="370114"/>
            <a:ext cx="731333" cy="446315"/>
          </a:xfrm>
          <a:custGeom>
            <a:avLst/>
            <a:gdLst>
              <a:gd name="connsiteX0" fmla="*/ 709562 w 731333"/>
              <a:gd name="connsiteY0" fmla="*/ 228600 h 446315"/>
              <a:gd name="connsiteX1" fmla="*/ 633362 w 731333"/>
              <a:gd name="connsiteY1" fmla="*/ 185057 h 446315"/>
              <a:gd name="connsiteX2" fmla="*/ 611591 w 731333"/>
              <a:gd name="connsiteY2" fmla="*/ 152400 h 446315"/>
              <a:gd name="connsiteX3" fmla="*/ 568048 w 731333"/>
              <a:gd name="connsiteY3" fmla="*/ 108857 h 446315"/>
              <a:gd name="connsiteX4" fmla="*/ 513619 w 731333"/>
              <a:gd name="connsiteY4" fmla="*/ 65315 h 446315"/>
              <a:gd name="connsiteX5" fmla="*/ 448305 w 731333"/>
              <a:gd name="connsiteY5" fmla="*/ 43543 h 446315"/>
              <a:gd name="connsiteX6" fmla="*/ 415648 w 731333"/>
              <a:gd name="connsiteY6" fmla="*/ 21772 h 446315"/>
              <a:gd name="connsiteX7" fmla="*/ 350333 w 731333"/>
              <a:gd name="connsiteY7" fmla="*/ 0 h 446315"/>
              <a:gd name="connsiteX8" fmla="*/ 99962 w 731333"/>
              <a:gd name="connsiteY8" fmla="*/ 10886 h 446315"/>
              <a:gd name="connsiteX9" fmla="*/ 67305 w 731333"/>
              <a:gd name="connsiteY9" fmla="*/ 21772 h 446315"/>
              <a:gd name="connsiteX10" fmla="*/ 23762 w 731333"/>
              <a:gd name="connsiteY10" fmla="*/ 65315 h 446315"/>
              <a:gd name="connsiteX11" fmla="*/ 12876 w 731333"/>
              <a:gd name="connsiteY11" fmla="*/ 217715 h 446315"/>
              <a:gd name="connsiteX12" fmla="*/ 34648 w 731333"/>
              <a:gd name="connsiteY12" fmla="*/ 250372 h 446315"/>
              <a:gd name="connsiteX13" fmla="*/ 56419 w 731333"/>
              <a:gd name="connsiteY13" fmla="*/ 326572 h 446315"/>
              <a:gd name="connsiteX14" fmla="*/ 67305 w 731333"/>
              <a:gd name="connsiteY14" fmla="*/ 359229 h 446315"/>
              <a:gd name="connsiteX15" fmla="*/ 110848 w 731333"/>
              <a:gd name="connsiteY15" fmla="*/ 424543 h 446315"/>
              <a:gd name="connsiteX16" fmla="*/ 252362 w 731333"/>
              <a:gd name="connsiteY16" fmla="*/ 435429 h 446315"/>
              <a:gd name="connsiteX17" fmla="*/ 328562 w 731333"/>
              <a:gd name="connsiteY17" fmla="*/ 446315 h 446315"/>
              <a:gd name="connsiteX18" fmla="*/ 459191 w 731333"/>
              <a:gd name="connsiteY18" fmla="*/ 435429 h 446315"/>
              <a:gd name="connsiteX19" fmla="*/ 557162 w 731333"/>
              <a:gd name="connsiteY19" fmla="*/ 381000 h 446315"/>
              <a:gd name="connsiteX20" fmla="*/ 589819 w 731333"/>
              <a:gd name="connsiteY20" fmla="*/ 370115 h 446315"/>
              <a:gd name="connsiteX21" fmla="*/ 644248 w 731333"/>
              <a:gd name="connsiteY21" fmla="*/ 326572 h 446315"/>
              <a:gd name="connsiteX22" fmla="*/ 709562 w 731333"/>
              <a:gd name="connsiteY22" fmla="*/ 239486 h 446315"/>
              <a:gd name="connsiteX23" fmla="*/ 731333 w 731333"/>
              <a:gd name="connsiteY23" fmla="*/ 174172 h 446315"/>
              <a:gd name="connsiteX24" fmla="*/ 720448 w 731333"/>
              <a:gd name="connsiteY24" fmla="*/ 141515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31333" h="446315">
                <a:moveTo>
                  <a:pt x="709562" y="228600"/>
                </a:moveTo>
                <a:cubicBezTo>
                  <a:pt x="684162" y="214086"/>
                  <a:pt x="656454" y="203018"/>
                  <a:pt x="633362" y="185057"/>
                </a:cubicBezTo>
                <a:cubicBezTo>
                  <a:pt x="623035" y="177025"/>
                  <a:pt x="620105" y="162333"/>
                  <a:pt x="611591" y="152400"/>
                </a:cubicBezTo>
                <a:cubicBezTo>
                  <a:pt x="598233" y="136815"/>
                  <a:pt x="582562" y="123371"/>
                  <a:pt x="568048" y="108857"/>
                </a:cubicBezTo>
                <a:cubicBezTo>
                  <a:pt x="549953" y="90762"/>
                  <a:pt x="538335" y="76300"/>
                  <a:pt x="513619" y="65315"/>
                </a:cubicBezTo>
                <a:cubicBezTo>
                  <a:pt x="492648" y="55994"/>
                  <a:pt x="467400" y="56273"/>
                  <a:pt x="448305" y="43543"/>
                </a:cubicBezTo>
                <a:cubicBezTo>
                  <a:pt x="437419" y="36286"/>
                  <a:pt x="427603" y="27085"/>
                  <a:pt x="415648" y="21772"/>
                </a:cubicBezTo>
                <a:cubicBezTo>
                  <a:pt x="394677" y="12451"/>
                  <a:pt x="350333" y="0"/>
                  <a:pt x="350333" y="0"/>
                </a:cubicBezTo>
                <a:cubicBezTo>
                  <a:pt x="266876" y="3629"/>
                  <a:pt x="183252" y="4479"/>
                  <a:pt x="99962" y="10886"/>
                </a:cubicBezTo>
                <a:cubicBezTo>
                  <a:pt x="88521" y="11766"/>
                  <a:pt x="76642" y="15103"/>
                  <a:pt x="67305" y="21772"/>
                </a:cubicBezTo>
                <a:cubicBezTo>
                  <a:pt x="50602" y="33703"/>
                  <a:pt x="23762" y="65315"/>
                  <a:pt x="23762" y="65315"/>
                </a:cubicBezTo>
                <a:cubicBezTo>
                  <a:pt x="-258" y="137375"/>
                  <a:pt x="-9782" y="134637"/>
                  <a:pt x="12876" y="217715"/>
                </a:cubicBezTo>
                <a:cubicBezTo>
                  <a:pt x="16318" y="230337"/>
                  <a:pt x="27391" y="239486"/>
                  <a:pt x="34648" y="250372"/>
                </a:cubicBezTo>
                <a:cubicBezTo>
                  <a:pt x="60753" y="328692"/>
                  <a:pt x="29073" y="230865"/>
                  <a:pt x="56419" y="326572"/>
                </a:cubicBezTo>
                <a:cubicBezTo>
                  <a:pt x="59571" y="337605"/>
                  <a:pt x="64153" y="348196"/>
                  <a:pt x="67305" y="359229"/>
                </a:cubicBezTo>
                <a:cubicBezTo>
                  <a:pt x="76025" y="389748"/>
                  <a:pt x="70412" y="416961"/>
                  <a:pt x="110848" y="424543"/>
                </a:cubicBezTo>
                <a:cubicBezTo>
                  <a:pt x="157348" y="433262"/>
                  <a:pt x="205286" y="430721"/>
                  <a:pt x="252362" y="435429"/>
                </a:cubicBezTo>
                <a:cubicBezTo>
                  <a:pt x="277893" y="437982"/>
                  <a:pt x="303162" y="442686"/>
                  <a:pt x="328562" y="446315"/>
                </a:cubicBezTo>
                <a:cubicBezTo>
                  <a:pt x="372105" y="442686"/>
                  <a:pt x="415880" y="441204"/>
                  <a:pt x="459191" y="435429"/>
                </a:cubicBezTo>
                <a:cubicBezTo>
                  <a:pt x="513908" y="428133"/>
                  <a:pt x="488602" y="403852"/>
                  <a:pt x="557162" y="381000"/>
                </a:cubicBezTo>
                <a:lnTo>
                  <a:pt x="589819" y="370115"/>
                </a:lnTo>
                <a:cubicBezTo>
                  <a:pt x="642392" y="317542"/>
                  <a:pt x="575581" y="381506"/>
                  <a:pt x="644248" y="326572"/>
                </a:cubicBezTo>
                <a:cubicBezTo>
                  <a:pt x="667691" y="307817"/>
                  <a:pt x="703232" y="258475"/>
                  <a:pt x="709562" y="239486"/>
                </a:cubicBezTo>
                <a:lnTo>
                  <a:pt x="731333" y="174172"/>
                </a:lnTo>
                <a:cubicBezTo>
                  <a:pt x="719568" y="127109"/>
                  <a:pt x="720448" y="115668"/>
                  <a:pt x="720448" y="141515"/>
                </a:cubicBezTo>
              </a:path>
            </a:pathLst>
          </a:cu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Freeform 5">
            <a:extLst>
              <a:ext uri="{FF2B5EF4-FFF2-40B4-BE49-F238E27FC236}">
                <a16:creationId xmlns:a16="http://schemas.microsoft.com/office/drawing/2014/main" id="{AAEE8660-E314-AE90-B19C-9D25AA1EA7C9}"/>
              </a:ext>
            </a:extLst>
          </p:cNvPr>
          <p:cNvSpPr/>
          <p:nvPr/>
        </p:nvSpPr>
        <p:spPr>
          <a:xfrm>
            <a:off x="4909457" y="3067190"/>
            <a:ext cx="3103718" cy="1300080"/>
          </a:xfrm>
          <a:custGeom>
            <a:avLst/>
            <a:gdLst>
              <a:gd name="connsiteX0" fmla="*/ 794657 w 3103718"/>
              <a:gd name="connsiteY0" fmla="*/ 481553 h 1300080"/>
              <a:gd name="connsiteX1" fmla="*/ 674914 w 3103718"/>
              <a:gd name="connsiteY1" fmla="*/ 329153 h 1300080"/>
              <a:gd name="connsiteX2" fmla="*/ 631372 w 3103718"/>
              <a:gd name="connsiteY2" fmla="*/ 252953 h 1300080"/>
              <a:gd name="connsiteX3" fmla="*/ 609600 w 3103718"/>
              <a:gd name="connsiteY3" fmla="*/ 231181 h 1300080"/>
              <a:gd name="connsiteX4" fmla="*/ 544286 w 3103718"/>
              <a:gd name="connsiteY4" fmla="*/ 154981 h 1300080"/>
              <a:gd name="connsiteX5" fmla="*/ 478972 w 3103718"/>
              <a:gd name="connsiteY5" fmla="*/ 111439 h 1300080"/>
              <a:gd name="connsiteX6" fmla="*/ 446314 w 3103718"/>
              <a:gd name="connsiteY6" fmla="*/ 89667 h 1300080"/>
              <a:gd name="connsiteX7" fmla="*/ 348343 w 3103718"/>
              <a:gd name="connsiteY7" fmla="*/ 57010 h 1300080"/>
              <a:gd name="connsiteX8" fmla="*/ 283029 w 3103718"/>
              <a:gd name="connsiteY8" fmla="*/ 35239 h 1300080"/>
              <a:gd name="connsiteX9" fmla="*/ 239486 w 3103718"/>
              <a:gd name="connsiteY9" fmla="*/ 24353 h 1300080"/>
              <a:gd name="connsiteX10" fmla="*/ 130629 w 3103718"/>
              <a:gd name="connsiteY10" fmla="*/ 2581 h 1300080"/>
              <a:gd name="connsiteX11" fmla="*/ 0 w 3103718"/>
              <a:gd name="connsiteY11" fmla="*/ 46124 h 1300080"/>
              <a:gd name="connsiteX12" fmla="*/ 10886 w 3103718"/>
              <a:gd name="connsiteY12" fmla="*/ 122324 h 1300080"/>
              <a:gd name="connsiteX13" fmla="*/ 43543 w 3103718"/>
              <a:gd name="connsiteY13" fmla="*/ 220296 h 1300080"/>
              <a:gd name="connsiteX14" fmla="*/ 65314 w 3103718"/>
              <a:gd name="connsiteY14" fmla="*/ 307381 h 1300080"/>
              <a:gd name="connsiteX15" fmla="*/ 87086 w 3103718"/>
              <a:gd name="connsiteY15" fmla="*/ 459781 h 1300080"/>
              <a:gd name="connsiteX16" fmla="*/ 97972 w 3103718"/>
              <a:gd name="connsiteY16" fmla="*/ 503324 h 1300080"/>
              <a:gd name="connsiteX17" fmla="*/ 119743 w 3103718"/>
              <a:gd name="connsiteY17" fmla="*/ 568639 h 1300080"/>
              <a:gd name="connsiteX18" fmla="*/ 141514 w 3103718"/>
              <a:gd name="connsiteY18" fmla="*/ 655724 h 1300080"/>
              <a:gd name="connsiteX19" fmla="*/ 163286 w 3103718"/>
              <a:gd name="connsiteY19" fmla="*/ 721039 h 1300080"/>
              <a:gd name="connsiteX20" fmla="*/ 174172 w 3103718"/>
              <a:gd name="connsiteY20" fmla="*/ 764581 h 1300080"/>
              <a:gd name="connsiteX21" fmla="*/ 195943 w 3103718"/>
              <a:gd name="connsiteY21" fmla="*/ 786353 h 1300080"/>
              <a:gd name="connsiteX22" fmla="*/ 239486 w 3103718"/>
              <a:gd name="connsiteY22" fmla="*/ 884324 h 1300080"/>
              <a:gd name="connsiteX23" fmla="*/ 272143 w 3103718"/>
              <a:gd name="connsiteY23" fmla="*/ 949639 h 1300080"/>
              <a:gd name="connsiteX24" fmla="*/ 359229 w 3103718"/>
              <a:gd name="connsiteY24" fmla="*/ 1014953 h 1300080"/>
              <a:gd name="connsiteX25" fmla="*/ 424543 w 3103718"/>
              <a:gd name="connsiteY25" fmla="*/ 1058496 h 1300080"/>
              <a:gd name="connsiteX26" fmla="*/ 457200 w 3103718"/>
              <a:gd name="connsiteY26" fmla="*/ 1080267 h 1300080"/>
              <a:gd name="connsiteX27" fmla="*/ 489857 w 3103718"/>
              <a:gd name="connsiteY27" fmla="*/ 1102039 h 1300080"/>
              <a:gd name="connsiteX28" fmla="*/ 555172 w 3103718"/>
              <a:gd name="connsiteY28" fmla="*/ 1123810 h 1300080"/>
              <a:gd name="connsiteX29" fmla="*/ 631372 w 3103718"/>
              <a:gd name="connsiteY29" fmla="*/ 1145581 h 1300080"/>
              <a:gd name="connsiteX30" fmla="*/ 718457 w 3103718"/>
              <a:gd name="connsiteY30" fmla="*/ 1156467 h 1300080"/>
              <a:gd name="connsiteX31" fmla="*/ 729343 w 3103718"/>
              <a:gd name="connsiteY31" fmla="*/ 1189124 h 1300080"/>
              <a:gd name="connsiteX32" fmla="*/ 794657 w 3103718"/>
              <a:gd name="connsiteY32" fmla="*/ 1221781 h 1300080"/>
              <a:gd name="connsiteX33" fmla="*/ 816429 w 3103718"/>
              <a:gd name="connsiteY33" fmla="*/ 1243553 h 1300080"/>
              <a:gd name="connsiteX34" fmla="*/ 881743 w 3103718"/>
              <a:gd name="connsiteY34" fmla="*/ 1265324 h 1300080"/>
              <a:gd name="connsiteX35" fmla="*/ 914400 w 3103718"/>
              <a:gd name="connsiteY35" fmla="*/ 1287096 h 1300080"/>
              <a:gd name="connsiteX36" fmla="*/ 1077686 w 3103718"/>
              <a:gd name="connsiteY36" fmla="*/ 1287096 h 1300080"/>
              <a:gd name="connsiteX37" fmla="*/ 1219200 w 3103718"/>
              <a:gd name="connsiteY37" fmla="*/ 1254439 h 1300080"/>
              <a:gd name="connsiteX38" fmla="*/ 1306286 w 3103718"/>
              <a:gd name="connsiteY38" fmla="*/ 1232667 h 1300080"/>
              <a:gd name="connsiteX39" fmla="*/ 1360714 w 3103718"/>
              <a:gd name="connsiteY39" fmla="*/ 1221781 h 1300080"/>
              <a:gd name="connsiteX40" fmla="*/ 1393372 w 3103718"/>
              <a:gd name="connsiteY40" fmla="*/ 1210896 h 1300080"/>
              <a:gd name="connsiteX41" fmla="*/ 1436914 w 3103718"/>
              <a:gd name="connsiteY41" fmla="*/ 1200010 h 1300080"/>
              <a:gd name="connsiteX42" fmla="*/ 1491343 w 3103718"/>
              <a:gd name="connsiteY42" fmla="*/ 1167353 h 1300080"/>
              <a:gd name="connsiteX43" fmla="*/ 1534886 w 3103718"/>
              <a:gd name="connsiteY43" fmla="*/ 1123810 h 1300080"/>
              <a:gd name="connsiteX44" fmla="*/ 1567543 w 3103718"/>
              <a:gd name="connsiteY44" fmla="*/ 1069381 h 1300080"/>
              <a:gd name="connsiteX45" fmla="*/ 1578429 w 3103718"/>
              <a:gd name="connsiteY45" fmla="*/ 1036724 h 1300080"/>
              <a:gd name="connsiteX46" fmla="*/ 1545772 w 3103718"/>
              <a:gd name="connsiteY46" fmla="*/ 1025839 h 1300080"/>
              <a:gd name="connsiteX47" fmla="*/ 1480457 w 3103718"/>
              <a:gd name="connsiteY47" fmla="*/ 1047610 h 1300080"/>
              <a:gd name="connsiteX48" fmla="*/ 1502229 w 3103718"/>
              <a:gd name="connsiteY48" fmla="*/ 1069381 h 1300080"/>
              <a:gd name="connsiteX49" fmla="*/ 1545772 w 3103718"/>
              <a:gd name="connsiteY49" fmla="*/ 1058496 h 1300080"/>
              <a:gd name="connsiteX50" fmla="*/ 1578429 w 3103718"/>
              <a:gd name="connsiteY50" fmla="*/ 1047610 h 1300080"/>
              <a:gd name="connsiteX51" fmla="*/ 1643743 w 3103718"/>
              <a:gd name="connsiteY51" fmla="*/ 1004067 h 1300080"/>
              <a:gd name="connsiteX52" fmla="*/ 1752600 w 3103718"/>
              <a:gd name="connsiteY52" fmla="*/ 971410 h 1300080"/>
              <a:gd name="connsiteX53" fmla="*/ 1817914 w 3103718"/>
              <a:gd name="connsiteY53" fmla="*/ 960524 h 1300080"/>
              <a:gd name="connsiteX54" fmla="*/ 1883229 w 3103718"/>
              <a:gd name="connsiteY54" fmla="*/ 938753 h 1300080"/>
              <a:gd name="connsiteX55" fmla="*/ 1970314 w 3103718"/>
              <a:gd name="connsiteY55" fmla="*/ 916981 h 1300080"/>
              <a:gd name="connsiteX56" fmla="*/ 2046514 w 3103718"/>
              <a:gd name="connsiteY56" fmla="*/ 895210 h 1300080"/>
              <a:gd name="connsiteX57" fmla="*/ 2079172 w 3103718"/>
              <a:gd name="connsiteY57" fmla="*/ 884324 h 1300080"/>
              <a:gd name="connsiteX58" fmla="*/ 2155372 w 3103718"/>
              <a:gd name="connsiteY58" fmla="*/ 873439 h 1300080"/>
              <a:gd name="connsiteX59" fmla="*/ 2188029 w 3103718"/>
              <a:gd name="connsiteY59" fmla="*/ 862553 h 1300080"/>
              <a:gd name="connsiteX60" fmla="*/ 2286000 w 3103718"/>
              <a:gd name="connsiteY60" fmla="*/ 840781 h 1300080"/>
              <a:gd name="connsiteX61" fmla="*/ 2362200 w 3103718"/>
              <a:gd name="connsiteY61" fmla="*/ 808124 h 1300080"/>
              <a:gd name="connsiteX62" fmla="*/ 2460172 w 3103718"/>
              <a:gd name="connsiteY62" fmla="*/ 786353 h 1300080"/>
              <a:gd name="connsiteX63" fmla="*/ 2579914 w 3103718"/>
              <a:gd name="connsiteY63" fmla="*/ 742810 h 1300080"/>
              <a:gd name="connsiteX64" fmla="*/ 2612572 w 3103718"/>
              <a:gd name="connsiteY64" fmla="*/ 731924 h 1300080"/>
              <a:gd name="connsiteX65" fmla="*/ 2656114 w 3103718"/>
              <a:gd name="connsiteY65" fmla="*/ 710153 h 1300080"/>
              <a:gd name="connsiteX66" fmla="*/ 2764972 w 3103718"/>
              <a:gd name="connsiteY66" fmla="*/ 677496 h 1300080"/>
              <a:gd name="connsiteX67" fmla="*/ 2786743 w 3103718"/>
              <a:gd name="connsiteY67" fmla="*/ 655724 h 1300080"/>
              <a:gd name="connsiteX68" fmla="*/ 2884714 w 3103718"/>
              <a:gd name="connsiteY68" fmla="*/ 623067 h 1300080"/>
              <a:gd name="connsiteX69" fmla="*/ 2906486 w 3103718"/>
              <a:gd name="connsiteY69" fmla="*/ 601296 h 1300080"/>
              <a:gd name="connsiteX70" fmla="*/ 2971800 w 3103718"/>
              <a:gd name="connsiteY70" fmla="*/ 568639 h 1300080"/>
              <a:gd name="connsiteX71" fmla="*/ 3058886 w 3103718"/>
              <a:gd name="connsiteY71" fmla="*/ 503324 h 1300080"/>
              <a:gd name="connsiteX72" fmla="*/ 3080657 w 3103718"/>
              <a:gd name="connsiteY72" fmla="*/ 470667 h 1300080"/>
              <a:gd name="connsiteX73" fmla="*/ 3102429 w 3103718"/>
              <a:gd name="connsiteY73" fmla="*/ 448896 h 1300080"/>
              <a:gd name="connsiteX74" fmla="*/ 3058886 w 3103718"/>
              <a:gd name="connsiteY74" fmla="*/ 361810 h 1300080"/>
              <a:gd name="connsiteX75" fmla="*/ 3026229 w 3103718"/>
              <a:gd name="connsiteY75" fmla="*/ 307381 h 1300080"/>
              <a:gd name="connsiteX76" fmla="*/ 2971800 w 3103718"/>
              <a:gd name="connsiteY76" fmla="*/ 209410 h 1300080"/>
              <a:gd name="connsiteX77" fmla="*/ 2939143 w 3103718"/>
              <a:gd name="connsiteY77" fmla="*/ 198524 h 1300080"/>
              <a:gd name="connsiteX78" fmla="*/ 2775857 w 3103718"/>
              <a:gd name="connsiteY78" fmla="*/ 209410 h 1300080"/>
              <a:gd name="connsiteX79" fmla="*/ 2601686 w 3103718"/>
              <a:gd name="connsiteY79" fmla="*/ 231181 h 1300080"/>
              <a:gd name="connsiteX80" fmla="*/ 2547257 w 3103718"/>
              <a:gd name="connsiteY80" fmla="*/ 242067 h 1300080"/>
              <a:gd name="connsiteX81" fmla="*/ 2503714 w 3103718"/>
              <a:gd name="connsiteY81" fmla="*/ 252953 h 1300080"/>
              <a:gd name="connsiteX82" fmla="*/ 2427514 w 3103718"/>
              <a:gd name="connsiteY82" fmla="*/ 263839 h 1300080"/>
              <a:gd name="connsiteX83" fmla="*/ 2307772 w 3103718"/>
              <a:gd name="connsiteY83" fmla="*/ 296496 h 1300080"/>
              <a:gd name="connsiteX84" fmla="*/ 2264229 w 3103718"/>
              <a:gd name="connsiteY84" fmla="*/ 318267 h 1300080"/>
              <a:gd name="connsiteX85" fmla="*/ 2198914 w 3103718"/>
              <a:gd name="connsiteY85" fmla="*/ 350924 h 1300080"/>
              <a:gd name="connsiteX86" fmla="*/ 2144486 w 3103718"/>
              <a:gd name="connsiteY86" fmla="*/ 394467 h 1300080"/>
              <a:gd name="connsiteX87" fmla="*/ 2111829 w 3103718"/>
              <a:gd name="connsiteY87" fmla="*/ 405353 h 1300080"/>
              <a:gd name="connsiteX88" fmla="*/ 2079172 w 3103718"/>
              <a:gd name="connsiteY88" fmla="*/ 427124 h 1300080"/>
              <a:gd name="connsiteX89" fmla="*/ 1992086 w 3103718"/>
              <a:gd name="connsiteY89" fmla="*/ 459781 h 1300080"/>
              <a:gd name="connsiteX90" fmla="*/ 1959429 w 3103718"/>
              <a:gd name="connsiteY90" fmla="*/ 481553 h 1300080"/>
              <a:gd name="connsiteX91" fmla="*/ 1883229 w 3103718"/>
              <a:gd name="connsiteY91" fmla="*/ 503324 h 1300080"/>
              <a:gd name="connsiteX92" fmla="*/ 1785257 w 3103718"/>
              <a:gd name="connsiteY92" fmla="*/ 535981 h 1300080"/>
              <a:gd name="connsiteX93" fmla="*/ 1741714 w 3103718"/>
              <a:gd name="connsiteY93" fmla="*/ 557753 h 1300080"/>
              <a:gd name="connsiteX94" fmla="*/ 1632857 w 3103718"/>
              <a:gd name="connsiteY94" fmla="*/ 590410 h 1300080"/>
              <a:gd name="connsiteX95" fmla="*/ 1600200 w 3103718"/>
              <a:gd name="connsiteY95" fmla="*/ 612181 h 1300080"/>
              <a:gd name="connsiteX96" fmla="*/ 1524000 w 3103718"/>
              <a:gd name="connsiteY96" fmla="*/ 633953 h 1300080"/>
              <a:gd name="connsiteX97" fmla="*/ 1415143 w 3103718"/>
              <a:gd name="connsiteY97" fmla="*/ 655724 h 1300080"/>
              <a:gd name="connsiteX98" fmla="*/ 1284514 w 3103718"/>
              <a:gd name="connsiteY98" fmla="*/ 699267 h 1300080"/>
              <a:gd name="connsiteX99" fmla="*/ 1251857 w 3103718"/>
              <a:gd name="connsiteY99" fmla="*/ 710153 h 1300080"/>
              <a:gd name="connsiteX100" fmla="*/ 1186543 w 3103718"/>
              <a:gd name="connsiteY100" fmla="*/ 742810 h 1300080"/>
              <a:gd name="connsiteX101" fmla="*/ 1099457 w 3103718"/>
              <a:gd name="connsiteY101" fmla="*/ 721039 h 1300080"/>
              <a:gd name="connsiteX102" fmla="*/ 1023257 w 3103718"/>
              <a:gd name="connsiteY102" fmla="*/ 699267 h 1300080"/>
              <a:gd name="connsiteX103" fmla="*/ 979714 w 3103718"/>
              <a:gd name="connsiteY103" fmla="*/ 677496 h 1300080"/>
              <a:gd name="connsiteX104" fmla="*/ 957943 w 3103718"/>
              <a:gd name="connsiteY104" fmla="*/ 655724 h 1300080"/>
              <a:gd name="connsiteX105" fmla="*/ 903514 w 3103718"/>
              <a:gd name="connsiteY105" fmla="*/ 612181 h 1300080"/>
              <a:gd name="connsiteX106" fmla="*/ 892629 w 3103718"/>
              <a:gd name="connsiteY106" fmla="*/ 579524 h 1300080"/>
              <a:gd name="connsiteX107" fmla="*/ 816429 w 3103718"/>
              <a:gd name="connsiteY107" fmla="*/ 514210 h 1300080"/>
              <a:gd name="connsiteX108" fmla="*/ 772886 w 3103718"/>
              <a:gd name="connsiteY108" fmla="*/ 470667 h 1300080"/>
              <a:gd name="connsiteX109" fmla="*/ 696686 w 3103718"/>
              <a:gd name="connsiteY109" fmla="*/ 438010 h 1300080"/>
              <a:gd name="connsiteX110" fmla="*/ 653143 w 3103718"/>
              <a:gd name="connsiteY110" fmla="*/ 394467 h 1300080"/>
              <a:gd name="connsiteX111" fmla="*/ 664029 w 3103718"/>
              <a:gd name="connsiteY111" fmla="*/ 427124 h 130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103718" h="1300080">
                <a:moveTo>
                  <a:pt x="794657" y="481553"/>
                </a:moveTo>
                <a:cubicBezTo>
                  <a:pt x="690528" y="342713"/>
                  <a:pt x="735174" y="389410"/>
                  <a:pt x="674914" y="329153"/>
                </a:cubicBezTo>
                <a:cubicBezTo>
                  <a:pt x="660015" y="299355"/>
                  <a:pt x="651887" y="278596"/>
                  <a:pt x="631372" y="252953"/>
                </a:cubicBezTo>
                <a:cubicBezTo>
                  <a:pt x="624961" y="244939"/>
                  <a:pt x="616011" y="239195"/>
                  <a:pt x="609600" y="231181"/>
                </a:cubicBezTo>
                <a:cubicBezTo>
                  <a:pt x="581461" y="196007"/>
                  <a:pt x="589208" y="184928"/>
                  <a:pt x="544286" y="154981"/>
                </a:cubicBezTo>
                <a:lnTo>
                  <a:pt x="478972" y="111439"/>
                </a:lnTo>
                <a:cubicBezTo>
                  <a:pt x="468086" y="104182"/>
                  <a:pt x="458726" y="93804"/>
                  <a:pt x="446314" y="89667"/>
                </a:cubicBezTo>
                <a:lnTo>
                  <a:pt x="348343" y="57010"/>
                </a:lnTo>
                <a:lnTo>
                  <a:pt x="283029" y="35239"/>
                </a:lnTo>
                <a:cubicBezTo>
                  <a:pt x="268515" y="31610"/>
                  <a:pt x="254115" y="27488"/>
                  <a:pt x="239486" y="24353"/>
                </a:cubicBezTo>
                <a:cubicBezTo>
                  <a:pt x="203303" y="16599"/>
                  <a:pt x="130629" y="2581"/>
                  <a:pt x="130629" y="2581"/>
                </a:cubicBezTo>
                <a:cubicBezTo>
                  <a:pt x="81752" y="7024"/>
                  <a:pt x="0" y="-22413"/>
                  <a:pt x="0" y="46124"/>
                </a:cubicBezTo>
                <a:cubicBezTo>
                  <a:pt x="0" y="71782"/>
                  <a:pt x="5117" y="97323"/>
                  <a:pt x="10886" y="122324"/>
                </a:cubicBezTo>
                <a:cubicBezTo>
                  <a:pt x="43568" y="263947"/>
                  <a:pt x="21758" y="133156"/>
                  <a:pt x="43543" y="220296"/>
                </a:cubicBezTo>
                <a:lnTo>
                  <a:pt x="65314" y="307381"/>
                </a:lnTo>
                <a:cubicBezTo>
                  <a:pt x="74824" y="392968"/>
                  <a:pt x="71681" y="390461"/>
                  <a:pt x="87086" y="459781"/>
                </a:cubicBezTo>
                <a:cubicBezTo>
                  <a:pt x="90332" y="474386"/>
                  <a:pt x="93673" y="488994"/>
                  <a:pt x="97972" y="503324"/>
                </a:cubicBezTo>
                <a:cubicBezTo>
                  <a:pt x="104566" y="525305"/>
                  <a:pt x="114177" y="546375"/>
                  <a:pt x="119743" y="568639"/>
                </a:cubicBezTo>
                <a:cubicBezTo>
                  <a:pt x="127000" y="597667"/>
                  <a:pt x="132052" y="627338"/>
                  <a:pt x="141514" y="655724"/>
                </a:cubicBezTo>
                <a:cubicBezTo>
                  <a:pt x="148771" y="677496"/>
                  <a:pt x="157720" y="698775"/>
                  <a:pt x="163286" y="721039"/>
                </a:cubicBezTo>
                <a:cubicBezTo>
                  <a:pt x="166915" y="735553"/>
                  <a:pt x="167481" y="751200"/>
                  <a:pt x="174172" y="764581"/>
                </a:cubicBezTo>
                <a:cubicBezTo>
                  <a:pt x="178762" y="773761"/>
                  <a:pt x="188686" y="779096"/>
                  <a:pt x="195943" y="786353"/>
                </a:cubicBezTo>
                <a:cubicBezTo>
                  <a:pt x="252107" y="954848"/>
                  <a:pt x="187735" y="780826"/>
                  <a:pt x="239486" y="884324"/>
                </a:cubicBezTo>
                <a:cubicBezTo>
                  <a:pt x="261753" y="928857"/>
                  <a:pt x="235748" y="908045"/>
                  <a:pt x="272143" y="949639"/>
                </a:cubicBezTo>
                <a:cubicBezTo>
                  <a:pt x="367695" y="1058841"/>
                  <a:pt x="287469" y="975086"/>
                  <a:pt x="359229" y="1014953"/>
                </a:cubicBezTo>
                <a:cubicBezTo>
                  <a:pt x="382102" y="1027660"/>
                  <a:pt x="402772" y="1043982"/>
                  <a:pt x="424543" y="1058496"/>
                </a:cubicBezTo>
                <a:lnTo>
                  <a:pt x="457200" y="1080267"/>
                </a:lnTo>
                <a:cubicBezTo>
                  <a:pt x="468086" y="1087524"/>
                  <a:pt x="477445" y="1097902"/>
                  <a:pt x="489857" y="1102039"/>
                </a:cubicBezTo>
                <a:lnTo>
                  <a:pt x="555172" y="1123810"/>
                </a:lnTo>
                <a:cubicBezTo>
                  <a:pt x="581063" y="1132440"/>
                  <a:pt x="604025" y="1141023"/>
                  <a:pt x="631372" y="1145581"/>
                </a:cubicBezTo>
                <a:cubicBezTo>
                  <a:pt x="660228" y="1150390"/>
                  <a:pt x="689429" y="1152838"/>
                  <a:pt x="718457" y="1156467"/>
                </a:cubicBezTo>
                <a:cubicBezTo>
                  <a:pt x="722086" y="1167353"/>
                  <a:pt x="722175" y="1180164"/>
                  <a:pt x="729343" y="1189124"/>
                </a:cubicBezTo>
                <a:cubicBezTo>
                  <a:pt x="744691" y="1208310"/>
                  <a:pt x="773142" y="1214610"/>
                  <a:pt x="794657" y="1221781"/>
                </a:cubicBezTo>
                <a:cubicBezTo>
                  <a:pt x="801914" y="1229038"/>
                  <a:pt x="807249" y="1238963"/>
                  <a:pt x="816429" y="1243553"/>
                </a:cubicBezTo>
                <a:cubicBezTo>
                  <a:pt x="836955" y="1253816"/>
                  <a:pt x="881743" y="1265324"/>
                  <a:pt x="881743" y="1265324"/>
                </a:cubicBezTo>
                <a:cubicBezTo>
                  <a:pt x="892629" y="1272581"/>
                  <a:pt x="902698" y="1281245"/>
                  <a:pt x="914400" y="1287096"/>
                </a:cubicBezTo>
                <a:cubicBezTo>
                  <a:pt x="967332" y="1313562"/>
                  <a:pt x="1016262" y="1292214"/>
                  <a:pt x="1077686" y="1287096"/>
                </a:cubicBezTo>
                <a:cubicBezTo>
                  <a:pt x="1205261" y="1244570"/>
                  <a:pt x="1077886" y="1282702"/>
                  <a:pt x="1219200" y="1254439"/>
                </a:cubicBezTo>
                <a:cubicBezTo>
                  <a:pt x="1248541" y="1248571"/>
                  <a:pt x="1276945" y="1238535"/>
                  <a:pt x="1306286" y="1232667"/>
                </a:cubicBezTo>
                <a:cubicBezTo>
                  <a:pt x="1324429" y="1229038"/>
                  <a:pt x="1342764" y="1226268"/>
                  <a:pt x="1360714" y="1221781"/>
                </a:cubicBezTo>
                <a:cubicBezTo>
                  <a:pt x="1371846" y="1218998"/>
                  <a:pt x="1382339" y="1214048"/>
                  <a:pt x="1393372" y="1210896"/>
                </a:cubicBezTo>
                <a:cubicBezTo>
                  <a:pt x="1407757" y="1206786"/>
                  <a:pt x="1422400" y="1203639"/>
                  <a:pt x="1436914" y="1200010"/>
                </a:cubicBezTo>
                <a:cubicBezTo>
                  <a:pt x="1517366" y="1119562"/>
                  <a:pt x="1392415" y="1238016"/>
                  <a:pt x="1491343" y="1167353"/>
                </a:cubicBezTo>
                <a:cubicBezTo>
                  <a:pt x="1508046" y="1155422"/>
                  <a:pt x="1534886" y="1123810"/>
                  <a:pt x="1534886" y="1123810"/>
                </a:cubicBezTo>
                <a:cubicBezTo>
                  <a:pt x="1565724" y="1031298"/>
                  <a:pt x="1522716" y="1144094"/>
                  <a:pt x="1567543" y="1069381"/>
                </a:cubicBezTo>
                <a:cubicBezTo>
                  <a:pt x="1573447" y="1059542"/>
                  <a:pt x="1574800" y="1047610"/>
                  <a:pt x="1578429" y="1036724"/>
                </a:cubicBezTo>
                <a:cubicBezTo>
                  <a:pt x="1567543" y="1033096"/>
                  <a:pt x="1557176" y="1024572"/>
                  <a:pt x="1545772" y="1025839"/>
                </a:cubicBezTo>
                <a:cubicBezTo>
                  <a:pt x="1522963" y="1028373"/>
                  <a:pt x="1480457" y="1047610"/>
                  <a:pt x="1480457" y="1047610"/>
                </a:cubicBezTo>
                <a:cubicBezTo>
                  <a:pt x="1487714" y="1054867"/>
                  <a:pt x="1492105" y="1067694"/>
                  <a:pt x="1502229" y="1069381"/>
                </a:cubicBezTo>
                <a:cubicBezTo>
                  <a:pt x="1516986" y="1071841"/>
                  <a:pt x="1531387" y="1062606"/>
                  <a:pt x="1545772" y="1058496"/>
                </a:cubicBezTo>
                <a:cubicBezTo>
                  <a:pt x="1556805" y="1055344"/>
                  <a:pt x="1568398" y="1053183"/>
                  <a:pt x="1578429" y="1047610"/>
                </a:cubicBezTo>
                <a:cubicBezTo>
                  <a:pt x="1601302" y="1034903"/>
                  <a:pt x="1618920" y="1012341"/>
                  <a:pt x="1643743" y="1004067"/>
                </a:cubicBezTo>
                <a:cubicBezTo>
                  <a:pt x="1685394" y="990184"/>
                  <a:pt x="1711473" y="979636"/>
                  <a:pt x="1752600" y="971410"/>
                </a:cubicBezTo>
                <a:cubicBezTo>
                  <a:pt x="1774243" y="967081"/>
                  <a:pt x="1796501" y="965877"/>
                  <a:pt x="1817914" y="960524"/>
                </a:cubicBezTo>
                <a:cubicBezTo>
                  <a:pt x="1840178" y="954958"/>
                  <a:pt x="1861163" y="945058"/>
                  <a:pt x="1883229" y="938753"/>
                </a:cubicBezTo>
                <a:cubicBezTo>
                  <a:pt x="1912000" y="930533"/>
                  <a:pt x="1941927" y="926442"/>
                  <a:pt x="1970314" y="916981"/>
                </a:cubicBezTo>
                <a:cubicBezTo>
                  <a:pt x="2048638" y="890875"/>
                  <a:pt x="1950806" y="922556"/>
                  <a:pt x="2046514" y="895210"/>
                </a:cubicBezTo>
                <a:cubicBezTo>
                  <a:pt x="2057547" y="892058"/>
                  <a:pt x="2067920" y="886574"/>
                  <a:pt x="2079172" y="884324"/>
                </a:cubicBezTo>
                <a:cubicBezTo>
                  <a:pt x="2104332" y="879292"/>
                  <a:pt x="2129972" y="877067"/>
                  <a:pt x="2155372" y="873439"/>
                </a:cubicBezTo>
                <a:cubicBezTo>
                  <a:pt x="2166258" y="869810"/>
                  <a:pt x="2176897" y="865336"/>
                  <a:pt x="2188029" y="862553"/>
                </a:cubicBezTo>
                <a:cubicBezTo>
                  <a:pt x="2277854" y="840096"/>
                  <a:pt x="2207748" y="863138"/>
                  <a:pt x="2286000" y="840781"/>
                </a:cubicBezTo>
                <a:cubicBezTo>
                  <a:pt x="2361702" y="819152"/>
                  <a:pt x="2269291" y="842965"/>
                  <a:pt x="2362200" y="808124"/>
                </a:cubicBezTo>
                <a:cubicBezTo>
                  <a:pt x="2379763" y="801538"/>
                  <a:pt x="2445401" y="789307"/>
                  <a:pt x="2460172" y="786353"/>
                </a:cubicBezTo>
                <a:cubicBezTo>
                  <a:pt x="2535909" y="756057"/>
                  <a:pt x="2496060" y="770761"/>
                  <a:pt x="2579914" y="742810"/>
                </a:cubicBezTo>
                <a:cubicBezTo>
                  <a:pt x="2590800" y="739181"/>
                  <a:pt x="2602309" y="737056"/>
                  <a:pt x="2612572" y="731924"/>
                </a:cubicBezTo>
                <a:cubicBezTo>
                  <a:pt x="2627086" y="724667"/>
                  <a:pt x="2641047" y="716180"/>
                  <a:pt x="2656114" y="710153"/>
                </a:cubicBezTo>
                <a:cubicBezTo>
                  <a:pt x="2700291" y="692482"/>
                  <a:pt x="2722197" y="688189"/>
                  <a:pt x="2764972" y="677496"/>
                </a:cubicBezTo>
                <a:cubicBezTo>
                  <a:pt x="2772229" y="670239"/>
                  <a:pt x="2777400" y="659971"/>
                  <a:pt x="2786743" y="655724"/>
                </a:cubicBezTo>
                <a:cubicBezTo>
                  <a:pt x="2818081" y="641479"/>
                  <a:pt x="2884714" y="623067"/>
                  <a:pt x="2884714" y="623067"/>
                </a:cubicBezTo>
                <a:cubicBezTo>
                  <a:pt x="2891971" y="615810"/>
                  <a:pt x="2897685" y="606576"/>
                  <a:pt x="2906486" y="601296"/>
                </a:cubicBezTo>
                <a:cubicBezTo>
                  <a:pt x="2967211" y="564862"/>
                  <a:pt x="2911745" y="621187"/>
                  <a:pt x="2971800" y="568639"/>
                </a:cubicBezTo>
                <a:cubicBezTo>
                  <a:pt x="3048776" y="501285"/>
                  <a:pt x="2995433" y="524476"/>
                  <a:pt x="3058886" y="503324"/>
                </a:cubicBezTo>
                <a:cubicBezTo>
                  <a:pt x="3066143" y="492438"/>
                  <a:pt x="3072484" y="480883"/>
                  <a:pt x="3080657" y="470667"/>
                </a:cubicBezTo>
                <a:cubicBezTo>
                  <a:pt x="3087068" y="462653"/>
                  <a:pt x="3100978" y="459056"/>
                  <a:pt x="3102429" y="448896"/>
                </a:cubicBezTo>
                <a:cubicBezTo>
                  <a:pt x="3109382" y="400229"/>
                  <a:pt x="3087272" y="390196"/>
                  <a:pt x="3058886" y="361810"/>
                </a:cubicBezTo>
                <a:cubicBezTo>
                  <a:pt x="3028048" y="269298"/>
                  <a:pt x="3071056" y="382094"/>
                  <a:pt x="3026229" y="307381"/>
                </a:cubicBezTo>
                <a:cubicBezTo>
                  <a:pt x="3007059" y="275431"/>
                  <a:pt x="3021729" y="226053"/>
                  <a:pt x="2971800" y="209410"/>
                </a:cubicBezTo>
                <a:lnTo>
                  <a:pt x="2939143" y="198524"/>
                </a:lnTo>
                <a:lnTo>
                  <a:pt x="2775857" y="209410"/>
                </a:lnTo>
                <a:cubicBezTo>
                  <a:pt x="2733342" y="212953"/>
                  <a:pt x="2647197" y="223596"/>
                  <a:pt x="2601686" y="231181"/>
                </a:cubicBezTo>
                <a:cubicBezTo>
                  <a:pt x="2583435" y="234223"/>
                  <a:pt x="2565319" y="238053"/>
                  <a:pt x="2547257" y="242067"/>
                </a:cubicBezTo>
                <a:cubicBezTo>
                  <a:pt x="2532652" y="245313"/>
                  <a:pt x="2518434" y="250277"/>
                  <a:pt x="2503714" y="252953"/>
                </a:cubicBezTo>
                <a:cubicBezTo>
                  <a:pt x="2478470" y="257543"/>
                  <a:pt x="2452674" y="258807"/>
                  <a:pt x="2427514" y="263839"/>
                </a:cubicBezTo>
                <a:cubicBezTo>
                  <a:pt x="2417098" y="265922"/>
                  <a:pt x="2335145" y="284765"/>
                  <a:pt x="2307772" y="296496"/>
                </a:cubicBezTo>
                <a:cubicBezTo>
                  <a:pt x="2292857" y="302888"/>
                  <a:pt x="2279144" y="311875"/>
                  <a:pt x="2264229" y="318267"/>
                </a:cubicBezTo>
                <a:cubicBezTo>
                  <a:pt x="2220896" y="336838"/>
                  <a:pt x="2239140" y="318743"/>
                  <a:pt x="2198914" y="350924"/>
                </a:cubicBezTo>
                <a:cubicBezTo>
                  <a:pt x="2165159" y="377928"/>
                  <a:pt x="2189167" y="372127"/>
                  <a:pt x="2144486" y="394467"/>
                </a:cubicBezTo>
                <a:cubicBezTo>
                  <a:pt x="2134223" y="399599"/>
                  <a:pt x="2122092" y="400221"/>
                  <a:pt x="2111829" y="405353"/>
                </a:cubicBezTo>
                <a:cubicBezTo>
                  <a:pt x="2100127" y="411204"/>
                  <a:pt x="2090874" y="421273"/>
                  <a:pt x="2079172" y="427124"/>
                </a:cubicBezTo>
                <a:cubicBezTo>
                  <a:pt x="2053131" y="440144"/>
                  <a:pt x="2020355" y="450358"/>
                  <a:pt x="1992086" y="459781"/>
                </a:cubicBezTo>
                <a:cubicBezTo>
                  <a:pt x="1981200" y="467038"/>
                  <a:pt x="1971131" y="475702"/>
                  <a:pt x="1959429" y="481553"/>
                </a:cubicBezTo>
                <a:cubicBezTo>
                  <a:pt x="1938457" y="492039"/>
                  <a:pt x="1904163" y="496346"/>
                  <a:pt x="1883229" y="503324"/>
                </a:cubicBezTo>
                <a:cubicBezTo>
                  <a:pt x="1760253" y="544315"/>
                  <a:pt x="1889603" y="509896"/>
                  <a:pt x="1785257" y="535981"/>
                </a:cubicBezTo>
                <a:cubicBezTo>
                  <a:pt x="1770743" y="543238"/>
                  <a:pt x="1756781" y="551726"/>
                  <a:pt x="1741714" y="557753"/>
                </a:cubicBezTo>
                <a:cubicBezTo>
                  <a:pt x="1697548" y="575420"/>
                  <a:pt x="1675624" y="579718"/>
                  <a:pt x="1632857" y="590410"/>
                </a:cubicBezTo>
                <a:cubicBezTo>
                  <a:pt x="1621971" y="597667"/>
                  <a:pt x="1611902" y="606330"/>
                  <a:pt x="1600200" y="612181"/>
                </a:cubicBezTo>
                <a:cubicBezTo>
                  <a:pt x="1582798" y="620882"/>
                  <a:pt x="1540278" y="629302"/>
                  <a:pt x="1524000" y="633953"/>
                </a:cubicBezTo>
                <a:cubicBezTo>
                  <a:pt x="1448004" y="655667"/>
                  <a:pt x="1545183" y="637148"/>
                  <a:pt x="1415143" y="655724"/>
                </a:cubicBezTo>
                <a:lnTo>
                  <a:pt x="1284514" y="699267"/>
                </a:lnTo>
                <a:cubicBezTo>
                  <a:pt x="1273628" y="702896"/>
                  <a:pt x="1261404" y="703788"/>
                  <a:pt x="1251857" y="710153"/>
                </a:cubicBezTo>
                <a:cubicBezTo>
                  <a:pt x="1209653" y="738289"/>
                  <a:pt x="1231611" y="727787"/>
                  <a:pt x="1186543" y="742810"/>
                </a:cubicBezTo>
                <a:cubicBezTo>
                  <a:pt x="1075892" y="720679"/>
                  <a:pt x="1177556" y="743352"/>
                  <a:pt x="1099457" y="721039"/>
                </a:cubicBezTo>
                <a:cubicBezTo>
                  <a:pt x="1071836" y="713147"/>
                  <a:pt x="1049358" y="710453"/>
                  <a:pt x="1023257" y="699267"/>
                </a:cubicBezTo>
                <a:cubicBezTo>
                  <a:pt x="1008342" y="692875"/>
                  <a:pt x="994228" y="684753"/>
                  <a:pt x="979714" y="677496"/>
                </a:cubicBezTo>
                <a:cubicBezTo>
                  <a:pt x="972457" y="670239"/>
                  <a:pt x="965957" y="662135"/>
                  <a:pt x="957943" y="655724"/>
                </a:cubicBezTo>
                <a:cubicBezTo>
                  <a:pt x="889276" y="600790"/>
                  <a:pt x="956087" y="664754"/>
                  <a:pt x="903514" y="612181"/>
                </a:cubicBezTo>
                <a:cubicBezTo>
                  <a:pt x="899886" y="601295"/>
                  <a:pt x="899298" y="588861"/>
                  <a:pt x="892629" y="579524"/>
                </a:cubicBezTo>
                <a:cubicBezTo>
                  <a:pt x="851356" y="521741"/>
                  <a:pt x="858822" y="550547"/>
                  <a:pt x="816429" y="514210"/>
                </a:cubicBezTo>
                <a:cubicBezTo>
                  <a:pt x="800844" y="500852"/>
                  <a:pt x="791245" y="479847"/>
                  <a:pt x="772886" y="470667"/>
                </a:cubicBezTo>
                <a:cubicBezTo>
                  <a:pt x="719080" y="443765"/>
                  <a:pt x="744738" y="454028"/>
                  <a:pt x="696686" y="438010"/>
                </a:cubicBezTo>
                <a:cubicBezTo>
                  <a:pt x="682172" y="423496"/>
                  <a:pt x="646652" y="374994"/>
                  <a:pt x="653143" y="394467"/>
                </a:cubicBezTo>
                <a:lnTo>
                  <a:pt x="664029" y="427124"/>
                </a:lnTo>
              </a:path>
            </a:pathLst>
          </a:cu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SCF0084.JPG"/>
          <p:cNvPicPr>
            <a:picLocks noGrp="1" noChangeAspect="1"/>
          </p:cNvPicPr>
          <p:nvPr>
            <p:ph idx="1"/>
          </p:nvPr>
        </p:nvPicPr>
        <p:blipFill>
          <a:blip r:embed="rId4"/>
          <a:srcRect l="-72414" r="-72414"/>
          <a:stretch>
            <a:fillRect/>
          </a:stretch>
        </p:blipFill>
        <p:spPr>
          <a:xfrm>
            <a:off x="-454830" y="903239"/>
            <a:ext cx="10053663" cy="5529136"/>
          </a:xfrm>
        </p:spPr>
      </p:pic>
      <p:sp>
        <p:nvSpPr>
          <p:cNvPr id="3" name="TextBox 2">
            <a:extLst>
              <a:ext uri="{FF2B5EF4-FFF2-40B4-BE49-F238E27FC236}">
                <a16:creationId xmlns:a16="http://schemas.microsoft.com/office/drawing/2014/main" id="{D65C1E4A-787F-97F9-21A6-13623ED3899F}"/>
              </a:ext>
            </a:extLst>
          </p:cNvPr>
          <p:cNvSpPr txBox="1"/>
          <p:nvPr/>
        </p:nvSpPr>
        <p:spPr>
          <a:xfrm>
            <a:off x="7249887" y="2035630"/>
            <a:ext cx="1436913" cy="1477328"/>
          </a:xfrm>
          <a:prstGeom prst="rect">
            <a:avLst/>
          </a:prstGeom>
          <a:noFill/>
        </p:spPr>
        <p:txBody>
          <a:bodyPr wrap="square" rtlCol="0">
            <a:spAutoFit/>
          </a:bodyPr>
          <a:lstStyle/>
          <a:p>
            <a:r>
              <a:rPr lang="en-US" dirty="0" err="1"/>
              <a:t>Choregic</a:t>
            </a:r>
            <a:r>
              <a:rPr lang="en-US" dirty="0"/>
              <a:t> Monument of </a:t>
            </a:r>
            <a:r>
              <a:rPr lang="en-US" dirty="0" err="1"/>
              <a:t>Lysicrates</a:t>
            </a:r>
            <a:r>
              <a:rPr lang="en-US" dirty="0"/>
              <a:t>: 335/4BC</a:t>
            </a:r>
          </a:p>
          <a:p>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ower&#10;&#10;Description automatically generated">
            <a:extLst>
              <a:ext uri="{FF2B5EF4-FFF2-40B4-BE49-F238E27FC236}">
                <a16:creationId xmlns:a16="http://schemas.microsoft.com/office/drawing/2014/main" id="{AD7AD612-1E71-2631-B53B-3F4823B82FCE}"/>
              </a:ext>
            </a:extLst>
          </p:cNvPr>
          <p:cNvPicPr>
            <a:picLocks noChangeAspect="1"/>
          </p:cNvPicPr>
          <p:nvPr/>
        </p:nvPicPr>
        <p:blipFill>
          <a:blip r:embed="rId3"/>
          <a:stretch>
            <a:fillRect/>
          </a:stretch>
        </p:blipFill>
        <p:spPr>
          <a:xfrm>
            <a:off x="2340485" y="0"/>
            <a:ext cx="4463030" cy="6858000"/>
          </a:xfrm>
          <a:prstGeom prst="rect">
            <a:avLst/>
          </a:prstGeom>
        </p:spPr>
      </p:pic>
      <p:sp>
        <p:nvSpPr>
          <p:cNvPr id="3" name="Rectangle 2">
            <a:extLst>
              <a:ext uri="{FF2B5EF4-FFF2-40B4-BE49-F238E27FC236}">
                <a16:creationId xmlns:a16="http://schemas.microsoft.com/office/drawing/2014/main" id="{A955206F-EDA6-6740-9E4A-0FAD4893236B}"/>
              </a:ext>
            </a:extLst>
          </p:cNvPr>
          <p:cNvSpPr/>
          <p:nvPr/>
        </p:nvSpPr>
        <p:spPr>
          <a:xfrm>
            <a:off x="6528144" y="2231962"/>
            <a:ext cx="2387256" cy="646331"/>
          </a:xfrm>
          <a:prstGeom prst="rect">
            <a:avLst/>
          </a:prstGeom>
        </p:spPr>
        <p:txBody>
          <a:bodyPr wrap="square">
            <a:spAutoFit/>
          </a:bodyPr>
          <a:lstStyle/>
          <a:p>
            <a:r>
              <a:rPr lang="en-US" dirty="0"/>
              <a:t>One reconstruction, with tripod on top</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rasyllos_1071.jpg"/>
          <p:cNvPicPr>
            <a:picLocks noGrp="1" noChangeAspect="1"/>
          </p:cNvPicPr>
          <p:nvPr>
            <p:ph idx="1"/>
          </p:nvPr>
        </p:nvPicPr>
        <p:blipFill>
          <a:blip r:embed="rId4"/>
          <a:srcRect l="-10030" r="-10030"/>
          <a:stretch>
            <a:fillRect/>
          </a:stretch>
        </p:blipFill>
        <p:spPr>
          <a:xfrm>
            <a:off x="-626391" y="379497"/>
            <a:ext cx="10396781" cy="5717859"/>
          </a:xfrm>
        </p:spPr>
      </p:pic>
      <p:sp>
        <p:nvSpPr>
          <p:cNvPr id="3" name="TextBox 2">
            <a:extLst>
              <a:ext uri="{FF2B5EF4-FFF2-40B4-BE49-F238E27FC236}">
                <a16:creationId xmlns:a16="http://schemas.microsoft.com/office/drawing/2014/main" id="{3BC9D9F5-A3D9-609B-29AF-48E8DC26FD4A}"/>
              </a:ext>
            </a:extLst>
          </p:cNvPr>
          <p:cNvSpPr txBox="1"/>
          <p:nvPr/>
        </p:nvSpPr>
        <p:spPr>
          <a:xfrm>
            <a:off x="174174" y="6155337"/>
            <a:ext cx="8839199" cy="646331"/>
          </a:xfrm>
          <a:prstGeom prst="rect">
            <a:avLst/>
          </a:prstGeom>
          <a:noFill/>
        </p:spPr>
        <p:txBody>
          <a:bodyPr wrap="square" rtlCol="0">
            <a:spAutoFit/>
          </a:bodyPr>
          <a:lstStyle/>
          <a:p>
            <a:r>
              <a:rPr lang="en-US" dirty="0"/>
              <a:t>Top of Athenian Theatre of Dionysus, with remains of </a:t>
            </a:r>
            <a:r>
              <a:rPr lang="en-US" dirty="0" err="1"/>
              <a:t>choregic</a:t>
            </a:r>
            <a:r>
              <a:rPr lang="en-US" dirty="0"/>
              <a:t> monument of </a:t>
            </a:r>
            <a:r>
              <a:rPr lang="en-US" dirty="0" err="1"/>
              <a:t>Thrasyllus</a:t>
            </a:r>
            <a:r>
              <a:rPr lang="en-US" dirty="0"/>
              <a:t> (square cavern; 320/19BC), and two further columnar </a:t>
            </a:r>
            <a:r>
              <a:rPr lang="en-US" dirty="0" err="1"/>
              <a:t>choregic</a:t>
            </a:r>
            <a:r>
              <a:rPr lang="en-US" dirty="0"/>
              <a:t> monuments above.</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rasyllusReconstruction.jpg"/>
          <p:cNvPicPr>
            <a:picLocks noGrp="1" noChangeAspect="1"/>
          </p:cNvPicPr>
          <p:nvPr>
            <p:ph idx="1"/>
          </p:nvPr>
        </p:nvPicPr>
        <p:blipFill>
          <a:blip r:embed="rId3">
            <a:lum bright="-25000" contrast="30000"/>
          </a:blip>
          <a:srcRect l="-55519" r="-55519"/>
          <a:stretch>
            <a:fillRect/>
          </a:stretch>
        </p:blipFill>
        <p:spPr>
          <a:xfrm>
            <a:off x="-1088546" y="437753"/>
            <a:ext cx="11321091" cy="6226151"/>
          </a:xfrm>
        </p:spPr>
      </p:pic>
      <p:sp>
        <p:nvSpPr>
          <p:cNvPr id="3" name="Rectangle 2">
            <a:extLst>
              <a:ext uri="{FF2B5EF4-FFF2-40B4-BE49-F238E27FC236}">
                <a16:creationId xmlns:a16="http://schemas.microsoft.com/office/drawing/2014/main" id="{4597592B-AF07-DF62-D69F-CE8672A9C1B4}"/>
              </a:ext>
            </a:extLst>
          </p:cNvPr>
          <p:cNvSpPr/>
          <p:nvPr/>
        </p:nvSpPr>
        <p:spPr>
          <a:xfrm>
            <a:off x="7380516" y="2068677"/>
            <a:ext cx="1632857" cy="1200329"/>
          </a:xfrm>
          <a:prstGeom prst="rect">
            <a:avLst/>
          </a:prstGeom>
        </p:spPr>
        <p:txBody>
          <a:bodyPr wrap="square">
            <a:spAutoFit/>
          </a:bodyPr>
          <a:lstStyle/>
          <a:p>
            <a:pPr algn="ctr"/>
            <a:r>
              <a:rPr lang="en-US" dirty="0"/>
              <a:t>One reconstruction, with tripod on top</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18BE-FA3E-BA1D-0E20-CC8AE778DE8C}"/>
              </a:ext>
            </a:extLst>
          </p:cNvPr>
          <p:cNvSpPr>
            <a:spLocks noGrp="1"/>
          </p:cNvSpPr>
          <p:nvPr>
            <p:ph type="title"/>
          </p:nvPr>
        </p:nvSpPr>
        <p:spPr>
          <a:xfrm>
            <a:off x="457200" y="160336"/>
            <a:ext cx="8229600" cy="1143000"/>
          </a:xfrm>
        </p:spPr>
        <p:txBody>
          <a:bodyPr>
            <a:noAutofit/>
          </a:bodyPr>
          <a:lstStyle/>
          <a:p>
            <a:pPr marL="0" indent="0"/>
            <a:r>
              <a:rPr lang="en-US" sz="2400" b="1" dirty="0" err="1"/>
              <a:t>Choregic</a:t>
            </a:r>
            <a:r>
              <a:rPr lang="en-US" sz="2400" b="1" dirty="0"/>
              <a:t> monument of Nicias (320/19BC),</a:t>
            </a:r>
            <a:br>
              <a:rPr lang="en-US" sz="2400" b="1" dirty="0"/>
            </a:br>
            <a:r>
              <a:rPr lang="en-US" sz="2400" b="1" dirty="0"/>
              <a:t>in form of hexastyle Doric temple </a:t>
            </a:r>
            <a:br>
              <a:rPr lang="en-US" sz="2400" b="1" dirty="0"/>
            </a:br>
            <a:r>
              <a:rPr lang="en-US" sz="1400" dirty="0"/>
              <a:t>(foundations: 16.68mx11.79m: not small!)</a:t>
            </a:r>
          </a:p>
        </p:txBody>
      </p:sp>
      <p:pic>
        <p:nvPicPr>
          <p:cNvPr id="5" name="Picture 4" descr="A picture containing text&#10;&#10;Description automatically generated">
            <a:extLst>
              <a:ext uri="{FF2B5EF4-FFF2-40B4-BE49-F238E27FC236}">
                <a16:creationId xmlns:a16="http://schemas.microsoft.com/office/drawing/2014/main" id="{7AD2C76F-CB5F-4B6E-E102-6F8363145C78}"/>
              </a:ext>
            </a:extLst>
          </p:cNvPr>
          <p:cNvPicPr>
            <a:picLocks noChangeAspect="1"/>
          </p:cNvPicPr>
          <p:nvPr/>
        </p:nvPicPr>
        <p:blipFill>
          <a:blip r:embed="rId3"/>
          <a:stretch>
            <a:fillRect/>
          </a:stretch>
        </p:blipFill>
        <p:spPr>
          <a:xfrm>
            <a:off x="1742594" y="1244409"/>
            <a:ext cx="5658812" cy="4369182"/>
          </a:xfrm>
          <a:prstGeom prst="rect">
            <a:avLst/>
          </a:prstGeom>
        </p:spPr>
      </p:pic>
      <p:sp>
        <p:nvSpPr>
          <p:cNvPr id="6" name="TextBox 5">
            <a:extLst>
              <a:ext uri="{FF2B5EF4-FFF2-40B4-BE49-F238E27FC236}">
                <a16:creationId xmlns:a16="http://schemas.microsoft.com/office/drawing/2014/main" id="{67FDFD81-62AB-9996-E6CF-256C20091FCF}"/>
              </a:ext>
            </a:extLst>
          </p:cNvPr>
          <p:cNvSpPr txBox="1"/>
          <p:nvPr/>
        </p:nvSpPr>
        <p:spPr>
          <a:xfrm>
            <a:off x="457200" y="5613591"/>
            <a:ext cx="8305800" cy="1323439"/>
          </a:xfrm>
          <a:prstGeom prst="rect">
            <a:avLst/>
          </a:prstGeom>
          <a:noFill/>
        </p:spPr>
        <p:txBody>
          <a:bodyPr wrap="square" rtlCol="0">
            <a:spAutoFit/>
          </a:bodyPr>
          <a:lstStyle/>
          <a:p>
            <a:r>
              <a:rPr lang="en-US" sz="1600" dirty="0"/>
              <a:t>Inscription (</a:t>
            </a:r>
            <a:r>
              <a:rPr lang="en-US" sz="1600" i="1" dirty="0"/>
              <a:t>IG</a:t>
            </a:r>
            <a:r>
              <a:rPr lang="en-US" sz="1600" dirty="0"/>
              <a:t> </a:t>
            </a:r>
            <a:r>
              <a:rPr lang="en-US" sz="1600" cap="small" dirty="0"/>
              <a:t>ii</a:t>
            </a:r>
            <a:r>
              <a:rPr lang="en-US" sz="1600" baseline="30000" dirty="0"/>
              <a:t>2</a:t>
            </a:r>
            <a:r>
              <a:rPr lang="en-US" sz="1600" dirty="0"/>
              <a:t>3055): </a:t>
            </a:r>
            <a:r>
              <a:rPr lang="en-US" sz="1600" b="1" dirty="0"/>
              <a:t>‘Nicias, son of Nicodemus, of the deme </a:t>
            </a:r>
            <a:r>
              <a:rPr lang="en-US" sz="1600" b="1" dirty="0" err="1"/>
              <a:t>Xypete</a:t>
            </a:r>
            <a:r>
              <a:rPr lang="en-US" sz="1600" b="1" dirty="0"/>
              <a:t>, dedicated this after being victorious as </a:t>
            </a:r>
            <a:r>
              <a:rPr lang="en-US" sz="1600" b="1" dirty="0" err="1"/>
              <a:t>chorêgos</a:t>
            </a:r>
            <a:r>
              <a:rPr lang="en-US" sz="1600" b="1" dirty="0"/>
              <a:t> with the tribe </a:t>
            </a:r>
            <a:r>
              <a:rPr lang="en-US" sz="1600" b="1" dirty="0" err="1"/>
              <a:t>Cecropis</a:t>
            </a:r>
            <a:r>
              <a:rPr lang="en-US" sz="1600" b="1" dirty="0"/>
              <a:t> in the boys’ contest. Pantaleon of Sicyon played the aulos. The song: the Elpenor of Timotheus.  </a:t>
            </a:r>
            <a:r>
              <a:rPr lang="en-US" sz="1600" b="1" dirty="0" err="1"/>
              <a:t>Neaichmos</a:t>
            </a:r>
            <a:r>
              <a:rPr lang="en-US" sz="1600" b="1" dirty="0"/>
              <a:t> was Archon.’  </a:t>
            </a:r>
            <a:br>
              <a:rPr lang="en-US" sz="1600" dirty="0"/>
            </a:br>
            <a:r>
              <a:rPr lang="en-US" sz="1600" dirty="0"/>
              <a:t>By this time NB Athens under sway of Macedon and being controlled by an oligarchic regime; note also how is listed not simply as the sponsor (</a:t>
            </a:r>
            <a:r>
              <a:rPr lang="en-US" sz="1600" i="1" dirty="0" err="1"/>
              <a:t>chorêgos</a:t>
            </a:r>
            <a:r>
              <a:rPr lang="en-US" sz="1600" dirty="0"/>
              <a:t>) but also the victor here.</a:t>
            </a:r>
          </a:p>
        </p:txBody>
      </p:sp>
    </p:spTree>
    <p:extLst>
      <p:ext uri="{BB962C8B-B14F-4D97-AF65-F5344CB8AC3E}">
        <p14:creationId xmlns:p14="http://schemas.microsoft.com/office/powerpoint/2010/main" val="16094280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4A1197-A36A-D2AF-BB03-A7EE1D01358C}"/>
              </a:ext>
            </a:extLst>
          </p:cNvPr>
          <p:cNvSpPr>
            <a:spLocks noGrp="1"/>
          </p:cNvSpPr>
          <p:nvPr>
            <p:ph idx="1"/>
          </p:nvPr>
        </p:nvSpPr>
        <p:spPr>
          <a:xfrm>
            <a:off x="0" y="849086"/>
            <a:ext cx="9144000" cy="6008915"/>
          </a:xfrm>
        </p:spPr>
        <p:txBody>
          <a:bodyPr>
            <a:normAutofit fontScale="92500" lnSpcReduction="20000"/>
          </a:bodyPr>
          <a:lstStyle/>
          <a:p>
            <a:r>
              <a:rPr lang="en-US" dirty="0"/>
              <a:t>Sport has always been political (the ‘Corinthian spirit’ is a Victorian invention!)</a:t>
            </a:r>
          </a:p>
          <a:p>
            <a:r>
              <a:rPr lang="en-US" dirty="0"/>
              <a:t>Olympia is a cultural </a:t>
            </a:r>
            <a:r>
              <a:rPr lang="en-US" dirty="0" err="1"/>
              <a:t>centre</a:t>
            </a:r>
            <a:r>
              <a:rPr lang="en-US" dirty="0"/>
              <a:t> whose use / appropriation by both states and individuals throughout its history is political history as well as cultural history</a:t>
            </a:r>
          </a:p>
          <a:p>
            <a:r>
              <a:rPr lang="en-US" dirty="0"/>
              <a:t>The place of sport &amp; celebration within the history of (Athenian) democracy, including public and private wealth and (corporate) finance, is itself an ongoingly fascinating and controversial subject for politics as well as culture</a:t>
            </a:r>
          </a:p>
          <a:p>
            <a:r>
              <a:rPr lang="en-US" dirty="0"/>
              <a:t>How we Classicists figure out how to understand this is complex, requiring facility with a variety of different kinds of sources (literary/rhetorical, archaeological, material-cultural)</a:t>
            </a:r>
          </a:p>
        </p:txBody>
      </p:sp>
      <p:sp>
        <p:nvSpPr>
          <p:cNvPr id="2" name="TextBox 1">
            <a:extLst>
              <a:ext uri="{FF2B5EF4-FFF2-40B4-BE49-F238E27FC236}">
                <a16:creationId xmlns:a16="http://schemas.microsoft.com/office/drawing/2014/main" id="{8E70AB63-6C21-5E37-EAC5-DBF112E7210F}"/>
              </a:ext>
            </a:extLst>
          </p:cNvPr>
          <p:cNvSpPr txBox="1"/>
          <p:nvPr/>
        </p:nvSpPr>
        <p:spPr>
          <a:xfrm>
            <a:off x="0" y="239486"/>
            <a:ext cx="9144000" cy="461665"/>
          </a:xfrm>
          <a:prstGeom prst="rect">
            <a:avLst/>
          </a:prstGeom>
          <a:noFill/>
        </p:spPr>
        <p:txBody>
          <a:bodyPr wrap="square" rtlCol="0">
            <a:spAutoFit/>
          </a:bodyPr>
          <a:lstStyle/>
          <a:p>
            <a:pPr algn="ctr"/>
            <a:r>
              <a:rPr lang="en-US" sz="2400" b="1" dirty="0"/>
              <a:t>Take-home messages:</a:t>
            </a:r>
            <a:endParaRPr lang="en-US" sz="2400" dirty="0"/>
          </a:p>
        </p:txBody>
      </p:sp>
    </p:spTree>
    <p:extLst>
      <p:ext uri="{BB962C8B-B14F-4D97-AF65-F5344CB8AC3E}">
        <p14:creationId xmlns:p14="http://schemas.microsoft.com/office/powerpoint/2010/main" val="29592171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3">
                                            <p:txEl>
                                              <p:pRg st="0" end="0"/>
                                            </p:txEl>
                                          </p:spTgt>
                                        </p:tgtEl>
                                      </p:cBhvr>
                                    </p:animEffect>
                                    <p:set>
                                      <p:cBhvr>
                                        <p:cTn id="13"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xit" presetSubtype="0" fill="hold" nodeType="clickEffect">
                                  <p:stCondLst>
                                    <p:cond delay="0"/>
                                  </p:stCondLst>
                                  <p:childTnLst>
                                    <p:animEffect transition="out" filter="dissolve">
                                      <p:cBhvr>
                                        <p:cTn id="23" dur="500"/>
                                        <p:tgtEl>
                                          <p:spTgt spid="3">
                                            <p:txEl>
                                              <p:pRg st="1" end="1"/>
                                            </p:txEl>
                                          </p:spTgt>
                                        </p:tgtEl>
                                      </p:cBhvr>
                                    </p:animEffect>
                                    <p:set>
                                      <p:cBhvr>
                                        <p:cTn id="24"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xit" presetSubtype="0" fill="hold" nodeType="clickEffect">
                                  <p:stCondLst>
                                    <p:cond delay="0"/>
                                  </p:stCondLst>
                                  <p:childTnLst>
                                    <p:animEffect transition="out" filter="dissolve">
                                      <p:cBhvr>
                                        <p:cTn id="34" dur="500"/>
                                        <p:tgtEl>
                                          <p:spTgt spid="3">
                                            <p:txEl>
                                              <p:pRg st="2" end="2"/>
                                            </p:txEl>
                                          </p:spTgt>
                                        </p:tgtEl>
                                      </p:cBhvr>
                                    </p:animEffect>
                                    <p:set>
                                      <p:cBhvr>
                                        <p:cTn id="35"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9" presetClass="exit" presetSubtype="0" fill="hold" nodeType="clickEffect">
                                  <p:stCondLst>
                                    <p:cond delay="0"/>
                                  </p:stCondLst>
                                  <p:childTnLst>
                                    <p:animEffect transition="out" filter="dissolve">
                                      <p:cBhvr>
                                        <p:cTn id="45" dur="500"/>
                                        <p:tgtEl>
                                          <p:spTgt spid="3">
                                            <p:txEl>
                                              <p:pRg st="3" end="3"/>
                                            </p:txEl>
                                          </p:spTgt>
                                        </p:tgtEl>
                                      </p:cBhvr>
                                    </p:animEffect>
                                    <p:set>
                                      <p:cBhvr>
                                        <p:cTn id="46"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Effect transition="in" filter="dissolve">
                                      <p:cBhvr>
                                        <p:cTn id="51" dur="500"/>
                                        <p:tgtEl>
                                          <p:spTgt spid="3">
                                            <p:txEl>
                                              <p:pRg st="0" end="0"/>
                                            </p:txEl>
                                          </p:spTgt>
                                        </p:tgtEl>
                                      </p:cBhvr>
                                    </p:animEffect>
                                  </p:childTnLst>
                                </p:cTn>
                              </p:par>
                              <p:par>
                                <p:cTn id="52" presetID="9" presetClass="entr" presetSubtype="0" fill="hold" nodeType="withEffect">
                                  <p:stCondLst>
                                    <p:cond delay="0"/>
                                  </p:stCondLst>
                                  <p:childTnLst>
                                    <p:set>
                                      <p:cBhvr>
                                        <p:cTn id="53" dur="1" fill="hold">
                                          <p:stCondLst>
                                            <p:cond delay="0"/>
                                          </p:stCondLst>
                                        </p:cTn>
                                        <p:tgtEl>
                                          <p:spTgt spid="3">
                                            <p:txEl>
                                              <p:pRg st="1" end="1"/>
                                            </p:txEl>
                                          </p:spTgt>
                                        </p:tgtEl>
                                        <p:attrNameLst>
                                          <p:attrName>style.visibility</p:attrName>
                                        </p:attrNameLst>
                                      </p:cBhvr>
                                      <p:to>
                                        <p:strVal val="visible"/>
                                      </p:to>
                                    </p:set>
                                    <p:animEffect transition="in" filter="dissolve">
                                      <p:cBhvr>
                                        <p:cTn id="54" dur="500"/>
                                        <p:tgtEl>
                                          <p:spTgt spid="3">
                                            <p:txEl>
                                              <p:pRg st="1" end="1"/>
                                            </p:txEl>
                                          </p:spTgt>
                                        </p:tgtEl>
                                      </p:cBhvr>
                                    </p:animEffect>
                                  </p:childTnLst>
                                </p:cTn>
                              </p:par>
                              <p:par>
                                <p:cTn id="55" presetID="9" presetClass="entr" presetSubtype="0"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dissolve">
                                      <p:cBhvr>
                                        <p:cTn id="57" dur="500"/>
                                        <p:tgtEl>
                                          <p:spTgt spid="3">
                                            <p:txEl>
                                              <p:pRg st="2" end="2"/>
                                            </p:txEl>
                                          </p:spTgt>
                                        </p:tgtEl>
                                      </p:cBhvr>
                                    </p:animEffect>
                                  </p:childTnLst>
                                </p:cTn>
                              </p:par>
                              <p:par>
                                <p:cTn id="58" presetID="9" presetClass="entr" presetSubtype="0" fill="hold" nodeType="withEffect">
                                  <p:stCondLst>
                                    <p:cond delay="0"/>
                                  </p:stCondLst>
                                  <p:childTnLst>
                                    <p:set>
                                      <p:cBhvr>
                                        <p:cTn id="59" dur="1" fill="hold">
                                          <p:stCondLst>
                                            <p:cond delay="0"/>
                                          </p:stCondLst>
                                        </p:cTn>
                                        <p:tgtEl>
                                          <p:spTgt spid="3">
                                            <p:txEl>
                                              <p:pRg st="3" end="3"/>
                                            </p:txEl>
                                          </p:spTgt>
                                        </p:tgtEl>
                                        <p:attrNameLst>
                                          <p:attrName>style.visibility</p:attrName>
                                        </p:attrNameLst>
                                      </p:cBhvr>
                                      <p:to>
                                        <p:strVal val="visible"/>
                                      </p:to>
                                    </p:set>
                                    <p:animEffect transition="in" filter="dissolve">
                                      <p:cBhvr>
                                        <p:cTn id="6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06D5-9750-CA92-3AAE-F427AC3D61DA}"/>
              </a:ext>
            </a:extLst>
          </p:cNvPr>
          <p:cNvSpPr>
            <a:spLocks noGrp="1"/>
          </p:cNvSpPr>
          <p:nvPr>
            <p:ph type="title"/>
          </p:nvPr>
        </p:nvSpPr>
        <p:spPr>
          <a:xfrm>
            <a:off x="457200" y="274638"/>
            <a:ext cx="8229600" cy="1194933"/>
          </a:xfrm>
        </p:spPr>
        <p:txBody>
          <a:bodyPr>
            <a:normAutofit/>
          </a:bodyPr>
          <a:lstStyle/>
          <a:p>
            <a:r>
              <a:rPr lang="en-US" sz="2400" b="1" dirty="0"/>
              <a:t>Remaining Questions</a:t>
            </a:r>
            <a:br>
              <a:rPr lang="en-US" sz="2400" b="1" dirty="0"/>
            </a:br>
            <a:endParaRPr lang="en-US" b="1" dirty="0"/>
          </a:p>
        </p:txBody>
      </p:sp>
      <p:sp>
        <p:nvSpPr>
          <p:cNvPr id="3" name="Content Placeholder 2">
            <a:extLst>
              <a:ext uri="{FF2B5EF4-FFF2-40B4-BE49-F238E27FC236}">
                <a16:creationId xmlns:a16="http://schemas.microsoft.com/office/drawing/2014/main" id="{4BC51D69-C8D8-FD07-091F-CF32FA0CBD8D}"/>
              </a:ext>
            </a:extLst>
          </p:cNvPr>
          <p:cNvSpPr>
            <a:spLocks noGrp="1"/>
          </p:cNvSpPr>
          <p:nvPr>
            <p:ph idx="1"/>
          </p:nvPr>
        </p:nvSpPr>
        <p:spPr>
          <a:xfrm>
            <a:off x="457200" y="1251857"/>
            <a:ext cx="8229600" cy="5331505"/>
          </a:xfrm>
        </p:spPr>
        <p:txBody>
          <a:bodyPr>
            <a:normAutofit/>
          </a:bodyPr>
          <a:lstStyle/>
          <a:p>
            <a:r>
              <a:rPr lang="en-US" sz="2800" dirty="0"/>
              <a:t>Do what extent do we think Alcibiades ‘jumped the shark’ in 416? Is there a sense in which, as such, Alcibiades at Olympia is a desperate (and indeed anti-democratic) throw-back? From whose perspective? With what implications?</a:t>
            </a:r>
          </a:p>
          <a:p>
            <a:r>
              <a:rPr lang="en-US" sz="2800" dirty="0"/>
              <a:t>And/or, to what extent do we think the 416 Olympics were simply a symptom of contemporary realities, as well as a harbinger of things to come?</a:t>
            </a:r>
          </a:p>
          <a:p>
            <a:r>
              <a:rPr lang="en-US" sz="2800" dirty="0"/>
              <a:t>Thus: broader question of how (and how far) we contextualize.</a:t>
            </a:r>
            <a:br>
              <a:rPr lang="en-US" sz="2800" dirty="0"/>
            </a:br>
            <a:r>
              <a:rPr lang="en-US" sz="2800" dirty="0"/>
              <a:t>Answer is probably a bit of both.  And:</a:t>
            </a:r>
          </a:p>
        </p:txBody>
      </p:sp>
    </p:spTree>
    <p:extLst>
      <p:ext uri="{BB962C8B-B14F-4D97-AF65-F5344CB8AC3E}">
        <p14:creationId xmlns:p14="http://schemas.microsoft.com/office/powerpoint/2010/main" val="31985299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3">
                                            <p:txEl>
                                              <p:pRg st="0" end="0"/>
                                            </p:txEl>
                                          </p:spTgt>
                                        </p:tgtEl>
                                      </p:cBhvr>
                                    </p:animEffect>
                                    <p:set>
                                      <p:cBhvr>
                                        <p:cTn id="13"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xit" presetSubtype="0" fill="hold" nodeType="clickEffect">
                                  <p:stCondLst>
                                    <p:cond delay="0"/>
                                  </p:stCondLst>
                                  <p:childTnLst>
                                    <p:animEffect transition="out" filter="dissolve">
                                      <p:cBhvr>
                                        <p:cTn id="23" dur="500"/>
                                        <p:tgtEl>
                                          <p:spTgt spid="3">
                                            <p:txEl>
                                              <p:pRg st="1" end="1"/>
                                            </p:txEl>
                                          </p:spTgt>
                                        </p:tgtEl>
                                      </p:cBhvr>
                                    </p:animEffect>
                                    <p:set>
                                      <p:cBhvr>
                                        <p:cTn id="24"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xit" presetSubtype="0" fill="hold" nodeType="clickEffect">
                                  <p:stCondLst>
                                    <p:cond delay="0"/>
                                  </p:stCondLst>
                                  <p:childTnLst>
                                    <p:animEffect transition="out" filter="dissolve">
                                      <p:cBhvr>
                                        <p:cTn id="34" dur="500"/>
                                        <p:tgtEl>
                                          <p:spTgt spid="3">
                                            <p:txEl>
                                              <p:pRg st="2" end="2"/>
                                            </p:txEl>
                                          </p:spTgt>
                                        </p:tgtEl>
                                      </p:cBhvr>
                                    </p:animEffect>
                                    <p:set>
                                      <p:cBhvr>
                                        <p:cTn id="35"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518F5-71B0-792F-0B52-AFD0C2486B64}"/>
              </a:ext>
            </a:extLst>
          </p:cNvPr>
          <p:cNvSpPr>
            <a:spLocks noGrp="1"/>
          </p:cNvSpPr>
          <p:nvPr>
            <p:ph type="title"/>
          </p:nvPr>
        </p:nvSpPr>
        <p:spPr>
          <a:xfrm>
            <a:off x="457200" y="274639"/>
            <a:ext cx="8229600" cy="777984"/>
          </a:xfrm>
        </p:spPr>
        <p:txBody>
          <a:bodyPr>
            <a:normAutofit/>
          </a:bodyPr>
          <a:lstStyle/>
          <a:p>
            <a:r>
              <a:rPr lang="en-US" sz="2400" b="1" dirty="0"/>
              <a:t>Further Reflections</a:t>
            </a:r>
          </a:p>
        </p:txBody>
      </p:sp>
      <p:sp>
        <p:nvSpPr>
          <p:cNvPr id="3" name="Content Placeholder 2">
            <a:extLst>
              <a:ext uri="{FF2B5EF4-FFF2-40B4-BE49-F238E27FC236}">
                <a16:creationId xmlns:a16="http://schemas.microsoft.com/office/drawing/2014/main" id="{BC2C94D5-729E-66BE-44A0-6037C4FCC6F5}"/>
              </a:ext>
            </a:extLst>
          </p:cNvPr>
          <p:cNvSpPr>
            <a:spLocks noGrp="1"/>
          </p:cNvSpPr>
          <p:nvPr>
            <p:ph idx="1"/>
          </p:nvPr>
        </p:nvSpPr>
        <p:spPr>
          <a:xfrm>
            <a:off x="457200" y="1052623"/>
            <a:ext cx="8229600" cy="5530738"/>
          </a:xfrm>
        </p:spPr>
        <p:txBody>
          <a:bodyPr>
            <a:normAutofit fontScale="77500" lnSpcReduction="20000"/>
          </a:bodyPr>
          <a:lstStyle/>
          <a:p>
            <a:pPr marL="0" indent="0">
              <a:buNone/>
            </a:pPr>
            <a:r>
              <a:rPr lang="en-US" dirty="0"/>
              <a:t>It’s complicated, but a balance or intersection:</a:t>
            </a:r>
          </a:p>
          <a:p>
            <a:pPr marL="0" indent="0">
              <a:buNone/>
            </a:pPr>
            <a:r>
              <a:rPr lang="en-US" dirty="0"/>
              <a:t>Between </a:t>
            </a:r>
          </a:p>
          <a:p>
            <a:pPr marL="0" indent="0">
              <a:buNone/>
            </a:pPr>
            <a:r>
              <a:rPr lang="en-US" dirty="0"/>
              <a:t>• prominence of </a:t>
            </a:r>
            <a:r>
              <a:rPr lang="en-US" b="1" dirty="0"/>
              <a:t>personal</a:t>
            </a:r>
            <a:r>
              <a:rPr lang="en-US" dirty="0"/>
              <a:t> </a:t>
            </a:r>
            <a:r>
              <a:rPr lang="en-US" b="1" dirty="0"/>
              <a:t>narratives / motivations</a:t>
            </a:r>
            <a:r>
              <a:rPr lang="en-US" dirty="0"/>
              <a:t> (as demonstrated in all the textual sources here, and in more traditional narrative accounts within modern historiography)</a:t>
            </a:r>
          </a:p>
          <a:p>
            <a:r>
              <a:rPr lang="en-US" dirty="0"/>
              <a:t>And </a:t>
            </a:r>
            <a:r>
              <a:rPr lang="en-US" b="1" dirty="0"/>
              <a:t>broader structures/dynamics</a:t>
            </a:r>
            <a:r>
              <a:rPr lang="en-US" dirty="0"/>
              <a:t>:</a:t>
            </a:r>
          </a:p>
          <a:p>
            <a:pPr marL="0" indent="0">
              <a:buNone/>
            </a:pPr>
            <a:r>
              <a:rPr lang="en-US" dirty="0"/>
              <a:t>Incremental changes within and threats to </a:t>
            </a:r>
            <a:r>
              <a:rPr lang="en-US" b="1" dirty="0"/>
              <a:t>democracy</a:t>
            </a:r>
            <a:r>
              <a:rPr lang="en-US" dirty="0"/>
              <a:t> as a social structure (cf. contemporary USA); </a:t>
            </a:r>
            <a:r>
              <a:rPr lang="en-US" b="1" dirty="0"/>
              <a:t>geopolitical context</a:t>
            </a:r>
            <a:r>
              <a:rPr lang="en-US" dirty="0"/>
              <a:t> (Peloponnesian war); developments in </a:t>
            </a:r>
            <a:r>
              <a:rPr lang="en-US" b="1" dirty="0"/>
              <a:t>economic history </a:t>
            </a:r>
            <a:r>
              <a:rPr lang="en-US" dirty="0"/>
              <a:t>of Greece – changes likely in terms of sources of wealth (mining, for instance, in the case of </a:t>
            </a:r>
            <a:r>
              <a:rPr lang="en-US" dirty="0" err="1"/>
              <a:t>Hipponicus</a:t>
            </a:r>
            <a:r>
              <a:rPr lang="en-US" dirty="0"/>
              <a:t>)</a:t>
            </a:r>
          </a:p>
          <a:p>
            <a:pPr marL="0" indent="0">
              <a:buNone/>
            </a:pPr>
            <a:r>
              <a:rPr lang="en-US" dirty="0"/>
              <a:t>• Importance of </a:t>
            </a:r>
            <a:r>
              <a:rPr lang="en-US" b="1" dirty="0"/>
              <a:t>long view</a:t>
            </a:r>
            <a:r>
              <a:rPr lang="en-US" dirty="0"/>
              <a:t>: </a:t>
            </a:r>
          </a:p>
          <a:p>
            <a:pPr marL="0" indent="0">
              <a:buNone/>
            </a:pPr>
            <a:r>
              <a:rPr lang="en-US" dirty="0"/>
              <a:t>not satisfactory simply to focus on 416 and backwards, but also on potential continuities into fourth century and external impingements upon Athenian democracy and beyond </a:t>
            </a:r>
            <a:br>
              <a:rPr lang="en-US" dirty="0"/>
            </a:br>
            <a:r>
              <a:rPr lang="en-US" dirty="0"/>
              <a:t>(thus Plutarch’s perspective is actually quite insightful too).</a:t>
            </a:r>
          </a:p>
        </p:txBody>
      </p:sp>
    </p:spTree>
    <p:extLst>
      <p:ext uri="{BB962C8B-B14F-4D97-AF65-F5344CB8AC3E}">
        <p14:creationId xmlns:p14="http://schemas.microsoft.com/office/powerpoint/2010/main" val="22184203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nodeType="clickEffect">
                                  <p:stCondLst>
                                    <p:cond delay="0"/>
                                  </p:stCondLst>
                                  <p:childTnLst>
                                    <p:animEffect transition="out" filter="dissolve">
                                      <p:cBhvr>
                                        <p:cTn id="22" dur="500"/>
                                        <p:tgtEl>
                                          <p:spTgt spid="3">
                                            <p:txEl>
                                              <p:pRg st="2" end="2"/>
                                            </p:txEl>
                                          </p:spTgt>
                                        </p:tgtEl>
                                      </p:cBhvr>
                                    </p:animEffect>
                                    <p:set>
                                      <p:cBhvr>
                                        <p:cTn id="23"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nodeType="clickEffect">
                                  <p:stCondLst>
                                    <p:cond delay="0"/>
                                  </p:stCondLst>
                                  <p:childTnLst>
                                    <p:animEffect transition="out" filter="dissolve">
                                      <p:cBhvr>
                                        <p:cTn id="37" dur="500"/>
                                        <p:tgtEl>
                                          <p:spTgt spid="3">
                                            <p:txEl>
                                              <p:pRg st="3" end="3"/>
                                            </p:txEl>
                                          </p:spTgt>
                                        </p:tgtEl>
                                      </p:cBhvr>
                                    </p:animEffect>
                                    <p:set>
                                      <p:cBhvr>
                                        <p:cTn id="38" dur="1" fill="hold">
                                          <p:stCondLst>
                                            <p:cond delay="499"/>
                                          </p:stCondLst>
                                        </p:cTn>
                                        <p:tgtEl>
                                          <p:spTgt spid="3">
                                            <p:txEl>
                                              <p:pRg st="3" end="3"/>
                                            </p:txEl>
                                          </p:spTgt>
                                        </p:tgtEl>
                                        <p:attrNameLst>
                                          <p:attrName>style.visibility</p:attrName>
                                        </p:attrNameLst>
                                      </p:cBhvr>
                                      <p:to>
                                        <p:strVal val="hidden"/>
                                      </p:to>
                                    </p:set>
                                  </p:childTnLst>
                                </p:cTn>
                              </p:par>
                              <p:par>
                                <p:cTn id="39" presetID="9" presetClass="exit" presetSubtype="0" fill="hold" nodeType="withEffect">
                                  <p:stCondLst>
                                    <p:cond delay="0"/>
                                  </p:stCondLst>
                                  <p:childTnLst>
                                    <p:animEffect transition="out" filter="dissolve">
                                      <p:cBhvr>
                                        <p:cTn id="40" dur="500"/>
                                        <p:tgtEl>
                                          <p:spTgt spid="3">
                                            <p:txEl>
                                              <p:pRg st="4" end="4"/>
                                            </p:txEl>
                                          </p:spTgt>
                                        </p:tgtEl>
                                      </p:cBhvr>
                                    </p:animEffect>
                                    <p:set>
                                      <p:cBhvr>
                                        <p:cTn id="41"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dissolve">
                                      <p:cBhvr>
                                        <p:cTn id="46" dur="500"/>
                                        <p:tgtEl>
                                          <p:spTgt spid="3">
                                            <p:txEl>
                                              <p:pRg st="2" end="2"/>
                                            </p:txEl>
                                          </p:spTgt>
                                        </p:tgtEl>
                                      </p:cBhvr>
                                    </p:animEffect>
                                  </p:childTnLst>
                                </p:cTn>
                              </p:par>
                              <p:par>
                                <p:cTn id="47" presetID="9" presetClass="entr" presetSubtype="0" fill="hold" nodeType="with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dissolve">
                                      <p:cBhvr>
                                        <p:cTn id="49" dur="500"/>
                                        <p:tgtEl>
                                          <p:spTgt spid="3">
                                            <p:txEl>
                                              <p:pRg st="3" end="3"/>
                                            </p:txEl>
                                          </p:spTgt>
                                        </p:tgtEl>
                                      </p:cBhvr>
                                    </p:animEffect>
                                  </p:childTnLst>
                                </p:cTn>
                              </p:par>
                              <p:par>
                                <p:cTn id="50" presetID="9" presetClass="entr" presetSubtype="0" fill="hold" nodeType="with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dissolve">
                                      <p:cBhvr>
                                        <p:cTn id="52" dur="500"/>
                                        <p:tgtEl>
                                          <p:spTgt spid="3">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additive="base">
                                        <p:cTn id="5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additive="base">
                                        <p:cTn id="6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5BB587-9749-9685-26F7-FEB5FD9903F6}"/>
              </a:ext>
            </a:extLst>
          </p:cNvPr>
          <p:cNvSpPr>
            <a:spLocks noGrp="1"/>
          </p:cNvSpPr>
          <p:nvPr>
            <p:ph idx="1"/>
          </p:nvPr>
        </p:nvSpPr>
        <p:spPr>
          <a:xfrm>
            <a:off x="457200" y="261257"/>
            <a:ext cx="8229600" cy="5864907"/>
          </a:xfrm>
        </p:spPr>
        <p:txBody>
          <a:bodyPr>
            <a:normAutofit fontScale="85000" lnSpcReduction="20000"/>
          </a:bodyPr>
          <a:lstStyle/>
          <a:p>
            <a:pPr marL="0" indent="0">
              <a:buNone/>
            </a:pPr>
            <a:r>
              <a:rPr lang="en-US" dirty="0"/>
              <a:t>• Specific details about fifth-century BC competition, success, and celebration</a:t>
            </a:r>
          </a:p>
          <a:p>
            <a:pPr marL="0" indent="0">
              <a:buNone/>
            </a:pPr>
            <a:endParaRPr lang="en-US" dirty="0"/>
          </a:p>
          <a:p>
            <a:pPr marL="0" indent="0">
              <a:buNone/>
            </a:pPr>
            <a:r>
              <a:rPr lang="en-US" dirty="0"/>
              <a:t>• Focusing on the relation between individuals, wealth, and Athens as a democracy</a:t>
            </a:r>
          </a:p>
          <a:p>
            <a:pPr marL="0" indent="0">
              <a:buNone/>
            </a:pPr>
            <a:endParaRPr lang="en-US" dirty="0"/>
          </a:p>
          <a:p>
            <a:pPr marL="0" indent="0">
              <a:buNone/>
            </a:pPr>
            <a:r>
              <a:rPr lang="en-US" dirty="0"/>
              <a:t>• Centering around Alcibiades</a:t>
            </a:r>
          </a:p>
          <a:p>
            <a:pPr marL="0" indent="0">
              <a:buNone/>
            </a:pPr>
            <a:endParaRPr lang="en-US" dirty="0"/>
          </a:p>
          <a:p>
            <a:pPr marL="0" indent="0">
              <a:buNone/>
            </a:pPr>
            <a:r>
              <a:rPr lang="en-US" dirty="0"/>
              <a:t>• and Athenian rhetoric</a:t>
            </a:r>
          </a:p>
          <a:p>
            <a:pPr marL="0" indent="0">
              <a:buNone/>
            </a:pPr>
            <a:br>
              <a:rPr lang="en-US" dirty="0"/>
            </a:br>
            <a:r>
              <a:rPr lang="en-US" dirty="0"/>
              <a:t>• and Athenian material culture</a:t>
            </a:r>
          </a:p>
          <a:p>
            <a:pPr marL="0" indent="0">
              <a:buNone/>
            </a:pPr>
            <a:endParaRPr lang="en-US" dirty="0"/>
          </a:p>
          <a:p>
            <a:pPr marL="0" indent="0">
              <a:buNone/>
            </a:pPr>
            <a:r>
              <a:rPr lang="en-US" b="1" dirty="0"/>
              <a:t>To investigate: what do we learn from the 416 Olympics?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4133197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DC7A9B-3610-AA55-64CE-A163ACD7E5F6}"/>
              </a:ext>
            </a:extLst>
          </p:cNvPr>
          <p:cNvSpPr>
            <a:spLocks noGrp="1"/>
          </p:cNvSpPr>
          <p:nvPr>
            <p:ph idx="1"/>
          </p:nvPr>
        </p:nvSpPr>
        <p:spPr>
          <a:xfrm>
            <a:off x="457200" y="435935"/>
            <a:ext cx="8229600" cy="5690229"/>
          </a:xfrm>
        </p:spPr>
        <p:txBody>
          <a:bodyPr>
            <a:normAutofit fontScale="47500" lnSpcReduction="20000"/>
          </a:bodyPr>
          <a:lstStyle/>
          <a:p>
            <a:pPr marL="0" indent="0">
              <a:buNone/>
            </a:pPr>
            <a:r>
              <a:rPr lang="en-US" sz="3500" b="1" dirty="0"/>
              <a:t>THANK YOU!</a:t>
            </a:r>
          </a:p>
          <a:p>
            <a:pPr marL="0" indent="0">
              <a:buNone/>
            </a:pPr>
            <a:endParaRPr lang="en-US" sz="3500" b="1" dirty="0"/>
          </a:p>
          <a:p>
            <a:pPr marL="0" indent="0">
              <a:buNone/>
            </a:pPr>
            <a:r>
              <a:rPr lang="en-US" sz="3500" b="1" dirty="0"/>
              <a:t>Some Bibliography</a:t>
            </a:r>
          </a:p>
          <a:p>
            <a:pPr marL="0" indent="0">
              <a:buNone/>
            </a:pPr>
            <a:endParaRPr lang="en-US" sz="3500" b="1" dirty="0"/>
          </a:p>
          <a:p>
            <a:r>
              <a:rPr lang="en-US" sz="4000" dirty="0">
                <a:hlinkClick r:id="rId2"/>
              </a:rPr>
              <a:t>https://en.wikipedia.org/wiki/Jumping_the_shark</a:t>
            </a:r>
            <a:r>
              <a:rPr lang="en-US" sz="4000" dirty="0"/>
              <a:t> 😝</a:t>
            </a:r>
          </a:p>
          <a:p>
            <a:r>
              <a:rPr lang="en-US" sz="4000" dirty="0"/>
              <a:t>Davies, J. K. 1971. </a:t>
            </a:r>
            <a:r>
              <a:rPr lang="en-US" sz="4000" i="1" dirty="0"/>
              <a:t>Athenian Propertied Families 600-300 BC</a:t>
            </a:r>
            <a:r>
              <a:rPr lang="en-US" sz="4000" dirty="0"/>
              <a:t>. Oxford.</a:t>
            </a:r>
          </a:p>
          <a:p>
            <a:r>
              <a:rPr lang="en-GB" sz="4000" dirty="0"/>
              <a:t>Golden, M. 1998. </a:t>
            </a:r>
            <a:r>
              <a:rPr lang="en-GB" sz="4000" i="1" dirty="0"/>
              <a:t>Sport and Society in Ancient Greece. </a:t>
            </a:r>
            <a:r>
              <a:rPr lang="en-GB" sz="4000" dirty="0"/>
              <a:t>Cambridge.</a:t>
            </a:r>
          </a:p>
          <a:p>
            <a:r>
              <a:rPr lang="en-GB" sz="4000" dirty="0"/>
              <a:t>Goldhill, S. D. 1999. ‘Programme notes’, in Goldhill and Osborne (eds.), </a:t>
            </a:r>
            <a:r>
              <a:rPr lang="en-GB" sz="4000" i="1" dirty="0"/>
              <a:t>Performance Culture and Athenian Democracy, </a:t>
            </a:r>
            <a:r>
              <a:rPr lang="en-GB" sz="4000" dirty="0"/>
              <a:t>1-29</a:t>
            </a:r>
            <a:r>
              <a:rPr lang="en-GB" sz="4000" i="1" dirty="0"/>
              <a:t>. </a:t>
            </a:r>
            <a:r>
              <a:rPr lang="en-GB" sz="4000" dirty="0"/>
              <a:t>Cambridge.</a:t>
            </a:r>
          </a:p>
          <a:p>
            <a:r>
              <a:rPr lang="en-GB" sz="4000" dirty="0"/>
              <a:t>Gribble, D. 2012. ‘Alcibiades at the Olympics: performance, politics and civic ideology’, </a:t>
            </a:r>
            <a:r>
              <a:rPr lang="en-GB" sz="4000" i="1" dirty="0"/>
              <a:t>Classical Quarterly </a:t>
            </a:r>
            <a:r>
              <a:rPr lang="en-GB" sz="4000" dirty="0"/>
              <a:t>62: 45–71.</a:t>
            </a:r>
          </a:p>
          <a:p>
            <a:r>
              <a:rPr lang="en-GB" sz="4000" dirty="0"/>
              <a:t>Harris, J. P. 2009. ‘Revenge of the nerds: Xenophanes, Euripides, and Socrates vs. Olympic victors’, </a:t>
            </a:r>
            <a:r>
              <a:rPr lang="en-GB" sz="4000" i="1" dirty="0"/>
              <a:t>American Journal of Philology</a:t>
            </a:r>
            <a:r>
              <a:rPr lang="en-GB" sz="4000" dirty="0"/>
              <a:t> 130: 157–94.</a:t>
            </a:r>
          </a:p>
          <a:p>
            <a:r>
              <a:rPr lang="en-GB" sz="4000" dirty="0"/>
              <a:t>Hornblower, S. 2004. </a:t>
            </a:r>
            <a:r>
              <a:rPr lang="en-GB" sz="4000" i="1" dirty="0"/>
              <a:t>Thucydides and Pindar: Historical Narrative and the World of </a:t>
            </a:r>
            <a:r>
              <a:rPr lang="en-GB" sz="4000" i="1" dirty="0" err="1"/>
              <a:t>Epinikian</a:t>
            </a:r>
            <a:r>
              <a:rPr lang="en-GB" sz="4000" i="1" dirty="0"/>
              <a:t> Poetry. </a:t>
            </a:r>
            <a:r>
              <a:rPr lang="en-GB" sz="4000" dirty="0"/>
              <a:t>Oxford.</a:t>
            </a:r>
          </a:p>
          <a:p>
            <a:r>
              <a:rPr lang="en-GB" sz="4000" dirty="0"/>
              <a:t>Macleod, C. M. 1983. ‘Thucydides </a:t>
            </a:r>
            <a:r>
              <a:rPr lang="en-GB" sz="4000"/>
              <a:t>and tragedy</a:t>
            </a:r>
            <a:r>
              <a:rPr lang="en-GB" sz="4000" dirty="0"/>
              <a:t>,’ In </a:t>
            </a:r>
            <a:r>
              <a:rPr lang="en-GB" sz="4000" i="1" dirty="0"/>
              <a:t>Collected Essays, </a:t>
            </a:r>
            <a:r>
              <a:rPr lang="en-GB" sz="4000" dirty="0"/>
              <a:t>140–58. Oxford. </a:t>
            </a:r>
          </a:p>
          <a:p>
            <a:r>
              <a:rPr lang="en-GB" sz="4000" dirty="0"/>
              <a:t>Martin, R. P. 1989. </a:t>
            </a:r>
            <a:r>
              <a:rPr lang="en-GB" sz="4000" i="1" dirty="0"/>
              <a:t>The Language of Heroes: Speech and Performance in the </a:t>
            </a:r>
            <a:r>
              <a:rPr lang="en-GB" sz="4000" dirty="0"/>
              <a:t>Iliad. Ithaca, NY.</a:t>
            </a:r>
          </a:p>
          <a:p>
            <a:r>
              <a:rPr lang="en-GB" sz="4000" dirty="0"/>
              <a:t>Wilson, P. J. 2000. </a:t>
            </a:r>
            <a:r>
              <a:rPr lang="en-GB" sz="4000" i="1" dirty="0"/>
              <a:t>The Athenian Institution of the </a:t>
            </a:r>
            <a:r>
              <a:rPr lang="en-GB" sz="4000" i="1" dirty="0" err="1"/>
              <a:t>Khoregia</a:t>
            </a:r>
            <a:r>
              <a:rPr lang="en-GB" sz="4000" i="1" dirty="0"/>
              <a:t>: The Chorus, the City, and the Stage. </a:t>
            </a:r>
            <a:r>
              <a:rPr lang="en-GB" sz="4000" dirty="0"/>
              <a:t>Cambridge.</a:t>
            </a:r>
          </a:p>
          <a:p>
            <a:endParaRPr lang="en-GB"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18043937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63563"/>
          </a:xfrm>
        </p:spPr>
        <p:txBody>
          <a:bodyPr>
            <a:normAutofit fontScale="90000"/>
          </a:bodyPr>
          <a:lstStyle/>
          <a:p>
            <a:pPr algn="l"/>
            <a:r>
              <a:rPr lang="en-US" sz="3200" dirty="0"/>
              <a:t>• </a:t>
            </a:r>
            <a:r>
              <a:rPr lang="en-US" sz="3556" b="1" dirty="0"/>
              <a:t>Olympia</a:t>
            </a:r>
          </a:p>
        </p:txBody>
      </p:sp>
      <p:sp>
        <p:nvSpPr>
          <p:cNvPr id="5" name="Content Placeholder 4"/>
          <p:cNvSpPr>
            <a:spLocks noGrp="1"/>
          </p:cNvSpPr>
          <p:nvPr>
            <p:ph idx="1"/>
          </p:nvPr>
        </p:nvSpPr>
        <p:spPr/>
        <p:txBody>
          <a:bodyPr/>
          <a:lstStyle/>
          <a:p>
            <a:endParaRPr lang="en-US"/>
          </a:p>
        </p:txBody>
      </p:sp>
      <p:pic>
        <p:nvPicPr>
          <p:cNvPr id="6" name="Picture 5" descr="OlympiaTunnel.jpg"/>
          <p:cNvPicPr>
            <a:picLocks noChangeAspect="1"/>
          </p:cNvPicPr>
          <p:nvPr/>
        </p:nvPicPr>
        <p:blipFill>
          <a:blip r:embed="rId4"/>
          <a:stretch>
            <a:fillRect/>
          </a:stretch>
        </p:blipFill>
        <p:spPr>
          <a:xfrm>
            <a:off x="256642" y="838201"/>
            <a:ext cx="8658759" cy="575096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289" y="133125"/>
            <a:ext cx="8229600" cy="4525963"/>
          </a:xfrm>
        </p:spPr>
        <p:txBody>
          <a:bodyPr/>
          <a:lstStyle/>
          <a:p>
            <a:r>
              <a:rPr lang="en-US" b="1" dirty="0"/>
              <a:t>Delphi</a:t>
            </a:r>
          </a:p>
          <a:p>
            <a:pPr marL="0" indent="0">
              <a:buNone/>
            </a:pPr>
            <a:endParaRPr lang="en-US" dirty="0"/>
          </a:p>
        </p:txBody>
      </p:sp>
      <p:pic>
        <p:nvPicPr>
          <p:cNvPr id="4" name="Picture 3" descr="DelphiStadium.jpg"/>
          <p:cNvPicPr>
            <a:picLocks noChangeAspect="1"/>
          </p:cNvPicPr>
          <p:nvPr/>
        </p:nvPicPr>
        <p:blipFill>
          <a:blip r:embed="rId3"/>
          <a:stretch>
            <a:fillRect/>
          </a:stretch>
        </p:blipFill>
        <p:spPr>
          <a:xfrm>
            <a:off x="126644" y="680053"/>
            <a:ext cx="8890711" cy="59058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802683"/>
          </a:xfrm>
        </p:spPr>
        <p:txBody>
          <a:bodyPr>
            <a:normAutofit/>
          </a:bodyPr>
          <a:lstStyle/>
          <a:p>
            <a:pPr algn="l"/>
            <a:r>
              <a:rPr lang="en-US" sz="3200" b="1" dirty="0"/>
              <a:t>• Theatre of Dionysus, Athens</a:t>
            </a:r>
          </a:p>
        </p:txBody>
      </p:sp>
      <p:pic>
        <p:nvPicPr>
          <p:cNvPr id="5" name="Content Placeholder 4" descr="theatre-of-dionysus-eleuthereus.jpg"/>
          <p:cNvPicPr>
            <a:picLocks noGrp="1" noChangeAspect="1"/>
          </p:cNvPicPr>
          <p:nvPr>
            <p:ph idx="1"/>
          </p:nvPr>
        </p:nvPicPr>
        <p:blipFill>
          <a:blip r:embed="rId4"/>
          <a:srcRect l="-18187" r="-18187"/>
          <a:stretch>
            <a:fillRect/>
          </a:stretch>
        </p:blipFill>
        <p:spPr>
          <a:xfrm>
            <a:off x="-200284" y="1248641"/>
            <a:ext cx="9525725" cy="5238751"/>
          </a:xfr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FC0D51-32C8-7FD4-81A9-84972A7BF7A7}"/>
              </a:ext>
            </a:extLst>
          </p:cNvPr>
          <p:cNvSpPr>
            <a:spLocks noGrp="1"/>
          </p:cNvSpPr>
          <p:nvPr>
            <p:ph idx="1"/>
          </p:nvPr>
        </p:nvSpPr>
        <p:spPr>
          <a:xfrm>
            <a:off x="457200" y="609602"/>
            <a:ext cx="8229600" cy="5987143"/>
          </a:xfrm>
        </p:spPr>
        <p:txBody>
          <a:bodyPr>
            <a:normAutofit fontScale="85000" lnSpcReduction="20000"/>
          </a:bodyPr>
          <a:lstStyle/>
          <a:p>
            <a:pPr marL="0" indent="0">
              <a:buNone/>
            </a:pPr>
            <a:r>
              <a:rPr lang="en-US" sz="2800" b="1" dirty="0"/>
              <a:t>Some Key Terms</a:t>
            </a:r>
          </a:p>
          <a:p>
            <a:pPr marL="0" indent="0">
              <a:buNone/>
            </a:pPr>
            <a:r>
              <a:rPr lang="en-US" sz="2800" b="1" dirty="0"/>
              <a:t>followed by timelines interspersed with evidence</a:t>
            </a:r>
          </a:p>
          <a:p>
            <a:pPr marL="0" indent="0">
              <a:buNone/>
            </a:pPr>
            <a:endParaRPr lang="en-US" dirty="0"/>
          </a:p>
          <a:p>
            <a:r>
              <a:rPr lang="en-US" b="1" i="1" dirty="0" err="1"/>
              <a:t>Tethrippon</a:t>
            </a:r>
            <a:r>
              <a:rPr lang="en-US" dirty="0"/>
              <a:t> - four-horse chariot team</a:t>
            </a:r>
          </a:p>
          <a:p>
            <a:endParaRPr lang="en-US" dirty="0"/>
          </a:p>
          <a:p>
            <a:r>
              <a:rPr lang="en-US" b="1" dirty="0"/>
              <a:t>Liturgy (</a:t>
            </a:r>
            <a:r>
              <a:rPr lang="en-US" b="1" i="1" dirty="0" err="1"/>
              <a:t>leitourgia</a:t>
            </a:r>
            <a:r>
              <a:rPr lang="en-US" b="1" dirty="0"/>
              <a:t>)</a:t>
            </a:r>
            <a:r>
              <a:rPr lang="en-US" dirty="0"/>
              <a:t> - public service performed by wealthy individual in democratic Athens</a:t>
            </a:r>
          </a:p>
          <a:p>
            <a:pPr marL="0" indent="0">
              <a:buNone/>
            </a:pPr>
            <a:r>
              <a:rPr lang="en-US" b="1" dirty="0"/>
              <a:t>	Including, among others:</a:t>
            </a:r>
          </a:p>
          <a:p>
            <a:pPr marL="0" indent="0">
              <a:buNone/>
            </a:pPr>
            <a:r>
              <a:rPr lang="en-US" b="1" i="1" dirty="0"/>
              <a:t>	</a:t>
            </a:r>
            <a:r>
              <a:rPr lang="en-US" b="1" i="1" dirty="0" err="1"/>
              <a:t>Chorêgos</a:t>
            </a:r>
            <a:r>
              <a:rPr lang="en-US" dirty="0"/>
              <a:t> - private sponsor of state choruses</a:t>
            </a:r>
          </a:p>
          <a:p>
            <a:pPr marL="0" indent="0">
              <a:buNone/>
            </a:pPr>
            <a:r>
              <a:rPr lang="en-US" b="1" i="1" dirty="0"/>
              <a:t>	</a:t>
            </a:r>
            <a:r>
              <a:rPr lang="en-US" b="1" i="1" dirty="0" err="1"/>
              <a:t>Architheôros</a:t>
            </a:r>
            <a:r>
              <a:rPr lang="en-US" b="1" i="1" dirty="0"/>
              <a:t> </a:t>
            </a:r>
            <a:r>
              <a:rPr lang="en-US" i="1" dirty="0"/>
              <a:t>-</a:t>
            </a:r>
            <a:r>
              <a:rPr lang="en-US" dirty="0"/>
              <a:t> private sponsor of state pilgrimages to religious sanctuaries like Olympia</a:t>
            </a:r>
          </a:p>
          <a:p>
            <a:endParaRPr lang="en-US" b="1" dirty="0"/>
          </a:p>
          <a:p>
            <a:r>
              <a:rPr lang="en-US" b="1" dirty="0" err="1"/>
              <a:t>Choregic</a:t>
            </a:r>
            <a:r>
              <a:rPr lang="en-US" b="1" dirty="0"/>
              <a:t> monument </a:t>
            </a:r>
            <a:r>
              <a:rPr lang="en-US" dirty="0"/>
              <a:t>- monument in Athens erected at private expense to display the tripod won in choral competitions following the birth of democracy.</a:t>
            </a:r>
          </a:p>
          <a:p>
            <a:pPr marL="0" indent="0">
              <a:buNone/>
            </a:pPr>
            <a:endParaRPr lang="en-US" i="1" dirty="0"/>
          </a:p>
        </p:txBody>
      </p:sp>
    </p:spTree>
    <p:extLst>
      <p:ext uri="{BB962C8B-B14F-4D97-AF65-F5344CB8AC3E}">
        <p14:creationId xmlns:p14="http://schemas.microsoft.com/office/powerpoint/2010/main" val="42853596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007928"/>
          </a:xfrm>
        </p:spPr>
        <p:txBody>
          <a:bodyPr>
            <a:normAutofit/>
          </a:bodyPr>
          <a:lstStyle/>
          <a:p>
            <a:r>
              <a:rPr lang="en-US" sz="4000" b="1" dirty="0"/>
              <a:t>Timeline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78310239"/>
              </p:ext>
            </p:extLst>
          </p:nvPr>
        </p:nvGraphicFramePr>
        <p:xfrm>
          <a:off x="377868" y="180993"/>
          <a:ext cx="8229600" cy="592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091708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graphicEl>
                                              <a:dgm id="{3E597380-D174-EE46-9CD6-1156E71F36AC}"/>
                                            </p:graphicEl>
                                          </p:spTgt>
                                        </p:tgtEl>
                                        <p:attrNameLst>
                                          <p:attrName>style.visibility</p:attrName>
                                        </p:attrNameLst>
                                      </p:cBhvr>
                                      <p:to>
                                        <p:strVal val="visible"/>
                                      </p:to>
                                    </p:set>
                                    <p:animEffect transition="in" filter="dissolve">
                                      <p:cBhvr>
                                        <p:cTn id="7" dur="500"/>
                                        <p:tgtEl>
                                          <p:spTgt spid="6">
                                            <p:graphicEl>
                                              <a:dgm id="{3E597380-D174-EE46-9CD6-1156E71F36A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graphicEl>
                                              <a:dgm id="{DD79FFC0-081E-064B-A723-3A6980846F70}"/>
                                            </p:graphicEl>
                                          </p:spTgt>
                                        </p:tgtEl>
                                        <p:attrNameLst>
                                          <p:attrName>style.visibility</p:attrName>
                                        </p:attrNameLst>
                                      </p:cBhvr>
                                      <p:to>
                                        <p:strVal val="visible"/>
                                      </p:to>
                                    </p:set>
                                    <p:animEffect transition="in" filter="dissolve">
                                      <p:cBhvr>
                                        <p:cTn id="12" dur="500"/>
                                        <p:tgtEl>
                                          <p:spTgt spid="6">
                                            <p:graphicEl>
                                              <a:dgm id="{DD79FFC0-081E-064B-A723-3A6980846F7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graphicEl>
                                              <a:dgm id="{34442A4F-A88D-B848-99D9-C525BE5DDC44}"/>
                                            </p:graphicEl>
                                          </p:spTgt>
                                        </p:tgtEl>
                                        <p:attrNameLst>
                                          <p:attrName>style.visibility</p:attrName>
                                        </p:attrNameLst>
                                      </p:cBhvr>
                                      <p:to>
                                        <p:strVal val="visible"/>
                                      </p:to>
                                    </p:set>
                                    <p:animEffect transition="in" filter="dissolve">
                                      <p:cBhvr>
                                        <p:cTn id="17" dur="500"/>
                                        <p:tgtEl>
                                          <p:spTgt spid="6">
                                            <p:graphicEl>
                                              <a:dgm id="{34442A4F-A88D-B848-99D9-C525BE5DDC4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graphicEl>
                                              <a:dgm id="{66D564BD-ACD5-F649-B3D0-DDC059081DE9}"/>
                                            </p:graphicEl>
                                          </p:spTgt>
                                        </p:tgtEl>
                                        <p:attrNameLst>
                                          <p:attrName>style.visibility</p:attrName>
                                        </p:attrNameLst>
                                      </p:cBhvr>
                                      <p:to>
                                        <p:strVal val="visible"/>
                                      </p:to>
                                    </p:set>
                                    <p:animEffect transition="in" filter="dissolve">
                                      <p:cBhvr>
                                        <p:cTn id="22" dur="500"/>
                                        <p:tgtEl>
                                          <p:spTgt spid="6">
                                            <p:graphicEl>
                                              <a:dgm id="{66D564BD-ACD5-F649-B3D0-DDC059081DE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
                                            <p:graphicEl>
                                              <a:dgm id="{BA460798-F181-0743-92BE-BFC57804CBF0}"/>
                                            </p:graphicEl>
                                          </p:spTgt>
                                        </p:tgtEl>
                                        <p:attrNameLst>
                                          <p:attrName>style.visibility</p:attrName>
                                        </p:attrNameLst>
                                      </p:cBhvr>
                                      <p:to>
                                        <p:strVal val="visible"/>
                                      </p:to>
                                    </p:set>
                                    <p:animEffect transition="in" filter="dissolve">
                                      <p:cBhvr>
                                        <p:cTn id="27" dur="500"/>
                                        <p:tgtEl>
                                          <p:spTgt spid="6">
                                            <p:graphicEl>
                                              <a:dgm id="{BA460798-F181-0743-92BE-BFC57804CBF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
                                            <p:graphicEl>
                                              <a:dgm id="{964D51E2-0D8A-354A-8B83-2965D65E2F10}"/>
                                            </p:graphicEl>
                                          </p:spTgt>
                                        </p:tgtEl>
                                        <p:attrNameLst>
                                          <p:attrName>style.visibility</p:attrName>
                                        </p:attrNameLst>
                                      </p:cBhvr>
                                      <p:to>
                                        <p:strVal val="visible"/>
                                      </p:to>
                                    </p:set>
                                    <p:animEffect transition="in" filter="dissolve">
                                      <p:cBhvr>
                                        <p:cTn id="32" dur="500"/>
                                        <p:tgtEl>
                                          <p:spTgt spid="6">
                                            <p:graphicEl>
                                              <a:dgm id="{964D51E2-0D8A-354A-8B83-2965D65E2F10}"/>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6">
                                            <p:graphicEl>
                                              <a:dgm id="{A01F5C8D-EEC4-864C-A164-D40EAE836662}"/>
                                            </p:graphicEl>
                                          </p:spTgt>
                                        </p:tgtEl>
                                        <p:attrNameLst>
                                          <p:attrName>style.visibility</p:attrName>
                                        </p:attrNameLst>
                                      </p:cBhvr>
                                      <p:to>
                                        <p:strVal val="visible"/>
                                      </p:to>
                                    </p:set>
                                    <p:animEffect transition="in" filter="dissolve">
                                      <p:cBhvr>
                                        <p:cTn id="37" dur="500"/>
                                        <p:tgtEl>
                                          <p:spTgt spid="6">
                                            <p:graphicEl>
                                              <a:dgm id="{A01F5C8D-EEC4-864C-A164-D40EAE83666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6">
                                            <p:graphicEl>
                                              <a:dgm id="{0720503E-77DA-A749-9974-F4BDA6EBB703}"/>
                                            </p:graphicEl>
                                          </p:spTgt>
                                        </p:tgtEl>
                                        <p:attrNameLst>
                                          <p:attrName>style.visibility</p:attrName>
                                        </p:attrNameLst>
                                      </p:cBhvr>
                                      <p:to>
                                        <p:strVal val="visible"/>
                                      </p:to>
                                    </p:set>
                                    <p:animEffect transition="in" filter="dissolve">
                                      <p:cBhvr>
                                        <p:cTn id="42" dur="500"/>
                                        <p:tgtEl>
                                          <p:spTgt spid="6">
                                            <p:graphicEl>
                                              <a:dgm id="{0720503E-77DA-A749-9974-F4BDA6EBB7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8ACE6-FE7A-67DA-55E6-84754A8356E4}"/>
              </a:ext>
            </a:extLst>
          </p:cNvPr>
          <p:cNvSpPr>
            <a:spLocks noGrp="1"/>
          </p:cNvSpPr>
          <p:nvPr>
            <p:ph type="title"/>
          </p:nvPr>
        </p:nvSpPr>
        <p:spPr>
          <a:xfrm>
            <a:off x="457200" y="274639"/>
            <a:ext cx="8229600" cy="574448"/>
          </a:xfrm>
        </p:spPr>
        <p:txBody>
          <a:bodyPr>
            <a:noAutofit/>
          </a:bodyPr>
          <a:lstStyle/>
          <a:p>
            <a:r>
              <a:rPr lang="en-US" sz="2400" b="1" dirty="0"/>
              <a:t>Evidence, in chronological order</a:t>
            </a:r>
          </a:p>
        </p:txBody>
      </p:sp>
      <p:sp>
        <p:nvSpPr>
          <p:cNvPr id="3" name="Content Placeholder 2">
            <a:extLst>
              <a:ext uri="{FF2B5EF4-FFF2-40B4-BE49-F238E27FC236}">
                <a16:creationId xmlns:a16="http://schemas.microsoft.com/office/drawing/2014/main" id="{647AEAD3-37F2-671E-B0A9-C3C1B8EC6412}"/>
              </a:ext>
            </a:extLst>
          </p:cNvPr>
          <p:cNvSpPr>
            <a:spLocks noGrp="1"/>
          </p:cNvSpPr>
          <p:nvPr>
            <p:ph idx="1"/>
          </p:nvPr>
        </p:nvSpPr>
        <p:spPr>
          <a:xfrm>
            <a:off x="457200" y="1318418"/>
            <a:ext cx="8229600" cy="4525963"/>
          </a:xfrm>
        </p:spPr>
        <p:txBody>
          <a:bodyPr>
            <a:normAutofit fontScale="92500" lnSpcReduction="20000"/>
          </a:bodyPr>
          <a:lstStyle/>
          <a:p>
            <a:pPr marL="0" indent="0">
              <a:buNone/>
            </a:pPr>
            <a:r>
              <a:rPr lang="en-US" sz="2600" b="1" dirty="0"/>
              <a:t>Pindar, </a:t>
            </a:r>
            <a:r>
              <a:rPr lang="en-US" sz="2600" b="1" i="1" dirty="0"/>
              <a:t>Pythian</a:t>
            </a:r>
            <a:r>
              <a:rPr lang="en-US" sz="2600" b="1" dirty="0"/>
              <a:t> 7</a:t>
            </a:r>
          </a:p>
          <a:p>
            <a:endParaRPr lang="en-US" sz="2400" dirty="0"/>
          </a:p>
          <a:p>
            <a:pPr marL="0" indent="0" algn="ctr">
              <a:buNone/>
            </a:pPr>
            <a:r>
              <a:rPr lang="en-US" sz="2400" dirty="0"/>
              <a:t>For </a:t>
            </a:r>
            <a:r>
              <a:rPr lang="en-US" sz="2400" dirty="0" err="1"/>
              <a:t>Megacles</a:t>
            </a:r>
            <a:r>
              <a:rPr lang="en-US" sz="2400" dirty="0"/>
              <a:t> of Athens, winner, </a:t>
            </a:r>
            <a:r>
              <a:rPr lang="en-US" sz="2400" i="1" dirty="0" err="1"/>
              <a:t>tethrippon</a:t>
            </a:r>
            <a:r>
              <a:rPr lang="en-US" sz="2400" dirty="0"/>
              <a:t>, 486BC</a:t>
            </a:r>
          </a:p>
          <a:p>
            <a:pPr marL="0" indent="0">
              <a:buNone/>
            </a:pPr>
            <a:endParaRPr lang="en-US" sz="2400" dirty="0"/>
          </a:p>
          <a:p>
            <a:pPr marL="0" indent="0">
              <a:buNone/>
            </a:pPr>
            <a:r>
              <a:rPr lang="en-US" sz="2400" dirty="0"/>
              <a:t>		</a:t>
            </a:r>
            <a:r>
              <a:rPr lang="en-US" sz="2400" b="1" dirty="0"/>
              <a:t>The great city of Athens is the fairest prelude</a:t>
            </a:r>
          </a:p>
          <a:p>
            <a:pPr marL="0" indent="0">
              <a:buNone/>
            </a:pPr>
            <a:r>
              <a:rPr lang="en-US" sz="2400" b="1" dirty="0"/>
              <a:t>		To lay down as a foundation for songs to </a:t>
            </a:r>
            <a:r>
              <a:rPr lang="en-US" sz="2400" b="1" dirty="0" err="1"/>
              <a:t>honour</a:t>
            </a:r>
            <a:endParaRPr lang="en-US" sz="2400" b="1" dirty="0"/>
          </a:p>
          <a:p>
            <a:pPr marL="0" indent="0">
              <a:buNone/>
            </a:pPr>
            <a:r>
              <a:rPr lang="en-US" sz="2400" b="1" dirty="0"/>
              <a:t>		The mighty race of the Alcmaeonids for their horses.</a:t>
            </a:r>
          </a:p>
          <a:p>
            <a:pPr marL="0" indent="0">
              <a:buNone/>
            </a:pPr>
            <a:r>
              <a:rPr lang="en-US" sz="2400" b="1" dirty="0"/>
              <a:t>		For what fatherland, what house can you inhabit and name</a:t>
            </a:r>
          </a:p>
          <a:p>
            <a:pPr marL="0" indent="0">
              <a:buNone/>
            </a:pPr>
            <a:r>
              <a:rPr lang="en-US" sz="2400" b="1" dirty="0"/>
              <a:t>		With a more illustrious </a:t>
            </a:r>
          </a:p>
          <a:p>
            <a:pPr marL="0" indent="0">
              <a:buNone/>
            </a:pPr>
            <a:r>
              <a:rPr lang="en-US" sz="2400" b="1" dirty="0"/>
              <a:t>		reputation in Greece?</a:t>
            </a:r>
          </a:p>
          <a:p>
            <a:pPr marL="0" indent="0">
              <a:buNone/>
            </a:pPr>
            <a:endParaRPr lang="en-US" sz="2400" b="1" dirty="0"/>
          </a:p>
          <a:p>
            <a:pPr marL="0" indent="0">
              <a:buNone/>
            </a:pPr>
            <a:r>
              <a:rPr lang="en-US" sz="2400" b="1" dirty="0"/>
              <a:t>		None, for among all cities travels the report</a:t>
            </a:r>
          </a:p>
          <a:p>
            <a:pPr marL="0" indent="0">
              <a:buNone/>
            </a:pPr>
            <a:r>
              <a:rPr lang="en-US" sz="2400" b="1" dirty="0"/>
              <a:t>		About </a:t>
            </a:r>
            <a:r>
              <a:rPr lang="en-US" sz="2400" b="1" dirty="0" err="1"/>
              <a:t>Erechtheus</a:t>
            </a:r>
            <a:r>
              <a:rPr lang="en-US" sz="2400" b="1" dirty="0"/>
              <a:t>’ citizens…. </a:t>
            </a:r>
            <a:r>
              <a:rPr lang="en-US" sz="2400" dirty="0"/>
              <a:t>(lines 1-10)</a:t>
            </a:r>
          </a:p>
        </p:txBody>
      </p:sp>
    </p:spTree>
    <p:extLst>
      <p:ext uri="{BB962C8B-B14F-4D97-AF65-F5344CB8AC3E}">
        <p14:creationId xmlns:p14="http://schemas.microsoft.com/office/powerpoint/2010/main" val="13825116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10.xml><?xml version="1.0" encoding="utf-8"?>
<p:tagLst xmlns:a="http://schemas.openxmlformats.org/drawingml/2006/main" xmlns:r="http://schemas.openxmlformats.org/officeDocument/2006/relationships" xmlns:p="http://schemas.openxmlformats.org/presentationml/2006/main">
  <p:tag name="TIMING" val="|0.3"/>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2"/>
</p:tagLst>
</file>

<file path=ppt/tags/tag13.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1|1.1|7.4|1.5|5.9|0.9|1.5|1.1"/>
</p:tagLst>
</file>

<file path=ppt/tags/tag5.xml><?xml version="1.0" encoding="utf-8"?>
<p:tagLst xmlns:a="http://schemas.openxmlformats.org/drawingml/2006/main" xmlns:r="http://schemas.openxmlformats.org/officeDocument/2006/relationships" xmlns:p="http://schemas.openxmlformats.org/presentationml/2006/main">
  <p:tag name="TIMING" val="|1|1.1|7.4|1.5|5.9|0.9|1.5|1.1"/>
</p:tagLst>
</file>

<file path=ppt/tags/tag6.xml><?xml version="1.0" encoding="utf-8"?>
<p:tagLst xmlns:a="http://schemas.openxmlformats.org/drawingml/2006/main" xmlns:r="http://schemas.openxmlformats.org/officeDocument/2006/relationships" xmlns:p="http://schemas.openxmlformats.org/presentationml/2006/main">
  <p:tag name="TIMING" val="|1|1.1|7.4|1.5|5.9|0.9|1.5|1.1"/>
</p:tagLst>
</file>

<file path=ppt/tags/tag7.xml><?xml version="1.0" encoding="utf-8"?>
<p:tagLst xmlns:a="http://schemas.openxmlformats.org/drawingml/2006/main" xmlns:r="http://schemas.openxmlformats.org/officeDocument/2006/relationships" xmlns:p="http://schemas.openxmlformats.org/presentationml/2006/main">
  <p:tag name="TIMING" val="|1.5|1.1"/>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4927</TotalTime>
  <Words>3259</Words>
  <Application>Microsoft Macintosh PowerPoint</Application>
  <PresentationFormat>On-screen Show (4:3)</PresentationFormat>
  <Paragraphs>173</Paragraphs>
  <Slides>30</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PowerPoint Presentation</vt:lpstr>
      <vt:lpstr>PowerPoint Presentation</vt:lpstr>
      <vt:lpstr>PowerPoint Presentation</vt:lpstr>
      <vt:lpstr>• Olympia</vt:lpstr>
      <vt:lpstr>PowerPoint Presentation</vt:lpstr>
      <vt:lpstr>• Theatre of Dionysus, Athens</vt:lpstr>
      <vt:lpstr>PowerPoint Presentation</vt:lpstr>
      <vt:lpstr>Timeline</vt:lpstr>
      <vt:lpstr>Evidence, in chronological order</vt:lpstr>
      <vt:lpstr>Timeline</vt:lpstr>
      <vt:lpstr>Euripides’ victory ode: fr. 755 PMG  (if genuine and contemporary)</vt:lpstr>
      <vt:lpstr>[Andocides] 4, ‘Against Alcibiades’</vt:lpstr>
      <vt:lpstr>Even if we don’t trust rhetoric about public performances 100%,  its existence is interesting…</vt:lpstr>
      <vt:lpstr>Timeline</vt:lpstr>
      <vt:lpstr>PowerPoint Presentation</vt:lpstr>
      <vt:lpstr>PowerPoint Presentation</vt:lpstr>
      <vt:lpstr>Isocrates 16, ‘Concerning the Team of Horses’</vt:lpstr>
      <vt:lpstr>Timeline</vt:lpstr>
      <vt:lpstr>Plutarch, Life of Alcibiades</vt:lpstr>
      <vt:lpstr>PowerPoint Presentation</vt:lpstr>
      <vt:lpstr>PowerPoint Presentation</vt:lpstr>
      <vt:lpstr>PowerPoint Presentation</vt:lpstr>
      <vt:lpstr>PowerPoint Presentation</vt:lpstr>
      <vt:lpstr>PowerPoint Presentation</vt:lpstr>
      <vt:lpstr>PowerPoint Presentation</vt:lpstr>
      <vt:lpstr>Choregic monument of Nicias (320/19BC), in form of hexastyle Doric temple  (foundations: 16.68mx11.79m: not small!)</vt:lpstr>
      <vt:lpstr>PowerPoint Presentation</vt:lpstr>
      <vt:lpstr>Remaining Questions </vt:lpstr>
      <vt:lpstr>Further Reflections</vt:lpstr>
      <vt:lpstr>PowerPoint Presentation</vt:lpstr>
    </vt:vector>
  </TitlesOfParts>
  <Company>University of Oxford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Agonistic Culture</dc:title>
  <dc:creator>David Fearn</dc:creator>
  <cp:lastModifiedBy>Fearn, David</cp:lastModifiedBy>
  <cp:revision>224</cp:revision>
  <dcterms:created xsi:type="dcterms:W3CDTF">2011-11-11T09:39:33Z</dcterms:created>
  <dcterms:modified xsi:type="dcterms:W3CDTF">2022-06-29T08:35:28Z</dcterms:modified>
</cp:coreProperties>
</file>