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26" r:id="rId2"/>
    <p:sldId id="530" r:id="rId3"/>
    <p:sldId id="256" r:id="rId4"/>
    <p:sldId id="257" r:id="rId5"/>
    <p:sldId id="314" r:id="rId6"/>
    <p:sldId id="260" r:id="rId7"/>
    <p:sldId id="309" r:id="rId8"/>
    <p:sldId id="263" r:id="rId9"/>
    <p:sldId id="271" r:id="rId10"/>
    <p:sldId id="272" r:id="rId11"/>
    <p:sldId id="315" r:id="rId12"/>
    <p:sldId id="317" r:id="rId13"/>
    <p:sldId id="318" r:id="rId14"/>
    <p:sldId id="297" r:id="rId15"/>
    <p:sldId id="319" r:id="rId16"/>
    <p:sldId id="310" r:id="rId17"/>
    <p:sldId id="320" r:id="rId18"/>
    <p:sldId id="321" r:id="rId19"/>
    <p:sldId id="303" r:id="rId20"/>
    <p:sldId id="311" r:id="rId21"/>
    <p:sldId id="322" r:id="rId22"/>
    <p:sldId id="323" r:id="rId23"/>
    <p:sldId id="298" r:id="rId24"/>
    <p:sldId id="299" r:id="rId25"/>
    <p:sldId id="301" r:id="rId26"/>
    <p:sldId id="295" r:id="rId27"/>
    <p:sldId id="324" r:id="rId28"/>
    <p:sldId id="307" r:id="rId29"/>
    <p:sldId id="278" r:id="rId30"/>
    <p:sldId id="286" r:id="rId31"/>
    <p:sldId id="287" r:id="rId32"/>
    <p:sldId id="276" r:id="rId33"/>
    <p:sldId id="289" r:id="rId34"/>
    <p:sldId id="290" r:id="rId35"/>
    <p:sldId id="32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87" d="100"/>
          <a:sy n="87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82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1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2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8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6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3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6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11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6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5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D4523-E7CF-0448-A735-4C0D9F8FD9A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DD5AF-9133-1D48-AF34-85BC711F8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89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arwick.ac.uk/fac/arts/classics/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8">
            <a:extLst>
              <a:ext uri="{FF2B5EF4-FFF2-40B4-BE49-F238E27FC236}">
                <a16:creationId xmlns:a16="http://schemas.microsoft.com/office/drawing/2014/main" id="{EBBD771A-6467-43EF-ADC2-9E3ABC545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EA8D9C7-3127-0E4D-AE2F-D3CB2E68FE6F}"/>
              </a:ext>
            </a:extLst>
          </p:cNvPr>
          <p:cNvSpPr txBox="1"/>
          <p:nvPr/>
        </p:nvSpPr>
        <p:spPr>
          <a:xfrm>
            <a:off x="1703513" y="4725144"/>
            <a:ext cx="600504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>
              <a:tabLst>
                <a:tab pos="3683000" algn="dec"/>
                <a:tab pos="3775075" algn="dec"/>
              </a:tabLst>
              <a:defRPr/>
            </a:pPr>
            <a:r>
              <a:rPr lang="en-US" b="1" dirty="0">
                <a:solidFill>
                  <a:prstClr val="white"/>
                </a:solidFill>
                <a:latin typeface="Calibri" panose="020F0502020204030204"/>
              </a:rPr>
              <a:t>Department of Classics &amp; Ancient History </a:t>
            </a:r>
          </a:p>
          <a:p>
            <a:pPr marL="6350">
              <a:tabLst>
                <a:tab pos="3683000" algn="dec"/>
                <a:tab pos="3775075" algn="dec"/>
              </a:tabLst>
              <a:defRPr/>
            </a:pPr>
            <a:endParaRPr lang="en-US" b="1" dirty="0">
              <a:solidFill>
                <a:prstClr val="white"/>
              </a:solidFill>
              <a:latin typeface="Calibri" panose="020F0502020204030204"/>
            </a:endParaRPr>
          </a:p>
          <a:p>
            <a:pPr marL="6350">
              <a:tabLst>
                <a:tab pos="3683000" algn="dec"/>
                <a:tab pos="3775075" algn="dec"/>
              </a:tabLst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  <a:p>
            <a:pPr marL="6350">
              <a:tabLst>
                <a:tab pos="3683000" algn="dec"/>
                <a:tab pos="3775075" algn="dec"/>
              </a:tabLst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Rated 7</a:t>
            </a:r>
            <a:r>
              <a:rPr lang="en-US" baseline="30000" dirty="0">
                <a:solidFill>
                  <a:prstClr val="white"/>
                </a:solidFill>
                <a:latin typeface="Calibri" panose="020F0502020204030204"/>
              </a:rPr>
              <a:t>th</a:t>
            </a: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 among UK Classics Depts in Complete University Guide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D947DC54-1729-0948-83EE-1D509C856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27651" name="Content Placeholder 3" descr="Pediments from Temple of Zeus at Olympia.jpg">
            <a:extLst>
              <a:ext uri="{FF2B5EF4-FFF2-40B4-BE49-F238E27FC236}">
                <a16:creationId xmlns:a16="http://schemas.microsoft.com/office/drawing/2014/main" id="{0AE9DBC6-7AFC-5F42-B989-CDD36CD5E0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083" b="-150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46888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78976274-A10F-B24E-8540-ED1A4A0C4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F6A81896-2182-F44A-8EC8-719302C14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20484" name="Content Placeholder 3" descr="Cover (Olympia).tif">
            <a:extLst>
              <a:ext uri="{FF2B5EF4-FFF2-40B4-BE49-F238E27FC236}">
                <a16:creationId xmlns:a16="http://schemas.microsoft.com/office/drawing/2014/main" id="{09E0BA0A-00A1-3542-B31B-0CA29F407B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42" r="-8842"/>
          <a:stretch>
            <a:fillRect/>
          </a:stretch>
        </p:blipFill>
        <p:spPr bwMode="auto">
          <a:xfrm>
            <a:off x="715963" y="334963"/>
            <a:ext cx="10528301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755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6FDDF-7C15-9842-9CEC-9134A1D70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25"/>
            <a:ext cx="10515600" cy="394455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DAY 1: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Opening Ceremony</a:t>
            </a:r>
            <a:br>
              <a:rPr lang="en-US" dirty="0"/>
            </a:br>
            <a:r>
              <a:rPr lang="en-US" dirty="0"/>
              <a:t>Contests for Heralds and Trumpeters</a:t>
            </a:r>
            <a:br>
              <a:rPr lang="en-US" dirty="0"/>
            </a:br>
            <a:r>
              <a:rPr lang="en-US" dirty="0"/>
              <a:t>Boys’ races: short sprint, wrestling, boxing</a:t>
            </a:r>
          </a:p>
        </p:txBody>
      </p:sp>
    </p:spTree>
    <p:extLst>
      <p:ext uri="{BB962C8B-B14F-4D97-AF65-F5344CB8AC3E}">
        <p14:creationId xmlns:p14="http://schemas.microsoft.com/office/powerpoint/2010/main" val="4209869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7AFCD-231F-C34F-99C9-7823113A1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773" y="276621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DAY 2:</a:t>
            </a:r>
            <a:br>
              <a:rPr lang="en-US" dirty="0"/>
            </a:br>
            <a:r>
              <a:rPr lang="en-US" dirty="0"/>
              <a:t>The horse events</a:t>
            </a:r>
            <a:br>
              <a:rPr lang="en-US" dirty="0"/>
            </a:br>
            <a:r>
              <a:rPr lang="en-US" dirty="0"/>
              <a:t>Pentathlon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5E22F-8BB2-2D43-9AC1-1E834B606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63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270F3B59-2A6B-E947-8AE9-B5EF69F8D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40963" name="Content Placeholder 3" descr="P1010140.JPG">
            <a:extLst>
              <a:ext uri="{FF2B5EF4-FFF2-40B4-BE49-F238E27FC236}">
                <a16:creationId xmlns:a16="http://schemas.microsoft.com/office/drawing/2014/main" id="{6AD8DBE7-92BB-3F43-8335-D9F190B920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165" r="-81165"/>
          <a:stretch>
            <a:fillRect/>
          </a:stretch>
        </p:blipFill>
        <p:spPr>
          <a:xfrm>
            <a:off x="538163" y="274638"/>
            <a:ext cx="11137901" cy="6126162"/>
          </a:xfrm>
        </p:spPr>
      </p:pic>
    </p:spTree>
    <p:extLst>
      <p:ext uri="{BB962C8B-B14F-4D97-AF65-F5344CB8AC3E}">
        <p14:creationId xmlns:p14="http://schemas.microsoft.com/office/powerpoint/2010/main" val="3494164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C6842CE6-0323-2E4F-ACE5-EA9A88706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39939" name="Content Placeholder 3" descr="P1010141.JPG">
            <a:extLst>
              <a:ext uri="{FF2B5EF4-FFF2-40B4-BE49-F238E27FC236}">
                <a16:creationId xmlns:a16="http://schemas.microsoft.com/office/drawing/2014/main" id="{8CDB7091-D91F-C847-B690-E922F07300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364" r="-413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2458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5C5DFF00-8219-7843-AB0C-78CCCB8A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37891" name="Content Placeholder 3" descr="P1010142.JPG">
            <a:extLst>
              <a:ext uri="{FF2B5EF4-FFF2-40B4-BE49-F238E27FC236}">
                <a16:creationId xmlns:a16="http://schemas.microsoft.com/office/drawing/2014/main" id="{9EB34688-8CF1-2845-A559-F67C938C15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161" r="-31161"/>
          <a:stretch>
            <a:fillRect/>
          </a:stretch>
        </p:blipFill>
        <p:spPr>
          <a:xfrm>
            <a:off x="376238" y="466725"/>
            <a:ext cx="10291763" cy="5659438"/>
          </a:xfrm>
        </p:spPr>
      </p:pic>
    </p:spTree>
    <p:extLst>
      <p:ext uri="{BB962C8B-B14F-4D97-AF65-F5344CB8AC3E}">
        <p14:creationId xmlns:p14="http://schemas.microsoft.com/office/powerpoint/2010/main" val="281086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C7ACD5DA-1F78-1A4D-856E-8CF62458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44035" name="Content Placeholder 3" descr="P1010138.JPG">
            <a:extLst>
              <a:ext uri="{FF2B5EF4-FFF2-40B4-BE49-F238E27FC236}">
                <a16:creationId xmlns:a16="http://schemas.microsoft.com/office/drawing/2014/main" id="{EABC74BD-C719-5D4E-8285-2E7E40035A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20" r="-100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6409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DAD47-1B56-564E-919B-C24179EAD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573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DAY 3: </a:t>
            </a:r>
            <a:br>
              <a:rPr lang="en-US" dirty="0"/>
            </a:br>
            <a:r>
              <a:rPr lang="en-US" dirty="0"/>
              <a:t>The Sacrifice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32F4D-559D-FF4F-83FF-C070EAA94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36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BBBD49F3-1268-474E-944A-6C5D274F0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4DABF7E7-EE15-A847-B974-6124575FC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25604" name="Content Placeholder 3" descr="Cover (Olympia).tif">
            <a:extLst>
              <a:ext uri="{FF2B5EF4-FFF2-40B4-BE49-F238E27FC236}">
                <a16:creationId xmlns:a16="http://schemas.microsoft.com/office/drawing/2014/main" id="{620A6C7E-E9C6-3B46-AAEC-A8E6D7B04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42" r="-8842"/>
          <a:stretch>
            <a:fillRect/>
          </a:stretch>
        </p:blipFill>
        <p:spPr bwMode="auto">
          <a:xfrm>
            <a:off x="715963" y="334963"/>
            <a:ext cx="10528301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589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C430B06-260D-FC48-B2D7-B6C497962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-3029"/>
            <a:ext cx="9144000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F2C1CB-129D-9F41-9997-07B8DC21A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96000"/>
            <a:ext cx="88251792" cy="58834528"/>
          </a:xfrm>
          <a:prstGeom prst="diamond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BE8E2C0-F941-2448-85F5-F4F25B9BE8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7609" y="405008"/>
            <a:ext cx="6120681" cy="12661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8416C9D-4656-F547-B0AE-72406BD08E2B}"/>
              </a:ext>
            </a:extLst>
          </p:cNvPr>
          <p:cNvSpPr txBox="1"/>
          <p:nvPr/>
        </p:nvSpPr>
        <p:spPr>
          <a:xfrm>
            <a:off x="2922688" y="689864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>
              <a:tabLst>
                <a:tab pos="3683000" algn="dec"/>
                <a:tab pos="3775075" algn="dec"/>
              </a:tabLst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Classics at Warwick…</a:t>
            </a:r>
          </a:p>
        </p:txBody>
      </p:sp>
      <p:pic>
        <p:nvPicPr>
          <p:cNvPr id="4" name="Picture 3" descr="A picture containing table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681FC41E-6D7D-4640-9D70-324473E9E5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501" y="1650928"/>
            <a:ext cx="6080831" cy="365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57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BEF86-21ED-3443-A6DB-A2036F8FE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A3500D-7AAE-564B-AFDE-7F9360797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8446" y="0"/>
            <a:ext cx="7015396" cy="7015396"/>
          </a:xfrm>
        </p:spPr>
      </p:pic>
    </p:spTree>
    <p:extLst>
      <p:ext uri="{BB962C8B-B14F-4D97-AF65-F5344CB8AC3E}">
        <p14:creationId xmlns:p14="http://schemas.microsoft.com/office/powerpoint/2010/main" val="3344237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8DC59-147F-9C45-B928-460613898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572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DAY 4:</a:t>
            </a:r>
            <a:br>
              <a:rPr lang="en-US" dirty="0"/>
            </a:br>
            <a:r>
              <a:rPr lang="en-US" dirty="0"/>
              <a:t>The Running Races</a:t>
            </a:r>
            <a:br>
              <a:rPr lang="en-US" dirty="0"/>
            </a:br>
            <a:r>
              <a:rPr lang="en-US" dirty="0"/>
              <a:t>The Wrestling and Boxing</a:t>
            </a:r>
            <a:br>
              <a:rPr lang="en-US" dirty="0"/>
            </a:br>
            <a:r>
              <a:rPr lang="en-US" dirty="0"/>
              <a:t>The Pankration</a:t>
            </a:r>
            <a:br>
              <a:rPr lang="en-US" dirty="0"/>
            </a:br>
            <a:r>
              <a:rPr lang="en-US" dirty="0" err="1"/>
              <a:t>Hoplitodromos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94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5C5DFF00-8219-7843-AB0C-78CCCB8A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37891" name="Content Placeholder 3" descr="P1010142.JPG">
            <a:extLst>
              <a:ext uri="{FF2B5EF4-FFF2-40B4-BE49-F238E27FC236}">
                <a16:creationId xmlns:a16="http://schemas.microsoft.com/office/drawing/2014/main" id="{9EB34688-8CF1-2845-A559-F67C938C15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161" r="-31161"/>
          <a:stretch>
            <a:fillRect/>
          </a:stretch>
        </p:blipFill>
        <p:spPr>
          <a:xfrm>
            <a:off x="376238" y="466725"/>
            <a:ext cx="10291763" cy="5659438"/>
          </a:xfrm>
        </p:spPr>
      </p:pic>
    </p:spTree>
    <p:extLst>
      <p:ext uri="{BB962C8B-B14F-4D97-AF65-F5344CB8AC3E}">
        <p14:creationId xmlns:p14="http://schemas.microsoft.com/office/powerpoint/2010/main" val="1420815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5C377D65-90E4-9245-936B-2D9E70CCF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41987" name="Content Placeholder 3" descr="P1010139.JPG">
            <a:extLst>
              <a:ext uri="{FF2B5EF4-FFF2-40B4-BE49-F238E27FC236}">
                <a16:creationId xmlns:a16="http://schemas.microsoft.com/office/drawing/2014/main" id="{764B8BD5-33D3-E64F-A5D4-F8CB55C32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034" r="-44034"/>
          <a:stretch>
            <a:fillRect/>
          </a:stretch>
        </p:blipFill>
        <p:spPr>
          <a:xfrm>
            <a:off x="254000" y="274639"/>
            <a:ext cx="11698288" cy="6434137"/>
          </a:xfrm>
        </p:spPr>
      </p:pic>
    </p:spTree>
    <p:extLst>
      <p:ext uri="{BB962C8B-B14F-4D97-AF65-F5344CB8AC3E}">
        <p14:creationId xmlns:p14="http://schemas.microsoft.com/office/powerpoint/2010/main" val="27764332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AD4E0375-A164-1145-803D-6008D5778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43011" name="Content Placeholder 3" descr="P1010143.JPG">
            <a:extLst>
              <a:ext uri="{FF2B5EF4-FFF2-40B4-BE49-F238E27FC236}">
                <a16:creationId xmlns:a16="http://schemas.microsoft.com/office/drawing/2014/main" id="{00977A7A-30A9-F94E-BEF2-15D2481698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17" r="-160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12224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B16C42EC-0DC7-3A4B-905B-D351EBD8D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45059" name="Content Placeholder 3" descr="P1010144.JPG">
            <a:extLst>
              <a:ext uri="{FF2B5EF4-FFF2-40B4-BE49-F238E27FC236}">
                <a16:creationId xmlns:a16="http://schemas.microsoft.com/office/drawing/2014/main" id="{BC4494F5-3D2F-3340-B1BF-7FFBDA2E5D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93" r="-13293"/>
          <a:stretch>
            <a:fillRect/>
          </a:stretch>
        </p:blipFill>
        <p:spPr>
          <a:xfrm>
            <a:off x="817562" y="836613"/>
            <a:ext cx="10079038" cy="5543550"/>
          </a:xfrm>
        </p:spPr>
      </p:pic>
    </p:spTree>
    <p:extLst>
      <p:ext uri="{BB962C8B-B14F-4D97-AF65-F5344CB8AC3E}">
        <p14:creationId xmlns:p14="http://schemas.microsoft.com/office/powerpoint/2010/main" val="2954653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46D64467-8D8A-2C4C-B3B1-B23F89ED6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38915" name="Content Placeholder 3" descr="P1010145.JPG">
            <a:extLst>
              <a:ext uri="{FF2B5EF4-FFF2-40B4-BE49-F238E27FC236}">
                <a16:creationId xmlns:a16="http://schemas.microsoft.com/office/drawing/2014/main" id="{F655EAD5-F4C3-1147-9A2D-337CF9501F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115" r="-36115"/>
          <a:stretch>
            <a:fillRect/>
          </a:stretch>
        </p:blipFill>
        <p:spPr>
          <a:xfrm>
            <a:off x="1058862" y="274639"/>
            <a:ext cx="10639426" cy="5851525"/>
          </a:xfrm>
        </p:spPr>
      </p:pic>
    </p:spTree>
    <p:extLst>
      <p:ext uri="{BB962C8B-B14F-4D97-AF65-F5344CB8AC3E}">
        <p14:creationId xmlns:p14="http://schemas.microsoft.com/office/powerpoint/2010/main" val="3178176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21052-5B60-B94F-8AAC-8C8A8ADC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5127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DAY 5:</a:t>
            </a:r>
            <a:br>
              <a:rPr lang="en-US" dirty="0"/>
            </a:br>
            <a:r>
              <a:rPr lang="en-US" dirty="0"/>
              <a:t>Closing ceremony</a:t>
            </a:r>
            <a:br>
              <a:rPr lang="en-US" dirty="0"/>
            </a:br>
            <a:r>
              <a:rPr lang="en-US" dirty="0"/>
              <a:t>The Party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3CEC2-DB2B-F74F-8D31-694BD8B3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00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22D67683-AE6A-854F-B421-EE02914E0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0EA987C6-7391-554E-BB7E-102B9F6D1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8436" name="Content Placeholder 3" descr="Cover (Olympia).tif">
            <a:extLst>
              <a:ext uri="{FF2B5EF4-FFF2-40B4-BE49-F238E27FC236}">
                <a16:creationId xmlns:a16="http://schemas.microsoft.com/office/drawing/2014/main" id="{D33CB4E1-FCED-5A41-B3F7-75C6F9CCF2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42" r="-8842"/>
          <a:stretch>
            <a:fillRect/>
          </a:stretch>
        </p:blipFill>
        <p:spPr bwMode="auto">
          <a:xfrm>
            <a:off x="715963" y="334963"/>
            <a:ext cx="10528301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3214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 descr="Doriphoros.jpg">
            <a:extLst>
              <a:ext uri="{FF2B5EF4-FFF2-40B4-BE49-F238E27FC236}">
                <a16:creationId xmlns:a16="http://schemas.microsoft.com/office/drawing/2014/main" id="{584238B9-CA6A-1245-8414-98A2DE40E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0" y="0"/>
            <a:ext cx="3111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062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A31CE-DC94-5B4D-825E-D899F04491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Gritty Realities of the Ancient Olympic Games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79F479-3674-EE4D-BF2C-30059E18AA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sz="4000" dirty="0"/>
              <a:t>Professor Michael Scott </a:t>
            </a:r>
          </a:p>
        </p:txBody>
      </p:sp>
    </p:spTree>
    <p:extLst>
      <p:ext uri="{BB962C8B-B14F-4D97-AF65-F5344CB8AC3E}">
        <p14:creationId xmlns:p14="http://schemas.microsoft.com/office/powerpoint/2010/main" val="3759019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05181CE1-405E-D240-8E63-6E8A22E93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57347" name="Content Placeholder 3" descr="fig 7.5.tif">
            <a:extLst>
              <a:ext uri="{FF2B5EF4-FFF2-40B4-BE49-F238E27FC236}">
                <a16:creationId xmlns:a16="http://schemas.microsoft.com/office/drawing/2014/main" id="{0E7C16EB-34A1-FC42-A7A0-2A84C5A50A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78" r="-15878"/>
          <a:stretch>
            <a:fillRect/>
          </a:stretch>
        </p:blipFill>
        <p:spPr>
          <a:xfrm>
            <a:off x="685801" y="274639"/>
            <a:ext cx="10639425" cy="5851525"/>
          </a:xfrm>
        </p:spPr>
      </p:pic>
    </p:spTree>
    <p:extLst>
      <p:ext uri="{BB962C8B-B14F-4D97-AF65-F5344CB8AC3E}">
        <p14:creationId xmlns:p14="http://schemas.microsoft.com/office/powerpoint/2010/main" val="2667872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id="{9874D3F6-A59B-574F-97A5-1D0615683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58371" name="Content Placeholder 3" descr="CIMG2952.JPG">
            <a:extLst>
              <a:ext uri="{FF2B5EF4-FFF2-40B4-BE49-F238E27FC236}">
                <a16:creationId xmlns:a16="http://schemas.microsoft.com/office/drawing/2014/main" id="{2AE4242D-FA1B-A34E-A96A-DA3091D112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 rot="5400000">
            <a:off x="1739107" y="1002507"/>
            <a:ext cx="8229601" cy="4525963"/>
          </a:xfrm>
        </p:spPr>
      </p:pic>
    </p:spTree>
    <p:extLst>
      <p:ext uri="{BB962C8B-B14F-4D97-AF65-F5344CB8AC3E}">
        <p14:creationId xmlns:p14="http://schemas.microsoft.com/office/powerpoint/2010/main" val="1455456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1381D10F-F91C-8340-B10E-48D1A194D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34819" name="Content Placeholder 3" descr="fig 6.3.jpg">
            <a:extLst>
              <a:ext uri="{FF2B5EF4-FFF2-40B4-BE49-F238E27FC236}">
                <a16:creationId xmlns:a16="http://schemas.microsoft.com/office/drawing/2014/main" id="{BEBDCF2D-C924-D34A-B1C1-D250B695AD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44" r="-30544"/>
          <a:stretch>
            <a:fillRect/>
          </a:stretch>
        </p:blipFill>
        <p:spPr>
          <a:xfrm>
            <a:off x="635000" y="1"/>
            <a:ext cx="11139488" cy="6126163"/>
          </a:xfrm>
        </p:spPr>
      </p:pic>
    </p:spTree>
    <p:extLst>
      <p:ext uri="{BB962C8B-B14F-4D97-AF65-F5344CB8AC3E}">
        <p14:creationId xmlns:p14="http://schemas.microsoft.com/office/powerpoint/2010/main" val="2272418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C523D31E-1940-9041-8C24-2680DE1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53251" name="Content Placeholder 3" descr="CIMG2959.JPG">
            <a:extLst>
              <a:ext uri="{FF2B5EF4-FFF2-40B4-BE49-F238E27FC236}">
                <a16:creationId xmlns:a16="http://schemas.microsoft.com/office/drawing/2014/main" id="{E59CC92B-451C-AE4E-AEF3-1BB4C5E63D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72820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B99E0B5B-EEEE-3842-AAC9-BE7F064E8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54275" name="Content Placeholder 3" descr="CIMG2976.JPG">
            <a:extLst>
              <a:ext uri="{FF2B5EF4-FFF2-40B4-BE49-F238E27FC236}">
                <a16:creationId xmlns:a16="http://schemas.microsoft.com/office/drawing/2014/main" id="{4C158C89-FD6B-C142-B21D-25B81B8E5F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1066800" y="274638"/>
            <a:ext cx="5265738" cy="2895600"/>
          </a:xfrm>
        </p:spPr>
      </p:pic>
      <p:pic>
        <p:nvPicPr>
          <p:cNvPr id="54276" name="Picture 5" descr="CIMG2977.JPG">
            <a:extLst>
              <a:ext uri="{FF2B5EF4-FFF2-40B4-BE49-F238E27FC236}">
                <a16:creationId xmlns:a16="http://schemas.microsoft.com/office/drawing/2014/main" id="{A50D4E74-1743-5241-B5F2-8B4B7E2A6C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17457" y="831057"/>
            <a:ext cx="4449762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6" descr="CIMG2958.JPG">
            <a:extLst>
              <a:ext uri="{FF2B5EF4-FFF2-40B4-BE49-F238E27FC236}">
                <a16:creationId xmlns:a16="http://schemas.microsoft.com/office/drawing/2014/main" id="{54F1C9FA-3014-BE4A-97B5-F01581E0C6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97200" y="3022600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4693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22D67683-AE6A-854F-B421-EE02914E0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0EA987C6-7391-554E-BB7E-102B9F6D1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8436" name="Content Placeholder 3" descr="Cover (Olympia).tif">
            <a:extLst>
              <a:ext uri="{FF2B5EF4-FFF2-40B4-BE49-F238E27FC236}">
                <a16:creationId xmlns:a16="http://schemas.microsoft.com/office/drawing/2014/main" id="{D33CB4E1-FCED-5A41-B3F7-75C6F9CCF2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42" r="-8842"/>
          <a:stretch>
            <a:fillRect/>
          </a:stretch>
        </p:blipFill>
        <p:spPr bwMode="auto">
          <a:xfrm>
            <a:off x="715963" y="334963"/>
            <a:ext cx="10528301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01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CEAA6-81D3-9748-8AAB-C61E63742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D0A064-CC06-DB42-83C8-6514F802DA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735" y="0"/>
            <a:ext cx="6887796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AB8BBE-27E0-E648-B1D3-0C6E4E926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9423" y="1027906"/>
            <a:ext cx="4614725" cy="19788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DAC416-1E1C-8843-BE0D-046891ACAB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1646" y="2865846"/>
            <a:ext cx="6356454" cy="363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56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FC76F-8484-9B4F-8E14-D34663999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762A85-7BDB-0844-8B8F-011CFB2FDC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3475" y="14993"/>
            <a:ext cx="6490741" cy="6858549"/>
          </a:xfrm>
        </p:spPr>
      </p:pic>
    </p:spTree>
    <p:extLst>
      <p:ext uri="{BB962C8B-B14F-4D97-AF65-F5344CB8AC3E}">
        <p14:creationId xmlns:p14="http://schemas.microsoft.com/office/powerpoint/2010/main" val="2076832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1CC9A6C-BCAB-CA4E-A11B-33920975C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16193E8F-2EC4-8243-AEF6-3F78E378F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7412" name="Content Placeholder 3" descr="Cover (Olympia).tif">
            <a:extLst>
              <a:ext uri="{FF2B5EF4-FFF2-40B4-BE49-F238E27FC236}">
                <a16:creationId xmlns:a16="http://schemas.microsoft.com/office/drawing/2014/main" id="{B3D8A407-FB5B-B148-A70D-F151330BA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42" r="-8842"/>
          <a:stretch>
            <a:fillRect/>
          </a:stretch>
        </p:blipFill>
        <p:spPr bwMode="auto">
          <a:xfrm>
            <a:off x="715963" y="334963"/>
            <a:ext cx="10528301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513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A59FDA7B-4A89-4540-8843-99CCD63F7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310F39F8-D45F-2F40-AF90-73BB9291C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9460" name="Picture 3">
            <a:extLst>
              <a:ext uri="{FF2B5EF4-FFF2-40B4-BE49-F238E27FC236}">
                <a16:creationId xmlns:a16="http://schemas.microsoft.com/office/drawing/2014/main" id="{B9D53EC9-EE8F-7E48-9AD1-EA495FE09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695325"/>
            <a:ext cx="9002713" cy="543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150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F86725B7-9FC6-5843-A084-06F37BBFE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9459" name="Content Placeholder 3" descr="DSCN2145.JPG">
            <a:extLst>
              <a:ext uri="{FF2B5EF4-FFF2-40B4-BE49-F238E27FC236}">
                <a16:creationId xmlns:a16="http://schemas.microsoft.com/office/drawing/2014/main" id="{D50E77B0-12B8-EC45-ACC3-8753702C0B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20" r="-15520"/>
          <a:stretch>
            <a:fillRect/>
          </a:stretch>
        </p:blipFill>
        <p:spPr>
          <a:xfrm>
            <a:off x="736601" y="274639"/>
            <a:ext cx="10639425" cy="5851525"/>
          </a:xfrm>
        </p:spPr>
      </p:pic>
    </p:spTree>
    <p:extLst>
      <p:ext uri="{BB962C8B-B14F-4D97-AF65-F5344CB8AC3E}">
        <p14:creationId xmlns:p14="http://schemas.microsoft.com/office/powerpoint/2010/main" val="28273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B5BF0D2D-9968-D54D-AC0E-6B43584A6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26627" name="Content Placeholder 3" descr="fig 7.3.jpg">
            <a:extLst>
              <a:ext uri="{FF2B5EF4-FFF2-40B4-BE49-F238E27FC236}">
                <a16:creationId xmlns:a16="http://schemas.microsoft.com/office/drawing/2014/main" id="{46C7B6D5-C2AA-FA4E-8FFE-3A2015AC9D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18" r="-4918"/>
          <a:stretch>
            <a:fillRect/>
          </a:stretch>
        </p:blipFill>
        <p:spPr>
          <a:xfrm>
            <a:off x="457200" y="1"/>
            <a:ext cx="11139488" cy="6126163"/>
          </a:xfrm>
        </p:spPr>
      </p:pic>
    </p:spTree>
    <p:extLst>
      <p:ext uri="{BB962C8B-B14F-4D97-AF65-F5344CB8AC3E}">
        <p14:creationId xmlns:p14="http://schemas.microsoft.com/office/powerpoint/2010/main" val="3289355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2123</TotalTime>
  <Words>97</Words>
  <Application>Microsoft Office PowerPoint</Application>
  <PresentationFormat>Widescreen</PresentationFormat>
  <Paragraphs>14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The Gritty Realities of the Ancient Olympic Games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 1:  Opening Ceremony Contests for Heralds and Trumpeters Boys’ races: short sprint, wrestling, boxing</vt:lpstr>
      <vt:lpstr>DAY 2: The horse events Pentathlon</vt:lpstr>
      <vt:lpstr>PowerPoint Presentation</vt:lpstr>
      <vt:lpstr>PowerPoint Presentation</vt:lpstr>
      <vt:lpstr>PowerPoint Presentation</vt:lpstr>
      <vt:lpstr>PowerPoint Presentation</vt:lpstr>
      <vt:lpstr>DAY 3:  The Sacrifice</vt:lpstr>
      <vt:lpstr>PowerPoint Presentation</vt:lpstr>
      <vt:lpstr>PowerPoint Presentation</vt:lpstr>
      <vt:lpstr>DAY 4: The Running Races The Wrestling and Boxing The Pankration Hoplitodromos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 5: Closing ceremony The Party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Gritty Realities of the Ancient Olympic Games</dc:title>
  <dc:creator>Michael Scott</dc:creator>
  <cp:lastModifiedBy>Grigsby, Paul</cp:lastModifiedBy>
  <cp:revision>13</cp:revision>
  <dcterms:created xsi:type="dcterms:W3CDTF">2018-05-01T07:51:40Z</dcterms:created>
  <dcterms:modified xsi:type="dcterms:W3CDTF">2022-06-28T22:13:32Z</dcterms:modified>
</cp:coreProperties>
</file>