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356" r:id="rId2"/>
    <p:sldId id="397" r:id="rId3"/>
    <p:sldId id="285" r:id="rId4"/>
    <p:sldId id="286" r:id="rId5"/>
    <p:sldId id="287" r:id="rId6"/>
    <p:sldId id="402" r:id="rId7"/>
    <p:sldId id="403" r:id="rId8"/>
    <p:sldId id="259" r:id="rId9"/>
    <p:sldId id="274" r:id="rId10"/>
    <p:sldId id="275" r:id="rId11"/>
    <p:sldId id="263" r:id="rId12"/>
    <p:sldId id="265" r:id="rId13"/>
    <p:sldId id="266" r:id="rId14"/>
    <p:sldId id="268" r:id="rId15"/>
    <p:sldId id="269" r:id="rId16"/>
    <p:sldId id="270" r:id="rId17"/>
    <p:sldId id="280" r:id="rId18"/>
    <p:sldId id="292" r:id="rId19"/>
    <p:sldId id="361" r:id="rId20"/>
    <p:sldId id="289" r:id="rId21"/>
    <p:sldId id="386" r:id="rId22"/>
    <p:sldId id="387" r:id="rId23"/>
    <p:sldId id="294" r:id="rId24"/>
    <p:sldId id="383" r:id="rId25"/>
    <p:sldId id="401" r:id="rId26"/>
    <p:sldId id="388" r:id="rId27"/>
    <p:sldId id="389" r:id="rId28"/>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2" autoAdjust="0"/>
    <p:restoredTop sz="94660"/>
  </p:normalViewPr>
  <p:slideViewPr>
    <p:cSldViewPr snapToGrid="0">
      <p:cViewPr varScale="1">
        <p:scale>
          <a:sx n="104" d="100"/>
          <a:sy n="104" d="100"/>
        </p:scale>
        <p:origin x="864" y="108"/>
      </p:cViewPr>
      <p:guideLst/>
    </p:cSldViewPr>
  </p:slideViewPr>
  <p:notesTextViewPr>
    <p:cViewPr>
      <p:scale>
        <a:sx n="1" d="1"/>
        <a:sy n="1" d="1"/>
      </p:scale>
      <p:origin x="0" y="0"/>
    </p:cViewPr>
  </p:notesTextViewPr>
  <p:sorterViewPr>
    <p:cViewPr>
      <p:scale>
        <a:sx n="100" d="100"/>
        <a:sy n="100" d="100"/>
      </p:scale>
      <p:origin x="0" y="-60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A46E68B6-B705-42EC-9FA0-0747C8D967FE}" type="datetimeFigureOut">
              <a:rPr lang="en-GB" smtClean="0"/>
              <a:t>27/06/2022</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A3A5EF42-F02C-40D4-9BA5-0DBD990CC670}" type="slidenum">
              <a:rPr lang="en-GB" smtClean="0"/>
              <a:t>‹#›</a:t>
            </a:fld>
            <a:endParaRPr lang="en-GB"/>
          </a:p>
        </p:txBody>
      </p:sp>
    </p:spTree>
    <p:extLst>
      <p:ext uri="{BB962C8B-B14F-4D97-AF65-F5344CB8AC3E}">
        <p14:creationId xmlns:p14="http://schemas.microsoft.com/office/powerpoint/2010/main" val="3939082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B47C628-8B71-4D61-8771-1208E1B604B9}" type="datetimeFigureOut">
              <a:rPr lang="en-GB" smtClean="0"/>
              <a:t>27/06/2022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612DEB-358A-45B1-A8D3-B14D0C5A9A3F}" type="slidenum">
              <a:rPr lang="en-GB" smtClean="0"/>
              <a:t>‹#›</a:t>
            </a:fld>
            <a:endParaRPr lang="en-GB"/>
          </a:p>
        </p:txBody>
      </p:sp>
    </p:spTree>
    <p:extLst>
      <p:ext uri="{BB962C8B-B14F-4D97-AF65-F5344CB8AC3E}">
        <p14:creationId xmlns:p14="http://schemas.microsoft.com/office/powerpoint/2010/main" val="3157600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B47C628-8B71-4D61-8771-1208E1B604B9}" type="datetimeFigureOut">
              <a:rPr lang="en-GB" smtClean="0"/>
              <a:t>27/06/2022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612DEB-358A-45B1-A8D3-B14D0C5A9A3F}" type="slidenum">
              <a:rPr lang="en-GB" smtClean="0"/>
              <a:t>‹#›</a:t>
            </a:fld>
            <a:endParaRPr lang="en-GB"/>
          </a:p>
        </p:txBody>
      </p:sp>
    </p:spTree>
    <p:extLst>
      <p:ext uri="{BB962C8B-B14F-4D97-AF65-F5344CB8AC3E}">
        <p14:creationId xmlns:p14="http://schemas.microsoft.com/office/powerpoint/2010/main" val="2964433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B47C628-8B71-4D61-8771-1208E1B604B9}" type="datetimeFigureOut">
              <a:rPr lang="en-GB" smtClean="0"/>
              <a:t>27/06/2022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612DEB-358A-45B1-A8D3-B14D0C5A9A3F}" type="slidenum">
              <a:rPr lang="en-GB" smtClean="0"/>
              <a:t>‹#›</a:t>
            </a:fld>
            <a:endParaRPr lang="en-GB"/>
          </a:p>
        </p:txBody>
      </p:sp>
    </p:spTree>
    <p:extLst>
      <p:ext uri="{BB962C8B-B14F-4D97-AF65-F5344CB8AC3E}">
        <p14:creationId xmlns:p14="http://schemas.microsoft.com/office/powerpoint/2010/main" val="169307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28735178-78A3-4A7A-A201-E93BCFF51FBB}" type="slidenum">
              <a:rPr lang="en-GB"/>
              <a:pPr>
                <a:defRPr/>
              </a:pPr>
              <a:t>‹#›</a:t>
            </a:fld>
            <a:endParaRPr lang="en-GB"/>
          </a:p>
        </p:txBody>
      </p:sp>
    </p:spTree>
    <p:extLst>
      <p:ext uri="{BB962C8B-B14F-4D97-AF65-F5344CB8AC3E}">
        <p14:creationId xmlns:p14="http://schemas.microsoft.com/office/powerpoint/2010/main" val="1432121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B47C628-8B71-4D61-8771-1208E1B604B9}" type="datetimeFigureOut">
              <a:rPr lang="en-GB" smtClean="0"/>
              <a:t>27/06/2022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612DEB-358A-45B1-A8D3-B14D0C5A9A3F}" type="slidenum">
              <a:rPr lang="en-GB" smtClean="0"/>
              <a:t>‹#›</a:t>
            </a:fld>
            <a:endParaRPr lang="en-GB"/>
          </a:p>
        </p:txBody>
      </p:sp>
    </p:spTree>
    <p:extLst>
      <p:ext uri="{BB962C8B-B14F-4D97-AF65-F5344CB8AC3E}">
        <p14:creationId xmlns:p14="http://schemas.microsoft.com/office/powerpoint/2010/main" val="4253183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47C628-8B71-4D61-8771-1208E1B604B9}" type="datetimeFigureOut">
              <a:rPr lang="en-GB" smtClean="0"/>
              <a:t>27/06/2022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612DEB-358A-45B1-A8D3-B14D0C5A9A3F}" type="slidenum">
              <a:rPr lang="en-GB" smtClean="0"/>
              <a:t>‹#›</a:t>
            </a:fld>
            <a:endParaRPr lang="en-GB"/>
          </a:p>
        </p:txBody>
      </p:sp>
    </p:spTree>
    <p:extLst>
      <p:ext uri="{BB962C8B-B14F-4D97-AF65-F5344CB8AC3E}">
        <p14:creationId xmlns:p14="http://schemas.microsoft.com/office/powerpoint/2010/main" val="3355718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B47C628-8B71-4D61-8771-1208E1B604B9}" type="datetimeFigureOut">
              <a:rPr lang="en-GB" smtClean="0"/>
              <a:t>27/06/2022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0612DEB-358A-45B1-A8D3-B14D0C5A9A3F}" type="slidenum">
              <a:rPr lang="en-GB" smtClean="0"/>
              <a:t>‹#›</a:t>
            </a:fld>
            <a:endParaRPr lang="en-GB"/>
          </a:p>
        </p:txBody>
      </p:sp>
    </p:spTree>
    <p:extLst>
      <p:ext uri="{BB962C8B-B14F-4D97-AF65-F5344CB8AC3E}">
        <p14:creationId xmlns:p14="http://schemas.microsoft.com/office/powerpoint/2010/main" val="3065990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B47C628-8B71-4D61-8771-1208E1B604B9}" type="datetimeFigureOut">
              <a:rPr lang="en-GB" smtClean="0"/>
              <a:t>27/06/2022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0612DEB-358A-45B1-A8D3-B14D0C5A9A3F}" type="slidenum">
              <a:rPr lang="en-GB" smtClean="0"/>
              <a:t>‹#›</a:t>
            </a:fld>
            <a:endParaRPr lang="en-GB"/>
          </a:p>
        </p:txBody>
      </p:sp>
    </p:spTree>
    <p:extLst>
      <p:ext uri="{BB962C8B-B14F-4D97-AF65-F5344CB8AC3E}">
        <p14:creationId xmlns:p14="http://schemas.microsoft.com/office/powerpoint/2010/main" val="3152783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B47C628-8B71-4D61-8771-1208E1B604B9}" type="datetimeFigureOut">
              <a:rPr lang="en-GB" smtClean="0"/>
              <a:t>27/06/2022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0612DEB-358A-45B1-A8D3-B14D0C5A9A3F}" type="slidenum">
              <a:rPr lang="en-GB" smtClean="0"/>
              <a:t>‹#›</a:t>
            </a:fld>
            <a:endParaRPr lang="en-GB"/>
          </a:p>
        </p:txBody>
      </p:sp>
    </p:spTree>
    <p:extLst>
      <p:ext uri="{BB962C8B-B14F-4D97-AF65-F5344CB8AC3E}">
        <p14:creationId xmlns:p14="http://schemas.microsoft.com/office/powerpoint/2010/main" val="168758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47C628-8B71-4D61-8771-1208E1B604B9}" type="datetimeFigureOut">
              <a:rPr lang="en-GB" smtClean="0"/>
              <a:t>27/06/2022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0612DEB-358A-45B1-A8D3-B14D0C5A9A3F}" type="slidenum">
              <a:rPr lang="en-GB" smtClean="0"/>
              <a:t>‹#›</a:t>
            </a:fld>
            <a:endParaRPr lang="en-GB"/>
          </a:p>
        </p:txBody>
      </p:sp>
    </p:spTree>
    <p:extLst>
      <p:ext uri="{BB962C8B-B14F-4D97-AF65-F5344CB8AC3E}">
        <p14:creationId xmlns:p14="http://schemas.microsoft.com/office/powerpoint/2010/main" val="2799159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B47C628-8B71-4D61-8771-1208E1B604B9}" type="datetimeFigureOut">
              <a:rPr lang="en-GB" smtClean="0"/>
              <a:t>27/06/2022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0612DEB-358A-45B1-A8D3-B14D0C5A9A3F}" type="slidenum">
              <a:rPr lang="en-GB" smtClean="0"/>
              <a:t>‹#›</a:t>
            </a:fld>
            <a:endParaRPr lang="en-GB"/>
          </a:p>
        </p:txBody>
      </p:sp>
    </p:spTree>
    <p:extLst>
      <p:ext uri="{BB962C8B-B14F-4D97-AF65-F5344CB8AC3E}">
        <p14:creationId xmlns:p14="http://schemas.microsoft.com/office/powerpoint/2010/main" val="3645641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B47C628-8B71-4D61-8771-1208E1B604B9}" type="datetimeFigureOut">
              <a:rPr lang="en-GB" smtClean="0"/>
              <a:t>27/06/2022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0612DEB-358A-45B1-A8D3-B14D0C5A9A3F}" type="slidenum">
              <a:rPr lang="en-GB" smtClean="0"/>
              <a:t>‹#›</a:t>
            </a:fld>
            <a:endParaRPr lang="en-GB"/>
          </a:p>
        </p:txBody>
      </p:sp>
    </p:spTree>
    <p:extLst>
      <p:ext uri="{BB962C8B-B14F-4D97-AF65-F5344CB8AC3E}">
        <p14:creationId xmlns:p14="http://schemas.microsoft.com/office/powerpoint/2010/main" val="4153737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47C628-8B71-4D61-8771-1208E1B604B9}" type="datetimeFigureOut">
              <a:rPr lang="en-GB" smtClean="0"/>
              <a:t>27/06/2022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612DEB-358A-45B1-A8D3-B14D0C5A9A3F}" type="slidenum">
              <a:rPr lang="en-GB" smtClean="0"/>
              <a:t>‹#›</a:t>
            </a:fld>
            <a:endParaRPr lang="en-GB"/>
          </a:p>
        </p:txBody>
      </p:sp>
    </p:spTree>
    <p:extLst>
      <p:ext uri="{BB962C8B-B14F-4D97-AF65-F5344CB8AC3E}">
        <p14:creationId xmlns:p14="http://schemas.microsoft.com/office/powerpoint/2010/main" val="1595065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7.xml"/><Relationship Id="rId5" Type="http://schemas.openxmlformats.org/officeDocument/2006/relationships/image" Target="../media/image20.jpe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6.tif"/><Relationship Id="rId2" Type="http://schemas.openxmlformats.org/officeDocument/2006/relationships/image" Target="../media/image25.tif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tiff"/><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6.xml"/><Relationship Id="rId4" Type="http://schemas.openxmlformats.org/officeDocument/2006/relationships/image" Target="../media/image34.jpeg"/></Relationships>
</file>

<file path=ppt/slides/_rels/slide2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850" y="651405"/>
            <a:ext cx="10515600" cy="2852737"/>
          </a:xfrm>
        </p:spPr>
        <p:txBody>
          <a:bodyPr>
            <a:normAutofit/>
          </a:bodyPr>
          <a:lstStyle/>
          <a:p>
            <a:pPr algn="ctr"/>
            <a:r>
              <a:rPr lang="en-GB" b="1" dirty="0"/>
              <a:t>Greek Festivals in the Roman Empire</a:t>
            </a:r>
          </a:p>
        </p:txBody>
      </p:sp>
      <p:sp>
        <p:nvSpPr>
          <p:cNvPr id="3" name="Content Placeholder 2"/>
          <p:cNvSpPr>
            <a:spLocks noGrp="1"/>
          </p:cNvSpPr>
          <p:nvPr>
            <p:ph type="body" idx="1"/>
          </p:nvPr>
        </p:nvSpPr>
        <p:spPr>
          <a:xfrm>
            <a:off x="831850" y="3504142"/>
            <a:ext cx="10515600" cy="1500187"/>
          </a:xfrm>
        </p:spPr>
        <p:txBody>
          <a:bodyPr>
            <a:normAutofit fontScale="92500" lnSpcReduction="20000"/>
          </a:bodyPr>
          <a:lstStyle/>
          <a:p>
            <a:pPr marL="0" indent="0" algn="ctr">
              <a:buNone/>
            </a:pPr>
            <a:endParaRPr lang="en-GB" sz="3600" dirty="0"/>
          </a:p>
          <a:p>
            <a:pPr marL="0" indent="0" algn="ctr">
              <a:buNone/>
            </a:pPr>
            <a:r>
              <a:rPr lang="en-GB" sz="3600" dirty="0"/>
              <a:t>Prof Zahra Newby</a:t>
            </a:r>
          </a:p>
          <a:p>
            <a:pPr marL="0" indent="0" algn="ctr">
              <a:buNone/>
            </a:pPr>
            <a:r>
              <a:rPr lang="en-GB" sz="3600" dirty="0"/>
              <a:t>University of Warwick</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913" y="4763642"/>
            <a:ext cx="3330229" cy="1981372"/>
          </a:xfrm>
          <a:prstGeom prst="rect">
            <a:avLst/>
          </a:prstGeom>
        </p:spPr>
      </p:pic>
      <p:pic>
        <p:nvPicPr>
          <p:cNvPr id="5" name="Picture 2" descr="http://research.blogs.lincoln.ac.uk/files/2011/05/Leverhulme-Trust-300x16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0466" y="4679484"/>
            <a:ext cx="3688445" cy="20655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53954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GB"/>
              <a:t>Mosaic from Puteoli</a:t>
            </a:r>
          </a:p>
        </p:txBody>
      </p:sp>
      <p:pic>
        <p:nvPicPr>
          <p:cNvPr id="29700" name="Picture 4" descr="E:\puteoli.tif"/>
          <p:cNvPicPr>
            <a:picLocks noChangeAspect="1" noChangeArrowheads="1"/>
          </p:cNvPicPr>
          <p:nvPr/>
        </p:nvPicPr>
        <p:blipFill>
          <a:blip r:embed="rId2" cstate="print"/>
          <a:srcRect/>
          <a:stretch>
            <a:fillRect/>
          </a:stretch>
        </p:blipFill>
        <p:spPr bwMode="auto">
          <a:xfrm>
            <a:off x="152400" y="1452001"/>
            <a:ext cx="10012218" cy="5040874"/>
          </a:xfrm>
          <a:prstGeom prst="rect">
            <a:avLst/>
          </a:prstGeom>
          <a:noFill/>
        </p:spPr>
      </p:pic>
    </p:spTree>
    <p:extLst>
      <p:ext uri="{BB962C8B-B14F-4D97-AF65-F5344CB8AC3E}">
        <p14:creationId xmlns:p14="http://schemas.microsoft.com/office/powerpoint/2010/main" val="1650712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fig 1"/>
          <p:cNvPicPr>
            <a:picLocks noChangeAspect="1" noChangeArrowheads="1"/>
          </p:cNvPicPr>
          <p:nvPr/>
        </p:nvPicPr>
        <p:blipFill>
          <a:blip r:embed="rId2" cstate="print"/>
          <a:srcRect/>
          <a:stretch>
            <a:fillRect/>
          </a:stretch>
        </p:blipFill>
        <p:spPr bwMode="auto">
          <a:xfrm>
            <a:off x="3172691" y="17462"/>
            <a:ext cx="8763000" cy="6823075"/>
          </a:xfrm>
          <a:prstGeom prst="rect">
            <a:avLst/>
          </a:prstGeom>
          <a:noFill/>
          <a:ln w="9525">
            <a:noFill/>
            <a:miter lim="800000"/>
            <a:headEnd/>
            <a:tailEnd/>
          </a:ln>
        </p:spPr>
      </p:pic>
      <p:sp>
        <p:nvSpPr>
          <p:cNvPr id="2" name="TextBox 1">
            <a:extLst>
              <a:ext uri="{FF2B5EF4-FFF2-40B4-BE49-F238E27FC236}">
                <a16:creationId xmlns:a16="http://schemas.microsoft.com/office/drawing/2014/main" id="{08D85AD3-F88B-102E-606D-05B986664C1C}"/>
              </a:ext>
            </a:extLst>
          </p:cNvPr>
          <p:cNvSpPr txBox="1"/>
          <p:nvPr/>
        </p:nvSpPr>
        <p:spPr>
          <a:xfrm>
            <a:off x="129309" y="1496291"/>
            <a:ext cx="2733964" cy="3970318"/>
          </a:xfrm>
          <a:prstGeom prst="rect">
            <a:avLst/>
          </a:prstGeom>
          <a:noFill/>
        </p:spPr>
        <p:txBody>
          <a:bodyPr wrap="square" rtlCol="0">
            <a:spAutoFit/>
          </a:bodyPr>
          <a:lstStyle/>
          <a:p>
            <a:r>
              <a:rPr lang="en-GB" dirty="0"/>
              <a:t>Baths of Neptune, Ostia</a:t>
            </a:r>
          </a:p>
          <a:p>
            <a:endParaRPr lang="en-GB" dirty="0"/>
          </a:p>
          <a:p>
            <a:r>
              <a:rPr lang="en-GB" dirty="0"/>
              <a:t>Photo: </a:t>
            </a:r>
            <a:r>
              <a:rPr lang="en-GB" dirty="0" err="1"/>
              <a:t>Soprintendenza</a:t>
            </a:r>
            <a:r>
              <a:rPr lang="en-GB" dirty="0"/>
              <a:t> </a:t>
            </a:r>
            <a:r>
              <a:rPr lang="en-GB" dirty="0" err="1"/>
              <a:t>Archeologica</a:t>
            </a:r>
            <a:r>
              <a:rPr lang="en-GB" dirty="0"/>
              <a:t> di Ostia Antica (after Newby 2005: fig 3.2)</a:t>
            </a:r>
          </a:p>
          <a:p>
            <a:endParaRPr lang="en-GB" dirty="0"/>
          </a:p>
          <a:p>
            <a:r>
              <a:rPr lang="en-GB" dirty="0"/>
              <a:t>Wrestler</a:t>
            </a:r>
          </a:p>
          <a:p>
            <a:endParaRPr lang="en-GB" dirty="0"/>
          </a:p>
          <a:p>
            <a:r>
              <a:rPr lang="en-GB" dirty="0"/>
              <a:t>Boxers (with spiked gloves)</a:t>
            </a:r>
          </a:p>
          <a:p>
            <a:endParaRPr lang="en-GB" dirty="0"/>
          </a:p>
          <a:p>
            <a:r>
              <a:rPr lang="en-GB" dirty="0" err="1"/>
              <a:t>Pancratiasts</a:t>
            </a:r>
            <a:r>
              <a:rPr lang="en-GB" dirty="0"/>
              <a:t>. </a:t>
            </a:r>
          </a:p>
          <a:p>
            <a:endParaRPr lang="en-GB" dirty="0"/>
          </a:p>
          <a:p>
            <a:r>
              <a:rPr lang="en-GB" dirty="0"/>
              <a:t>Professionals? Cirrus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C:\Documents and Settings\Owner\My Documents\My Pictures\athletics\porta marina ostia.jpg"/>
          <p:cNvPicPr>
            <a:picLocks noChangeAspect="1" noChangeArrowheads="1"/>
          </p:cNvPicPr>
          <p:nvPr/>
        </p:nvPicPr>
        <p:blipFill>
          <a:blip r:embed="rId2" cstate="print"/>
          <a:srcRect/>
          <a:stretch>
            <a:fillRect/>
          </a:stretch>
        </p:blipFill>
        <p:spPr bwMode="auto">
          <a:xfrm>
            <a:off x="2209800" y="-1588"/>
            <a:ext cx="7848600" cy="685958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863975" y="1"/>
            <a:ext cx="4318000" cy="504825"/>
          </a:xfrm>
        </p:spPr>
        <p:txBody>
          <a:bodyPr/>
          <a:lstStyle/>
          <a:p>
            <a:pPr eaLnBrk="1" hangingPunct="1"/>
            <a:r>
              <a:rPr lang="en-GB" sz="2400" dirty="0"/>
              <a:t>Baths of Caracalla, Rome</a:t>
            </a:r>
          </a:p>
        </p:txBody>
      </p:sp>
      <p:pic>
        <p:nvPicPr>
          <p:cNvPr id="22532" name="Picture 4" descr="C:\Documents and Settings\Owner\My Documents\My Pictures\research photos\Rome nov 2007\Baths of Caracalla\Picture 048.jpg"/>
          <p:cNvPicPr>
            <a:picLocks noChangeAspect="1" noChangeArrowheads="1"/>
          </p:cNvPicPr>
          <p:nvPr/>
        </p:nvPicPr>
        <p:blipFill>
          <a:blip r:embed="rId2" cstate="print"/>
          <a:srcRect/>
          <a:stretch>
            <a:fillRect/>
          </a:stretch>
        </p:blipFill>
        <p:spPr bwMode="auto">
          <a:xfrm>
            <a:off x="0" y="798945"/>
            <a:ext cx="8305800" cy="5537200"/>
          </a:xfrm>
          <a:prstGeom prst="rect">
            <a:avLst/>
          </a:prstGeom>
          <a:noFill/>
        </p:spPr>
      </p:pic>
      <p:pic>
        <p:nvPicPr>
          <p:cNvPr id="4" name="Picture 4" descr="caracalla plan">
            <a:extLst>
              <a:ext uri="{FF2B5EF4-FFF2-40B4-BE49-F238E27FC236}">
                <a16:creationId xmlns:a16="http://schemas.microsoft.com/office/drawing/2014/main" id="{C58697D8-6F58-2001-8C33-DABF6E430A41}"/>
              </a:ext>
            </a:extLst>
          </p:cNvPr>
          <p:cNvPicPr>
            <a:picLocks noChangeAspect="1" noChangeArrowheads="1"/>
          </p:cNvPicPr>
          <p:nvPr/>
        </p:nvPicPr>
        <p:blipFill>
          <a:blip r:embed="rId3" cstate="print"/>
          <a:srcRect/>
          <a:stretch>
            <a:fillRect/>
          </a:stretch>
        </p:blipFill>
        <p:spPr bwMode="auto">
          <a:xfrm>
            <a:off x="6408616" y="2500671"/>
            <a:ext cx="5783384" cy="4253345"/>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descr="caracalla mosaics"/>
          <p:cNvPicPr>
            <a:picLocks noChangeAspect="1" noChangeArrowheads="1"/>
          </p:cNvPicPr>
          <p:nvPr/>
        </p:nvPicPr>
        <p:blipFill>
          <a:blip r:embed="rId2" cstate="print"/>
          <a:srcRect/>
          <a:stretch>
            <a:fillRect/>
          </a:stretch>
        </p:blipFill>
        <p:spPr bwMode="auto">
          <a:xfrm>
            <a:off x="2979585" y="0"/>
            <a:ext cx="5307013" cy="6858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descr="caracalla mosaic"/>
          <p:cNvPicPr>
            <a:picLocks noChangeAspect="1" noChangeArrowheads="1"/>
          </p:cNvPicPr>
          <p:nvPr/>
        </p:nvPicPr>
        <p:blipFill>
          <a:blip r:embed="rId2" cstate="print"/>
          <a:srcRect/>
          <a:stretch>
            <a:fillRect/>
          </a:stretch>
        </p:blipFill>
        <p:spPr bwMode="auto">
          <a:xfrm>
            <a:off x="304800" y="0"/>
            <a:ext cx="10894142" cy="6893949"/>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4" descr="C:\Documents and Settings\Owner\My Documents\Severan Art\illustrations\newbyfig31.jpg"/>
          <p:cNvPicPr>
            <a:picLocks noChangeAspect="1" noChangeArrowheads="1"/>
          </p:cNvPicPr>
          <p:nvPr/>
        </p:nvPicPr>
        <p:blipFill>
          <a:blip r:embed="rId2" cstate="print"/>
          <a:srcRect/>
          <a:stretch>
            <a:fillRect/>
          </a:stretch>
        </p:blipFill>
        <p:spPr bwMode="auto">
          <a:xfrm>
            <a:off x="6108700" y="0"/>
            <a:ext cx="4559300" cy="6669088"/>
          </a:xfrm>
          <a:prstGeom prst="rect">
            <a:avLst/>
          </a:prstGeom>
          <a:noFill/>
        </p:spPr>
      </p:pic>
      <p:pic>
        <p:nvPicPr>
          <p:cNvPr id="25605" name="Picture 5" descr="C:\Documents and Settings\Owner\My Documents\My Pictures\research photos\Rome May 09\IMG_1486.JPG"/>
          <p:cNvPicPr>
            <a:picLocks noChangeAspect="1" noChangeArrowheads="1"/>
          </p:cNvPicPr>
          <p:nvPr/>
        </p:nvPicPr>
        <p:blipFill>
          <a:blip r:embed="rId3" cstate="print"/>
          <a:srcRect/>
          <a:stretch>
            <a:fillRect/>
          </a:stretch>
        </p:blipFill>
        <p:spPr bwMode="auto">
          <a:xfrm>
            <a:off x="1524000" y="0"/>
            <a:ext cx="4470400" cy="67056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350910" cy="706591"/>
          </a:xfrm>
        </p:spPr>
        <p:txBody>
          <a:bodyPr/>
          <a:lstStyle/>
          <a:p>
            <a:r>
              <a:rPr lang="en-GB" dirty="0"/>
              <a:t>Theatre at Hierapolis, AD 206-8.</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46545" y="1306101"/>
            <a:ext cx="8312990" cy="5541993"/>
          </a:xfrm>
        </p:spPr>
      </p:pic>
      <p:sp>
        <p:nvSpPr>
          <p:cNvPr id="5" name="TextBox 4"/>
          <p:cNvSpPr txBox="1"/>
          <p:nvPr/>
        </p:nvSpPr>
        <p:spPr>
          <a:xfrm>
            <a:off x="10327341" y="5307106"/>
            <a:ext cx="1506071" cy="1200329"/>
          </a:xfrm>
          <a:prstGeom prst="rect">
            <a:avLst/>
          </a:prstGeom>
          <a:noFill/>
        </p:spPr>
        <p:txBody>
          <a:bodyPr wrap="square" rtlCol="0">
            <a:spAutoFit/>
          </a:bodyPr>
          <a:lstStyle/>
          <a:p>
            <a:r>
              <a:rPr lang="en-GB" dirty="0"/>
              <a:t>View of reconstructed </a:t>
            </a:r>
            <a:r>
              <a:rPr lang="en-GB" dirty="0" err="1"/>
              <a:t>scaenae</a:t>
            </a:r>
            <a:r>
              <a:rPr lang="en-GB" dirty="0"/>
              <a:t> frons (2018) </a:t>
            </a:r>
          </a:p>
        </p:txBody>
      </p:sp>
    </p:spTree>
    <p:extLst>
      <p:ext uri="{BB962C8B-B14F-4D97-AF65-F5344CB8AC3E}">
        <p14:creationId xmlns:p14="http://schemas.microsoft.com/office/powerpoint/2010/main" val="32971606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988" y="2269066"/>
            <a:ext cx="13457992" cy="4588934"/>
          </a:xfrm>
          <a:prstGeom prst="rect">
            <a:avLst/>
          </a:prstGeom>
        </p:spPr>
      </p:pic>
      <p:pic>
        <p:nvPicPr>
          <p:cNvPr id="3" name="Immagine 1">
            <a:extLst>
              <a:ext uri="{FF2B5EF4-FFF2-40B4-BE49-F238E27FC236}">
                <a16:creationId xmlns:a16="http://schemas.microsoft.com/office/drawing/2014/main" id="{3E1AE424-8457-9D4F-70EC-65261BB24143}"/>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0" b="100000" l="0" r="100000"/>
                    </a14:imgEffect>
                  </a14:imgLayer>
                </a14:imgProps>
              </a:ext>
            </a:extLst>
          </a:blip>
          <a:stretch>
            <a:fillRect/>
          </a:stretch>
        </p:blipFill>
        <p:spPr>
          <a:xfrm>
            <a:off x="4539328" y="313951"/>
            <a:ext cx="1829332" cy="1806678"/>
          </a:xfrm>
          <a:prstGeom prst="rect">
            <a:avLst/>
          </a:prstGeom>
        </p:spPr>
      </p:pic>
      <p:pic>
        <p:nvPicPr>
          <p:cNvPr id="5" name="Picture 4">
            <a:extLst>
              <a:ext uri="{FF2B5EF4-FFF2-40B4-BE49-F238E27FC236}">
                <a16:creationId xmlns:a16="http://schemas.microsoft.com/office/drawing/2014/main" id="{6FC9386C-7F0F-F51D-6930-5FD5BE8459D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93779" y="0"/>
            <a:ext cx="2062264" cy="2138793"/>
          </a:xfrm>
          <a:prstGeom prst="rect">
            <a:avLst/>
          </a:prstGeom>
        </p:spPr>
      </p:pic>
    </p:spTree>
    <p:extLst>
      <p:ext uri="{BB962C8B-B14F-4D97-AF65-F5344CB8AC3E}">
        <p14:creationId xmlns:p14="http://schemas.microsoft.com/office/powerpoint/2010/main" val="41210703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8800" y="186268"/>
            <a:ext cx="10058400" cy="670560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0" y="3259785"/>
            <a:ext cx="4859369" cy="3726478"/>
          </a:xfrm>
          <a:prstGeom prst="rect">
            <a:avLst/>
          </a:prstGeom>
        </p:spPr>
      </p:pic>
      <p:pic>
        <p:nvPicPr>
          <p:cNvPr id="5" name="Picture 2" descr="http://rpc.ashmus.ox.ac.uk/images/coins/6/original/1849571360r.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27533" y="-95658"/>
            <a:ext cx="3470836" cy="349217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366000" y="304800"/>
            <a:ext cx="1642533" cy="369332"/>
          </a:xfrm>
          <a:prstGeom prst="rect">
            <a:avLst/>
          </a:prstGeom>
          <a:noFill/>
        </p:spPr>
        <p:txBody>
          <a:bodyPr wrap="square" rtlCol="0">
            <a:spAutoFit/>
          </a:bodyPr>
          <a:lstStyle/>
          <a:p>
            <a:r>
              <a:rPr lang="en-GB" dirty="0">
                <a:solidFill>
                  <a:schemeClr val="bg1"/>
                </a:solidFill>
              </a:rPr>
              <a:t>RPC VI 5424</a:t>
            </a:r>
          </a:p>
        </p:txBody>
      </p:sp>
    </p:spTree>
    <p:extLst>
      <p:ext uri="{BB962C8B-B14F-4D97-AF65-F5344CB8AC3E}">
        <p14:creationId xmlns:p14="http://schemas.microsoft.com/office/powerpoint/2010/main" val="756389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D9AF8487-3C5A-438F-A1E2-16E31EA7A8C3}"/>
              </a:ext>
            </a:extLst>
          </p:cNvPr>
          <p:cNvSpPr>
            <a:spLocks noGrp="1"/>
          </p:cNvSpPr>
          <p:nvPr>
            <p:ph type="title"/>
          </p:nvPr>
        </p:nvSpPr>
        <p:spPr/>
        <p:txBody>
          <a:bodyPr/>
          <a:lstStyle/>
          <a:p>
            <a:r>
              <a:rPr lang="en-GB" altLang="en-US"/>
              <a:t>What sorts of festivals?</a:t>
            </a:r>
          </a:p>
        </p:txBody>
      </p:sp>
      <p:sp>
        <p:nvSpPr>
          <p:cNvPr id="3" name="Content Placeholder 2">
            <a:extLst>
              <a:ext uri="{FF2B5EF4-FFF2-40B4-BE49-F238E27FC236}">
                <a16:creationId xmlns:a16="http://schemas.microsoft.com/office/drawing/2014/main" id="{7E457605-F45C-46B2-BD40-9296A2D154F8}"/>
              </a:ext>
            </a:extLst>
          </p:cNvPr>
          <p:cNvSpPr>
            <a:spLocks noGrp="1"/>
          </p:cNvSpPr>
          <p:nvPr>
            <p:ph idx="1"/>
          </p:nvPr>
        </p:nvSpPr>
        <p:spPr/>
        <p:txBody>
          <a:bodyPr/>
          <a:lstStyle/>
          <a:p>
            <a:r>
              <a:rPr lang="en-GB" altLang="en-US" dirty="0"/>
              <a:t>Panhellenic: </a:t>
            </a:r>
            <a:r>
              <a:rPr lang="en-GB" altLang="en-US" dirty="0" err="1"/>
              <a:t>esp</a:t>
            </a:r>
            <a:r>
              <a:rPr lang="en-GB" altLang="en-US" dirty="0"/>
              <a:t> Olympia, Pythian Games at Delphi, Nemea, Isthmian</a:t>
            </a:r>
          </a:p>
          <a:p>
            <a:r>
              <a:rPr lang="en-GB" altLang="en-US" dirty="0"/>
              <a:t>Regional/Local games: e.g. </a:t>
            </a:r>
            <a:r>
              <a:rPr lang="en-GB" altLang="en-US" dirty="0" err="1"/>
              <a:t>Panathenaia</a:t>
            </a:r>
            <a:r>
              <a:rPr lang="en-GB" altLang="en-US" dirty="0"/>
              <a:t> at Athens</a:t>
            </a:r>
          </a:p>
          <a:p>
            <a:r>
              <a:rPr lang="en-GB" altLang="en-US" dirty="0"/>
              <a:t>Sacred, ‘crown’ games, bring prestige and exemptions at home</a:t>
            </a:r>
          </a:p>
          <a:p>
            <a:r>
              <a:rPr lang="en-GB" altLang="en-US" dirty="0"/>
              <a:t>Prize games, award money prize</a:t>
            </a:r>
          </a:p>
          <a:p>
            <a:r>
              <a:rPr lang="en-GB" altLang="en-US" dirty="0"/>
              <a:t>From Hellenistic period onwards, the upgrading of festivals to panhellenic and sacred status, ‘</a:t>
            </a:r>
            <a:r>
              <a:rPr lang="en-GB" altLang="en-US" dirty="0" err="1"/>
              <a:t>isolympic</a:t>
            </a:r>
            <a:r>
              <a:rPr lang="en-GB" altLang="en-US" dirty="0"/>
              <a:t>’, ‘</a:t>
            </a:r>
            <a:r>
              <a:rPr lang="en-GB" altLang="en-US" dirty="0" err="1"/>
              <a:t>isopythian</a:t>
            </a:r>
            <a:r>
              <a:rPr lang="en-GB" altLang="en-US" dirty="0"/>
              <a:t>’ – creates a Mediterranean wide festival culture.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2500" y="0"/>
            <a:ext cx="10058400" cy="6705600"/>
          </a:xfrm>
          <a:prstGeom prst="rect">
            <a:avLst/>
          </a:prstGeom>
        </p:spPr>
      </p:pic>
    </p:spTree>
    <p:extLst>
      <p:ext uri="{BB962C8B-B14F-4D97-AF65-F5344CB8AC3E}">
        <p14:creationId xmlns:p14="http://schemas.microsoft.com/office/powerpoint/2010/main" val="27465759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8603" y="1264024"/>
            <a:ext cx="9201375" cy="4831976"/>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2071" y="1375576"/>
            <a:ext cx="4427940" cy="5482424"/>
          </a:xfrm>
          <a:prstGeom prst="rect">
            <a:avLst/>
          </a:prstGeom>
        </p:spPr>
      </p:pic>
      <p:sp>
        <p:nvSpPr>
          <p:cNvPr id="21" name="Rectangle 20"/>
          <p:cNvSpPr/>
          <p:nvPr/>
        </p:nvSpPr>
        <p:spPr>
          <a:xfrm>
            <a:off x="731746" y="418007"/>
            <a:ext cx="2031325" cy="923330"/>
          </a:xfrm>
          <a:prstGeom prst="rect">
            <a:avLst/>
          </a:prstGeom>
        </p:spPr>
        <p:txBody>
          <a:bodyPr wrap="none">
            <a:spAutoFit/>
          </a:bodyPr>
          <a:lstStyle/>
          <a:p>
            <a:r>
              <a:rPr lang="el-GR" dirty="0">
                <a:latin typeface="Vusillus" panose="02030502060405010103" pitchFamily="18" charset="-79"/>
                <a:ea typeface="Calibri" panose="020F0502020204030204" pitchFamily="34" charset="0"/>
              </a:rPr>
              <a:t>[ΣΑ]ΛΠΙ</a:t>
            </a:r>
            <a:endParaRPr lang="en-GB" dirty="0">
              <a:latin typeface="Vusillus" panose="02030502060405010103" pitchFamily="18" charset="-79"/>
              <a:ea typeface="Calibri" panose="020F0502020204030204" pitchFamily="34" charset="0"/>
            </a:endParaRPr>
          </a:p>
          <a:p>
            <a:r>
              <a:rPr lang="el-GR" dirty="0"/>
              <a:t>ΚΤΗ[Σ]</a:t>
            </a:r>
            <a:endParaRPr lang="en-GB" dirty="0"/>
          </a:p>
          <a:p>
            <a:r>
              <a:rPr lang="en-GB" dirty="0"/>
              <a:t>trumpeter</a:t>
            </a:r>
            <a:r>
              <a:rPr lang="el-GR" dirty="0"/>
              <a:t>	</a:t>
            </a:r>
            <a:endParaRPr lang="en-GB" dirty="0"/>
          </a:p>
        </p:txBody>
      </p:sp>
      <p:sp>
        <p:nvSpPr>
          <p:cNvPr id="22" name="Rectangle 21"/>
          <p:cNvSpPr/>
          <p:nvPr/>
        </p:nvSpPr>
        <p:spPr>
          <a:xfrm>
            <a:off x="1958713" y="418007"/>
            <a:ext cx="1474314" cy="646331"/>
          </a:xfrm>
          <a:prstGeom prst="rect">
            <a:avLst/>
          </a:prstGeom>
        </p:spPr>
        <p:txBody>
          <a:bodyPr wrap="none">
            <a:spAutoFit/>
          </a:bodyPr>
          <a:lstStyle/>
          <a:p>
            <a:r>
              <a:rPr lang="el-GR" dirty="0">
                <a:latin typeface="Vusillus" panose="02030502060405010103" pitchFamily="18" charset="-79"/>
                <a:ea typeface="Calibri" panose="020F0502020204030204" pitchFamily="34" charset="0"/>
              </a:rPr>
              <a:t>ΠΥΘΙΚΟΣ</a:t>
            </a:r>
            <a:r>
              <a:rPr lang="en-GB" dirty="0">
                <a:latin typeface="Vusillus" panose="02030502060405010103" pitchFamily="18" charset="-79"/>
                <a:ea typeface="Calibri" panose="020F0502020204030204" pitchFamily="34" charset="0"/>
              </a:rPr>
              <a:t>  A</a:t>
            </a:r>
          </a:p>
          <a:p>
            <a:r>
              <a:rPr lang="en-GB" dirty="0"/>
              <a:t>Pythian boy</a:t>
            </a:r>
          </a:p>
        </p:txBody>
      </p:sp>
      <p:sp>
        <p:nvSpPr>
          <p:cNvPr id="23" name="Rectangle 22"/>
          <p:cNvSpPr/>
          <p:nvPr/>
        </p:nvSpPr>
        <p:spPr>
          <a:xfrm>
            <a:off x="8302033" y="556506"/>
            <a:ext cx="1074333" cy="646331"/>
          </a:xfrm>
          <a:prstGeom prst="rect">
            <a:avLst/>
          </a:prstGeom>
        </p:spPr>
        <p:txBody>
          <a:bodyPr wrap="square">
            <a:spAutoFit/>
          </a:bodyPr>
          <a:lstStyle/>
          <a:p>
            <a:r>
              <a:rPr lang="el-GR" dirty="0">
                <a:latin typeface="Vusillus" panose="02030502060405010103" pitchFamily="18" charset="-79"/>
                <a:ea typeface="Calibri" panose="020F0502020204030204" pitchFamily="34" charset="0"/>
              </a:rPr>
              <a:t>ΑΝΗ[Ρ?]</a:t>
            </a:r>
            <a:endParaRPr lang="en-GB" dirty="0">
              <a:latin typeface="Vusillus" panose="02030502060405010103" pitchFamily="18" charset="-79"/>
              <a:ea typeface="Calibri" panose="020F0502020204030204" pitchFamily="34" charset="0"/>
            </a:endParaRPr>
          </a:p>
          <a:p>
            <a:r>
              <a:rPr lang="en-GB" dirty="0"/>
              <a:t>man</a:t>
            </a:r>
          </a:p>
        </p:txBody>
      </p:sp>
    </p:spTree>
    <p:extLst>
      <p:ext uri="{BB962C8B-B14F-4D97-AF65-F5344CB8AC3E}">
        <p14:creationId xmlns:p14="http://schemas.microsoft.com/office/powerpoint/2010/main" val="8407531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75362" y="1034671"/>
            <a:ext cx="2949387" cy="646331"/>
          </a:xfrm>
          <a:prstGeom prst="rect">
            <a:avLst/>
          </a:prstGeom>
        </p:spPr>
        <p:txBody>
          <a:bodyPr wrap="square">
            <a:spAutoFit/>
          </a:bodyPr>
          <a:lstStyle/>
          <a:p>
            <a:r>
              <a:rPr lang="el-GR" dirty="0">
                <a:solidFill>
                  <a:srgbClr val="7030A0"/>
                </a:solidFill>
                <a:latin typeface="Vusillus" panose="02030502060405010103" pitchFamily="18" charset="-79"/>
                <a:ea typeface="Calibri" panose="020F0502020204030204" pitchFamily="34" charset="0"/>
              </a:rPr>
              <a:t>ΣΥΝΟΔΟΣ</a:t>
            </a:r>
            <a:endParaRPr lang="en-GB" dirty="0">
              <a:solidFill>
                <a:srgbClr val="7030A0"/>
              </a:solidFill>
              <a:latin typeface="Vusillus" panose="02030502060405010103" pitchFamily="18" charset="-79"/>
              <a:ea typeface="Calibri" panose="020F0502020204030204" pitchFamily="34" charset="0"/>
            </a:endParaRPr>
          </a:p>
          <a:p>
            <a:r>
              <a:rPr lang="en-GB" dirty="0">
                <a:solidFill>
                  <a:srgbClr val="7030A0"/>
                </a:solidFill>
              </a:rPr>
              <a:t>Synod/guild</a:t>
            </a:r>
            <a:endParaRPr lang="en-GB" dirty="0"/>
          </a:p>
        </p:txBody>
      </p:sp>
      <p:sp>
        <p:nvSpPr>
          <p:cNvPr id="5" name="Rectangle 4"/>
          <p:cNvSpPr/>
          <p:nvPr/>
        </p:nvSpPr>
        <p:spPr>
          <a:xfrm>
            <a:off x="4589850" y="938281"/>
            <a:ext cx="4332477" cy="923330"/>
          </a:xfrm>
          <a:prstGeom prst="rect">
            <a:avLst/>
          </a:prstGeom>
        </p:spPr>
        <p:txBody>
          <a:bodyPr wrap="square">
            <a:spAutoFit/>
          </a:bodyPr>
          <a:lstStyle/>
          <a:p>
            <a:r>
              <a:rPr lang="el-GR" dirty="0">
                <a:solidFill>
                  <a:srgbClr val="7030A0"/>
                </a:solidFill>
                <a:latin typeface="Vusillus" panose="02030502060405010103" pitchFamily="18" charset="-79"/>
                <a:ea typeface="Calibri" panose="020F0502020204030204" pitchFamily="34" charset="0"/>
              </a:rPr>
              <a:t>ΔΑΔΟΥ[ΧΟΣ]</a:t>
            </a:r>
            <a:r>
              <a:rPr lang="en-GB" dirty="0">
                <a:solidFill>
                  <a:srgbClr val="7030A0"/>
                </a:solidFill>
                <a:latin typeface="Vusillus" panose="02030502060405010103" pitchFamily="18" charset="-79"/>
                <a:ea typeface="Calibri" panose="020F0502020204030204" pitchFamily="34" charset="0"/>
              </a:rPr>
              <a:t>        </a:t>
            </a:r>
            <a:r>
              <a:rPr lang="el-GR" dirty="0"/>
              <a:t>[Δ]ΟΛΙΧΟΣ</a:t>
            </a:r>
            <a:endParaRPr lang="en-GB" dirty="0">
              <a:solidFill>
                <a:srgbClr val="7030A0"/>
              </a:solidFill>
              <a:latin typeface="Vusillus" panose="02030502060405010103" pitchFamily="18" charset="-79"/>
              <a:ea typeface="Calibri" panose="020F0502020204030204" pitchFamily="34" charset="0"/>
            </a:endParaRPr>
          </a:p>
          <a:p>
            <a:r>
              <a:rPr lang="en-GB" dirty="0">
                <a:solidFill>
                  <a:srgbClr val="7030A0"/>
                </a:solidFill>
                <a:latin typeface="Vusillus" panose="02030502060405010103" pitchFamily="18" charset="-79"/>
                <a:ea typeface="Calibri" panose="020F0502020204030204" pitchFamily="34" charset="0"/>
              </a:rPr>
              <a:t>Torch bearer</a:t>
            </a:r>
            <a:r>
              <a:rPr lang="el-GR" dirty="0">
                <a:solidFill>
                  <a:srgbClr val="7030A0"/>
                </a:solidFill>
                <a:latin typeface="Vusillus" panose="02030502060405010103" pitchFamily="18" charset="-79"/>
                <a:ea typeface="Calibri" panose="020F0502020204030204" pitchFamily="34" charset="0"/>
              </a:rPr>
              <a:t>	</a:t>
            </a:r>
            <a:r>
              <a:rPr lang="en-GB" dirty="0">
                <a:solidFill>
                  <a:srgbClr val="7030A0"/>
                </a:solidFill>
                <a:latin typeface="Vusillus" panose="02030502060405010103" pitchFamily="18" charset="-79"/>
                <a:ea typeface="Calibri" panose="020F0502020204030204" pitchFamily="34" charset="0"/>
              </a:rPr>
              <a:t>long race</a:t>
            </a:r>
            <a:endParaRPr lang="en-GB" dirty="0"/>
          </a:p>
          <a:p>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8719" y="1777392"/>
            <a:ext cx="7139537" cy="5119509"/>
          </a:xfrm>
          <a:prstGeom prst="rect">
            <a:avLst/>
          </a:prstGeom>
        </p:spPr>
      </p:pic>
      <p:sp>
        <p:nvSpPr>
          <p:cNvPr id="7" name="Rectangle 6"/>
          <p:cNvSpPr/>
          <p:nvPr/>
        </p:nvSpPr>
        <p:spPr>
          <a:xfrm>
            <a:off x="788719" y="938282"/>
            <a:ext cx="1184940" cy="646331"/>
          </a:xfrm>
          <a:prstGeom prst="rect">
            <a:avLst/>
          </a:prstGeom>
        </p:spPr>
        <p:txBody>
          <a:bodyPr wrap="none">
            <a:spAutoFit/>
          </a:bodyPr>
          <a:lstStyle/>
          <a:p>
            <a:r>
              <a:rPr lang="el-GR" dirty="0">
                <a:solidFill>
                  <a:srgbClr val="7030A0"/>
                </a:solidFill>
                <a:latin typeface="Vusillus" panose="02030502060405010103" pitchFamily="18" charset="-79"/>
                <a:ea typeface="Calibri" panose="020F0502020204030204" pitchFamily="34" charset="0"/>
              </a:rPr>
              <a:t>ΑΝΔΡΕΙΑ</a:t>
            </a:r>
            <a:endParaRPr lang="en-GB" dirty="0">
              <a:solidFill>
                <a:srgbClr val="7030A0"/>
              </a:solidFill>
              <a:latin typeface="Vusillus" panose="02030502060405010103" pitchFamily="18" charset="-79"/>
              <a:ea typeface="Calibri" panose="020F0502020204030204" pitchFamily="34" charset="0"/>
            </a:endParaRPr>
          </a:p>
          <a:p>
            <a:r>
              <a:rPr lang="en-GB" dirty="0">
                <a:solidFill>
                  <a:srgbClr val="7030A0"/>
                </a:solidFill>
              </a:rPr>
              <a:t>courage</a:t>
            </a:r>
            <a:endParaRPr lang="en-GB" dirty="0"/>
          </a:p>
        </p:txBody>
      </p:sp>
      <p:pic>
        <p:nvPicPr>
          <p:cNvPr id="8" name="Picture 7">
            <a:extLst>
              <a:ext uri="{FF2B5EF4-FFF2-40B4-BE49-F238E27FC236}">
                <a16:creationId xmlns:a16="http://schemas.microsoft.com/office/drawing/2014/main" id="{AD258BA9-B436-2C82-B50E-0DA6DA26468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6396237" y="1184210"/>
            <a:ext cx="6858000" cy="4572000"/>
          </a:xfrm>
          <a:prstGeom prst="rect">
            <a:avLst/>
          </a:prstGeom>
        </p:spPr>
      </p:pic>
    </p:spTree>
    <p:extLst>
      <p:ext uri="{BB962C8B-B14F-4D97-AF65-F5344CB8AC3E}">
        <p14:creationId xmlns:p14="http://schemas.microsoft.com/office/powerpoint/2010/main" val="18156735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18824" y="-138285"/>
            <a:ext cx="5647963" cy="4331223"/>
          </a:xfrm>
          <a:prstGeom prst="rect">
            <a:avLst/>
          </a:prstGeom>
        </p:spPr>
      </p:pic>
      <p:sp>
        <p:nvSpPr>
          <p:cNvPr id="5" name="TextBox 4"/>
          <p:cNvSpPr txBox="1"/>
          <p:nvPr/>
        </p:nvSpPr>
        <p:spPr>
          <a:xfrm>
            <a:off x="584741" y="726512"/>
            <a:ext cx="4249343" cy="1384995"/>
          </a:xfrm>
          <a:prstGeom prst="rect">
            <a:avLst/>
          </a:prstGeom>
          <a:noFill/>
        </p:spPr>
        <p:txBody>
          <a:bodyPr wrap="square" rtlCol="0">
            <a:spAutoFit/>
          </a:bodyPr>
          <a:lstStyle/>
          <a:p>
            <a:r>
              <a:rPr lang="en-GB" sz="2800" b="1" dirty="0" err="1"/>
              <a:t>Synthusia</a:t>
            </a:r>
            <a:r>
              <a:rPr lang="en-GB" sz="2800" b="1" dirty="0"/>
              <a:t> </a:t>
            </a:r>
            <a:r>
              <a:rPr lang="en-GB" sz="2800" b="1" dirty="0" err="1"/>
              <a:t>oikoumenes</a:t>
            </a:r>
            <a:r>
              <a:rPr lang="en-GB" sz="2800" b="1" dirty="0"/>
              <a:t>  -common sacrifice of the inhabited world. </a:t>
            </a:r>
          </a:p>
        </p:txBody>
      </p:sp>
      <p:pic>
        <p:nvPicPr>
          <p:cNvPr id="6" name="Picture 5">
            <a:extLst>
              <a:ext uri="{FF2B5EF4-FFF2-40B4-BE49-F238E27FC236}">
                <a16:creationId xmlns:a16="http://schemas.microsoft.com/office/drawing/2014/main" id="{8741779F-19F2-0981-B215-AB34E78005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73941"/>
            <a:ext cx="5865867" cy="3910578"/>
          </a:xfrm>
          <a:prstGeom prst="rect">
            <a:avLst/>
          </a:prstGeom>
        </p:spPr>
      </p:pic>
      <p:pic>
        <p:nvPicPr>
          <p:cNvPr id="7" name="Picture 6">
            <a:extLst>
              <a:ext uri="{FF2B5EF4-FFF2-40B4-BE49-F238E27FC236}">
                <a16:creationId xmlns:a16="http://schemas.microsoft.com/office/drawing/2014/main" id="{C3AC02CC-DA84-AC86-EC6C-3E66C7F54AB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82128" y="3899787"/>
            <a:ext cx="4369226" cy="2912817"/>
          </a:xfrm>
          <a:prstGeom prst="rect">
            <a:avLst/>
          </a:prstGeom>
        </p:spPr>
      </p:pic>
    </p:spTree>
    <p:extLst>
      <p:ext uri="{BB962C8B-B14F-4D97-AF65-F5344CB8AC3E}">
        <p14:creationId xmlns:p14="http://schemas.microsoft.com/office/powerpoint/2010/main" val="8957900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334" y="288925"/>
            <a:ext cx="10515600" cy="1325563"/>
          </a:xfrm>
        </p:spPr>
        <p:txBody>
          <a:bodyPr/>
          <a:lstStyle/>
          <a:p>
            <a:r>
              <a:rPr lang="en-GB" dirty="0" err="1"/>
              <a:t>Synodos</a:t>
            </a:r>
            <a:r>
              <a:rPr lang="en-GB" dirty="0"/>
              <a:t> at Hierapolis</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34" y="1614488"/>
            <a:ext cx="4750273" cy="2506641"/>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32219" y="3335166"/>
            <a:ext cx="3599628" cy="2506642"/>
          </a:xfrm>
          <a:prstGeom prst="rect">
            <a:avLst/>
          </a:prstGeom>
        </p:spPr>
      </p:pic>
      <p:sp>
        <p:nvSpPr>
          <p:cNvPr id="7" name="TextBox 6"/>
          <p:cNvSpPr txBox="1"/>
          <p:nvPr/>
        </p:nvSpPr>
        <p:spPr>
          <a:xfrm>
            <a:off x="5137199" y="5977467"/>
            <a:ext cx="4980468" cy="369332"/>
          </a:xfrm>
          <a:prstGeom prst="rect">
            <a:avLst/>
          </a:prstGeom>
          <a:noFill/>
        </p:spPr>
        <p:txBody>
          <a:bodyPr wrap="square" rtlCol="0">
            <a:spAutoFit/>
          </a:bodyPr>
          <a:lstStyle/>
          <a:p>
            <a:r>
              <a:rPr lang="en-GB" dirty="0" err="1"/>
              <a:t>Ritti</a:t>
            </a:r>
            <a:r>
              <a:rPr lang="en-GB" dirty="0"/>
              <a:t> 1985, n. 11</a:t>
            </a:r>
          </a:p>
        </p:txBody>
      </p:sp>
      <p:sp>
        <p:nvSpPr>
          <p:cNvPr id="3" name="TextBox 2">
            <a:extLst>
              <a:ext uri="{FF2B5EF4-FFF2-40B4-BE49-F238E27FC236}">
                <a16:creationId xmlns:a16="http://schemas.microsoft.com/office/drawing/2014/main" id="{2774FA4B-CBC9-4EA4-88EE-8174FE1C2205}"/>
              </a:ext>
            </a:extLst>
          </p:cNvPr>
          <p:cNvSpPr txBox="1"/>
          <p:nvPr/>
        </p:nvSpPr>
        <p:spPr>
          <a:xfrm>
            <a:off x="296334" y="4488873"/>
            <a:ext cx="4635884" cy="1200329"/>
          </a:xfrm>
          <a:prstGeom prst="rect">
            <a:avLst/>
          </a:prstGeom>
          <a:noFill/>
        </p:spPr>
        <p:txBody>
          <a:bodyPr wrap="square" rtlCol="0">
            <a:spAutoFit/>
          </a:bodyPr>
          <a:lstStyle/>
          <a:p>
            <a:r>
              <a:rPr lang="en-GB" dirty="0"/>
              <a:t>Boule, Demos and Gerousia along with the sacred synod of crowned sacred victors (set up) M. Julius </a:t>
            </a:r>
            <a:r>
              <a:rPr lang="en-GB" dirty="0" err="1"/>
              <a:t>Sophon</a:t>
            </a:r>
            <a:r>
              <a:rPr lang="en-GB" dirty="0"/>
              <a:t>, comedian, their own citizen, in recognition of his character and hard work. </a:t>
            </a:r>
          </a:p>
        </p:txBody>
      </p:sp>
      <p:pic>
        <p:nvPicPr>
          <p:cNvPr id="8" name="Picture 7">
            <a:extLst>
              <a:ext uri="{FF2B5EF4-FFF2-40B4-BE49-F238E27FC236}">
                <a16:creationId xmlns:a16="http://schemas.microsoft.com/office/drawing/2014/main" id="{9C002469-E554-5CE5-7217-971E1E352C7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7699397" y="2505596"/>
            <a:ext cx="5346652" cy="3564435"/>
          </a:xfrm>
          <a:prstGeom prst="rect">
            <a:avLst/>
          </a:prstGeom>
        </p:spPr>
      </p:pic>
    </p:spTree>
    <p:extLst>
      <p:ext uri="{BB962C8B-B14F-4D97-AF65-F5344CB8AC3E}">
        <p14:creationId xmlns:p14="http://schemas.microsoft.com/office/powerpoint/2010/main" val="808555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4" descr="athlete1">
            <a:extLst>
              <a:ext uri="{FF2B5EF4-FFF2-40B4-BE49-F238E27FC236}">
                <a16:creationId xmlns:a16="http://schemas.microsoft.com/office/drawing/2014/main" id="{253E44E6-DC69-9792-0A63-E25F178BF9B8}"/>
              </a:ext>
            </a:extLst>
          </p:cNvPr>
          <p:cNvPicPr>
            <a:picLocks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648076" y="0"/>
            <a:ext cx="3267075" cy="6858000"/>
          </a:xfrm>
          <a:noFill/>
        </p:spPr>
      </p:pic>
      <p:pic>
        <p:nvPicPr>
          <p:cNvPr id="28676" name="Picture 7" descr="athlete2">
            <a:extLst>
              <a:ext uri="{FF2B5EF4-FFF2-40B4-BE49-F238E27FC236}">
                <a16:creationId xmlns:a16="http://schemas.microsoft.com/office/drawing/2014/main" id="{9FF1112C-F3DB-30B9-DC7D-DB3A1DCE8491}"/>
              </a:ext>
            </a:extLst>
          </p:cNvPr>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6845300" y="0"/>
            <a:ext cx="3822700" cy="6858000"/>
          </a:xfrm>
          <a:noFill/>
        </p:spPr>
      </p:pic>
      <p:sp>
        <p:nvSpPr>
          <p:cNvPr id="28677" name="TextBox 4">
            <a:extLst>
              <a:ext uri="{FF2B5EF4-FFF2-40B4-BE49-F238E27FC236}">
                <a16:creationId xmlns:a16="http://schemas.microsoft.com/office/drawing/2014/main" id="{33F35100-5630-FED7-ED92-66E3EBE6C186}"/>
              </a:ext>
            </a:extLst>
          </p:cNvPr>
          <p:cNvSpPr txBox="1">
            <a:spLocks noChangeArrowheads="1"/>
          </p:cNvSpPr>
          <p:nvPr/>
        </p:nvSpPr>
        <p:spPr bwMode="auto">
          <a:xfrm>
            <a:off x="1524001" y="981076"/>
            <a:ext cx="1979613"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latin typeface="Arial" panose="020B0604020202020204" pitchFamily="34" charset="0"/>
              </a:rPr>
              <a:t>The Boxers Aphrodisias</a:t>
            </a:r>
          </a:p>
          <a:p>
            <a:pPr eaLnBrk="1" hangingPunct="1">
              <a:spcBef>
                <a:spcPct val="0"/>
              </a:spcBef>
              <a:buFontTx/>
              <a:buNone/>
            </a:pPr>
            <a:endParaRPr lang="en-GB" altLang="en-US" sz="1800">
              <a:latin typeface="Arial" panose="020B0604020202020204" pitchFamily="34" charset="0"/>
            </a:endParaRPr>
          </a:p>
          <a:p>
            <a:pPr eaLnBrk="1" hangingPunct="1">
              <a:spcBef>
                <a:spcPct val="0"/>
              </a:spcBef>
              <a:buFontTx/>
              <a:buNone/>
            </a:pPr>
            <a:r>
              <a:rPr lang="en-GB" altLang="en-US" sz="1800">
                <a:latin typeface="Arial" panose="020B0604020202020204" pitchFamily="34" charset="0"/>
              </a:rPr>
              <a:t>Piseas and Candidianus ‘peridonikes’, ‘circuit victors’.</a:t>
            </a:r>
          </a:p>
          <a:p>
            <a:pPr eaLnBrk="1" hangingPunct="1">
              <a:spcBef>
                <a:spcPct val="0"/>
              </a:spcBef>
              <a:buFontTx/>
              <a:buNone/>
            </a:pPr>
            <a:r>
              <a:rPr lang="en-GB" altLang="en-US" sz="1800">
                <a:latin typeface="Arial" panose="020B0604020202020204" pitchFamily="34" charset="0"/>
              </a:rPr>
              <a:t>Early 3</a:t>
            </a:r>
            <a:r>
              <a:rPr lang="en-GB" altLang="en-US" sz="1800" baseline="30000">
                <a:latin typeface="Arial" panose="020B0604020202020204" pitchFamily="34" charset="0"/>
              </a:rPr>
              <a:t>rd</a:t>
            </a:r>
            <a:r>
              <a:rPr lang="en-GB" altLang="en-US" sz="1800">
                <a:latin typeface="Arial" panose="020B0604020202020204" pitchFamily="34" charset="0"/>
              </a:rPr>
              <a:t> C AD</a:t>
            </a:r>
          </a:p>
        </p:txBody>
      </p:sp>
    </p:spTree>
    <p:extLst>
      <p:ext uri="{BB962C8B-B14F-4D97-AF65-F5344CB8AC3E}">
        <p14:creationId xmlns:p14="http://schemas.microsoft.com/office/powerpoint/2010/main" val="14637082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5503333" y="1320800"/>
            <a:ext cx="6858000" cy="457200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900" y="1291166"/>
            <a:ext cx="6413501" cy="4275667"/>
          </a:xfrm>
          <a:prstGeom prst="rect">
            <a:avLst/>
          </a:prstGeom>
        </p:spPr>
      </p:pic>
      <p:sp>
        <p:nvSpPr>
          <p:cNvPr id="4" name="TextBox 3">
            <a:extLst>
              <a:ext uri="{FF2B5EF4-FFF2-40B4-BE49-F238E27FC236}">
                <a16:creationId xmlns:a16="http://schemas.microsoft.com/office/drawing/2014/main" id="{1657875D-A285-4A2F-9F26-91CA345A0526}"/>
              </a:ext>
            </a:extLst>
          </p:cNvPr>
          <p:cNvSpPr txBox="1"/>
          <p:nvPr/>
        </p:nvSpPr>
        <p:spPr>
          <a:xfrm>
            <a:off x="480291" y="5902036"/>
            <a:ext cx="5209309" cy="369332"/>
          </a:xfrm>
          <a:prstGeom prst="rect">
            <a:avLst/>
          </a:prstGeom>
          <a:noFill/>
        </p:spPr>
        <p:txBody>
          <a:bodyPr wrap="square" rtlCol="0">
            <a:spAutoFit/>
          </a:bodyPr>
          <a:lstStyle/>
          <a:p>
            <a:r>
              <a:rPr lang="en-GB" dirty="0" err="1"/>
              <a:t>Agonothetes</a:t>
            </a:r>
            <a:r>
              <a:rPr lang="en-GB" dirty="0"/>
              <a:t> </a:t>
            </a:r>
          </a:p>
        </p:txBody>
      </p:sp>
    </p:spTree>
    <p:extLst>
      <p:ext uri="{BB962C8B-B14F-4D97-AF65-F5344CB8AC3E}">
        <p14:creationId xmlns:p14="http://schemas.microsoft.com/office/powerpoint/2010/main" val="28926006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25778"/>
            <a:ext cx="5579533" cy="3719688"/>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11800" y="67734"/>
            <a:ext cx="6781800" cy="4521200"/>
          </a:xfrm>
          <a:prstGeom prst="rect">
            <a:avLst/>
          </a:prstGeom>
        </p:spPr>
      </p:pic>
      <p:sp>
        <p:nvSpPr>
          <p:cNvPr id="4" name="TextBox 3"/>
          <p:cNvSpPr txBox="1"/>
          <p:nvPr/>
        </p:nvSpPr>
        <p:spPr>
          <a:xfrm>
            <a:off x="474132" y="4588933"/>
            <a:ext cx="11209867" cy="2031325"/>
          </a:xfrm>
          <a:prstGeom prst="rect">
            <a:avLst/>
          </a:prstGeom>
          <a:noFill/>
        </p:spPr>
        <p:txBody>
          <a:bodyPr wrap="square" rtlCol="0">
            <a:spAutoFit/>
          </a:bodyPr>
          <a:lstStyle/>
          <a:p>
            <a:r>
              <a:rPr lang="en-GB" b="1" dirty="0" err="1"/>
              <a:t>Demostheneia</a:t>
            </a:r>
            <a:r>
              <a:rPr lang="en-GB" b="1" dirty="0"/>
              <a:t> festival, </a:t>
            </a:r>
            <a:r>
              <a:rPr lang="en-GB" b="1" dirty="0" err="1"/>
              <a:t>Oinoanda</a:t>
            </a:r>
            <a:r>
              <a:rPr lang="en-GB" b="1" dirty="0"/>
              <a:t>.</a:t>
            </a:r>
          </a:p>
          <a:p>
            <a:endParaRPr lang="en-GB" dirty="0"/>
          </a:p>
          <a:p>
            <a:r>
              <a:rPr lang="en-GB" dirty="0"/>
              <a:t>‘The </a:t>
            </a:r>
            <a:r>
              <a:rPr lang="en-GB" dirty="0" err="1"/>
              <a:t>agonothete</a:t>
            </a:r>
            <a:r>
              <a:rPr lang="en-GB" dirty="0"/>
              <a:t> should wear the previously mentioned gold crown and a purple robe, and at the beginning of the New Year should make the ceremonial entrance, performing the pious rituals for the emperor and the gods of the home land on the Augustus day of the month Dios [1 January] and processing in company with the other magistrates, and he should take a front seat at meetings of the council and the assembly and at shows, wearing the previously mentioned attire’   (trans. Mitchell 1990) </a:t>
            </a:r>
          </a:p>
        </p:txBody>
      </p:sp>
    </p:spTree>
    <p:extLst>
      <p:ext uri="{BB962C8B-B14F-4D97-AF65-F5344CB8AC3E}">
        <p14:creationId xmlns:p14="http://schemas.microsoft.com/office/powerpoint/2010/main" val="3153259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693DE7BA-A585-430A-B16E-63AD4F381C59}"/>
              </a:ext>
            </a:extLst>
          </p:cNvPr>
          <p:cNvSpPr>
            <a:spLocks noGrp="1"/>
          </p:cNvSpPr>
          <p:nvPr>
            <p:ph type="title"/>
          </p:nvPr>
        </p:nvSpPr>
        <p:spPr/>
        <p:txBody>
          <a:bodyPr/>
          <a:lstStyle/>
          <a:p>
            <a:r>
              <a:rPr lang="en-GB" altLang="en-US"/>
              <a:t>Athletics and Greek Identity	</a:t>
            </a:r>
          </a:p>
        </p:txBody>
      </p:sp>
      <p:sp>
        <p:nvSpPr>
          <p:cNvPr id="3" name="Content Placeholder 2">
            <a:extLst>
              <a:ext uri="{FF2B5EF4-FFF2-40B4-BE49-F238E27FC236}">
                <a16:creationId xmlns:a16="http://schemas.microsoft.com/office/drawing/2014/main" id="{49E4C79E-B974-439F-9BEB-00B8E7DF3B52}"/>
              </a:ext>
            </a:extLst>
          </p:cNvPr>
          <p:cNvSpPr>
            <a:spLocks noGrp="1"/>
          </p:cNvSpPr>
          <p:nvPr>
            <p:ph idx="1"/>
          </p:nvPr>
        </p:nvSpPr>
        <p:spPr/>
        <p:txBody>
          <a:bodyPr>
            <a:normAutofit fontScale="92500" lnSpcReduction="10000"/>
          </a:bodyPr>
          <a:lstStyle/>
          <a:p>
            <a:pPr>
              <a:defRPr/>
            </a:pPr>
            <a:r>
              <a:rPr lang="en-GB" dirty="0"/>
              <a:t>Herodotus 5.22 (re Alexander I of Macedon)</a:t>
            </a:r>
          </a:p>
          <a:p>
            <a:pPr>
              <a:defRPr/>
            </a:pPr>
            <a:r>
              <a:rPr lang="en-GB" dirty="0"/>
              <a:t>Now that the men of this family are Greeks, sprung from </a:t>
            </a:r>
            <a:r>
              <a:rPr lang="en-GB" dirty="0" err="1"/>
              <a:t>Perdiccas</a:t>
            </a:r>
            <a:r>
              <a:rPr lang="en-GB" dirty="0"/>
              <a:t>, as they themselves affirm, is a thing which I can declare of my own knowledge, and which I will hereafter make plainly evident. That they are so has been already adjudged by those who manage the Pan-Hellenic contest at Olympia. For when Alexander wished to contend in the games, and had come to Olympia with no other view, the Greeks who were about to run against him would have excluded him from the contest- saying </a:t>
            </a:r>
            <a:r>
              <a:rPr lang="en-GB" b="1" dirty="0"/>
              <a:t>that Greeks only were allowed to contend, and not barbarians. But Alexander proved himself to be an Argive, and was distinctly adjudged a Greek</a:t>
            </a:r>
            <a:r>
              <a:rPr lang="en-GB" dirty="0"/>
              <a:t>; after which he entered the lists for the foot-race, and was drawn to run in the first pair. Thus was this matter settled.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1749B970-8A49-45A2-A5CD-D8C6201E1C0F}"/>
              </a:ext>
            </a:extLst>
          </p:cNvPr>
          <p:cNvSpPr>
            <a:spLocks noGrp="1"/>
          </p:cNvSpPr>
          <p:nvPr>
            <p:ph type="title"/>
          </p:nvPr>
        </p:nvSpPr>
        <p:spPr>
          <a:xfrm>
            <a:off x="1631504" y="324464"/>
            <a:ext cx="9057475" cy="230317"/>
          </a:xfrm>
        </p:spPr>
        <p:txBody>
          <a:bodyPr>
            <a:normAutofit fontScale="90000"/>
          </a:bodyPr>
          <a:lstStyle/>
          <a:p>
            <a:pPr eaLnBrk="1" hangingPunct="1">
              <a:defRPr/>
            </a:pPr>
            <a:r>
              <a:rPr lang="en-GB" altLang="en-US" sz="2700" dirty="0"/>
              <a:t>Increasing Geographical Spread of attested Olympic Victors</a:t>
            </a:r>
          </a:p>
        </p:txBody>
      </p:sp>
      <p:pic>
        <p:nvPicPr>
          <p:cNvPr id="6147" name="Picture 6" descr="Figure 3 Graph illustrating the geographical diversity of Ancient Olympic athletes">
            <a:extLst>
              <a:ext uri="{FF2B5EF4-FFF2-40B4-BE49-F238E27FC236}">
                <a16:creationId xmlns:a16="http://schemas.microsoft.com/office/drawing/2014/main" id="{55A36F99-55EC-4B21-8BC1-7A334EF00F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1324" y="766872"/>
            <a:ext cx="9029352" cy="5766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a:extLst>
              <a:ext uri="{FF2B5EF4-FFF2-40B4-BE49-F238E27FC236}">
                <a16:creationId xmlns:a16="http://schemas.microsoft.com/office/drawing/2014/main" id="{AE8E394B-326D-4AF6-8EAE-1A3819745585}"/>
              </a:ext>
            </a:extLst>
          </p:cNvPr>
          <p:cNvSpPr>
            <a:spLocks noGrp="1"/>
          </p:cNvSpPr>
          <p:nvPr>
            <p:ph idx="1"/>
          </p:nvPr>
        </p:nvSpPr>
        <p:spPr>
          <a:xfrm>
            <a:off x="1274618" y="157018"/>
            <a:ext cx="8469745" cy="7204364"/>
          </a:xfrm>
        </p:spPr>
        <p:txBody>
          <a:bodyPr/>
          <a:lstStyle/>
          <a:p>
            <a:pPr marL="0" indent="0">
              <a:buNone/>
              <a:defRPr/>
            </a:pPr>
            <a:r>
              <a:rPr lang="en-GB" altLang="en-US" sz="1800" dirty="0"/>
              <a:t>‘</a:t>
            </a:r>
            <a:r>
              <a:rPr lang="en-GB" altLang="en-US" sz="2400" b="1" dirty="0"/>
              <a:t>First of the Ionians’</a:t>
            </a:r>
          </a:p>
          <a:p>
            <a:pPr marL="0" indent="0">
              <a:buNone/>
              <a:defRPr/>
            </a:pPr>
            <a:r>
              <a:rPr lang="en-GB" altLang="en-US" sz="2400" dirty="0"/>
              <a:t>Pausanias 6.2.6</a:t>
            </a:r>
          </a:p>
          <a:p>
            <a:pPr>
              <a:buFont typeface="Arial" panose="020B0604020202020204" pitchFamily="34" charset="0"/>
              <a:buNone/>
              <a:defRPr/>
            </a:pPr>
            <a:r>
              <a:rPr lang="en-GB" altLang="en-US" sz="2400" dirty="0"/>
              <a:t>‘By the statue of Thrasybulus stands </a:t>
            </a:r>
            <a:r>
              <a:rPr lang="en-GB" altLang="en-US" sz="2400" dirty="0" err="1"/>
              <a:t>Timosthenes</a:t>
            </a:r>
            <a:r>
              <a:rPr lang="en-GB" altLang="en-US" sz="2400" dirty="0"/>
              <a:t> of Elis, winner of the foot-race for boys, and </a:t>
            </a:r>
            <a:r>
              <a:rPr lang="en-GB" altLang="en-US" sz="2400" b="1" dirty="0"/>
              <a:t>Antipater of Miletus</a:t>
            </a:r>
            <a:r>
              <a:rPr lang="en-GB" altLang="en-US" sz="2400" dirty="0"/>
              <a:t>, son of </a:t>
            </a:r>
            <a:r>
              <a:rPr lang="en-GB" altLang="en-US" sz="2400" dirty="0" err="1"/>
              <a:t>Cleinopater</a:t>
            </a:r>
            <a:r>
              <a:rPr lang="en-GB" altLang="en-US" sz="2400" dirty="0"/>
              <a:t>, conqueror of the boy boxers. Men of Syracuse, who were bringing a sacrifice from Dionysius to Olympia, tried to bribe the father of Antipater to have his son proclaimed as a </a:t>
            </a:r>
            <a:r>
              <a:rPr lang="en-GB" altLang="en-US" sz="2400" dirty="0" err="1"/>
              <a:t>Syracusan</a:t>
            </a:r>
            <a:r>
              <a:rPr lang="en-GB" altLang="en-US" sz="2400" dirty="0"/>
              <a:t>. But Antipater, thinking naught of the tyrant's gifts, </a:t>
            </a:r>
            <a:r>
              <a:rPr lang="en-GB" altLang="en-US" sz="2400" b="1" dirty="0"/>
              <a:t>proclaimed himself a Milesian and wrote upon his statue that he was of Milesian descent and the first Ionian to dedicate his statue at Olympia.’(</a:t>
            </a:r>
            <a:r>
              <a:rPr lang="en-GB" altLang="en-US" sz="2400" dirty="0"/>
              <a:t>388BC)</a:t>
            </a:r>
          </a:p>
          <a:p>
            <a:pPr>
              <a:buFont typeface="Arial" panose="020B0604020202020204" pitchFamily="34" charset="0"/>
              <a:buNone/>
              <a:defRPr/>
            </a:pPr>
            <a:r>
              <a:rPr lang="en-GB" altLang="en-US" sz="2400" dirty="0"/>
              <a:t>C.f. </a:t>
            </a:r>
            <a:r>
              <a:rPr lang="en-GB" sz="2400" i="1" dirty="0" err="1"/>
              <a:t>IvO</a:t>
            </a:r>
            <a:r>
              <a:rPr lang="en-GB" sz="2400" dirty="0"/>
              <a:t> 184 (Moretti 1953, no .43; 1957 no. 590, c. 212 BC) </a:t>
            </a:r>
            <a:r>
              <a:rPr lang="en-GB" altLang="en-US" sz="2400" dirty="0"/>
              <a:t> </a:t>
            </a:r>
            <a:r>
              <a:rPr lang="en-GB" sz="2400" dirty="0" err="1"/>
              <a:t>Akestorides</a:t>
            </a:r>
            <a:r>
              <a:rPr lang="en-GB" sz="2400" dirty="0"/>
              <a:t> ‘first of the Trojans’ to win an Olympic victory, also victorious at </a:t>
            </a:r>
            <a:r>
              <a:rPr lang="en-GB" sz="2400" dirty="0" err="1"/>
              <a:t>Epidauros</a:t>
            </a:r>
            <a:r>
              <a:rPr lang="en-GB" sz="2400" dirty="0"/>
              <a:t>, Nemea and the Arcadian cities of </a:t>
            </a:r>
            <a:r>
              <a:rPr lang="en-GB" sz="2400" dirty="0" err="1"/>
              <a:t>Lusoi</a:t>
            </a:r>
            <a:r>
              <a:rPr lang="en-GB" sz="2400" dirty="0"/>
              <a:t> and </a:t>
            </a:r>
            <a:r>
              <a:rPr lang="en-GB" sz="2400" dirty="0" err="1"/>
              <a:t>Pheneus</a:t>
            </a:r>
            <a:endParaRPr lang="en-GB" sz="2400" dirty="0"/>
          </a:p>
          <a:p>
            <a:pPr>
              <a:buFont typeface="Arial" panose="020B0604020202020204" pitchFamily="34" charset="0"/>
              <a:buNone/>
              <a:defRPr/>
            </a:pPr>
            <a:r>
              <a:rPr lang="en-GB" sz="2400" dirty="0"/>
              <a:t>Pausanias 6.4.9 (Moretti 1957, no. 597)</a:t>
            </a:r>
          </a:p>
          <a:p>
            <a:pPr>
              <a:buFont typeface="Arial" panose="020B0604020202020204" pitchFamily="34" charset="0"/>
              <a:buNone/>
              <a:defRPr/>
            </a:pPr>
            <a:r>
              <a:rPr lang="en-GB" sz="2400" dirty="0" err="1"/>
              <a:t>Sodamas</a:t>
            </a:r>
            <a:r>
              <a:rPr lang="en-GB" sz="2400" dirty="0"/>
              <a:t> of </a:t>
            </a:r>
            <a:r>
              <a:rPr lang="en-GB" sz="2400" dirty="0" err="1"/>
              <a:t>Assos</a:t>
            </a:r>
            <a:r>
              <a:rPr lang="en-GB" sz="2400" dirty="0"/>
              <a:t>, ‘the first of the Aeolians in this area to win the boy’s </a:t>
            </a:r>
            <a:r>
              <a:rPr lang="en-GB" sz="2400" dirty="0" err="1"/>
              <a:t>stade</a:t>
            </a:r>
            <a:r>
              <a:rPr lang="en-GB" sz="2400" dirty="0"/>
              <a:t> race at Olympia’</a:t>
            </a:r>
            <a:endParaRPr lang="en-GB" alt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A7CEB-262D-349E-EB7A-4D4E9323F182}"/>
              </a:ext>
            </a:extLst>
          </p:cNvPr>
          <p:cNvSpPr>
            <a:spLocks noGrp="1"/>
          </p:cNvSpPr>
          <p:nvPr>
            <p:ph type="title"/>
          </p:nvPr>
        </p:nvSpPr>
        <p:spPr>
          <a:xfrm>
            <a:off x="769374" y="-42066"/>
            <a:ext cx="10515600" cy="1325563"/>
          </a:xfrm>
        </p:spPr>
        <p:txBody>
          <a:bodyPr/>
          <a:lstStyle/>
          <a:p>
            <a:r>
              <a:rPr lang="en-GB" dirty="0"/>
              <a:t>Hellenistic and Roman Periods: Expansion</a:t>
            </a:r>
          </a:p>
        </p:txBody>
      </p:sp>
      <p:sp>
        <p:nvSpPr>
          <p:cNvPr id="3" name="Content Placeholder 2">
            <a:extLst>
              <a:ext uri="{FF2B5EF4-FFF2-40B4-BE49-F238E27FC236}">
                <a16:creationId xmlns:a16="http://schemas.microsoft.com/office/drawing/2014/main" id="{1CF98F6C-8358-C116-DC2A-68D823554794}"/>
              </a:ext>
            </a:extLst>
          </p:cNvPr>
          <p:cNvSpPr>
            <a:spLocks noGrp="1"/>
          </p:cNvSpPr>
          <p:nvPr>
            <p:ph idx="1"/>
          </p:nvPr>
        </p:nvSpPr>
        <p:spPr>
          <a:xfrm>
            <a:off x="2096728" y="1041764"/>
            <a:ext cx="7225145" cy="483466"/>
          </a:xfrm>
        </p:spPr>
        <p:txBody>
          <a:bodyPr>
            <a:normAutofit fontScale="85000" lnSpcReduction="10000"/>
          </a:bodyPr>
          <a:lstStyle/>
          <a:p>
            <a:pPr marL="0" indent="0">
              <a:buNone/>
            </a:pPr>
            <a:r>
              <a:rPr lang="en-GB" dirty="0"/>
              <a:t>Maps: http://www.connectedcontests.org/database/</a:t>
            </a:r>
          </a:p>
        </p:txBody>
      </p:sp>
      <p:pic>
        <p:nvPicPr>
          <p:cNvPr id="5" name="Picture 4">
            <a:extLst>
              <a:ext uri="{FF2B5EF4-FFF2-40B4-BE49-F238E27FC236}">
                <a16:creationId xmlns:a16="http://schemas.microsoft.com/office/drawing/2014/main" id="{58878C4F-81AA-5B5E-AA20-21AA5A330694}"/>
              </a:ext>
            </a:extLst>
          </p:cNvPr>
          <p:cNvPicPr>
            <a:picLocks noChangeAspect="1"/>
          </p:cNvPicPr>
          <p:nvPr/>
        </p:nvPicPr>
        <p:blipFill>
          <a:blip r:embed="rId2"/>
          <a:stretch>
            <a:fillRect/>
          </a:stretch>
        </p:blipFill>
        <p:spPr>
          <a:xfrm>
            <a:off x="0" y="1693126"/>
            <a:ext cx="7829550" cy="2981325"/>
          </a:xfrm>
          <a:prstGeom prst="rect">
            <a:avLst/>
          </a:prstGeom>
        </p:spPr>
      </p:pic>
      <p:pic>
        <p:nvPicPr>
          <p:cNvPr id="7" name="Picture 6">
            <a:extLst>
              <a:ext uri="{FF2B5EF4-FFF2-40B4-BE49-F238E27FC236}">
                <a16:creationId xmlns:a16="http://schemas.microsoft.com/office/drawing/2014/main" id="{627F0EF9-DB5A-D424-248C-7EB31B6DBFB4}"/>
              </a:ext>
            </a:extLst>
          </p:cNvPr>
          <p:cNvPicPr>
            <a:picLocks noChangeAspect="1"/>
          </p:cNvPicPr>
          <p:nvPr/>
        </p:nvPicPr>
        <p:blipFill>
          <a:blip r:embed="rId3"/>
          <a:stretch>
            <a:fillRect/>
          </a:stretch>
        </p:blipFill>
        <p:spPr>
          <a:xfrm>
            <a:off x="6726493" y="3824708"/>
            <a:ext cx="5562600" cy="3048000"/>
          </a:xfrm>
          <a:prstGeom prst="rect">
            <a:avLst/>
          </a:prstGeom>
        </p:spPr>
      </p:pic>
      <p:sp>
        <p:nvSpPr>
          <p:cNvPr id="8" name="TextBox 7">
            <a:extLst>
              <a:ext uri="{FF2B5EF4-FFF2-40B4-BE49-F238E27FC236}">
                <a16:creationId xmlns:a16="http://schemas.microsoft.com/office/drawing/2014/main" id="{E74894B6-0271-D633-AF22-8C74F960769C}"/>
              </a:ext>
            </a:extLst>
          </p:cNvPr>
          <p:cNvSpPr txBox="1"/>
          <p:nvPr/>
        </p:nvSpPr>
        <p:spPr>
          <a:xfrm>
            <a:off x="8150942" y="1956619"/>
            <a:ext cx="3647768" cy="1200329"/>
          </a:xfrm>
          <a:prstGeom prst="rect">
            <a:avLst/>
          </a:prstGeom>
          <a:noFill/>
        </p:spPr>
        <p:txBody>
          <a:bodyPr wrap="square" rtlCol="0">
            <a:spAutoFit/>
          </a:bodyPr>
          <a:lstStyle/>
          <a:p>
            <a:r>
              <a:rPr lang="en-GB" dirty="0"/>
              <a:t>Left: 500 BC</a:t>
            </a:r>
          </a:p>
          <a:p>
            <a:endParaRPr lang="en-GB" dirty="0"/>
          </a:p>
          <a:p>
            <a:endParaRPr lang="en-GB" dirty="0"/>
          </a:p>
          <a:p>
            <a:r>
              <a:rPr lang="en-GB" dirty="0"/>
              <a:t>Below: by 200 BC</a:t>
            </a:r>
          </a:p>
        </p:txBody>
      </p:sp>
    </p:spTree>
    <p:extLst>
      <p:ext uri="{BB962C8B-B14F-4D97-AF65-F5344CB8AC3E}">
        <p14:creationId xmlns:p14="http://schemas.microsoft.com/office/powerpoint/2010/main" val="77089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3AD4F-61B4-A050-0C63-FA45DC379789}"/>
              </a:ext>
            </a:extLst>
          </p:cNvPr>
          <p:cNvSpPr>
            <a:spLocks noGrp="1"/>
          </p:cNvSpPr>
          <p:nvPr>
            <p:ph type="title"/>
          </p:nvPr>
        </p:nvSpPr>
        <p:spPr/>
        <p:txBody>
          <a:bodyPr/>
          <a:lstStyle/>
          <a:p>
            <a:r>
              <a:rPr lang="en-GB" dirty="0"/>
              <a:t>By AD 250</a:t>
            </a:r>
          </a:p>
        </p:txBody>
      </p:sp>
      <p:pic>
        <p:nvPicPr>
          <p:cNvPr id="5" name="Picture 4">
            <a:extLst>
              <a:ext uri="{FF2B5EF4-FFF2-40B4-BE49-F238E27FC236}">
                <a16:creationId xmlns:a16="http://schemas.microsoft.com/office/drawing/2014/main" id="{BC09D262-5013-3449-8E5C-D5E6FE665F60}"/>
              </a:ext>
            </a:extLst>
          </p:cNvPr>
          <p:cNvPicPr>
            <a:picLocks noChangeAspect="1"/>
          </p:cNvPicPr>
          <p:nvPr/>
        </p:nvPicPr>
        <p:blipFill>
          <a:blip r:embed="rId2"/>
          <a:stretch>
            <a:fillRect/>
          </a:stretch>
        </p:blipFill>
        <p:spPr>
          <a:xfrm>
            <a:off x="447689" y="1415009"/>
            <a:ext cx="10515600" cy="5442991"/>
          </a:xfrm>
          <a:prstGeom prst="rect">
            <a:avLst/>
          </a:prstGeom>
        </p:spPr>
      </p:pic>
    </p:spTree>
    <p:extLst>
      <p:ext uri="{BB962C8B-B14F-4D97-AF65-F5344CB8AC3E}">
        <p14:creationId xmlns:p14="http://schemas.microsoft.com/office/powerpoint/2010/main" val="32603608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30909" y="267855"/>
            <a:ext cx="11554691" cy="7294305"/>
          </a:xfrm>
          <a:prstGeom prst="rect">
            <a:avLst/>
          </a:prstGeom>
          <a:noFill/>
          <a:ln w="9525">
            <a:noFill/>
            <a:miter lim="800000"/>
            <a:headEnd/>
            <a:tailEnd/>
          </a:ln>
        </p:spPr>
        <p:txBody>
          <a:bodyPr wrap="square">
            <a:spAutoFit/>
          </a:bodyPr>
          <a:lstStyle/>
          <a:p>
            <a:pPr>
              <a:spcBef>
                <a:spcPct val="50000"/>
              </a:spcBef>
            </a:pPr>
            <a:r>
              <a:rPr lang="en-GB" sz="2400" b="1" dirty="0"/>
              <a:t>Athletics in Rome and Italy</a:t>
            </a:r>
          </a:p>
          <a:p>
            <a:pPr>
              <a:spcBef>
                <a:spcPct val="50000"/>
              </a:spcBef>
            </a:pPr>
            <a:r>
              <a:rPr lang="en-GB" sz="2400" dirty="0" err="1"/>
              <a:t>Sebasta</a:t>
            </a:r>
            <a:r>
              <a:rPr lang="en-GB" sz="2400" dirty="0"/>
              <a:t> festival in Naples, started under Augustus, Flavian emperors acted as </a:t>
            </a:r>
            <a:r>
              <a:rPr lang="en-GB" sz="2400" dirty="0" err="1"/>
              <a:t>agonothetai</a:t>
            </a:r>
            <a:r>
              <a:rPr lang="en-GB" sz="2400" dirty="0"/>
              <a:t>. </a:t>
            </a:r>
          </a:p>
          <a:p>
            <a:pPr>
              <a:spcBef>
                <a:spcPct val="50000"/>
              </a:spcBef>
            </a:pPr>
            <a:r>
              <a:rPr lang="en-GB" sz="2400" dirty="0" err="1"/>
              <a:t>Neronia</a:t>
            </a:r>
            <a:r>
              <a:rPr lang="en-GB" sz="2400" dirty="0"/>
              <a:t> Festival instituted in Rome by Nero, only ran AD 60 and 65</a:t>
            </a:r>
          </a:p>
          <a:p>
            <a:pPr>
              <a:spcBef>
                <a:spcPct val="50000"/>
              </a:spcBef>
            </a:pPr>
            <a:r>
              <a:rPr lang="en-GB" sz="2400" dirty="0"/>
              <a:t>Capitoline Festival instituted in Rome by Domitian, AD 86 onwards. </a:t>
            </a:r>
          </a:p>
          <a:p>
            <a:pPr>
              <a:spcBef>
                <a:spcPct val="50000"/>
              </a:spcBef>
            </a:pPr>
            <a:r>
              <a:rPr lang="en-GB" sz="2400" dirty="0"/>
              <a:t>More festivals in 2</a:t>
            </a:r>
            <a:r>
              <a:rPr lang="en-GB" sz="2400" baseline="30000" dirty="0"/>
              <a:t>nd</a:t>
            </a:r>
            <a:r>
              <a:rPr lang="en-GB" sz="2400" dirty="0"/>
              <a:t> 3</a:t>
            </a:r>
            <a:r>
              <a:rPr lang="en-GB" sz="2400" baseline="30000" dirty="0"/>
              <a:t>rd</a:t>
            </a:r>
            <a:r>
              <a:rPr lang="en-GB" sz="2400" dirty="0"/>
              <a:t> C. </a:t>
            </a:r>
          </a:p>
          <a:p>
            <a:pPr>
              <a:spcBef>
                <a:spcPct val="50000"/>
              </a:spcBef>
            </a:pPr>
            <a:r>
              <a:rPr lang="en-GB" sz="2400" b="1" dirty="0"/>
              <a:t>Divided opinions?</a:t>
            </a:r>
          </a:p>
          <a:p>
            <a:pPr>
              <a:spcBef>
                <a:spcPct val="50000"/>
              </a:spcBef>
            </a:pPr>
            <a:r>
              <a:rPr lang="en-GB" sz="2400" b="1" dirty="0"/>
              <a:t>Tacitus, </a:t>
            </a:r>
            <a:r>
              <a:rPr lang="en-GB" sz="2400" b="1" i="1" dirty="0"/>
              <a:t>Annals</a:t>
            </a:r>
            <a:r>
              <a:rPr lang="en-GB" sz="2400" b="1" dirty="0"/>
              <a:t> 14.20</a:t>
            </a:r>
          </a:p>
          <a:p>
            <a:pPr>
              <a:spcBef>
                <a:spcPct val="50000"/>
              </a:spcBef>
            </a:pPr>
            <a:r>
              <a:rPr lang="en-GB" sz="2400" dirty="0"/>
              <a:t>‘Traditional morals, already gradually deteriorating, have been utterly ruined by this imported laxity! It makes everything potentially corrupting and corruptible flow into the capital, foreign influences demoralize our young men into shirkers, gymnasts and perverts…(gymnasia et </a:t>
            </a:r>
            <a:r>
              <a:rPr lang="en-GB" sz="2400" dirty="0" err="1"/>
              <a:t>otia</a:t>
            </a:r>
            <a:r>
              <a:rPr lang="en-GB" sz="2400" dirty="0"/>
              <a:t> et </a:t>
            </a:r>
            <a:r>
              <a:rPr lang="en-GB" sz="2400" dirty="0" err="1"/>
              <a:t>turpis</a:t>
            </a:r>
            <a:r>
              <a:rPr lang="en-GB" sz="2400" dirty="0"/>
              <a:t> </a:t>
            </a:r>
            <a:r>
              <a:rPr lang="en-GB" sz="2400" dirty="0" err="1"/>
              <a:t>amores</a:t>
            </a:r>
            <a:r>
              <a:rPr lang="en-GB" sz="2400" dirty="0"/>
              <a:t>)’ (trans. M. Grant).</a:t>
            </a:r>
          </a:p>
          <a:p>
            <a:pPr>
              <a:spcBef>
                <a:spcPct val="50000"/>
              </a:spcBef>
            </a:pPr>
            <a:r>
              <a:rPr lang="en-GB" sz="2400" b="1" dirty="0"/>
              <a:t>Juvenal </a:t>
            </a:r>
            <a:r>
              <a:rPr lang="en-GB" sz="2400" b="1" i="1" dirty="0"/>
              <a:t>Satire</a:t>
            </a:r>
            <a:r>
              <a:rPr lang="en-GB" sz="2400" b="1" dirty="0"/>
              <a:t> 3.68</a:t>
            </a:r>
          </a:p>
          <a:p>
            <a:r>
              <a:rPr lang="en-GB" sz="2400" dirty="0"/>
              <a:t>‘Your rustic roman…bears prizes of victory on an oiled neck’ </a:t>
            </a:r>
          </a:p>
          <a:p>
            <a:r>
              <a:rPr lang="en-GB" sz="2400" dirty="0"/>
              <a:t>(et </a:t>
            </a:r>
            <a:r>
              <a:rPr lang="en-GB" sz="2400" dirty="0" err="1"/>
              <a:t>ceromatico</a:t>
            </a:r>
            <a:r>
              <a:rPr lang="en-GB" sz="2400" dirty="0"/>
              <a:t> </a:t>
            </a:r>
            <a:r>
              <a:rPr lang="en-GB" sz="2400" dirty="0" err="1"/>
              <a:t>fert</a:t>
            </a:r>
            <a:r>
              <a:rPr lang="en-GB" sz="2400" dirty="0"/>
              <a:t> </a:t>
            </a:r>
            <a:r>
              <a:rPr lang="en-GB" sz="2400" dirty="0" err="1"/>
              <a:t>niceteria</a:t>
            </a:r>
            <a:r>
              <a:rPr lang="en-GB" sz="2400" dirty="0"/>
              <a:t> </a:t>
            </a:r>
            <a:r>
              <a:rPr lang="en-GB" sz="2400" dirty="0" err="1"/>
              <a:t>collo</a:t>
            </a:r>
            <a:r>
              <a:rPr lang="en-GB" sz="2400" dirty="0"/>
              <a:t>)</a:t>
            </a:r>
          </a:p>
          <a:p>
            <a:pPr>
              <a:spcBef>
                <a:spcPct val="50000"/>
              </a:spcBef>
            </a:pPr>
            <a:endParaRPr lang="en-GB"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343400" y="228600"/>
            <a:ext cx="3124200" cy="533400"/>
          </a:xfrm>
        </p:spPr>
        <p:txBody>
          <a:bodyPr>
            <a:normAutofit fontScale="90000"/>
          </a:bodyPr>
          <a:lstStyle/>
          <a:p>
            <a:pPr eaLnBrk="1" hangingPunct="1"/>
            <a:r>
              <a:rPr lang="en-GB" sz="2400" dirty="0"/>
              <a:t>Inn of Alexander Helix, Ostia</a:t>
            </a:r>
          </a:p>
        </p:txBody>
      </p:sp>
      <p:sp>
        <p:nvSpPr>
          <p:cNvPr id="28675" name="Rectangle 3"/>
          <p:cNvSpPr>
            <a:spLocks noGrp="1" noChangeArrowheads="1"/>
          </p:cNvSpPr>
          <p:nvPr>
            <p:ph type="body" idx="1"/>
          </p:nvPr>
        </p:nvSpPr>
        <p:spPr>
          <a:xfrm>
            <a:off x="9365672" y="2530763"/>
            <a:ext cx="2382983" cy="3519055"/>
          </a:xfrm>
        </p:spPr>
        <p:txBody>
          <a:bodyPr>
            <a:normAutofit/>
          </a:bodyPr>
          <a:lstStyle/>
          <a:p>
            <a:r>
              <a:rPr lang="en-GB" sz="2400" dirty="0"/>
              <a:t>Photo: </a:t>
            </a:r>
            <a:r>
              <a:rPr lang="en-GB" sz="2400" dirty="0" err="1"/>
              <a:t>Soprintendenza</a:t>
            </a:r>
            <a:r>
              <a:rPr lang="en-GB" sz="2400" dirty="0"/>
              <a:t> </a:t>
            </a:r>
            <a:r>
              <a:rPr lang="en-GB" sz="2400" dirty="0" err="1"/>
              <a:t>Archeologica</a:t>
            </a:r>
            <a:r>
              <a:rPr lang="en-GB" sz="2400" dirty="0"/>
              <a:t> di Ostia Antica (after Newby 2005: fig 3.5)</a:t>
            </a:r>
          </a:p>
          <a:p>
            <a:pPr eaLnBrk="1" hangingPunct="1"/>
            <a:endParaRPr lang="en-US" sz="2400" dirty="0"/>
          </a:p>
        </p:txBody>
      </p:sp>
      <p:pic>
        <p:nvPicPr>
          <p:cNvPr id="28676" name="Picture 4" descr="C:\Documents and Settings\Owner\My Documents\My Pictures\pbsr article\fig 6.jpg"/>
          <p:cNvPicPr>
            <a:picLocks noChangeAspect="1" noChangeArrowheads="1"/>
          </p:cNvPicPr>
          <p:nvPr/>
        </p:nvPicPr>
        <p:blipFill>
          <a:blip r:embed="rId2" cstate="print"/>
          <a:srcRect/>
          <a:stretch>
            <a:fillRect/>
          </a:stretch>
        </p:blipFill>
        <p:spPr bwMode="auto">
          <a:xfrm>
            <a:off x="152400" y="1003300"/>
            <a:ext cx="8382000" cy="5995987"/>
          </a:xfrm>
          <a:prstGeom prst="rect">
            <a:avLst/>
          </a:prstGeom>
          <a:noFill/>
        </p:spPr>
      </p:pic>
    </p:spTree>
    <p:extLst>
      <p:ext uri="{BB962C8B-B14F-4D97-AF65-F5344CB8AC3E}">
        <p14:creationId xmlns:p14="http://schemas.microsoft.com/office/powerpoint/2010/main" val="27843143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20110</TotalTime>
  <Words>914</Words>
  <Application>Microsoft Office PowerPoint</Application>
  <PresentationFormat>Widescreen</PresentationFormat>
  <Paragraphs>81</Paragraphs>
  <Slides>27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Calibri Light</vt:lpstr>
      <vt:lpstr>Vusillus</vt:lpstr>
      <vt:lpstr>Office Theme</vt:lpstr>
      <vt:lpstr>Greek Festivals in the Roman Empire</vt:lpstr>
      <vt:lpstr>What sorts of festivals?</vt:lpstr>
      <vt:lpstr>Athletics and Greek Identity </vt:lpstr>
      <vt:lpstr>Increasing Geographical Spread of attested Olympic Victors</vt:lpstr>
      <vt:lpstr>PowerPoint Presentation</vt:lpstr>
      <vt:lpstr>Hellenistic and Roman Periods: Expansion</vt:lpstr>
      <vt:lpstr>By AD 250</vt:lpstr>
      <vt:lpstr>PowerPoint Presentation</vt:lpstr>
      <vt:lpstr>Inn of Alexander Helix, Ostia</vt:lpstr>
      <vt:lpstr>Mosaic from Puteoli</vt:lpstr>
      <vt:lpstr>PowerPoint Presentation</vt:lpstr>
      <vt:lpstr>PowerPoint Presentation</vt:lpstr>
      <vt:lpstr>Baths of Caracalla, Rome</vt:lpstr>
      <vt:lpstr>PowerPoint Presentation</vt:lpstr>
      <vt:lpstr>PowerPoint Presentation</vt:lpstr>
      <vt:lpstr>PowerPoint Presentation</vt:lpstr>
      <vt:lpstr>Theatre at Hierapolis, AD 206-8.</vt:lpstr>
      <vt:lpstr>PowerPoint Presentation</vt:lpstr>
      <vt:lpstr>PowerPoint Presentation</vt:lpstr>
      <vt:lpstr>PowerPoint Presentation</vt:lpstr>
      <vt:lpstr>PowerPoint Presentation</vt:lpstr>
      <vt:lpstr>PowerPoint Presentation</vt:lpstr>
      <vt:lpstr>PowerPoint Presentation</vt:lpstr>
      <vt:lpstr>Synodos at Hierapolis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Zahra</dc:creator>
  <cp:lastModifiedBy>Newby, Zahra</cp:lastModifiedBy>
  <cp:revision>82</cp:revision>
  <cp:lastPrinted>2019-02-21T09:48:32Z</cp:lastPrinted>
  <dcterms:created xsi:type="dcterms:W3CDTF">2017-11-02T11:41:46Z</dcterms:created>
  <dcterms:modified xsi:type="dcterms:W3CDTF">2022-06-28T15:59:52Z</dcterms:modified>
</cp:coreProperties>
</file>