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6"/>
  </p:handoutMasterIdLst>
  <p:sldIdLst>
    <p:sldId id="286" r:id="rId2"/>
    <p:sldId id="287" r:id="rId3"/>
    <p:sldId id="263" r:id="rId4"/>
    <p:sldId id="269" r:id="rId5"/>
    <p:sldId id="270" r:id="rId6"/>
    <p:sldId id="272" r:id="rId7"/>
    <p:sldId id="264" r:id="rId8"/>
    <p:sldId id="300" r:id="rId9"/>
    <p:sldId id="301" r:id="rId10"/>
    <p:sldId id="327" r:id="rId11"/>
    <p:sldId id="328" r:id="rId12"/>
    <p:sldId id="331" r:id="rId13"/>
    <p:sldId id="333" r:id="rId14"/>
    <p:sldId id="332" r:id="rId15"/>
    <p:sldId id="323" r:id="rId16"/>
    <p:sldId id="330" r:id="rId17"/>
    <p:sldId id="329" r:id="rId18"/>
    <p:sldId id="324" r:id="rId19"/>
    <p:sldId id="291" r:id="rId20"/>
    <p:sldId id="334" r:id="rId21"/>
    <p:sldId id="290" r:id="rId22"/>
    <p:sldId id="288" r:id="rId23"/>
    <p:sldId id="289" r:id="rId24"/>
    <p:sldId id="293" r:id="rId25"/>
    <p:sldId id="292" r:id="rId26"/>
    <p:sldId id="294" r:id="rId27"/>
    <p:sldId id="295" r:id="rId28"/>
    <p:sldId id="296" r:id="rId29"/>
    <p:sldId id="297" r:id="rId30"/>
    <p:sldId id="298" r:id="rId31"/>
    <p:sldId id="337" r:id="rId32"/>
    <p:sldId id="340" r:id="rId33"/>
    <p:sldId id="338" r:id="rId34"/>
    <p:sldId id="341"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90" autoAdjust="0"/>
    <p:restoredTop sz="94660"/>
  </p:normalViewPr>
  <p:slideViewPr>
    <p:cSldViewPr snapToGrid="0">
      <p:cViewPr varScale="1">
        <p:scale>
          <a:sx n="81" d="100"/>
          <a:sy n="81" d="100"/>
        </p:scale>
        <p:origin x="8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6D004B-8F17-47E7-960E-152706CECEFB}" type="datetimeFigureOut">
              <a:rPr lang="en-GB" smtClean="0"/>
              <a:t>27/07/2023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B84F270-934F-4EF2-A2B9-50A2468E5422}" type="slidenum">
              <a:rPr lang="en-GB" smtClean="0"/>
              <a:t>‹#›</a:t>
            </a:fld>
            <a:endParaRPr lang="en-GB"/>
          </a:p>
        </p:txBody>
      </p:sp>
    </p:spTree>
    <p:extLst>
      <p:ext uri="{BB962C8B-B14F-4D97-AF65-F5344CB8AC3E}">
        <p14:creationId xmlns:p14="http://schemas.microsoft.com/office/powerpoint/2010/main" val="417160385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9C08E2C-DF9D-45C9-94E1-DDD7D9B1B7F8}" type="datetimeFigureOut">
              <a:rPr lang="en-GB" smtClean="0"/>
              <a:t>27/07/2023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296324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C08E2C-DF9D-45C9-94E1-DDD7D9B1B7F8}" type="datetimeFigureOut">
              <a:rPr lang="en-GB" smtClean="0"/>
              <a:t>27/07/2023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2844871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C08E2C-DF9D-45C9-94E1-DDD7D9B1B7F8}" type="datetimeFigureOut">
              <a:rPr lang="en-GB" smtClean="0"/>
              <a:t>27/07/2023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2963712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C08E2C-DF9D-45C9-94E1-DDD7D9B1B7F8}" type="datetimeFigureOut">
              <a:rPr lang="en-GB" smtClean="0"/>
              <a:t>27/07/2023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3839347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C08E2C-DF9D-45C9-94E1-DDD7D9B1B7F8}" type="datetimeFigureOut">
              <a:rPr lang="en-GB" smtClean="0"/>
              <a:t>27/07/2023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1900811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9C08E2C-DF9D-45C9-94E1-DDD7D9B1B7F8}" type="datetimeFigureOut">
              <a:rPr lang="en-GB" smtClean="0"/>
              <a:t>27/07/2023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179071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9C08E2C-DF9D-45C9-94E1-DDD7D9B1B7F8}" type="datetimeFigureOut">
              <a:rPr lang="en-GB" smtClean="0"/>
              <a:t>27/07/2023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3562234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9C08E2C-DF9D-45C9-94E1-DDD7D9B1B7F8}" type="datetimeFigureOut">
              <a:rPr lang="en-GB" smtClean="0"/>
              <a:t>27/07/2023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4190186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C08E2C-DF9D-45C9-94E1-DDD7D9B1B7F8}" type="datetimeFigureOut">
              <a:rPr lang="en-GB" smtClean="0"/>
              <a:t>27/07/2023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1017193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9C08E2C-DF9D-45C9-94E1-DDD7D9B1B7F8}" type="datetimeFigureOut">
              <a:rPr lang="en-GB" smtClean="0"/>
              <a:t>27/07/2023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49832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9C08E2C-DF9D-45C9-94E1-DDD7D9B1B7F8}" type="datetimeFigureOut">
              <a:rPr lang="en-GB" smtClean="0"/>
              <a:t>27/07/2023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481AB4-0803-4817-B754-AAE805127A72}" type="slidenum">
              <a:rPr lang="en-GB" smtClean="0"/>
              <a:t>‹#›</a:t>
            </a:fld>
            <a:endParaRPr lang="en-GB"/>
          </a:p>
        </p:txBody>
      </p:sp>
    </p:spTree>
    <p:extLst>
      <p:ext uri="{BB962C8B-B14F-4D97-AF65-F5344CB8AC3E}">
        <p14:creationId xmlns:p14="http://schemas.microsoft.com/office/powerpoint/2010/main" val="933588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C08E2C-DF9D-45C9-94E1-DDD7D9B1B7F8}" type="datetimeFigureOut">
              <a:rPr lang="en-GB" smtClean="0"/>
              <a:t>27/07/2023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481AB4-0803-4817-B754-AAE805127A72}" type="slidenum">
              <a:rPr lang="en-GB" smtClean="0"/>
              <a:t>‹#›</a:t>
            </a:fld>
            <a:endParaRPr lang="en-GB"/>
          </a:p>
        </p:txBody>
      </p:sp>
    </p:spTree>
    <p:extLst>
      <p:ext uri="{BB962C8B-B14F-4D97-AF65-F5344CB8AC3E}">
        <p14:creationId xmlns:p14="http://schemas.microsoft.com/office/powerpoint/2010/main" val="3928036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40.tiff"/></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6.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63116"/>
            <a:ext cx="9144000" cy="2387600"/>
          </a:xfrm>
        </p:spPr>
        <p:txBody>
          <a:bodyPr>
            <a:normAutofit/>
          </a:bodyPr>
          <a:lstStyle/>
          <a:p>
            <a:r>
              <a:rPr lang="en-GB" dirty="0"/>
              <a:t>Epic in Greek and Roman Art: The Trojan War</a:t>
            </a:r>
          </a:p>
        </p:txBody>
      </p:sp>
      <p:sp>
        <p:nvSpPr>
          <p:cNvPr id="3" name="Subtitle 2"/>
          <p:cNvSpPr>
            <a:spLocks noGrp="1"/>
          </p:cNvSpPr>
          <p:nvPr>
            <p:ph type="subTitle" idx="1"/>
          </p:nvPr>
        </p:nvSpPr>
        <p:spPr>
          <a:xfrm>
            <a:off x="1665402" y="6030119"/>
            <a:ext cx="9144000" cy="1655762"/>
          </a:xfrm>
        </p:spPr>
        <p:txBody>
          <a:bodyPr/>
          <a:lstStyle/>
          <a:p>
            <a:r>
              <a:rPr lang="en-GB" dirty="0"/>
              <a:t>Professor Zahra Newby</a:t>
            </a:r>
          </a:p>
        </p:txBody>
      </p:sp>
      <p:pic>
        <p:nvPicPr>
          <p:cNvPr id="4" name="Picture 2">
            <a:extLst>
              <a:ext uri="{FF2B5EF4-FFF2-40B4-BE49-F238E27FC236}">
                <a16:creationId xmlns:a16="http://schemas.microsoft.com/office/drawing/2014/main" id="{1DEFB5ED-934F-B440-7D61-E22311B3638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76263" y="2088115"/>
            <a:ext cx="4239474" cy="3813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7517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5A6BC-21EF-4363-B19F-CA517E2C7EAE}"/>
              </a:ext>
            </a:extLst>
          </p:cNvPr>
          <p:cNvSpPr>
            <a:spLocks noGrp="1"/>
          </p:cNvSpPr>
          <p:nvPr>
            <p:ph type="title"/>
          </p:nvPr>
        </p:nvSpPr>
        <p:spPr/>
        <p:txBody>
          <a:bodyPr/>
          <a:lstStyle/>
          <a:p>
            <a:r>
              <a:rPr lang="en-GB" dirty="0"/>
              <a:t>Laocoon’s warning (</a:t>
            </a:r>
            <a:r>
              <a:rPr lang="en-GB" dirty="0" err="1"/>
              <a:t>Aen</a:t>
            </a:r>
            <a:r>
              <a:rPr lang="en-GB" dirty="0"/>
              <a:t> 2.40-56)</a:t>
            </a:r>
          </a:p>
        </p:txBody>
      </p:sp>
      <p:sp>
        <p:nvSpPr>
          <p:cNvPr id="4" name="TextBox 3">
            <a:extLst>
              <a:ext uri="{FF2B5EF4-FFF2-40B4-BE49-F238E27FC236}">
                <a16:creationId xmlns:a16="http://schemas.microsoft.com/office/drawing/2014/main" id="{48B4940D-C149-4906-9CE2-163FBB0879E1}"/>
              </a:ext>
            </a:extLst>
          </p:cNvPr>
          <p:cNvSpPr txBox="1"/>
          <p:nvPr/>
        </p:nvSpPr>
        <p:spPr>
          <a:xfrm>
            <a:off x="476949" y="1323637"/>
            <a:ext cx="11264336" cy="5601533"/>
          </a:xfrm>
          <a:prstGeom prst="rect">
            <a:avLst/>
          </a:prstGeom>
          <a:noFill/>
        </p:spPr>
        <p:txBody>
          <a:bodyPr wrap="square" rtlCol="0">
            <a:spAutoFit/>
          </a:bodyPr>
          <a:lstStyle/>
          <a:p>
            <a:pPr algn="just"/>
            <a:r>
              <a:rPr lang="en-GB" sz="2000" b="0" i="0" dirty="0">
                <a:solidFill>
                  <a:srgbClr val="212529"/>
                </a:solidFill>
                <a:effectLst/>
                <a:latin typeface="literata_bookmedium"/>
              </a:rPr>
              <a:t>Then Laocoön rushes down eagerly from the heights</a:t>
            </a:r>
          </a:p>
          <a:p>
            <a:pPr algn="just"/>
            <a:r>
              <a:rPr lang="en-GB" sz="2000" b="0" i="0" dirty="0">
                <a:solidFill>
                  <a:srgbClr val="212529"/>
                </a:solidFill>
                <a:effectLst/>
                <a:latin typeface="literata_bookmedium"/>
              </a:rPr>
              <a:t>of the citadel, to confront them all, a large crowd with him,</a:t>
            </a:r>
          </a:p>
          <a:p>
            <a:pPr algn="just"/>
            <a:r>
              <a:rPr lang="en-GB" sz="2000" b="0" i="0" dirty="0">
                <a:solidFill>
                  <a:srgbClr val="212529"/>
                </a:solidFill>
                <a:effectLst/>
                <a:latin typeface="literata_bookmedium"/>
              </a:rPr>
              <a:t>and shouts from far off: </a:t>
            </a:r>
            <a:r>
              <a:rPr lang="en-GB" sz="2000" b="1" i="0" dirty="0">
                <a:solidFill>
                  <a:srgbClr val="212529"/>
                </a:solidFill>
                <a:effectLst/>
                <a:latin typeface="literata_bookmedium"/>
              </a:rPr>
              <a:t>‘O unhappy citizens, what madness?</a:t>
            </a:r>
          </a:p>
          <a:p>
            <a:pPr algn="just"/>
            <a:r>
              <a:rPr lang="en-GB" sz="2000" b="1" i="0" dirty="0">
                <a:solidFill>
                  <a:srgbClr val="212529"/>
                </a:solidFill>
                <a:effectLst/>
                <a:latin typeface="literata_bookmedium"/>
              </a:rPr>
              <a:t>Do you think the enemy’s sailed away? Or do you think</a:t>
            </a:r>
          </a:p>
          <a:p>
            <a:pPr algn="just"/>
            <a:r>
              <a:rPr lang="en-GB" sz="2000" b="1" i="0" dirty="0">
                <a:solidFill>
                  <a:srgbClr val="212529"/>
                </a:solidFill>
                <a:effectLst/>
                <a:latin typeface="literata_bookmedium"/>
              </a:rPr>
              <a:t>any Greek gift’s free of treachery? Is that </a:t>
            </a:r>
            <a:r>
              <a:rPr lang="en-GB" sz="2000" b="1" i="0" dirty="0" err="1">
                <a:solidFill>
                  <a:srgbClr val="212529"/>
                </a:solidFill>
                <a:effectLst/>
                <a:latin typeface="literata_bookmedium"/>
              </a:rPr>
              <a:t>Ulysses’s</a:t>
            </a:r>
            <a:r>
              <a:rPr lang="en-GB" sz="2000" b="1" i="0" dirty="0">
                <a:solidFill>
                  <a:srgbClr val="212529"/>
                </a:solidFill>
                <a:effectLst/>
                <a:latin typeface="literata_bookmedium"/>
              </a:rPr>
              <a:t> reputation?</a:t>
            </a:r>
          </a:p>
          <a:p>
            <a:pPr algn="just"/>
            <a:r>
              <a:rPr lang="en-GB" sz="2000" b="1" i="0" dirty="0">
                <a:solidFill>
                  <a:srgbClr val="212529"/>
                </a:solidFill>
                <a:effectLst/>
                <a:latin typeface="literata_bookmedium"/>
              </a:rPr>
              <a:t>Either there are Greeks in hiding, concealed by the wood,</a:t>
            </a:r>
          </a:p>
          <a:p>
            <a:pPr algn="just"/>
            <a:r>
              <a:rPr lang="en-GB" sz="2000" b="1" i="0" dirty="0">
                <a:solidFill>
                  <a:srgbClr val="212529"/>
                </a:solidFill>
                <a:effectLst/>
                <a:latin typeface="literata_bookmedium"/>
              </a:rPr>
              <a:t>or it’s been built as a machine to use against our walls,</a:t>
            </a:r>
          </a:p>
          <a:p>
            <a:pPr algn="just"/>
            <a:r>
              <a:rPr lang="en-GB" sz="2000" b="1" i="0" dirty="0">
                <a:solidFill>
                  <a:srgbClr val="212529"/>
                </a:solidFill>
                <a:effectLst/>
                <a:latin typeface="literata_bookmedium"/>
              </a:rPr>
              <a:t>or spy on our homes, or fall on the city from above,</a:t>
            </a:r>
          </a:p>
          <a:p>
            <a:pPr algn="just"/>
            <a:r>
              <a:rPr lang="en-GB" sz="2000" b="1" i="0" dirty="0">
                <a:solidFill>
                  <a:srgbClr val="212529"/>
                </a:solidFill>
                <a:effectLst/>
                <a:latin typeface="literata_bookmedium"/>
              </a:rPr>
              <a:t>or it hides some other trick: Trojans, don’t trust this horse.</a:t>
            </a:r>
          </a:p>
          <a:p>
            <a:pPr algn="just"/>
            <a:r>
              <a:rPr lang="en-GB" sz="2000" b="1" i="0" dirty="0">
                <a:solidFill>
                  <a:srgbClr val="212529"/>
                </a:solidFill>
                <a:effectLst/>
                <a:latin typeface="literata_bookmedium"/>
              </a:rPr>
              <a:t>Whatever it is, I’m afraid of Greeks even those bearing gifts</a:t>
            </a:r>
            <a:r>
              <a:rPr lang="en-GB" sz="2000" b="0" i="0" dirty="0">
                <a:solidFill>
                  <a:srgbClr val="212529"/>
                </a:solidFill>
                <a:effectLst/>
                <a:latin typeface="literata_bookmedium"/>
              </a:rPr>
              <a:t>.’</a:t>
            </a:r>
          </a:p>
          <a:p>
            <a:pPr algn="just"/>
            <a:r>
              <a:rPr lang="en-GB" sz="2000" b="0" i="0" dirty="0">
                <a:solidFill>
                  <a:srgbClr val="212529"/>
                </a:solidFill>
                <a:effectLst/>
                <a:latin typeface="literata_bookmedium"/>
              </a:rPr>
              <a:t>So saying he hurled his great spear, with extreme force,</a:t>
            </a:r>
          </a:p>
          <a:p>
            <a:pPr algn="just"/>
            <a:r>
              <a:rPr lang="en-GB" sz="2000" b="0" i="0" dirty="0">
                <a:solidFill>
                  <a:srgbClr val="212529"/>
                </a:solidFill>
                <a:effectLst/>
                <a:latin typeface="literata_bookmedium"/>
              </a:rPr>
              <a:t>at the creature’s side, and into the frame of the curved belly.</a:t>
            </a:r>
          </a:p>
          <a:p>
            <a:pPr algn="just"/>
            <a:r>
              <a:rPr lang="en-GB" sz="2000" b="0" i="0" dirty="0">
                <a:solidFill>
                  <a:srgbClr val="212529"/>
                </a:solidFill>
                <a:effectLst/>
                <a:latin typeface="literata_bookmedium"/>
              </a:rPr>
              <a:t>The spear stuck quivering, and at the womb’s reverberation</a:t>
            </a:r>
          </a:p>
          <a:p>
            <a:pPr algn="just"/>
            <a:r>
              <a:rPr lang="en-GB" sz="2000" b="0" i="0" dirty="0">
                <a:solidFill>
                  <a:srgbClr val="212529"/>
                </a:solidFill>
                <a:effectLst/>
                <a:latin typeface="literata_bookmedium"/>
              </a:rPr>
              <a:t>the cavity rang hollow and gave out a groan.</a:t>
            </a:r>
          </a:p>
          <a:p>
            <a:pPr algn="just"/>
            <a:r>
              <a:rPr lang="en-GB" sz="2000" b="0" i="0" dirty="0">
                <a:solidFill>
                  <a:srgbClr val="212529"/>
                </a:solidFill>
                <a:effectLst/>
                <a:latin typeface="literata_bookmedium"/>
              </a:rPr>
              <a:t>And if the gods’ fate, if our minds, had not been ill-omened,</a:t>
            </a:r>
          </a:p>
          <a:p>
            <a:pPr algn="just"/>
            <a:r>
              <a:rPr lang="en-GB" sz="2000" b="0" i="0" dirty="0">
                <a:solidFill>
                  <a:srgbClr val="212529"/>
                </a:solidFill>
                <a:effectLst/>
                <a:latin typeface="literata_bookmedium"/>
              </a:rPr>
              <a:t>he’d have incited us to mar the Greeks hiding-place with steel:</a:t>
            </a:r>
          </a:p>
          <a:p>
            <a:pPr algn="just"/>
            <a:r>
              <a:rPr lang="en-GB" sz="2000" b="0" i="0" dirty="0">
                <a:solidFill>
                  <a:srgbClr val="212529"/>
                </a:solidFill>
                <a:effectLst/>
                <a:latin typeface="literata_bookmedium"/>
              </a:rPr>
              <a:t>Troy would still stand: and you, high tower of Priam would remain.</a:t>
            </a:r>
          </a:p>
          <a:p>
            <a:endParaRPr lang="en-GB" dirty="0"/>
          </a:p>
        </p:txBody>
      </p:sp>
    </p:spTree>
    <p:extLst>
      <p:ext uri="{BB962C8B-B14F-4D97-AF65-F5344CB8AC3E}">
        <p14:creationId xmlns:p14="http://schemas.microsoft.com/office/powerpoint/2010/main" val="2578123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E66CC8-AE0A-4A35-9ACE-E133A82F73F5}"/>
              </a:ext>
            </a:extLst>
          </p:cNvPr>
          <p:cNvSpPr>
            <a:spLocks noGrp="1"/>
          </p:cNvSpPr>
          <p:nvPr>
            <p:ph idx="1"/>
          </p:nvPr>
        </p:nvSpPr>
        <p:spPr>
          <a:xfrm>
            <a:off x="332509" y="83128"/>
            <a:ext cx="10788073" cy="6774872"/>
          </a:xfrm>
        </p:spPr>
        <p:txBody>
          <a:bodyPr>
            <a:noAutofit/>
          </a:bodyPr>
          <a:lstStyle/>
          <a:p>
            <a:pPr marL="0" indent="0" algn="just">
              <a:lnSpc>
                <a:spcPct val="100000"/>
              </a:lnSpc>
              <a:spcBef>
                <a:spcPts val="0"/>
              </a:spcBef>
              <a:buNone/>
            </a:pPr>
            <a:r>
              <a:rPr lang="en-GB" sz="1800" dirty="0"/>
              <a:t>Laocoon’ Fate: </a:t>
            </a:r>
            <a:r>
              <a:rPr lang="en-GB" sz="1800" i="1" dirty="0" err="1"/>
              <a:t>Aen</a:t>
            </a:r>
            <a:r>
              <a:rPr lang="en-GB" sz="1800" dirty="0"/>
              <a:t>. 2.201-226</a:t>
            </a:r>
          </a:p>
          <a:p>
            <a:pPr marL="0" indent="0" algn="just">
              <a:lnSpc>
                <a:spcPct val="100000"/>
              </a:lnSpc>
              <a:spcBef>
                <a:spcPts val="0"/>
              </a:spcBef>
              <a:buNone/>
            </a:pPr>
            <a:r>
              <a:rPr lang="en-GB" sz="1800" b="0" i="0" dirty="0">
                <a:solidFill>
                  <a:srgbClr val="212529"/>
                </a:solidFill>
                <a:effectLst/>
              </a:rPr>
              <a:t>Laocoön, chosen by lot as priest of Neptune,</a:t>
            </a:r>
          </a:p>
          <a:p>
            <a:pPr marL="0" indent="0" algn="just">
              <a:lnSpc>
                <a:spcPct val="100000"/>
              </a:lnSpc>
              <a:spcBef>
                <a:spcPts val="0"/>
              </a:spcBef>
              <a:buNone/>
            </a:pPr>
            <a:r>
              <a:rPr lang="en-GB" sz="1800" b="0" i="0" dirty="0">
                <a:solidFill>
                  <a:srgbClr val="212529"/>
                </a:solidFill>
                <a:effectLst/>
              </a:rPr>
              <a:t>was sacrificing a huge bull at the customary altar.</a:t>
            </a:r>
          </a:p>
          <a:p>
            <a:pPr marL="0" indent="0" algn="just">
              <a:lnSpc>
                <a:spcPct val="100000"/>
              </a:lnSpc>
              <a:spcBef>
                <a:spcPts val="0"/>
              </a:spcBef>
              <a:buNone/>
            </a:pPr>
            <a:r>
              <a:rPr lang="en-GB" sz="1800" b="0" i="0" dirty="0">
                <a:solidFill>
                  <a:srgbClr val="212529"/>
                </a:solidFill>
                <a:effectLst/>
              </a:rPr>
              <a:t>See, a pair of serpents with huge coils, snaking over the sea</a:t>
            </a:r>
          </a:p>
          <a:p>
            <a:pPr marL="0" indent="0" algn="just">
              <a:lnSpc>
                <a:spcPct val="100000"/>
              </a:lnSpc>
              <a:spcBef>
                <a:spcPts val="0"/>
              </a:spcBef>
              <a:buNone/>
            </a:pPr>
            <a:r>
              <a:rPr lang="en-GB" sz="1800" b="0" i="0" dirty="0">
                <a:solidFill>
                  <a:srgbClr val="212529"/>
                </a:solidFill>
                <a:effectLst/>
              </a:rPr>
              <a:t>from Tenedos through the tranquil deep (I shudder to tell it),</a:t>
            </a:r>
          </a:p>
          <a:p>
            <a:pPr marL="0" indent="0" algn="just">
              <a:lnSpc>
                <a:spcPct val="100000"/>
              </a:lnSpc>
              <a:spcBef>
                <a:spcPts val="0"/>
              </a:spcBef>
              <a:buNone/>
            </a:pPr>
            <a:r>
              <a:rPr lang="en-GB" sz="1800" b="0" i="0" dirty="0">
                <a:solidFill>
                  <a:srgbClr val="212529"/>
                </a:solidFill>
                <a:effectLst/>
              </a:rPr>
              <a:t>and heading for the shore side by side: their fronts lift high</a:t>
            </a:r>
          </a:p>
          <a:p>
            <a:pPr marL="0" indent="0" algn="just">
              <a:lnSpc>
                <a:spcPct val="100000"/>
              </a:lnSpc>
              <a:spcBef>
                <a:spcPts val="0"/>
              </a:spcBef>
              <a:buNone/>
            </a:pPr>
            <a:r>
              <a:rPr lang="en-GB" sz="1800" b="0" i="0" dirty="0">
                <a:solidFill>
                  <a:srgbClr val="212529"/>
                </a:solidFill>
                <a:effectLst/>
              </a:rPr>
              <a:t>over the tide, and their blood-red crests top the waves,</a:t>
            </a:r>
          </a:p>
          <a:p>
            <a:pPr marL="0" indent="0" algn="just">
              <a:lnSpc>
                <a:spcPct val="100000"/>
              </a:lnSpc>
              <a:spcBef>
                <a:spcPts val="0"/>
              </a:spcBef>
              <a:buNone/>
            </a:pPr>
            <a:r>
              <a:rPr lang="en-GB" sz="1800" b="0" i="0" dirty="0">
                <a:solidFill>
                  <a:srgbClr val="212529"/>
                </a:solidFill>
                <a:effectLst/>
              </a:rPr>
              <a:t>the rest of their body slides through the ocean behind,</a:t>
            </a:r>
          </a:p>
          <a:p>
            <a:pPr marL="0" indent="0" algn="just">
              <a:lnSpc>
                <a:spcPct val="100000"/>
              </a:lnSpc>
              <a:spcBef>
                <a:spcPts val="0"/>
              </a:spcBef>
              <a:buNone/>
            </a:pPr>
            <a:r>
              <a:rPr lang="en-GB" sz="1800" b="0" i="0" dirty="0">
                <a:solidFill>
                  <a:srgbClr val="212529"/>
                </a:solidFill>
                <a:effectLst/>
              </a:rPr>
              <a:t>and their huge backs arch in voluminous folds….</a:t>
            </a:r>
          </a:p>
          <a:p>
            <a:pPr marL="0" indent="0" algn="just">
              <a:lnSpc>
                <a:spcPct val="100000"/>
              </a:lnSpc>
              <a:spcBef>
                <a:spcPts val="0"/>
              </a:spcBef>
              <a:buNone/>
            </a:pPr>
            <a:r>
              <a:rPr lang="en-GB" sz="1800" b="0" i="0" dirty="0">
                <a:solidFill>
                  <a:srgbClr val="212529"/>
                </a:solidFill>
                <a:effectLst/>
              </a:rPr>
              <a:t>Blanching at the sight we scatter. They move</a:t>
            </a:r>
          </a:p>
          <a:p>
            <a:pPr marL="0" indent="0" algn="just">
              <a:lnSpc>
                <a:spcPct val="100000"/>
              </a:lnSpc>
              <a:spcBef>
                <a:spcPts val="0"/>
              </a:spcBef>
              <a:buNone/>
            </a:pPr>
            <a:r>
              <a:rPr lang="en-GB" sz="1800" b="0" i="0" dirty="0">
                <a:solidFill>
                  <a:srgbClr val="212529"/>
                </a:solidFill>
                <a:effectLst/>
              </a:rPr>
              <a:t>on a set course towards Laocoön: and first each serpent</a:t>
            </a:r>
          </a:p>
          <a:p>
            <a:pPr marL="0" indent="0" algn="just">
              <a:lnSpc>
                <a:spcPct val="100000"/>
              </a:lnSpc>
              <a:spcBef>
                <a:spcPts val="0"/>
              </a:spcBef>
              <a:buNone/>
            </a:pPr>
            <a:r>
              <a:rPr lang="en-GB" sz="1800" b="0" i="0" dirty="0">
                <a:solidFill>
                  <a:srgbClr val="212529"/>
                </a:solidFill>
                <a:effectLst/>
              </a:rPr>
              <a:t>entwines the slender bodies of his two sons,</a:t>
            </a:r>
          </a:p>
          <a:p>
            <a:pPr marL="0" indent="0" algn="just">
              <a:lnSpc>
                <a:spcPct val="100000"/>
              </a:lnSpc>
              <a:spcBef>
                <a:spcPts val="0"/>
              </a:spcBef>
              <a:buNone/>
            </a:pPr>
            <a:r>
              <a:rPr lang="en-GB" sz="1800" b="0" i="0" dirty="0">
                <a:solidFill>
                  <a:srgbClr val="212529"/>
                </a:solidFill>
                <a:effectLst/>
              </a:rPr>
              <a:t>and biting at them, devours their wretched limbs:</a:t>
            </a:r>
          </a:p>
          <a:p>
            <a:pPr marL="0" indent="0" algn="just">
              <a:lnSpc>
                <a:spcPct val="100000"/>
              </a:lnSpc>
              <a:spcBef>
                <a:spcPts val="0"/>
              </a:spcBef>
              <a:buNone/>
            </a:pPr>
            <a:r>
              <a:rPr lang="en-GB" sz="1800" b="0" i="0" dirty="0">
                <a:solidFill>
                  <a:srgbClr val="212529"/>
                </a:solidFill>
                <a:effectLst/>
              </a:rPr>
              <a:t>then as he comes to their aid, weapons in hand, they seize him too, and wreathe him in massive coils: now encircling his waist twice, twice winding their scaly folds around his throat,</a:t>
            </a:r>
          </a:p>
          <a:p>
            <a:pPr marL="0" indent="0" algn="just">
              <a:lnSpc>
                <a:spcPct val="100000"/>
              </a:lnSpc>
              <a:spcBef>
                <a:spcPts val="0"/>
              </a:spcBef>
              <a:buNone/>
            </a:pPr>
            <a:r>
              <a:rPr lang="en-GB" sz="1800" b="0" i="0" dirty="0">
                <a:solidFill>
                  <a:srgbClr val="212529"/>
                </a:solidFill>
                <a:effectLst/>
              </a:rPr>
              <a:t>their high necks and heads tower above him.</a:t>
            </a:r>
          </a:p>
          <a:p>
            <a:pPr marL="0" indent="0" algn="just">
              <a:lnSpc>
                <a:spcPct val="100000"/>
              </a:lnSpc>
              <a:spcBef>
                <a:spcPts val="0"/>
              </a:spcBef>
              <a:buNone/>
            </a:pPr>
            <a:r>
              <a:rPr lang="en-GB" sz="1800" b="0" i="0" dirty="0">
                <a:solidFill>
                  <a:srgbClr val="212529"/>
                </a:solidFill>
                <a:effectLst/>
              </a:rPr>
              <a:t>He strains to burst the knots with his hands,</a:t>
            </a:r>
          </a:p>
          <a:p>
            <a:pPr marL="0" indent="0" algn="just">
              <a:lnSpc>
                <a:spcPct val="100000"/>
              </a:lnSpc>
              <a:spcBef>
                <a:spcPts val="0"/>
              </a:spcBef>
              <a:buNone/>
            </a:pPr>
            <a:r>
              <a:rPr lang="en-GB" sz="1800" b="0" i="0" dirty="0">
                <a:solidFill>
                  <a:srgbClr val="212529"/>
                </a:solidFill>
                <a:effectLst/>
              </a:rPr>
              <a:t>his sacred headband drenched in blood and dark venom,</a:t>
            </a:r>
          </a:p>
          <a:p>
            <a:pPr marL="0" indent="0" algn="just">
              <a:lnSpc>
                <a:spcPct val="100000"/>
              </a:lnSpc>
              <a:spcBef>
                <a:spcPts val="0"/>
              </a:spcBef>
              <a:buNone/>
            </a:pPr>
            <a:r>
              <a:rPr lang="en-GB" sz="1800" b="0" i="0" dirty="0">
                <a:solidFill>
                  <a:srgbClr val="212529"/>
                </a:solidFill>
                <a:effectLst/>
              </a:rPr>
              <a:t>while he sends terrible shouts up to the heavens,</a:t>
            </a:r>
          </a:p>
          <a:p>
            <a:pPr marL="0" indent="0" algn="just">
              <a:lnSpc>
                <a:spcPct val="100000"/>
              </a:lnSpc>
              <a:spcBef>
                <a:spcPts val="0"/>
              </a:spcBef>
              <a:buNone/>
            </a:pPr>
            <a:r>
              <a:rPr lang="en-GB" sz="1800" b="0" i="0" dirty="0">
                <a:solidFill>
                  <a:srgbClr val="212529"/>
                </a:solidFill>
                <a:effectLst/>
              </a:rPr>
              <a:t>like the bellowing of a bull that has fled wounded,</a:t>
            </a:r>
          </a:p>
          <a:p>
            <a:pPr marL="0" indent="0" algn="just">
              <a:lnSpc>
                <a:spcPct val="100000"/>
              </a:lnSpc>
              <a:spcBef>
                <a:spcPts val="0"/>
              </a:spcBef>
              <a:buNone/>
            </a:pPr>
            <a:r>
              <a:rPr lang="en-GB" sz="1800" b="0" i="0" dirty="0">
                <a:solidFill>
                  <a:srgbClr val="212529"/>
                </a:solidFill>
                <a:effectLst/>
              </a:rPr>
              <a:t>from the altar, shaking the useless axe from its neck.</a:t>
            </a:r>
          </a:p>
          <a:p>
            <a:pPr marL="0" indent="0" algn="just">
              <a:lnSpc>
                <a:spcPct val="100000"/>
              </a:lnSpc>
              <a:spcBef>
                <a:spcPts val="0"/>
              </a:spcBef>
              <a:buNone/>
            </a:pPr>
            <a:r>
              <a:rPr lang="en-GB" sz="1800" b="0" i="0" dirty="0">
                <a:solidFill>
                  <a:srgbClr val="212529"/>
                </a:solidFill>
                <a:effectLst/>
              </a:rPr>
              <a:t>But the serpent pair escape, slithering away to the high temple,</a:t>
            </a:r>
          </a:p>
          <a:p>
            <a:pPr marL="0" indent="0" algn="just">
              <a:lnSpc>
                <a:spcPct val="100000"/>
              </a:lnSpc>
              <a:spcBef>
                <a:spcPts val="0"/>
              </a:spcBef>
              <a:buNone/>
            </a:pPr>
            <a:r>
              <a:rPr lang="en-GB" sz="1800" b="0" i="0" dirty="0">
                <a:solidFill>
                  <a:srgbClr val="212529"/>
                </a:solidFill>
                <a:effectLst/>
              </a:rPr>
              <a:t>and seek the stronghold of fierce Pallas, to hide there</a:t>
            </a:r>
          </a:p>
          <a:p>
            <a:pPr marL="0" indent="0" algn="just">
              <a:lnSpc>
                <a:spcPct val="100000"/>
              </a:lnSpc>
              <a:spcBef>
                <a:spcPts val="0"/>
              </a:spcBef>
              <a:buNone/>
            </a:pPr>
            <a:r>
              <a:rPr lang="en-GB" sz="1800" b="0" i="0" dirty="0">
                <a:solidFill>
                  <a:srgbClr val="212529"/>
                </a:solidFill>
                <a:effectLst/>
              </a:rPr>
              <a:t>under the goddess’s feet, and the circle of her shield.</a:t>
            </a:r>
          </a:p>
        </p:txBody>
      </p:sp>
    </p:spTree>
    <p:extLst>
      <p:ext uri="{BB962C8B-B14F-4D97-AF65-F5344CB8AC3E}">
        <p14:creationId xmlns:p14="http://schemas.microsoft.com/office/powerpoint/2010/main" val="1593948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8F0B02-10D4-4703-949F-DD4E7D1BC07D}"/>
              </a:ext>
            </a:extLst>
          </p:cNvPr>
          <p:cNvSpPr>
            <a:spLocks noGrp="1"/>
          </p:cNvSpPr>
          <p:nvPr>
            <p:ph idx="1"/>
          </p:nvPr>
        </p:nvSpPr>
        <p:spPr>
          <a:xfrm>
            <a:off x="838200" y="480291"/>
            <a:ext cx="3318164" cy="3223092"/>
          </a:xfrm>
        </p:spPr>
        <p:txBody>
          <a:bodyPr>
            <a:normAutofit/>
          </a:bodyPr>
          <a:lstStyle/>
          <a:p>
            <a:r>
              <a:rPr lang="en-GB" dirty="0"/>
              <a:t>Laocoon Statue, Vatican Museums</a:t>
            </a:r>
          </a:p>
          <a:p>
            <a:r>
              <a:rPr lang="en-GB" dirty="0"/>
              <a:t>C. 30-20 BC. Found on the Esquiline Hill, Rome</a:t>
            </a:r>
          </a:p>
        </p:txBody>
      </p:sp>
      <p:pic>
        <p:nvPicPr>
          <p:cNvPr id="3074" name="Picture 2">
            <a:extLst>
              <a:ext uri="{FF2B5EF4-FFF2-40B4-BE49-F238E27FC236}">
                <a16:creationId xmlns:a16="http://schemas.microsoft.com/office/drawing/2014/main" id="{FB8B0C2F-A4BB-4E8D-8846-A36EC3F8A7B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67237" y="0"/>
            <a:ext cx="762476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54FB90B-DAFE-4BA0-9991-2CF1A97F2B40}"/>
              </a:ext>
            </a:extLst>
          </p:cNvPr>
          <p:cNvSpPr txBox="1"/>
          <p:nvPr/>
        </p:nvSpPr>
        <p:spPr>
          <a:xfrm>
            <a:off x="4484452" y="6211669"/>
            <a:ext cx="2286000" cy="646331"/>
          </a:xfrm>
          <a:prstGeom prst="rect">
            <a:avLst/>
          </a:prstGeom>
          <a:noFill/>
        </p:spPr>
        <p:txBody>
          <a:bodyPr wrap="square" rtlCol="0">
            <a:spAutoFit/>
          </a:bodyPr>
          <a:lstStyle/>
          <a:p>
            <a:r>
              <a:rPr lang="en-GB" dirty="0">
                <a:solidFill>
                  <a:schemeClr val="bg1">
                    <a:lumMod val="95000"/>
                  </a:schemeClr>
                </a:solidFill>
              </a:rPr>
              <a:t>Photo: </a:t>
            </a:r>
            <a:r>
              <a:rPr lang="en-GB" dirty="0" err="1">
                <a:solidFill>
                  <a:schemeClr val="bg1">
                    <a:lumMod val="95000"/>
                  </a:schemeClr>
                </a:solidFill>
              </a:rPr>
              <a:t>Livio</a:t>
            </a:r>
            <a:r>
              <a:rPr lang="en-GB" dirty="0">
                <a:solidFill>
                  <a:schemeClr val="bg1">
                    <a:lumMod val="95000"/>
                  </a:schemeClr>
                </a:solidFill>
              </a:rPr>
              <a:t> Andronico CC-BY. </a:t>
            </a:r>
          </a:p>
        </p:txBody>
      </p:sp>
      <p:pic>
        <p:nvPicPr>
          <p:cNvPr id="6" name="Picture 2" descr="I.10.4 Pompeii. 1961. Room 4, wall painting of the death of Laocoon on south wall. Photo by Stanley A. Jashemski.&#10;Source: The Wilhelmina and Stanley A. Jashemski archive in the University of Maryland Library, Special Collections (See collection page) and made available under the Creative Commons Attribution-Non Commercial License v.4. See Licence and use details.&#10;J61f0393&#10;&#10;">
            <a:extLst>
              <a:ext uri="{FF2B5EF4-FFF2-40B4-BE49-F238E27FC236}">
                <a16:creationId xmlns:a16="http://schemas.microsoft.com/office/drawing/2014/main" id="{B2A95C92-E843-4FFF-9B5A-2AD5BBC2FE0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8396" y="3703383"/>
            <a:ext cx="4755633" cy="3171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3819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8F0B02-10D4-4703-949F-DD4E7D1BC07D}"/>
              </a:ext>
            </a:extLst>
          </p:cNvPr>
          <p:cNvSpPr>
            <a:spLocks noGrp="1"/>
          </p:cNvSpPr>
          <p:nvPr>
            <p:ph idx="1"/>
          </p:nvPr>
        </p:nvSpPr>
        <p:spPr>
          <a:xfrm>
            <a:off x="838200" y="480291"/>
            <a:ext cx="3646252" cy="5985164"/>
          </a:xfrm>
        </p:spPr>
        <p:txBody>
          <a:bodyPr>
            <a:normAutofit fontScale="92500" lnSpcReduction="20000"/>
          </a:bodyPr>
          <a:lstStyle/>
          <a:p>
            <a:r>
              <a:rPr lang="en-GB" dirty="0"/>
              <a:t>Pliny, </a:t>
            </a:r>
            <a:r>
              <a:rPr lang="en-GB" i="1" dirty="0"/>
              <a:t>Natural History</a:t>
            </a:r>
            <a:r>
              <a:rPr lang="en-GB" dirty="0"/>
              <a:t> 36.37</a:t>
            </a:r>
          </a:p>
          <a:p>
            <a:r>
              <a:rPr lang="en-GB" b="0" i="0" dirty="0">
                <a:solidFill>
                  <a:srgbClr val="000000"/>
                </a:solidFill>
                <a:effectLst/>
              </a:rPr>
              <a:t>This is the case with the Laocoon in the palace of the emperor Titus, a work superior to any painting and any bronze. Laocoon, his children and the wonderful clasping coils of the snakes were carved from a single block in accordance with an agreed plan by those eminent craftsmen </a:t>
            </a:r>
            <a:r>
              <a:rPr lang="en-GB" b="0" i="0" dirty="0" err="1">
                <a:solidFill>
                  <a:srgbClr val="000000"/>
                </a:solidFill>
                <a:effectLst/>
              </a:rPr>
              <a:t>Hagesander</a:t>
            </a:r>
            <a:r>
              <a:rPr lang="en-GB" b="0" i="0" dirty="0">
                <a:solidFill>
                  <a:srgbClr val="000000"/>
                </a:solidFill>
                <a:effectLst/>
              </a:rPr>
              <a:t>,  Polydorus and </a:t>
            </a:r>
            <a:r>
              <a:rPr lang="en-GB" b="0" i="0" dirty="0" err="1">
                <a:solidFill>
                  <a:srgbClr val="000000"/>
                </a:solidFill>
                <a:effectLst/>
              </a:rPr>
              <a:t>Athenodorus</a:t>
            </a:r>
            <a:r>
              <a:rPr lang="en-GB" b="0" i="0" dirty="0">
                <a:solidFill>
                  <a:srgbClr val="000000"/>
                </a:solidFill>
                <a:effectLst/>
              </a:rPr>
              <a:t>, all of Rhodes.</a:t>
            </a:r>
            <a:endParaRPr lang="en-GB" dirty="0"/>
          </a:p>
        </p:txBody>
      </p:sp>
      <p:pic>
        <p:nvPicPr>
          <p:cNvPr id="3074" name="Picture 2">
            <a:extLst>
              <a:ext uri="{FF2B5EF4-FFF2-40B4-BE49-F238E27FC236}">
                <a16:creationId xmlns:a16="http://schemas.microsoft.com/office/drawing/2014/main" id="{FB8B0C2F-A4BB-4E8D-8846-A36EC3F8A7B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76664" y="-131975"/>
            <a:ext cx="762476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54FB90B-DAFE-4BA0-9991-2CF1A97F2B40}"/>
              </a:ext>
            </a:extLst>
          </p:cNvPr>
          <p:cNvSpPr txBox="1"/>
          <p:nvPr/>
        </p:nvSpPr>
        <p:spPr>
          <a:xfrm>
            <a:off x="4484452" y="6211669"/>
            <a:ext cx="2286000" cy="646331"/>
          </a:xfrm>
          <a:prstGeom prst="rect">
            <a:avLst/>
          </a:prstGeom>
          <a:noFill/>
        </p:spPr>
        <p:txBody>
          <a:bodyPr wrap="square" rtlCol="0">
            <a:spAutoFit/>
          </a:bodyPr>
          <a:lstStyle/>
          <a:p>
            <a:r>
              <a:rPr lang="en-GB" dirty="0">
                <a:solidFill>
                  <a:schemeClr val="bg1">
                    <a:lumMod val="95000"/>
                  </a:schemeClr>
                </a:solidFill>
              </a:rPr>
              <a:t>Photo: </a:t>
            </a:r>
            <a:r>
              <a:rPr lang="en-GB" dirty="0" err="1">
                <a:solidFill>
                  <a:schemeClr val="bg1">
                    <a:lumMod val="95000"/>
                  </a:schemeClr>
                </a:solidFill>
              </a:rPr>
              <a:t>Livio</a:t>
            </a:r>
            <a:r>
              <a:rPr lang="en-GB" dirty="0">
                <a:solidFill>
                  <a:schemeClr val="bg1">
                    <a:lumMod val="95000"/>
                  </a:schemeClr>
                </a:solidFill>
              </a:rPr>
              <a:t> Andronico CC-BY. </a:t>
            </a:r>
          </a:p>
        </p:txBody>
      </p:sp>
    </p:spTree>
    <p:extLst>
      <p:ext uri="{BB962C8B-B14F-4D97-AF65-F5344CB8AC3E}">
        <p14:creationId xmlns:p14="http://schemas.microsoft.com/office/powerpoint/2010/main" val="1722304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0CE8C-2863-4ABA-B55E-8862281157B4}"/>
              </a:ext>
            </a:extLst>
          </p:cNvPr>
          <p:cNvSpPr>
            <a:spLocks noGrp="1"/>
          </p:cNvSpPr>
          <p:nvPr>
            <p:ph type="title"/>
          </p:nvPr>
        </p:nvSpPr>
        <p:spPr/>
        <p:txBody>
          <a:bodyPr/>
          <a:lstStyle/>
          <a:p>
            <a:r>
              <a:rPr lang="en-GB" dirty="0"/>
              <a:t>Why? </a:t>
            </a:r>
          </a:p>
        </p:txBody>
      </p:sp>
      <p:sp>
        <p:nvSpPr>
          <p:cNvPr id="3" name="Content Placeholder 2">
            <a:extLst>
              <a:ext uri="{FF2B5EF4-FFF2-40B4-BE49-F238E27FC236}">
                <a16:creationId xmlns:a16="http://schemas.microsoft.com/office/drawing/2014/main" id="{7218AFCE-1482-49C5-AA59-F730DEFA218D}"/>
              </a:ext>
            </a:extLst>
          </p:cNvPr>
          <p:cNvSpPr>
            <a:spLocks noGrp="1"/>
          </p:cNvSpPr>
          <p:nvPr>
            <p:ph idx="1"/>
          </p:nvPr>
        </p:nvSpPr>
        <p:spPr>
          <a:xfrm>
            <a:off x="182418" y="1354569"/>
            <a:ext cx="12009582" cy="5277139"/>
          </a:xfrm>
        </p:spPr>
        <p:txBody>
          <a:bodyPr>
            <a:normAutofit fontScale="85000" lnSpcReduction="10000"/>
          </a:bodyPr>
          <a:lstStyle/>
          <a:p>
            <a:r>
              <a:rPr lang="en-GB" dirty="0"/>
              <a:t>Vergil’s Account: a ploy by the gods to lure Trojans to accept the horse into Troy.</a:t>
            </a:r>
          </a:p>
          <a:p>
            <a:r>
              <a:rPr lang="en-GB" dirty="0"/>
              <a:t>But also:</a:t>
            </a:r>
          </a:p>
          <a:p>
            <a:r>
              <a:rPr lang="en-GB" dirty="0"/>
              <a:t>A punishment for Laocoon’s impiety (a priest of Apollo) who married &amp; had children against Apollo’s wishes, thus Apollo sent the snakes to kill them (Servius commentary to </a:t>
            </a:r>
            <a:r>
              <a:rPr lang="en-GB" dirty="0" err="1"/>
              <a:t>Aen</a:t>
            </a:r>
            <a:r>
              <a:rPr lang="en-GB" dirty="0"/>
              <a:t> 2.21) . Cf also a lost tragedy of Laocoon by Sophocles. </a:t>
            </a:r>
          </a:p>
          <a:p>
            <a:pPr algn="just"/>
            <a:endParaRPr lang="en-GB" dirty="0"/>
          </a:p>
          <a:p>
            <a:pPr algn="just"/>
            <a:r>
              <a:rPr lang="en-GB" dirty="0"/>
              <a:t>Hyginus </a:t>
            </a:r>
            <a:r>
              <a:rPr lang="en-GB" i="1" dirty="0"/>
              <a:t>Fabulae</a:t>
            </a:r>
            <a:r>
              <a:rPr lang="en-GB" dirty="0"/>
              <a:t> 135: </a:t>
            </a:r>
            <a:r>
              <a:rPr lang="en-GB" b="0" i="0" dirty="0">
                <a:solidFill>
                  <a:srgbClr val="474747"/>
                </a:solidFill>
                <a:effectLst/>
              </a:rPr>
              <a:t>LAOCOON:</a:t>
            </a:r>
          </a:p>
          <a:p>
            <a:r>
              <a:rPr lang="en-GB" dirty="0"/>
              <a:t>Laocoon,</a:t>
            </a:r>
            <a:r>
              <a:rPr lang="en-GB" b="0" i="0" dirty="0">
                <a:effectLst/>
              </a:rPr>
              <a:t> son of </a:t>
            </a:r>
            <a:r>
              <a:rPr lang="en-GB" b="0" i="0" dirty="0" err="1">
                <a:effectLst/>
              </a:rPr>
              <a:t>Acoetes</a:t>
            </a:r>
            <a:r>
              <a:rPr lang="en-GB" b="0" i="0" dirty="0">
                <a:effectLst/>
              </a:rPr>
              <a:t>, brother of Anchises, and priest of Apollo, against the will of Apollo had married and had children. By lot he was appointed to sacrifice to Neptune on the shore. Opportunity thus presenting itself, Apollo sent two snakes from Tenedos over the waves of the sea to kill his sons </a:t>
            </a:r>
            <a:r>
              <a:rPr lang="en-GB" b="0" i="0" dirty="0" err="1">
                <a:effectLst/>
              </a:rPr>
              <a:t>Antiphantes</a:t>
            </a:r>
            <a:r>
              <a:rPr lang="en-GB" b="0" i="0" dirty="0">
                <a:effectLst/>
              </a:rPr>
              <a:t> and </a:t>
            </a:r>
            <a:r>
              <a:rPr lang="en-GB" b="0" i="0" dirty="0" err="1">
                <a:effectLst/>
              </a:rPr>
              <a:t>Thymbraeus</a:t>
            </a:r>
            <a:r>
              <a:rPr lang="en-GB" b="0" i="0" dirty="0">
                <a:effectLst/>
              </a:rPr>
              <a:t>. When Laocoon tried to bring aid to them, the snakes killed him, too, in their folds. The Phrygians thought this happened because Laocoon had thrown his spear against the Trojan Horse.</a:t>
            </a:r>
          </a:p>
          <a:p>
            <a:r>
              <a:rPr lang="en-GB" dirty="0"/>
              <a:t>Also as warning to Anchises to leave the city (</a:t>
            </a:r>
            <a:r>
              <a:rPr lang="en-GB" dirty="0" err="1"/>
              <a:t>Apollodorus</a:t>
            </a:r>
            <a:r>
              <a:rPr lang="en-GB" dirty="0"/>
              <a:t>, </a:t>
            </a:r>
            <a:r>
              <a:rPr lang="en-GB" i="1" dirty="0"/>
              <a:t>Bib</a:t>
            </a:r>
            <a:r>
              <a:rPr lang="en-GB" dirty="0"/>
              <a:t> 5.48)</a:t>
            </a:r>
            <a:br>
              <a:rPr lang="en-GB" dirty="0"/>
            </a:br>
            <a:endParaRPr lang="en-GB" dirty="0"/>
          </a:p>
        </p:txBody>
      </p:sp>
    </p:spTree>
    <p:extLst>
      <p:ext uri="{BB962C8B-B14F-4D97-AF65-F5344CB8AC3E}">
        <p14:creationId xmlns:p14="http://schemas.microsoft.com/office/powerpoint/2010/main" val="396537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55" y="-157018"/>
            <a:ext cx="6954981" cy="1311563"/>
          </a:xfrm>
        </p:spPr>
        <p:txBody>
          <a:bodyPr>
            <a:normAutofit/>
          </a:bodyPr>
          <a:lstStyle/>
          <a:p>
            <a:r>
              <a:rPr lang="en-GB" sz="3600" dirty="0"/>
              <a:t>House of the Menander, Pompeii. Ala</a:t>
            </a:r>
          </a:p>
        </p:txBody>
      </p:sp>
      <p:pic>
        <p:nvPicPr>
          <p:cNvPr id="6" name="Content Placeholder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229448" y="4005198"/>
            <a:ext cx="4438553" cy="2862140"/>
          </a:xfrm>
        </p:spPr>
      </p:pic>
      <p:pic>
        <p:nvPicPr>
          <p:cNvPr id="4" name="Content Placeholder 3" descr="House of Menander, Painting of Cassander in ala (Clarke Room 4)..JPG"/>
          <p:cNvPicPr>
            <a:picLocks noChangeAspect="1"/>
          </p:cNvPicPr>
          <p:nvPr/>
        </p:nvPicPr>
        <p:blipFill>
          <a:blip r:embed="rId3" cstate="screen">
            <a:extLst>
              <a:ext uri="{28A0092B-C50C-407E-A947-70E740481C1C}">
                <a14:useLocalDpi xmlns:a14="http://schemas.microsoft.com/office/drawing/2010/main"/>
              </a:ext>
            </a:extLst>
          </a:blip>
          <a:srcRect l="-7917" r="-7917"/>
          <a:stretch>
            <a:fillRect/>
          </a:stretch>
        </p:blipFill>
        <p:spPr>
          <a:xfrm>
            <a:off x="1126805" y="3887146"/>
            <a:ext cx="5418910" cy="2980192"/>
          </a:xfrm>
          <a:prstGeom prst="rect">
            <a:avLst/>
          </a:prstGeom>
        </p:spPr>
      </p:pic>
      <p:pic>
        <p:nvPicPr>
          <p:cNvPr id="5" name="Content Placeholder 3" descr="House of Menander, ala, wooden horse..JPG"/>
          <p:cNvPicPr>
            <a:picLocks noChangeAspect="1"/>
          </p:cNvPicPr>
          <p:nvPr/>
        </p:nvPicPr>
        <p:blipFill>
          <a:blip r:embed="rId4" cstate="screen">
            <a:extLst>
              <a:ext uri="{28A0092B-C50C-407E-A947-70E740481C1C}">
                <a14:useLocalDpi xmlns:a14="http://schemas.microsoft.com/office/drawing/2010/main"/>
              </a:ext>
            </a:extLst>
          </a:blip>
          <a:srcRect l="-9003" r="-9003"/>
          <a:stretch>
            <a:fillRect/>
          </a:stretch>
        </p:blipFill>
        <p:spPr>
          <a:xfrm>
            <a:off x="6357257" y="365126"/>
            <a:ext cx="4996543" cy="2747906"/>
          </a:xfrm>
          <a:prstGeom prst="rect">
            <a:avLst/>
          </a:prstGeom>
        </p:spPr>
      </p:pic>
      <p:pic>
        <p:nvPicPr>
          <p:cNvPr id="7" name="Content Placeholder 4" descr="House of Menander, view of ala..JPG">
            <a:extLst>
              <a:ext uri="{FF2B5EF4-FFF2-40B4-BE49-F238E27FC236}">
                <a16:creationId xmlns:a16="http://schemas.microsoft.com/office/drawing/2014/main" id="{AAD4ED8A-36EB-4E94-8E7F-8BA2AC69366A}"/>
              </a:ext>
            </a:extLst>
          </p:cNvPr>
          <p:cNvPicPr>
            <a:picLocks noChangeAspect="1"/>
          </p:cNvPicPr>
          <p:nvPr/>
        </p:nvPicPr>
        <p:blipFill>
          <a:blip r:embed="rId5" cstate="screen">
            <a:extLst>
              <a:ext uri="{28A0092B-C50C-407E-A947-70E740481C1C}">
                <a14:useLocalDpi xmlns:a14="http://schemas.microsoft.com/office/drawing/2010/main"/>
              </a:ext>
            </a:extLst>
          </a:blip>
          <a:srcRect l="-6345" r="-6345"/>
          <a:stretch>
            <a:fillRect/>
          </a:stretch>
        </p:blipFill>
        <p:spPr>
          <a:xfrm>
            <a:off x="915822" y="575608"/>
            <a:ext cx="5666509" cy="3116362"/>
          </a:xfrm>
          <a:prstGeom prst="rect">
            <a:avLst/>
          </a:prstGeom>
        </p:spPr>
      </p:pic>
    </p:spTree>
    <p:extLst>
      <p:ext uri="{BB962C8B-B14F-4D97-AF65-F5344CB8AC3E}">
        <p14:creationId xmlns:p14="http://schemas.microsoft.com/office/powerpoint/2010/main" val="4232531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6ABFB-BD92-4E1E-B865-ADF23CB72A8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1968DCF-BB86-4781-9EDA-57E4AF2DA959}"/>
              </a:ext>
            </a:extLst>
          </p:cNvPr>
          <p:cNvSpPr>
            <a:spLocks noGrp="1"/>
          </p:cNvSpPr>
          <p:nvPr>
            <p:ph idx="1"/>
          </p:nvPr>
        </p:nvSpPr>
        <p:spPr/>
        <p:txBody>
          <a:bodyPr/>
          <a:lstStyle/>
          <a:p>
            <a:endParaRPr lang="en-GB" dirty="0"/>
          </a:p>
        </p:txBody>
      </p:sp>
      <p:pic>
        <p:nvPicPr>
          <p:cNvPr id="2050" name="Picture 2" descr="I.10.4 Pompeii. 1961. Room 4, wall painting of the death of Laocoon on south wall. Photo by Stanley A. Jashemski.&#10;Source: The Wilhelmina and Stanley A. Jashemski archive in the University of Maryland Library, Special Collections (See collection page) and made available under the Creative Commons Attribution-Non Commercial License v.4. See Licence and use details.&#10;J61f0393&#10;&#10;">
            <a:extLst>
              <a:ext uri="{FF2B5EF4-FFF2-40B4-BE49-F238E27FC236}">
                <a16:creationId xmlns:a16="http://schemas.microsoft.com/office/drawing/2014/main" id="{E8FE57F4-5251-450C-8CD7-52EACDFB6B9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5826" y="-33327"/>
            <a:ext cx="10317018" cy="688137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F0218A7-16D9-4F6F-90D9-F51002E89C29}"/>
              </a:ext>
            </a:extLst>
          </p:cNvPr>
          <p:cNvSpPr txBox="1"/>
          <p:nvPr/>
        </p:nvSpPr>
        <p:spPr>
          <a:xfrm>
            <a:off x="10557164" y="5024582"/>
            <a:ext cx="1634836" cy="2031325"/>
          </a:xfrm>
          <a:prstGeom prst="rect">
            <a:avLst/>
          </a:prstGeom>
          <a:noFill/>
        </p:spPr>
        <p:txBody>
          <a:bodyPr wrap="square" rtlCol="0">
            <a:spAutoFit/>
          </a:bodyPr>
          <a:lstStyle/>
          <a:p>
            <a:r>
              <a:rPr lang="en-GB" b="0" i="0" dirty="0">
                <a:solidFill>
                  <a:srgbClr val="000000"/>
                </a:solidFill>
                <a:effectLst/>
                <a:latin typeface="Verdana" panose="020B0604030504040204" pitchFamily="34" charset="0"/>
              </a:rPr>
              <a:t>Photo: Stanley A. </a:t>
            </a:r>
            <a:r>
              <a:rPr lang="en-GB" b="0" i="0" dirty="0" err="1">
                <a:solidFill>
                  <a:srgbClr val="000000"/>
                </a:solidFill>
                <a:effectLst/>
                <a:latin typeface="Verdana" panose="020B0604030504040204" pitchFamily="34" charset="0"/>
              </a:rPr>
              <a:t>Jashemski</a:t>
            </a:r>
            <a:endParaRPr lang="en-GB" b="0" i="0" dirty="0">
              <a:solidFill>
                <a:srgbClr val="000000"/>
              </a:solidFill>
              <a:effectLst/>
              <a:latin typeface="Verdana" panose="020B0604030504040204" pitchFamily="34" charset="0"/>
            </a:endParaRPr>
          </a:p>
          <a:p>
            <a:endParaRPr lang="en-GB" dirty="0">
              <a:solidFill>
                <a:srgbClr val="000000"/>
              </a:solidFill>
              <a:latin typeface="Verdana" panose="020B0604030504040204" pitchFamily="34" charset="0"/>
            </a:endParaRPr>
          </a:p>
          <a:p>
            <a:r>
              <a:rPr lang="en-GB" dirty="0">
                <a:solidFill>
                  <a:srgbClr val="000000"/>
                </a:solidFill>
                <a:latin typeface="Verdana" panose="020B0604030504040204" pitchFamily="34" charset="0"/>
              </a:rPr>
              <a:t>CC-BY-SA4.0</a:t>
            </a:r>
            <a:endParaRPr lang="en-GB" dirty="0"/>
          </a:p>
          <a:p>
            <a:endParaRPr lang="en-GB" dirty="0"/>
          </a:p>
        </p:txBody>
      </p:sp>
      <p:sp>
        <p:nvSpPr>
          <p:cNvPr id="5" name="TextBox 4">
            <a:extLst>
              <a:ext uri="{FF2B5EF4-FFF2-40B4-BE49-F238E27FC236}">
                <a16:creationId xmlns:a16="http://schemas.microsoft.com/office/drawing/2014/main" id="{4D2331EE-BCCD-43EF-8555-582C01C05768}"/>
              </a:ext>
            </a:extLst>
          </p:cNvPr>
          <p:cNvSpPr txBox="1"/>
          <p:nvPr/>
        </p:nvSpPr>
        <p:spPr>
          <a:xfrm>
            <a:off x="1080654" y="429780"/>
            <a:ext cx="3011055" cy="461665"/>
          </a:xfrm>
          <a:prstGeom prst="rect">
            <a:avLst/>
          </a:prstGeom>
          <a:noFill/>
        </p:spPr>
        <p:txBody>
          <a:bodyPr wrap="square" rtlCol="0">
            <a:spAutoFit/>
          </a:bodyPr>
          <a:lstStyle/>
          <a:p>
            <a:r>
              <a:rPr lang="en-GB" sz="2400" dirty="0"/>
              <a:t>Laocoon</a:t>
            </a:r>
          </a:p>
        </p:txBody>
      </p:sp>
    </p:spTree>
    <p:extLst>
      <p:ext uri="{BB962C8B-B14F-4D97-AF65-F5344CB8AC3E}">
        <p14:creationId xmlns:p14="http://schemas.microsoft.com/office/powerpoint/2010/main" val="3579588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BC5D7-B3AD-4966-8AD5-8426A35B3BF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44A883E-6DCF-4C16-B1C4-A7EF4186DB84}"/>
              </a:ext>
            </a:extLst>
          </p:cNvPr>
          <p:cNvSpPr>
            <a:spLocks noGrp="1"/>
          </p:cNvSpPr>
          <p:nvPr>
            <p:ph idx="1"/>
          </p:nvPr>
        </p:nvSpPr>
        <p:spPr/>
        <p:txBody>
          <a:bodyPr/>
          <a:lstStyle/>
          <a:p>
            <a:endParaRPr lang="en-GB" dirty="0"/>
          </a:p>
        </p:txBody>
      </p:sp>
      <p:pic>
        <p:nvPicPr>
          <p:cNvPr id="1026" name="Picture 2" descr="I.10.4 Pompeii. 1968. Room 4. Painting of Cassandra and the wooden Trojan horse on east wall. Photo by Stanley A. Jashemski.&#10;Source: The Wilhelmina and Stanley A. Jashemski archive in the University of Maryland Library, Special Collections (See collection page) and made available under the Creative Commons Attribution-Non Commercial License v.4. See Licence and use details.&#10;J68f2044&#10;">
            <a:extLst>
              <a:ext uri="{FF2B5EF4-FFF2-40B4-BE49-F238E27FC236}">
                <a16:creationId xmlns:a16="http://schemas.microsoft.com/office/drawing/2014/main" id="{750A4C94-BF72-4711-AE55-1C20F7C826D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028198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BAE4AD0-08EA-4EF3-AD5C-B370908E4024}"/>
              </a:ext>
            </a:extLst>
          </p:cNvPr>
          <p:cNvSpPr txBox="1"/>
          <p:nvPr/>
        </p:nvSpPr>
        <p:spPr>
          <a:xfrm>
            <a:off x="10501745" y="5015345"/>
            <a:ext cx="1597891" cy="1754326"/>
          </a:xfrm>
          <a:prstGeom prst="rect">
            <a:avLst/>
          </a:prstGeom>
          <a:noFill/>
        </p:spPr>
        <p:txBody>
          <a:bodyPr wrap="square" rtlCol="0">
            <a:spAutoFit/>
          </a:bodyPr>
          <a:lstStyle/>
          <a:p>
            <a:r>
              <a:rPr lang="en-GB" b="0" i="0" dirty="0">
                <a:solidFill>
                  <a:srgbClr val="000000"/>
                </a:solidFill>
                <a:effectLst/>
                <a:latin typeface="Verdana" panose="020B0604030504040204" pitchFamily="34" charset="0"/>
              </a:rPr>
              <a:t> Photo: Stanley A. </a:t>
            </a:r>
            <a:r>
              <a:rPr lang="en-GB" b="0" i="0" dirty="0" err="1">
                <a:solidFill>
                  <a:srgbClr val="000000"/>
                </a:solidFill>
                <a:effectLst/>
                <a:latin typeface="Verdana" panose="020B0604030504040204" pitchFamily="34" charset="0"/>
              </a:rPr>
              <a:t>Jashemski</a:t>
            </a:r>
            <a:endParaRPr lang="en-GB" b="0" i="0" dirty="0">
              <a:solidFill>
                <a:srgbClr val="000000"/>
              </a:solidFill>
              <a:effectLst/>
              <a:latin typeface="Verdana" panose="020B0604030504040204" pitchFamily="34" charset="0"/>
            </a:endParaRPr>
          </a:p>
          <a:p>
            <a:endParaRPr lang="en-GB" dirty="0">
              <a:solidFill>
                <a:srgbClr val="000000"/>
              </a:solidFill>
              <a:latin typeface="Verdana" panose="020B0604030504040204" pitchFamily="34" charset="0"/>
            </a:endParaRPr>
          </a:p>
          <a:p>
            <a:r>
              <a:rPr lang="en-GB" dirty="0">
                <a:solidFill>
                  <a:srgbClr val="000000"/>
                </a:solidFill>
                <a:latin typeface="Verdana" panose="020B0604030504040204" pitchFamily="34" charset="0"/>
              </a:rPr>
              <a:t>CC-BY-SA4.0</a:t>
            </a:r>
            <a:endParaRPr lang="en-GB" dirty="0"/>
          </a:p>
        </p:txBody>
      </p:sp>
      <p:sp>
        <p:nvSpPr>
          <p:cNvPr id="5" name="TextBox 4">
            <a:extLst>
              <a:ext uri="{FF2B5EF4-FFF2-40B4-BE49-F238E27FC236}">
                <a16:creationId xmlns:a16="http://schemas.microsoft.com/office/drawing/2014/main" id="{940268C2-B2B6-4645-B708-003B0237927B}"/>
              </a:ext>
            </a:extLst>
          </p:cNvPr>
          <p:cNvSpPr txBox="1"/>
          <p:nvPr/>
        </p:nvSpPr>
        <p:spPr>
          <a:xfrm>
            <a:off x="5403273" y="129309"/>
            <a:ext cx="3205018" cy="646331"/>
          </a:xfrm>
          <a:prstGeom prst="rect">
            <a:avLst/>
          </a:prstGeom>
          <a:noFill/>
        </p:spPr>
        <p:txBody>
          <a:bodyPr wrap="square" rtlCol="0">
            <a:spAutoFit/>
          </a:bodyPr>
          <a:lstStyle/>
          <a:p>
            <a:r>
              <a:rPr lang="en-GB" dirty="0"/>
              <a:t>Trojan Horse and Cassandra Prophesizing</a:t>
            </a:r>
          </a:p>
        </p:txBody>
      </p:sp>
    </p:spTree>
    <p:extLst>
      <p:ext uri="{BB962C8B-B14F-4D97-AF65-F5344CB8AC3E}">
        <p14:creationId xmlns:p14="http://schemas.microsoft.com/office/powerpoint/2010/main" val="2230933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Content Placeholder 3" descr="House of Menander, Painting of Cassander in ala (Clarke Room 4)..JPG"/>
          <p:cNvPicPr>
            <a:picLocks noChangeAspect="1"/>
          </p:cNvPicPr>
          <p:nvPr/>
        </p:nvPicPr>
        <p:blipFill>
          <a:blip r:embed="rId2" cstate="screen">
            <a:extLst>
              <a:ext uri="{28A0092B-C50C-407E-A947-70E740481C1C}">
                <a14:useLocalDpi xmlns:a14="http://schemas.microsoft.com/office/drawing/2010/main"/>
              </a:ext>
            </a:extLst>
          </a:blip>
          <a:srcRect l="-7917" r="-7917"/>
          <a:stretch>
            <a:fillRect/>
          </a:stretch>
        </p:blipFill>
        <p:spPr>
          <a:xfrm>
            <a:off x="-923635" y="24597"/>
            <a:ext cx="12085936" cy="6646800"/>
          </a:xfrm>
          <a:prstGeom prst="rect">
            <a:avLst/>
          </a:prstGeom>
        </p:spPr>
      </p:pic>
      <p:sp>
        <p:nvSpPr>
          <p:cNvPr id="5" name="TextBox 4">
            <a:extLst>
              <a:ext uri="{FF2B5EF4-FFF2-40B4-BE49-F238E27FC236}">
                <a16:creationId xmlns:a16="http://schemas.microsoft.com/office/drawing/2014/main" id="{215565FD-9E98-4AF6-B2E9-A589A0F057BA}"/>
              </a:ext>
            </a:extLst>
          </p:cNvPr>
          <p:cNvSpPr txBox="1"/>
          <p:nvPr/>
        </p:nvSpPr>
        <p:spPr>
          <a:xfrm>
            <a:off x="5310909" y="365125"/>
            <a:ext cx="1736436" cy="646331"/>
          </a:xfrm>
          <a:prstGeom prst="rect">
            <a:avLst/>
          </a:prstGeom>
          <a:noFill/>
        </p:spPr>
        <p:txBody>
          <a:bodyPr wrap="square" rtlCol="0">
            <a:spAutoFit/>
          </a:bodyPr>
          <a:lstStyle/>
          <a:p>
            <a:r>
              <a:rPr lang="en-GB" dirty="0"/>
              <a:t>Ajax and Cassandra</a:t>
            </a:r>
          </a:p>
        </p:txBody>
      </p:sp>
    </p:spTree>
    <p:extLst>
      <p:ext uri="{BB962C8B-B14F-4D97-AF65-F5344CB8AC3E}">
        <p14:creationId xmlns:p14="http://schemas.microsoft.com/office/powerpoint/2010/main" val="1347392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9294" y="122028"/>
            <a:ext cx="8021644" cy="6538747"/>
          </a:xfrm>
          <a:prstGeom prst="rect">
            <a:avLst/>
          </a:prstGeom>
        </p:spPr>
      </p:pic>
      <p:sp>
        <p:nvSpPr>
          <p:cNvPr id="3" name="TextBox 2"/>
          <p:cNvSpPr txBox="1"/>
          <p:nvPr/>
        </p:nvSpPr>
        <p:spPr>
          <a:xfrm>
            <a:off x="8307838" y="466437"/>
            <a:ext cx="3621741" cy="3600986"/>
          </a:xfrm>
          <a:prstGeom prst="rect">
            <a:avLst/>
          </a:prstGeom>
          <a:noFill/>
        </p:spPr>
        <p:txBody>
          <a:bodyPr wrap="square" rtlCol="0">
            <a:spAutoFit/>
          </a:bodyPr>
          <a:lstStyle/>
          <a:p>
            <a:r>
              <a:rPr lang="en-GB" sz="2400" i="1" dirty="0"/>
              <a:t>The Trojan War in a wider Context</a:t>
            </a:r>
          </a:p>
          <a:p>
            <a:endParaRPr lang="en-GB" i="1" dirty="0"/>
          </a:p>
          <a:p>
            <a:endParaRPr lang="en-GB" i="1" dirty="0"/>
          </a:p>
          <a:p>
            <a:endParaRPr lang="en-GB" i="1" dirty="0"/>
          </a:p>
          <a:p>
            <a:endParaRPr lang="en-GB" i="1" dirty="0"/>
          </a:p>
          <a:p>
            <a:endParaRPr lang="en-GB" i="1" dirty="0"/>
          </a:p>
          <a:p>
            <a:r>
              <a:rPr lang="en-GB" i="1" dirty="0"/>
              <a:t>Tabula </a:t>
            </a:r>
            <a:r>
              <a:rPr lang="en-GB" i="1" dirty="0" err="1"/>
              <a:t>Iliaca</a:t>
            </a:r>
            <a:r>
              <a:rPr lang="en-GB" i="1" dirty="0"/>
              <a:t> </a:t>
            </a:r>
            <a:r>
              <a:rPr lang="en-GB" i="1" dirty="0" err="1"/>
              <a:t>Capitolina</a:t>
            </a:r>
            <a:r>
              <a:rPr lang="en-GB" dirty="0"/>
              <a:t>, showing scenes and summaries of events from the Epic Cycle, including the </a:t>
            </a:r>
            <a:r>
              <a:rPr lang="en-GB" i="1" dirty="0"/>
              <a:t>Iliad</a:t>
            </a:r>
            <a:r>
              <a:rPr lang="en-GB" dirty="0"/>
              <a:t> and the Fall of Troy.</a:t>
            </a:r>
          </a:p>
          <a:p>
            <a:r>
              <a:rPr lang="en-GB" dirty="0"/>
              <a:t>Rome, Capitoline Museum</a:t>
            </a:r>
          </a:p>
        </p:txBody>
      </p:sp>
    </p:spTree>
    <p:extLst>
      <p:ext uri="{BB962C8B-B14F-4D97-AF65-F5344CB8AC3E}">
        <p14:creationId xmlns:p14="http://schemas.microsoft.com/office/powerpoint/2010/main" val="2747995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F1E4EAD-0FAF-4112-B579-42B7024314CA}"/>
              </a:ext>
            </a:extLst>
          </p:cNvPr>
          <p:cNvSpPr txBox="1"/>
          <p:nvPr/>
        </p:nvSpPr>
        <p:spPr>
          <a:xfrm>
            <a:off x="4396902" y="3132306"/>
            <a:ext cx="2414944" cy="2308324"/>
          </a:xfrm>
          <a:prstGeom prst="rect">
            <a:avLst/>
          </a:prstGeom>
          <a:noFill/>
        </p:spPr>
        <p:txBody>
          <a:bodyPr wrap="square" rtlCol="0">
            <a:spAutoFit/>
          </a:bodyPr>
          <a:lstStyle/>
          <a:p>
            <a:r>
              <a:rPr lang="en-GB" sz="4800" dirty="0"/>
              <a:t>The Trojan War </a:t>
            </a:r>
          </a:p>
        </p:txBody>
      </p:sp>
      <p:sp>
        <p:nvSpPr>
          <p:cNvPr id="5" name="AutoShape 2" descr="The Silence of the Girls: From the Booker prize-winning author of Regeneration">
            <a:extLst>
              <a:ext uri="{FF2B5EF4-FFF2-40B4-BE49-F238E27FC236}">
                <a16:creationId xmlns:a16="http://schemas.microsoft.com/office/drawing/2014/main" id="{C526D403-50DD-4B5C-9CC6-7DECF18D64B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8">
            <a:extLst>
              <a:ext uri="{FF2B5EF4-FFF2-40B4-BE49-F238E27FC236}">
                <a16:creationId xmlns:a16="http://schemas.microsoft.com/office/drawing/2014/main" id="{5D3B33DC-B336-4E0F-8D60-2EE54D25F7BC}"/>
              </a:ext>
            </a:extLst>
          </p:cNvPr>
          <p:cNvPicPr>
            <a:picLocks noChangeAspect="1"/>
          </p:cNvPicPr>
          <p:nvPr/>
        </p:nvPicPr>
        <p:blipFill>
          <a:blip r:embed="rId2"/>
          <a:stretch>
            <a:fillRect/>
          </a:stretch>
        </p:blipFill>
        <p:spPr>
          <a:xfrm>
            <a:off x="8250980" y="-14342"/>
            <a:ext cx="1857375" cy="2838450"/>
          </a:xfrm>
          <a:prstGeom prst="rect">
            <a:avLst/>
          </a:prstGeom>
        </p:spPr>
      </p:pic>
      <p:pic>
        <p:nvPicPr>
          <p:cNvPr id="11" name="Picture 10">
            <a:extLst>
              <a:ext uri="{FF2B5EF4-FFF2-40B4-BE49-F238E27FC236}">
                <a16:creationId xmlns:a16="http://schemas.microsoft.com/office/drawing/2014/main" id="{93BAE1D4-0B49-4564-B2D9-DCBC7E89474B}"/>
              </a:ext>
            </a:extLst>
          </p:cNvPr>
          <p:cNvPicPr>
            <a:picLocks noChangeAspect="1"/>
          </p:cNvPicPr>
          <p:nvPr/>
        </p:nvPicPr>
        <p:blipFill>
          <a:blip r:embed="rId3"/>
          <a:stretch>
            <a:fillRect/>
          </a:stretch>
        </p:blipFill>
        <p:spPr>
          <a:xfrm>
            <a:off x="6239990" y="-14342"/>
            <a:ext cx="1876425" cy="2838450"/>
          </a:xfrm>
          <a:prstGeom prst="rect">
            <a:avLst/>
          </a:prstGeom>
        </p:spPr>
      </p:pic>
      <p:pic>
        <p:nvPicPr>
          <p:cNvPr id="13" name="Picture 12">
            <a:extLst>
              <a:ext uri="{FF2B5EF4-FFF2-40B4-BE49-F238E27FC236}">
                <a16:creationId xmlns:a16="http://schemas.microsoft.com/office/drawing/2014/main" id="{59D75B36-B5D8-4FF4-B521-F421624E1F1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80659"/>
            <a:ext cx="6275656" cy="3067049"/>
          </a:xfrm>
          <a:prstGeom prst="rect">
            <a:avLst/>
          </a:prstGeom>
        </p:spPr>
      </p:pic>
      <p:pic>
        <p:nvPicPr>
          <p:cNvPr id="15" name="Picture 14">
            <a:extLst>
              <a:ext uri="{FF2B5EF4-FFF2-40B4-BE49-F238E27FC236}">
                <a16:creationId xmlns:a16="http://schemas.microsoft.com/office/drawing/2014/main" id="{2EE8167C-F5BA-4342-A175-839A9AAB27A7}"/>
              </a:ext>
            </a:extLst>
          </p:cNvPr>
          <p:cNvPicPr>
            <a:picLocks noChangeAspect="1"/>
          </p:cNvPicPr>
          <p:nvPr/>
        </p:nvPicPr>
        <p:blipFill>
          <a:blip r:embed="rId5"/>
          <a:stretch>
            <a:fillRect/>
          </a:stretch>
        </p:blipFill>
        <p:spPr>
          <a:xfrm>
            <a:off x="-1" y="2832032"/>
            <a:ext cx="4017523" cy="4043194"/>
          </a:xfrm>
          <a:prstGeom prst="rect">
            <a:avLst/>
          </a:prstGeom>
        </p:spPr>
      </p:pic>
      <p:pic>
        <p:nvPicPr>
          <p:cNvPr id="1034" name="Picture 10">
            <a:extLst>
              <a:ext uri="{FF2B5EF4-FFF2-40B4-BE49-F238E27FC236}">
                <a16:creationId xmlns:a16="http://schemas.microsoft.com/office/drawing/2014/main" id="{569FF74E-4BDD-4CE1-8481-6489A3746EE9}"/>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484468" y="2762063"/>
            <a:ext cx="2698007" cy="409593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303DA868-5025-427D-B912-01DE48A2A5E9}"/>
              </a:ext>
            </a:extLst>
          </p:cNvPr>
          <p:cNvPicPr>
            <a:picLocks noChangeAspect="1"/>
          </p:cNvPicPr>
          <p:nvPr/>
        </p:nvPicPr>
        <p:blipFill>
          <a:blip r:embed="rId7"/>
          <a:stretch>
            <a:fillRect/>
          </a:stretch>
        </p:blipFill>
        <p:spPr>
          <a:xfrm>
            <a:off x="10260045" y="-14342"/>
            <a:ext cx="1847850" cy="2838450"/>
          </a:xfrm>
          <a:prstGeom prst="rect">
            <a:avLst/>
          </a:prstGeom>
        </p:spPr>
      </p:pic>
      <p:pic>
        <p:nvPicPr>
          <p:cNvPr id="19" name="Picture 12">
            <a:extLst>
              <a:ext uri="{FF2B5EF4-FFF2-40B4-BE49-F238E27FC236}">
                <a16:creationId xmlns:a16="http://schemas.microsoft.com/office/drawing/2014/main" id="{E89439EB-10F4-4028-A1A8-27F801DFE1C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811846" y="2796694"/>
            <a:ext cx="2672622" cy="4078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89741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building material, stone&#10;&#10;Description automatically generated">
            <a:extLst>
              <a:ext uri="{FF2B5EF4-FFF2-40B4-BE49-F238E27FC236}">
                <a16:creationId xmlns:a16="http://schemas.microsoft.com/office/drawing/2014/main" id="{A7076367-8642-457E-B182-B2CD5ED291A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4728" y="614451"/>
            <a:ext cx="6631709" cy="6084136"/>
          </a:xfrm>
          <a:prstGeom prst="rect">
            <a:avLst/>
          </a:prstGeom>
        </p:spPr>
      </p:pic>
      <p:pic>
        <p:nvPicPr>
          <p:cNvPr id="2" name="Picture 2" descr="Reverse of RIC III Antoninus Pius 91; 140-143 CE; American Numismatic Society 1954.256.17">
            <a:extLst>
              <a:ext uri="{FF2B5EF4-FFF2-40B4-BE49-F238E27FC236}">
                <a16:creationId xmlns:a16="http://schemas.microsoft.com/office/drawing/2014/main" id="{26894191-50FB-A3E3-94F2-BAED53103C8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467844" y="729818"/>
            <a:ext cx="4724156" cy="4944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862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static.cambridge.org/resource/id/urn:cambridge.org:id:binary:20161101160943749-0599:9781139342612:02981fig7.png?pub-status=liv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878306"/>
            <a:ext cx="8750814" cy="822269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126071" y="1004047"/>
            <a:ext cx="2913529" cy="646331"/>
          </a:xfrm>
          <a:prstGeom prst="rect">
            <a:avLst/>
          </a:prstGeom>
          <a:noFill/>
        </p:spPr>
        <p:txBody>
          <a:bodyPr wrap="square" rtlCol="0">
            <a:spAutoFit/>
          </a:bodyPr>
          <a:lstStyle/>
          <a:p>
            <a:r>
              <a:rPr lang="en-GB" dirty="0"/>
              <a:t>Tabula </a:t>
            </a:r>
            <a:r>
              <a:rPr lang="en-GB" dirty="0" err="1"/>
              <a:t>Iliaca</a:t>
            </a:r>
            <a:r>
              <a:rPr lang="en-GB" dirty="0"/>
              <a:t> – New York</a:t>
            </a:r>
          </a:p>
          <a:p>
            <a:r>
              <a:rPr lang="en-GB" dirty="0"/>
              <a:t>After Squire 2011</a:t>
            </a:r>
          </a:p>
        </p:txBody>
      </p:sp>
    </p:spTree>
    <p:extLst>
      <p:ext uri="{BB962C8B-B14F-4D97-AF65-F5344CB8AC3E}">
        <p14:creationId xmlns:p14="http://schemas.microsoft.com/office/powerpoint/2010/main" val="3429380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009" y="1760706"/>
            <a:ext cx="5290320" cy="3539430"/>
          </a:xfrm>
          <a:prstGeom prst="rect">
            <a:avLst/>
          </a:prstGeom>
          <a:noFill/>
        </p:spPr>
        <p:txBody>
          <a:bodyPr wrap="square" rtlCol="0">
            <a:spAutoFit/>
          </a:bodyPr>
          <a:lstStyle/>
          <a:p>
            <a:pPr lvl="0" eaLnBrk="0" fontAlgn="base" hangingPunct="0">
              <a:spcBef>
                <a:spcPct val="0"/>
              </a:spcBef>
              <a:spcAft>
                <a:spcPct val="0"/>
              </a:spcAft>
            </a:pPr>
            <a:r>
              <a:rPr lang="en-US" altLang="en-US" sz="1600" dirty="0">
                <a:latin typeface="New Athena Unicode"/>
              </a:rPr>
              <a:t>Homer, </a:t>
            </a:r>
            <a:r>
              <a:rPr lang="en-US" altLang="en-US" sz="1600" i="1" dirty="0">
                <a:latin typeface="New Athena Unicode"/>
              </a:rPr>
              <a:t>Iliad</a:t>
            </a:r>
            <a:r>
              <a:rPr lang="en-US" altLang="en-US" sz="1600" dirty="0">
                <a:latin typeface="New Athena Unicode"/>
              </a:rPr>
              <a:t> 22.395-404 (</a:t>
            </a:r>
            <a:r>
              <a:rPr lang="en-US" altLang="en-US" sz="1600" dirty="0" err="1">
                <a:latin typeface="New Athena Unicode"/>
              </a:rPr>
              <a:t>greek</a:t>
            </a:r>
            <a:r>
              <a:rPr lang="en-US" altLang="en-US" sz="1600" dirty="0">
                <a:latin typeface="New Athena Unicode"/>
              </a:rPr>
              <a:t>)</a:t>
            </a:r>
          </a:p>
          <a:p>
            <a:pPr lvl="0" eaLnBrk="0" fontAlgn="base" hangingPunct="0">
              <a:spcBef>
                <a:spcPct val="0"/>
              </a:spcBef>
              <a:spcAft>
                <a:spcPct val="0"/>
              </a:spcAft>
            </a:pPr>
            <a:endParaRPr lang="en-US" altLang="en-US" sz="1600" dirty="0">
              <a:latin typeface="New Athena Unicode"/>
            </a:endParaRPr>
          </a:p>
          <a:p>
            <a:pPr lvl="0" eaLnBrk="0" fontAlgn="base" hangingPunct="0">
              <a:spcBef>
                <a:spcPct val="0"/>
              </a:spcBef>
              <a:spcAft>
                <a:spcPct val="0"/>
              </a:spcAft>
            </a:pPr>
            <a:r>
              <a:rPr lang="en-US" altLang="en-US" sz="1600" dirty="0">
                <a:latin typeface="New Athena Unicode"/>
              </a:rPr>
              <a:t>ἦ ῥα, καὶ </a:t>
            </a:r>
            <a:r>
              <a:rPr lang="en-US" altLang="en-US" sz="1600" dirty="0" err="1">
                <a:latin typeface="New Athena Unicode"/>
              </a:rPr>
              <a:t>Ἕκτορ</a:t>
            </a:r>
            <a:r>
              <a:rPr lang="en-US" altLang="en-US" sz="1600" dirty="0">
                <a:latin typeface="New Athena Unicode"/>
              </a:rPr>
              <a:t>α δῖον ἀεικέα μήδετο ἔργα.</a:t>
            </a:r>
            <a:br>
              <a:rPr lang="en-US" altLang="en-US" sz="1600" dirty="0">
                <a:latin typeface="New Athena Unicode"/>
              </a:rPr>
            </a:br>
            <a:r>
              <a:rPr lang="en-US" altLang="en-US" sz="1600" dirty="0" err="1">
                <a:latin typeface="New Athena Unicode"/>
              </a:rPr>
              <a:t>ἀμφοτέρων</a:t>
            </a:r>
            <a:r>
              <a:rPr lang="en-US" altLang="en-US" sz="1600" dirty="0">
                <a:latin typeface="New Athena Unicode"/>
              </a:rPr>
              <a:t> </a:t>
            </a:r>
            <a:r>
              <a:rPr lang="en-US" altLang="en-US" sz="1600" dirty="0" err="1">
                <a:latin typeface="New Athena Unicode"/>
              </a:rPr>
              <a:t>μετό</a:t>
            </a:r>
            <a:r>
              <a:rPr lang="en-US" altLang="en-US" sz="1600" dirty="0">
                <a:latin typeface="New Athena Unicode"/>
              </a:rPr>
              <a:t>πισθε ποδῶν τέτρηνε τένοντε</a:t>
            </a:r>
            <a:br>
              <a:rPr lang="en-US" altLang="en-US" sz="1600" dirty="0">
                <a:latin typeface="New Athena Unicode"/>
              </a:rPr>
            </a:br>
            <a:r>
              <a:rPr lang="en-US" altLang="en-US" sz="1600" dirty="0">
                <a:latin typeface="New Athena Unicode"/>
              </a:rPr>
              <a:t>ἐς σφυρὸν ἐκ πτέρνης, βοέους δ᾽ ἐξῆπτεν ἱμάντας,</a:t>
            </a:r>
            <a:br>
              <a:rPr lang="en-US" altLang="en-US" sz="1600" dirty="0">
                <a:latin typeface="New Athena Unicode"/>
              </a:rPr>
            </a:br>
            <a:r>
              <a:rPr lang="en-US" altLang="en-US" sz="1600" dirty="0">
                <a:latin typeface="New Athena Unicode"/>
              </a:rPr>
              <a:t>ἐκ δίφροιο δ᾽ ἔδησε, κάρη δ᾽ ἕλκεσθαι ἔασεν:</a:t>
            </a:r>
            <a:br>
              <a:rPr lang="en-US" altLang="en-US" sz="1600" dirty="0">
                <a:latin typeface="New Athena Unicode"/>
              </a:rPr>
            </a:br>
            <a:endParaRPr lang="en-US" altLang="en-US" sz="1600" dirty="0">
              <a:latin typeface="New Athena Unicode"/>
            </a:endParaRPr>
          </a:p>
          <a:p>
            <a:pPr lvl="0" eaLnBrk="0" fontAlgn="base" hangingPunct="0">
              <a:spcBef>
                <a:spcPct val="0"/>
              </a:spcBef>
              <a:spcAft>
                <a:spcPct val="0"/>
              </a:spcAft>
            </a:pPr>
            <a:r>
              <a:rPr lang="en-US" sz="1600" dirty="0">
                <a:latin typeface="New Athena Unicode"/>
              </a:rPr>
              <a:t>(English, trans Hammond)</a:t>
            </a:r>
          </a:p>
          <a:p>
            <a:pPr lvl="0" eaLnBrk="0" fontAlgn="base" hangingPunct="0">
              <a:spcBef>
                <a:spcPct val="0"/>
              </a:spcBef>
              <a:spcAft>
                <a:spcPct val="0"/>
              </a:spcAft>
            </a:pPr>
            <a:r>
              <a:rPr lang="en-US" altLang="en-US" sz="1600" dirty="0">
                <a:latin typeface="New Athena Unicode"/>
              </a:rPr>
              <a:t>So he spoke, and then he put glorious </a:t>
            </a:r>
            <a:r>
              <a:rPr lang="en-US" altLang="en-US" sz="1600" dirty="0" err="1">
                <a:latin typeface="New Athena Unicode"/>
              </a:rPr>
              <a:t>Hektor</a:t>
            </a:r>
            <a:r>
              <a:rPr lang="en-US" altLang="en-US" sz="1600" dirty="0">
                <a:latin typeface="New Athena Unicode"/>
              </a:rPr>
              <a:t> to shameful treatment. He cut through behind the tendons of both feet from heel to ankle, and pulled straps of ox-hide through them which he tied fast to his chariot, so the head would be left to drag.</a:t>
            </a:r>
            <a:endParaRPr lang="en-US" sz="1600" dirty="0">
              <a:latin typeface="New Athena Unicode"/>
            </a:endParaRPr>
          </a:p>
          <a:p>
            <a:pPr lvl="0" eaLnBrk="0" fontAlgn="base" hangingPunct="0">
              <a:spcBef>
                <a:spcPct val="0"/>
              </a:spcBef>
              <a:spcAft>
                <a:spcPct val="0"/>
              </a:spcAft>
            </a:pPr>
            <a:endParaRPr lang="en-GB" sz="1600" dirty="0"/>
          </a:p>
        </p:txBody>
      </p:sp>
      <p:sp>
        <p:nvSpPr>
          <p:cNvPr id="5" name="TextBox 4"/>
          <p:cNvSpPr txBox="1"/>
          <p:nvPr/>
        </p:nvSpPr>
        <p:spPr>
          <a:xfrm>
            <a:off x="5992238" y="1926077"/>
            <a:ext cx="5845806" cy="2831544"/>
          </a:xfrm>
          <a:prstGeom prst="rect">
            <a:avLst/>
          </a:prstGeom>
          <a:noFill/>
        </p:spPr>
        <p:txBody>
          <a:bodyPr wrap="square" rtlCol="0">
            <a:spAutoFit/>
          </a:bodyPr>
          <a:lstStyle/>
          <a:p>
            <a:r>
              <a:rPr lang="en-US" altLang="en-US" sz="1600" dirty="0">
                <a:latin typeface="New Athena Unicode"/>
              </a:rPr>
              <a:t>Homer, </a:t>
            </a:r>
            <a:r>
              <a:rPr lang="en-US" altLang="en-US" sz="1600" i="1" dirty="0">
                <a:latin typeface="New Athena Unicode"/>
              </a:rPr>
              <a:t>Iliad</a:t>
            </a:r>
            <a:r>
              <a:rPr lang="en-US" altLang="en-US" sz="1600" dirty="0">
                <a:latin typeface="New Athena Unicode"/>
              </a:rPr>
              <a:t> 24.14-16 (</a:t>
            </a:r>
            <a:r>
              <a:rPr lang="en-US" altLang="en-US" sz="1600" dirty="0" err="1">
                <a:latin typeface="New Athena Unicode"/>
              </a:rPr>
              <a:t>greek</a:t>
            </a:r>
            <a:r>
              <a:rPr lang="en-US" altLang="en-US" sz="1600" dirty="0">
                <a:latin typeface="New Athena Unicode"/>
              </a:rPr>
              <a:t>)</a:t>
            </a:r>
          </a:p>
          <a:p>
            <a:endParaRPr lang="en-GB" sz="1600" dirty="0"/>
          </a:p>
          <a:p>
            <a:r>
              <a:rPr lang="en-GB" sz="1600" dirty="0"/>
              <a:t>ἀλλ᾽ ὅ γ᾽ ἐπ</a:t>
            </a:r>
            <a:r>
              <a:rPr lang="en-GB" sz="1600" dirty="0" err="1"/>
              <a:t>εὶ</a:t>
            </a:r>
            <a:r>
              <a:rPr lang="en-GB" sz="1600" dirty="0"/>
              <a:t> </a:t>
            </a:r>
            <a:r>
              <a:rPr lang="en-GB" sz="1600" dirty="0" err="1"/>
              <a:t>ζεύξειεν</a:t>
            </a:r>
            <a:r>
              <a:rPr lang="en-GB" sz="1600" dirty="0"/>
              <a:t> </a:t>
            </a:r>
            <a:r>
              <a:rPr lang="en-GB" sz="1600" dirty="0" err="1"/>
              <a:t>ὑφ</a:t>
            </a:r>
            <a:r>
              <a:rPr lang="en-GB" sz="1600" dirty="0"/>
              <a:t>᾽ </a:t>
            </a:r>
            <a:r>
              <a:rPr lang="en-GB" sz="1600" dirty="0" err="1"/>
              <a:t>ἅρμ</a:t>
            </a:r>
            <a:r>
              <a:rPr lang="en-GB" sz="1600" dirty="0"/>
              <a:t>ασιν ὠκέας ἵππους,</a:t>
            </a:r>
            <a:br>
              <a:rPr lang="en-GB" sz="1600" dirty="0"/>
            </a:br>
            <a:r>
              <a:rPr lang="en-GB" sz="1600" dirty="0"/>
              <a:t>Ἕκτορα δ᾽ ἕλκεσθαι δησάσκετο δίφρου ὄπισθεν,</a:t>
            </a:r>
            <a:br>
              <a:rPr lang="en-GB" sz="1600" dirty="0"/>
            </a:br>
            <a:r>
              <a:rPr lang="en-GB" sz="1600" dirty="0"/>
              <a:t>τρὶς δ᾽ ἐρύσας περὶ σῆμα Μενοιτιάδαο θανόντος</a:t>
            </a:r>
          </a:p>
          <a:p>
            <a:endParaRPr lang="en-GB" sz="1600" dirty="0"/>
          </a:p>
          <a:p>
            <a:r>
              <a:rPr lang="en-GB" sz="1600" dirty="0"/>
              <a:t>English, trans. Hammond</a:t>
            </a:r>
          </a:p>
          <a:p>
            <a:r>
              <a:rPr lang="en-GB" sz="1600" dirty="0"/>
              <a:t>‘He would harness the fast horses to his chariot, tie </a:t>
            </a:r>
            <a:r>
              <a:rPr lang="en-GB" sz="1600" dirty="0" err="1"/>
              <a:t>Hektor</a:t>
            </a:r>
            <a:r>
              <a:rPr lang="en-GB" sz="1600" dirty="0"/>
              <a:t> to it to drag behind the car, and pull him three times round dead </a:t>
            </a:r>
            <a:r>
              <a:rPr lang="en-GB" sz="1600" dirty="0" err="1"/>
              <a:t>Patroklos</a:t>
            </a:r>
            <a:r>
              <a:rPr lang="en-GB" sz="1600" dirty="0"/>
              <a:t>’ tomb’.</a:t>
            </a:r>
          </a:p>
          <a:p>
            <a:endParaRPr lang="en-GB" dirty="0"/>
          </a:p>
        </p:txBody>
      </p:sp>
      <p:sp>
        <p:nvSpPr>
          <p:cNvPr id="6" name="Title 5">
            <a:extLst>
              <a:ext uri="{FF2B5EF4-FFF2-40B4-BE49-F238E27FC236}">
                <a16:creationId xmlns:a16="http://schemas.microsoft.com/office/drawing/2014/main" id="{CD1F2E2A-7AB0-42AF-9F95-E8228E1B4E9E}"/>
              </a:ext>
            </a:extLst>
          </p:cNvPr>
          <p:cNvSpPr>
            <a:spLocks noGrp="1"/>
          </p:cNvSpPr>
          <p:nvPr>
            <p:ph type="title"/>
          </p:nvPr>
        </p:nvSpPr>
        <p:spPr/>
        <p:txBody>
          <a:bodyPr/>
          <a:lstStyle/>
          <a:p>
            <a:r>
              <a:rPr lang="en-GB" dirty="0"/>
              <a:t>The death of </a:t>
            </a:r>
            <a:r>
              <a:rPr lang="en-GB" dirty="0" err="1"/>
              <a:t>Hektor</a:t>
            </a:r>
            <a:endParaRPr lang="en-GB" dirty="0"/>
          </a:p>
        </p:txBody>
      </p:sp>
    </p:spTree>
    <p:extLst>
      <p:ext uri="{BB962C8B-B14F-4D97-AF65-F5344CB8AC3E}">
        <p14:creationId xmlns:p14="http://schemas.microsoft.com/office/powerpoint/2010/main" val="2329241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fas3.s3.amazonaws.com/objects/SC11643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3811" y="143601"/>
            <a:ext cx="5348754" cy="670164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400800" y="573741"/>
            <a:ext cx="5038165" cy="1200329"/>
          </a:xfrm>
          <a:prstGeom prst="rect">
            <a:avLst/>
          </a:prstGeom>
          <a:noFill/>
        </p:spPr>
        <p:txBody>
          <a:bodyPr wrap="square" rtlCol="0">
            <a:spAutoFit/>
          </a:bodyPr>
          <a:lstStyle/>
          <a:p>
            <a:r>
              <a:rPr lang="en-GB" dirty="0"/>
              <a:t>Black-figure Hydria showing Achilles’ dragging Hector’s body behind his chariot, c. 520-510 BC</a:t>
            </a:r>
          </a:p>
          <a:p>
            <a:r>
              <a:rPr lang="en-GB" dirty="0"/>
              <a:t>Museum of Fine Arts, Boston, inv. 63.473</a:t>
            </a:r>
          </a:p>
          <a:p>
            <a:r>
              <a:rPr lang="en-GB" dirty="0"/>
              <a:t>Photo: museum</a:t>
            </a:r>
          </a:p>
        </p:txBody>
      </p:sp>
      <p:pic>
        <p:nvPicPr>
          <p:cNvPr id="1028" name="Picture 4"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975" y="-9275763"/>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9001125"/>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8726488"/>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8451850"/>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8177213"/>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7902575"/>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7627938"/>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7353300"/>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7078663"/>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6804025"/>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6529388"/>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6254750"/>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5980113"/>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5705475"/>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5430838"/>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5156200"/>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4881563"/>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21"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4606925"/>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4332288"/>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7" name="Picture 23"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4057650"/>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g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00" y="-3783013"/>
            <a:ext cx="9525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49" name="Picture 25" descr="V"/>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8900" y="-3508375"/>
            <a:ext cx="114300" cy="9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180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73741"/>
            <a:ext cx="10035988" cy="5603222"/>
          </a:xfrm>
        </p:spPr>
        <p:txBody>
          <a:bodyPr/>
          <a:lstStyle/>
          <a:p>
            <a:r>
              <a:rPr lang="en-GB" b="1" dirty="0"/>
              <a:t>Hyginus </a:t>
            </a:r>
            <a:r>
              <a:rPr lang="en-GB" b="1" i="1" dirty="0"/>
              <a:t>Fabulae</a:t>
            </a:r>
            <a:r>
              <a:rPr lang="en-GB" b="1" dirty="0"/>
              <a:t> 106 </a:t>
            </a:r>
            <a:r>
              <a:rPr lang="en-GB" b="1" dirty="0" err="1"/>
              <a:t>Hectoris</a:t>
            </a:r>
            <a:r>
              <a:rPr lang="en-GB" b="1" dirty="0"/>
              <a:t> </a:t>
            </a:r>
            <a:r>
              <a:rPr lang="en-GB" b="1" dirty="0" err="1"/>
              <a:t>Lytra</a:t>
            </a:r>
            <a:endParaRPr lang="en-GB" dirty="0"/>
          </a:p>
          <a:p>
            <a:r>
              <a:rPr lang="en-GB" dirty="0" err="1"/>
              <a:t>Quibus</a:t>
            </a:r>
            <a:r>
              <a:rPr lang="en-GB" dirty="0"/>
              <a:t> </a:t>
            </a:r>
            <a:r>
              <a:rPr lang="en-GB" dirty="0" err="1"/>
              <a:t>armis</a:t>
            </a:r>
            <a:r>
              <a:rPr lang="en-GB" dirty="0"/>
              <a:t> </a:t>
            </a:r>
            <a:r>
              <a:rPr lang="en-GB" dirty="0" err="1"/>
              <a:t>ille</a:t>
            </a:r>
            <a:r>
              <a:rPr lang="en-GB" dirty="0"/>
              <a:t> </a:t>
            </a:r>
            <a:r>
              <a:rPr lang="en-GB" dirty="0" err="1"/>
              <a:t>Hectorem</a:t>
            </a:r>
            <a:r>
              <a:rPr lang="en-GB" dirty="0"/>
              <a:t> </a:t>
            </a:r>
            <a:r>
              <a:rPr lang="en-GB" dirty="0" err="1"/>
              <a:t>occidit</a:t>
            </a:r>
            <a:r>
              <a:rPr lang="en-GB" dirty="0"/>
              <a:t> </a:t>
            </a:r>
            <a:r>
              <a:rPr lang="en-GB" dirty="0" err="1"/>
              <a:t>astrictumque</a:t>
            </a:r>
            <a:r>
              <a:rPr lang="en-GB" dirty="0"/>
              <a:t> ad </a:t>
            </a:r>
            <a:r>
              <a:rPr lang="en-GB" dirty="0" err="1"/>
              <a:t>currum</a:t>
            </a:r>
            <a:r>
              <a:rPr lang="en-GB" dirty="0"/>
              <a:t> </a:t>
            </a:r>
            <a:r>
              <a:rPr lang="en-GB" dirty="0" err="1"/>
              <a:t>traxit</a:t>
            </a:r>
            <a:r>
              <a:rPr lang="en-GB" dirty="0"/>
              <a:t> circa </a:t>
            </a:r>
            <a:r>
              <a:rPr lang="en-GB" dirty="0" err="1"/>
              <a:t>muros</a:t>
            </a:r>
            <a:r>
              <a:rPr lang="en-GB" dirty="0"/>
              <a:t> </a:t>
            </a:r>
            <a:r>
              <a:rPr lang="en-GB" dirty="0" err="1"/>
              <a:t>Troianorum</a:t>
            </a:r>
            <a:r>
              <a:rPr lang="en-GB" dirty="0"/>
              <a:t>, </a:t>
            </a:r>
            <a:r>
              <a:rPr lang="en-GB" dirty="0" err="1"/>
              <a:t>quem</a:t>
            </a:r>
            <a:r>
              <a:rPr lang="en-GB" dirty="0"/>
              <a:t> </a:t>
            </a:r>
            <a:r>
              <a:rPr lang="en-GB" dirty="0" err="1"/>
              <a:t>sepeliendum</a:t>
            </a:r>
            <a:r>
              <a:rPr lang="en-GB" dirty="0"/>
              <a:t> cum </a:t>
            </a:r>
            <a:r>
              <a:rPr lang="en-GB" dirty="0" err="1"/>
              <a:t>patri</a:t>
            </a:r>
            <a:r>
              <a:rPr lang="en-GB" dirty="0"/>
              <a:t> </a:t>
            </a:r>
            <a:r>
              <a:rPr lang="en-GB" dirty="0" err="1"/>
              <a:t>nollet</a:t>
            </a:r>
            <a:r>
              <a:rPr lang="en-GB" dirty="0"/>
              <a:t> dare, </a:t>
            </a:r>
            <a:r>
              <a:rPr lang="en-GB" dirty="0" err="1"/>
              <a:t>Priamus</a:t>
            </a:r>
            <a:r>
              <a:rPr lang="en-GB" dirty="0"/>
              <a:t> </a:t>
            </a:r>
            <a:r>
              <a:rPr lang="en-GB" dirty="0" err="1"/>
              <a:t>Iovis</a:t>
            </a:r>
            <a:r>
              <a:rPr lang="en-GB" dirty="0"/>
              <a:t> </a:t>
            </a:r>
            <a:r>
              <a:rPr lang="en-GB" dirty="0" err="1"/>
              <a:t>iussu</a:t>
            </a:r>
            <a:r>
              <a:rPr lang="en-GB" dirty="0"/>
              <a:t> </a:t>
            </a:r>
            <a:r>
              <a:rPr lang="en-GB" dirty="0" err="1"/>
              <a:t>duce</a:t>
            </a:r>
            <a:r>
              <a:rPr lang="en-GB" dirty="0"/>
              <a:t> </a:t>
            </a:r>
            <a:r>
              <a:rPr lang="en-GB" dirty="0" err="1"/>
              <a:t>Mercurio</a:t>
            </a:r>
            <a:r>
              <a:rPr lang="en-GB" dirty="0"/>
              <a:t> in </a:t>
            </a:r>
            <a:r>
              <a:rPr lang="en-GB" dirty="0" err="1"/>
              <a:t>castra</a:t>
            </a:r>
            <a:r>
              <a:rPr lang="en-GB" dirty="0"/>
              <a:t> </a:t>
            </a:r>
            <a:r>
              <a:rPr lang="en-GB" dirty="0" err="1"/>
              <a:t>Danaorum</a:t>
            </a:r>
            <a:r>
              <a:rPr lang="en-GB" dirty="0"/>
              <a:t> </a:t>
            </a:r>
            <a:r>
              <a:rPr lang="en-GB" dirty="0" err="1"/>
              <a:t>venit</a:t>
            </a:r>
            <a:r>
              <a:rPr lang="en-GB" dirty="0"/>
              <a:t> et </a:t>
            </a:r>
            <a:r>
              <a:rPr lang="en-GB" dirty="0" err="1"/>
              <a:t>filii</a:t>
            </a:r>
            <a:r>
              <a:rPr lang="en-GB" dirty="0"/>
              <a:t> corpus </a:t>
            </a:r>
            <a:r>
              <a:rPr lang="en-GB" dirty="0" err="1"/>
              <a:t>auro</a:t>
            </a:r>
            <a:r>
              <a:rPr lang="en-GB" dirty="0"/>
              <a:t> </a:t>
            </a:r>
            <a:r>
              <a:rPr lang="en-GB" dirty="0" err="1"/>
              <a:t>repensum</a:t>
            </a:r>
            <a:r>
              <a:rPr lang="en-GB" dirty="0"/>
              <a:t> </a:t>
            </a:r>
            <a:r>
              <a:rPr lang="en-GB" dirty="0" err="1"/>
              <a:t>accepit</a:t>
            </a:r>
            <a:r>
              <a:rPr lang="en-GB" dirty="0"/>
              <a:t>, </a:t>
            </a:r>
            <a:r>
              <a:rPr lang="en-GB" dirty="0" err="1"/>
              <a:t>quem</a:t>
            </a:r>
            <a:r>
              <a:rPr lang="en-GB" dirty="0"/>
              <a:t> </a:t>
            </a:r>
            <a:r>
              <a:rPr lang="en-GB" dirty="0" err="1"/>
              <a:t>sepulturae</a:t>
            </a:r>
            <a:r>
              <a:rPr lang="en-GB" dirty="0"/>
              <a:t> </a:t>
            </a:r>
            <a:r>
              <a:rPr lang="en-GB" dirty="0" err="1"/>
              <a:t>tradidit</a:t>
            </a:r>
            <a:r>
              <a:rPr lang="en-GB" dirty="0"/>
              <a:t>.</a:t>
            </a:r>
          </a:p>
          <a:p>
            <a:pPr marL="0" indent="0">
              <a:buNone/>
            </a:pPr>
            <a:endParaRPr lang="en-GB" dirty="0"/>
          </a:p>
          <a:p>
            <a:r>
              <a:rPr lang="en-GB" dirty="0"/>
              <a:t>With these arms he killed </a:t>
            </a:r>
            <a:r>
              <a:rPr lang="en-GB" dirty="0" err="1"/>
              <a:t>Hektor</a:t>
            </a:r>
            <a:r>
              <a:rPr lang="en-GB" dirty="0"/>
              <a:t> and, having bound him to his chariot, dragged him around the walls of Troy, and when he did not wish to give the body to the father to be buried, Priam, at Jupiter’s command, and with Mercury as a guide came into the camp of the </a:t>
            </a:r>
            <a:r>
              <a:rPr lang="en-GB" dirty="0" err="1"/>
              <a:t>Danaians</a:t>
            </a:r>
            <a:r>
              <a:rPr lang="en-GB" dirty="0"/>
              <a:t> and received the body of his son, bought for an equal sum of gold, which he handed over to burial.</a:t>
            </a:r>
          </a:p>
          <a:p>
            <a:endParaRPr lang="en-GB" dirty="0"/>
          </a:p>
        </p:txBody>
      </p:sp>
    </p:spTree>
    <p:extLst>
      <p:ext uri="{BB962C8B-B14F-4D97-AF65-F5344CB8AC3E}">
        <p14:creationId xmlns:p14="http://schemas.microsoft.com/office/powerpoint/2010/main" val="3036977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21341"/>
            <a:ext cx="10633364" cy="6247314"/>
          </a:xfrm>
        </p:spPr>
        <p:txBody>
          <a:bodyPr>
            <a:normAutofit lnSpcReduction="10000"/>
          </a:bodyPr>
          <a:lstStyle/>
          <a:p>
            <a:pPr marL="0" indent="0">
              <a:buNone/>
            </a:pPr>
            <a:r>
              <a:rPr lang="en-GB" sz="2400" b="1" dirty="0"/>
              <a:t>Vergil, </a:t>
            </a:r>
            <a:r>
              <a:rPr lang="en-GB" sz="2400" b="1" i="1" dirty="0"/>
              <a:t>Aeneid</a:t>
            </a:r>
            <a:r>
              <a:rPr lang="en-GB" sz="2400" b="1" dirty="0"/>
              <a:t> 1.483-7</a:t>
            </a:r>
          </a:p>
          <a:p>
            <a:pPr marL="0" indent="0">
              <a:buNone/>
            </a:pPr>
            <a:r>
              <a:rPr lang="en-GB" sz="2400" dirty="0"/>
              <a:t>Ter </a:t>
            </a:r>
            <a:r>
              <a:rPr lang="en-GB" sz="2400" dirty="0" err="1"/>
              <a:t>circum</a:t>
            </a:r>
            <a:r>
              <a:rPr lang="en-GB" sz="2400" dirty="0"/>
              <a:t> </a:t>
            </a:r>
            <a:r>
              <a:rPr lang="en-GB" sz="2400" dirty="0" err="1"/>
              <a:t>Iliacos</a:t>
            </a:r>
            <a:r>
              <a:rPr lang="en-GB" sz="2400" dirty="0"/>
              <a:t> </a:t>
            </a:r>
            <a:r>
              <a:rPr lang="en-GB" sz="2400" dirty="0" err="1"/>
              <a:t>raptaverat</a:t>
            </a:r>
            <a:r>
              <a:rPr lang="en-GB" sz="2400" dirty="0"/>
              <a:t> </a:t>
            </a:r>
            <a:r>
              <a:rPr lang="en-GB" sz="2400" dirty="0" err="1"/>
              <a:t>Hectora</a:t>
            </a:r>
            <a:r>
              <a:rPr lang="en-GB" sz="2400" dirty="0"/>
              <a:t> </a:t>
            </a:r>
            <a:r>
              <a:rPr lang="en-GB" sz="2400" dirty="0" err="1"/>
              <a:t>muros</a:t>
            </a:r>
            <a:r>
              <a:rPr lang="en-GB" sz="2400" dirty="0"/>
              <a:t>,</a:t>
            </a:r>
            <a:br>
              <a:rPr lang="en-GB" sz="2400" dirty="0"/>
            </a:br>
            <a:r>
              <a:rPr lang="en-GB" sz="2400" dirty="0" err="1"/>
              <a:t>exanimumque</a:t>
            </a:r>
            <a:r>
              <a:rPr lang="en-GB" sz="2400" dirty="0"/>
              <a:t> </a:t>
            </a:r>
            <a:r>
              <a:rPr lang="en-GB" sz="2400" dirty="0" err="1"/>
              <a:t>auro</a:t>
            </a:r>
            <a:r>
              <a:rPr lang="en-GB" sz="2400" dirty="0"/>
              <a:t> corpus </a:t>
            </a:r>
            <a:r>
              <a:rPr lang="en-GB" sz="2400" dirty="0" err="1"/>
              <a:t>vendebat</a:t>
            </a:r>
            <a:r>
              <a:rPr lang="en-GB" sz="2400" dirty="0"/>
              <a:t> Achilles.</a:t>
            </a:r>
            <a:br>
              <a:rPr lang="en-GB" sz="2400" dirty="0"/>
            </a:br>
            <a:r>
              <a:rPr lang="en-GB" sz="2400" dirty="0"/>
              <a:t>Tum </a:t>
            </a:r>
            <a:r>
              <a:rPr lang="en-GB" sz="2400" dirty="0" err="1"/>
              <a:t>vero</a:t>
            </a:r>
            <a:r>
              <a:rPr lang="en-GB" sz="2400" dirty="0"/>
              <a:t> </a:t>
            </a:r>
            <a:r>
              <a:rPr lang="en-GB" sz="2400" dirty="0" err="1"/>
              <a:t>ingentem</a:t>
            </a:r>
            <a:r>
              <a:rPr lang="en-GB" sz="2400" dirty="0"/>
              <a:t> </a:t>
            </a:r>
            <a:r>
              <a:rPr lang="en-GB" sz="2400" dirty="0" err="1"/>
              <a:t>gemitum</a:t>
            </a:r>
            <a:r>
              <a:rPr lang="en-GB" sz="2400" dirty="0"/>
              <a:t> </a:t>
            </a:r>
            <a:r>
              <a:rPr lang="en-GB" sz="2400" dirty="0" err="1"/>
              <a:t>dat</a:t>
            </a:r>
            <a:r>
              <a:rPr lang="en-GB" sz="2400" dirty="0"/>
              <a:t> </a:t>
            </a:r>
            <a:r>
              <a:rPr lang="en-GB" sz="2400" dirty="0" err="1"/>
              <a:t>pectore</a:t>
            </a:r>
            <a:r>
              <a:rPr lang="en-GB" sz="2400" dirty="0"/>
              <a:t> ab </a:t>
            </a:r>
            <a:r>
              <a:rPr lang="en-GB" sz="2400" dirty="0" err="1"/>
              <a:t>imo</a:t>
            </a:r>
            <a:r>
              <a:rPr lang="en-GB" sz="2400" dirty="0"/>
              <a:t>,               </a:t>
            </a:r>
            <a:br>
              <a:rPr lang="en-GB" sz="2400" dirty="0"/>
            </a:br>
            <a:r>
              <a:rPr lang="en-GB" sz="2400" dirty="0" err="1"/>
              <a:t>ut</a:t>
            </a:r>
            <a:r>
              <a:rPr lang="en-GB" sz="2400" dirty="0"/>
              <a:t> </a:t>
            </a:r>
            <a:r>
              <a:rPr lang="en-GB" sz="2400" dirty="0" err="1"/>
              <a:t>spolia</a:t>
            </a:r>
            <a:r>
              <a:rPr lang="en-GB" sz="2400" dirty="0"/>
              <a:t>, </a:t>
            </a:r>
            <a:r>
              <a:rPr lang="en-GB" sz="2400" dirty="0" err="1"/>
              <a:t>ut</a:t>
            </a:r>
            <a:r>
              <a:rPr lang="en-GB" sz="2400" dirty="0"/>
              <a:t> </a:t>
            </a:r>
            <a:r>
              <a:rPr lang="en-GB" sz="2400" dirty="0" err="1"/>
              <a:t>currus</a:t>
            </a:r>
            <a:r>
              <a:rPr lang="en-GB" sz="2400" dirty="0"/>
              <a:t>, </a:t>
            </a:r>
            <a:r>
              <a:rPr lang="en-GB" sz="2400" dirty="0" err="1"/>
              <a:t>utque</a:t>
            </a:r>
            <a:r>
              <a:rPr lang="en-GB" sz="2400" dirty="0"/>
              <a:t> ipsum corpus amici,</a:t>
            </a:r>
            <a:br>
              <a:rPr lang="en-GB" sz="2400" dirty="0"/>
            </a:br>
            <a:r>
              <a:rPr lang="en-GB" sz="2400" dirty="0" err="1"/>
              <a:t>tendentemque</a:t>
            </a:r>
            <a:r>
              <a:rPr lang="en-GB" sz="2400" dirty="0"/>
              <a:t> </a:t>
            </a:r>
            <a:r>
              <a:rPr lang="en-GB" sz="2400" dirty="0" err="1"/>
              <a:t>manus</a:t>
            </a:r>
            <a:r>
              <a:rPr lang="en-GB" sz="2400" dirty="0"/>
              <a:t> </a:t>
            </a:r>
            <a:r>
              <a:rPr lang="en-GB" sz="2400" dirty="0" err="1"/>
              <a:t>Priamum</a:t>
            </a:r>
            <a:r>
              <a:rPr lang="en-GB" sz="2400" dirty="0"/>
              <a:t> </a:t>
            </a:r>
            <a:r>
              <a:rPr lang="en-GB" sz="2400" dirty="0" err="1"/>
              <a:t>conspexit</a:t>
            </a:r>
            <a:r>
              <a:rPr lang="en-GB" sz="2400" dirty="0"/>
              <a:t> </a:t>
            </a:r>
            <a:r>
              <a:rPr lang="en-GB" sz="2400" dirty="0" err="1"/>
              <a:t>inermis</a:t>
            </a:r>
            <a:r>
              <a:rPr lang="en-GB" sz="2400" dirty="0"/>
              <a:t>.</a:t>
            </a:r>
          </a:p>
          <a:p>
            <a:pPr marL="0" indent="0">
              <a:buNone/>
            </a:pPr>
            <a:endParaRPr lang="en-GB" sz="2400" dirty="0"/>
          </a:p>
          <a:p>
            <a:pPr marL="0" indent="0">
              <a:buNone/>
            </a:pPr>
            <a:r>
              <a:rPr lang="en-GB" sz="2400" dirty="0"/>
              <a:t>Three times around the Trojan walls had Achilles dragged Hector, and was selling the lifeless corpse for gold. Then indeed he (Aeneas) gave a deep groan from the depths of his heart, when he saw the spoils, the chariot, the very body of his friend and Priam stretching out his defenceless hands.</a:t>
            </a:r>
          </a:p>
          <a:p>
            <a:pPr marL="0" indent="0">
              <a:buNone/>
            </a:pPr>
            <a:endParaRPr lang="en-GB" sz="2400" dirty="0"/>
          </a:p>
          <a:p>
            <a:pPr marL="0" indent="0">
              <a:buNone/>
            </a:pPr>
            <a:r>
              <a:rPr lang="en-GB" sz="2400" dirty="0"/>
              <a:t>1.462</a:t>
            </a:r>
          </a:p>
          <a:p>
            <a:pPr marL="0" indent="0">
              <a:buNone/>
            </a:pPr>
            <a:r>
              <a:rPr lang="pt-BR" sz="2400" b="0" i="0" dirty="0">
                <a:effectLst/>
              </a:rPr>
              <a:t>sunt lacrimae rerum et mentem mortalia tangunt</a:t>
            </a:r>
          </a:p>
          <a:p>
            <a:pPr marL="0" indent="0">
              <a:buNone/>
            </a:pPr>
            <a:r>
              <a:rPr lang="en-GB" sz="2400" b="0" i="0" dirty="0">
                <a:effectLst/>
              </a:rPr>
              <a:t>here, too, are tears for misfortune and human sorrows pierce the heart </a:t>
            </a:r>
          </a:p>
          <a:p>
            <a:pPr marL="0" indent="0">
              <a:buNone/>
            </a:pPr>
            <a:r>
              <a:rPr lang="en-GB" sz="2400" b="0" i="0" dirty="0">
                <a:effectLst/>
              </a:rPr>
              <a:t>(Fairclough trans)</a:t>
            </a:r>
            <a:endParaRPr lang="en-GB" sz="2400" dirty="0"/>
          </a:p>
          <a:p>
            <a:pPr marL="0" indent="0">
              <a:buNone/>
            </a:pPr>
            <a:endParaRPr lang="en-GB" sz="2400" dirty="0"/>
          </a:p>
        </p:txBody>
      </p:sp>
    </p:spTree>
    <p:extLst>
      <p:ext uri="{BB962C8B-B14F-4D97-AF65-F5344CB8AC3E}">
        <p14:creationId xmlns:p14="http://schemas.microsoft.com/office/powerpoint/2010/main" val="5925340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6692" y="4603336"/>
            <a:ext cx="4903895" cy="2254664"/>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5877" y="2581835"/>
            <a:ext cx="4583144" cy="1950187"/>
          </a:xfrm>
          <a:prstGeom prst="rect">
            <a:avLst/>
          </a:prstGeom>
        </p:spPr>
      </p:pic>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78300" y="3092824"/>
            <a:ext cx="5614224" cy="3377939"/>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987374" y="77849"/>
            <a:ext cx="3596076" cy="2644499"/>
          </a:xfrm>
          <a:prstGeom prst="rect">
            <a:avLst/>
          </a:prstGeom>
        </p:spPr>
      </p:pic>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35625" y="0"/>
            <a:ext cx="3499445" cy="2510521"/>
          </a:xfrm>
          <a:prstGeom prst="rect">
            <a:avLst/>
          </a:prstGeom>
        </p:spPr>
      </p:pic>
      <p:sp>
        <p:nvSpPr>
          <p:cNvPr id="11" name="TextBox 10"/>
          <p:cNvSpPr txBox="1"/>
          <p:nvPr/>
        </p:nvSpPr>
        <p:spPr>
          <a:xfrm>
            <a:off x="10766612" y="788894"/>
            <a:ext cx="977153" cy="646331"/>
          </a:xfrm>
          <a:prstGeom prst="rect">
            <a:avLst/>
          </a:prstGeom>
          <a:noFill/>
        </p:spPr>
        <p:txBody>
          <a:bodyPr wrap="square" rtlCol="0">
            <a:spAutoFit/>
          </a:bodyPr>
          <a:lstStyle/>
          <a:p>
            <a:r>
              <a:rPr lang="en-GB" dirty="0"/>
              <a:t>Boston hydria</a:t>
            </a:r>
          </a:p>
        </p:txBody>
      </p:sp>
      <p:sp>
        <p:nvSpPr>
          <p:cNvPr id="12" name="TextBox 11"/>
          <p:cNvSpPr txBox="1"/>
          <p:nvPr/>
        </p:nvSpPr>
        <p:spPr>
          <a:xfrm>
            <a:off x="4876800" y="2931459"/>
            <a:ext cx="1219200" cy="923330"/>
          </a:xfrm>
          <a:prstGeom prst="rect">
            <a:avLst/>
          </a:prstGeom>
          <a:noFill/>
        </p:spPr>
        <p:txBody>
          <a:bodyPr wrap="square" rtlCol="0">
            <a:spAutoFit/>
          </a:bodyPr>
          <a:lstStyle/>
          <a:p>
            <a:r>
              <a:rPr lang="en-GB" dirty="0"/>
              <a:t>Tabula </a:t>
            </a:r>
            <a:r>
              <a:rPr lang="en-GB" dirty="0" err="1"/>
              <a:t>Iliaca</a:t>
            </a:r>
            <a:r>
              <a:rPr lang="en-GB" dirty="0"/>
              <a:t> </a:t>
            </a:r>
            <a:r>
              <a:rPr lang="en-GB" dirty="0" err="1"/>
              <a:t>Capitolina</a:t>
            </a:r>
            <a:endParaRPr lang="en-GB" dirty="0"/>
          </a:p>
        </p:txBody>
      </p:sp>
      <p:sp>
        <p:nvSpPr>
          <p:cNvPr id="13" name="TextBox 12"/>
          <p:cNvSpPr txBox="1"/>
          <p:nvPr/>
        </p:nvSpPr>
        <p:spPr>
          <a:xfrm>
            <a:off x="5090587" y="6470763"/>
            <a:ext cx="2565272" cy="369332"/>
          </a:xfrm>
          <a:prstGeom prst="rect">
            <a:avLst/>
          </a:prstGeom>
          <a:noFill/>
        </p:spPr>
        <p:txBody>
          <a:bodyPr wrap="square" rtlCol="0">
            <a:spAutoFit/>
          </a:bodyPr>
          <a:lstStyle/>
          <a:p>
            <a:r>
              <a:rPr lang="en-GB" dirty="0"/>
              <a:t>Tabula </a:t>
            </a:r>
            <a:r>
              <a:rPr lang="en-GB" dirty="0" err="1"/>
              <a:t>Iliaca</a:t>
            </a:r>
            <a:r>
              <a:rPr lang="en-GB" dirty="0"/>
              <a:t>, New York</a:t>
            </a:r>
          </a:p>
        </p:txBody>
      </p:sp>
      <p:sp>
        <p:nvSpPr>
          <p:cNvPr id="14" name="TextBox 13"/>
          <p:cNvSpPr txBox="1"/>
          <p:nvPr/>
        </p:nvSpPr>
        <p:spPr>
          <a:xfrm>
            <a:off x="8202706" y="6553200"/>
            <a:ext cx="2994212" cy="369332"/>
          </a:xfrm>
          <a:prstGeom prst="rect">
            <a:avLst/>
          </a:prstGeom>
          <a:noFill/>
        </p:spPr>
        <p:txBody>
          <a:bodyPr wrap="square" rtlCol="0">
            <a:spAutoFit/>
          </a:bodyPr>
          <a:lstStyle/>
          <a:p>
            <a:r>
              <a:rPr lang="en-GB" dirty="0"/>
              <a:t>RISD sarcophagus</a:t>
            </a:r>
          </a:p>
        </p:txBody>
      </p:sp>
      <p:sp>
        <p:nvSpPr>
          <p:cNvPr id="5" name="TextBox 4"/>
          <p:cNvSpPr txBox="1"/>
          <p:nvPr/>
        </p:nvSpPr>
        <p:spPr>
          <a:xfrm>
            <a:off x="225877" y="358588"/>
            <a:ext cx="2275276" cy="1754326"/>
          </a:xfrm>
          <a:prstGeom prst="rect">
            <a:avLst/>
          </a:prstGeom>
          <a:noFill/>
        </p:spPr>
        <p:txBody>
          <a:bodyPr wrap="square" rtlCol="0">
            <a:spAutoFit/>
          </a:bodyPr>
          <a:lstStyle/>
          <a:p>
            <a:r>
              <a:rPr lang="en-GB" dirty="0"/>
              <a:t>Scenes of the dragging of </a:t>
            </a:r>
            <a:r>
              <a:rPr lang="en-GB" dirty="0" err="1"/>
              <a:t>Hektor</a:t>
            </a:r>
            <a:r>
              <a:rPr lang="en-GB" dirty="0"/>
              <a:t>.</a:t>
            </a:r>
          </a:p>
          <a:p>
            <a:endParaRPr lang="en-GB" dirty="0"/>
          </a:p>
          <a:p>
            <a:r>
              <a:rPr lang="en-GB" dirty="0"/>
              <a:t>Right: Frieze in the house of Octavius </a:t>
            </a:r>
            <a:r>
              <a:rPr lang="en-GB" dirty="0" err="1"/>
              <a:t>Quartio</a:t>
            </a:r>
            <a:r>
              <a:rPr lang="en-GB" dirty="0"/>
              <a:t>, Pompeii</a:t>
            </a:r>
          </a:p>
        </p:txBody>
      </p:sp>
    </p:spTree>
    <p:extLst>
      <p:ext uri="{BB962C8B-B14F-4D97-AF65-F5344CB8AC3E}">
        <p14:creationId xmlns:p14="http://schemas.microsoft.com/office/powerpoint/2010/main" val="3485525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830" y="1511113"/>
            <a:ext cx="7928667" cy="6162675"/>
          </a:xfrm>
          <a:prstGeom prst="rect">
            <a:avLst/>
          </a:prstGeom>
        </p:spPr>
      </p:pic>
      <p:sp>
        <p:nvSpPr>
          <p:cNvPr id="3" name="TextBox 2"/>
          <p:cNvSpPr txBox="1"/>
          <p:nvPr/>
        </p:nvSpPr>
        <p:spPr>
          <a:xfrm>
            <a:off x="258295" y="152400"/>
            <a:ext cx="11239500" cy="1200329"/>
          </a:xfrm>
          <a:prstGeom prst="rect">
            <a:avLst/>
          </a:prstGeom>
          <a:noFill/>
        </p:spPr>
        <p:txBody>
          <a:bodyPr wrap="square" rtlCol="0">
            <a:spAutoFit/>
          </a:bodyPr>
          <a:lstStyle/>
          <a:p>
            <a:r>
              <a:rPr lang="en-GB" dirty="0"/>
              <a:t>Sarcophagus in </a:t>
            </a:r>
            <a:r>
              <a:rPr lang="en-GB" dirty="0" err="1"/>
              <a:t>Dokimeion</a:t>
            </a:r>
            <a:r>
              <a:rPr lang="en-GB" dirty="0"/>
              <a:t> marble made in Asia Minor showing Achilles and </a:t>
            </a:r>
            <a:r>
              <a:rPr lang="en-GB" dirty="0" err="1"/>
              <a:t>Hektor</a:t>
            </a:r>
            <a:r>
              <a:rPr lang="en-GB" dirty="0"/>
              <a:t> fighting in front of the walls of Troy, the dragging of </a:t>
            </a:r>
            <a:r>
              <a:rPr lang="en-GB" dirty="0" err="1"/>
              <a:t>Hektor’s</a:t>
            </a:r>
            <a:r>
              <a:rPr lang="en-GB" dirty="0"/>
              <a:t> body and his grieving widow, Andromache.</a:t>
            </a:r>
          </a:p>
          <a:p>
            <a:endParaRPr lang="en-GB" dirty="0"/>
          </a:p>
          <a:p>
            <a:r>
              <a:rPr lang="en-GB" dirty="0"/>
              <a:t>Rhodes Island School of Design, originally found in Rome. c. AD 155-160. Photo: Museum</a:t>
            </a:r>
          </a:p>
        </p:txBody>
      </p:sp>
    </p:spTree>
    <p:extLst>
      <p:ext uri="{BB962C8B-B14F-4D97-AF65-F5344CB8AC3E}">
        <p14:creationId xmlns:p14="http://schemas.microsoft.com/office/powerpoint/2010/main" val="13896754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5106" y="493059"/>
            <a:ext cx="8408894" cy="3354765"/>
          </a:xfrm>
          <a:prstGeom prst="rect">
            <a:avLst/>
          </a:prstGeom>
        </p:spPr>
        <p:txBody>
          <a:bodyPr wrap="square">
            <a:spAutoFit/>
          </a:bodyPr>
          <a:lstStyle/>
          <a:p>
            <a:r>
              <a:rPr lang="en-GB" b="1" dirty="0"/>
              <a:t>Priam and Achilles</a:t>
            </a:r>
          </a:p>
          <a:p>
            <a:endParaRPr lang="en-GB" i="1" dirty="0"/>
          </a:p>
          <a:p>
            <a:r>
              <a:rPr lang="en-GB" sz="1600" dirty="0"/>
              <a:t>Homer</a:t>
            </a:r>
            <a:r>
              <a:rPr lang="en-GB" sz="1600" i="1" dirty="0"/>
              <a:t>, Iliad </a:t>
            </a:r>
            <a:r>
              <a:rPr lang="en-GB" sz="1600" dirty="0"/>
              <a:t>24, 477-9 (Greek)</a:t>
            </a:r>
          </a:p>
          <a:p>
            <a:endParaRPr lang="en-GB" sz="1600" dirty="0"/>
          </a:p>
          <a:p>
            <a:r>
              <a:rPr lang="en-GB" sz="1600" dirty="0"/>
              <a:t>τοὺς δ᾽ </a:t>
            </a:r>
            <a:r>
              <a:rPr lang="en-GB" sz="1600" dirty="0" err="1"/>
              <a:t>ἔλ</a:t>
            </a:r>
            <a:r>
              <a:rPr lang="en-GB" sz="1600" dirty="0"/>
              <a:t>αθ᾽ εἰσελθὼν Πρίαμος μέγας, ἄγχι δ᾽ ἄρα στὰς</a:t>
            </a:r>
            <a:br>
              <a:rPr lang="en-GB" sz="1600" dirty="0"/>
            </a:br>
            <a:r>
              <a:rPr lang="en-GB" sz="1600" dirty="0"/>
              <a:t>χερσὶν Ἀχιλλῆος λάβε γούνατα καὶ κύσε χεῖρας</a:t>
            </a:r>
            <a:br>
              <a:rPr lang="en-GB" sz="1600" dirty="0"/>
            </a:br>
            <a:r>
              <a:rPr lang="en-GB" sz="1600" dirty="0"/>
              <a:t>δεινὰς ἀνδροφόνους, αἵ οἱ πολέας κτάνον υἷας.</a:t>
            </a:r>
          </a:p>
          <a:p>
            <a:endParaRPr lang="en-GB" sz="1600" dirty="0"/>
          </a:p>
          <a:p>
            <a:r>
              <a:rPr lang="en-GB" sz="1600" dirty="0"/>
              <a:t>Huge Priam came in unseen, and moving close to him took Achilles’ knees in his arms and kissed his hands, those terrible, murderous hands, which had killed many of his sons</a:t>
            </a:r>
          </a:p>
          <a:p>
            <a:endParaRPr lang="en-GB" sz="1600" dirty="0"/>
          </a:p>
          <a:p>
            <a:r>
              <a:rPr lang="en-GB" sz="1600" dirty="0"/>
              <a:t>Below: representations of the scene on a 6</a:t>
            </a:r>
            <a:r>
              <a:rPr lang="en-GB" sz="1600" baseline="30000" dirty="0"/>
              <a:t>th</a:t>
            </a:r>
            <a:r>
              <a:rPr lang="en-GB" sz="1600" dirty="0"/>
              <a:t> C bronze mirror (Berlin) and an early 5</a:t>
            </a:r>
            <a:r>
              <a:rPr lang="en-GB" sz="1600" baseline="30000" dirty="0"/>
              <a:t>th</a:t>
            </a:r>
            <a:r>
              <a:rPr lang="en-GB" sz="1600" dirty="0"/>
              <a:t> C kylix (New York.)</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72809" y="3852312"/>
            <a:ext cx="2583933" cy="2933969"/>
          </a:xfrm>
          <a:prstGeom prst="rect">
            <a:avLst/>
          </a:prstGeom>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65379" y="3632380"/>
            <a:ext cx="5507736" cy="2715768"/>
          </a:xfrm>
          <a:prstGeom prst="rect">
            <a:avLst/>
          </a:prstGeom>
        </p:spPr>
      </p:pic>
    </p:spTree>
    <p:extLst>
      <p:ext uri="{BB962C8B-B14F-4D97-AF65-F5344CB8AC3E}">
        <p14:creationId xmlns:p14="http://schemas.microsoft.com/office/powerpoint/2010/main" val="7310696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04771" y="0"/>
            <a:ext cx="8193934" cy="5629275"/>
          </a:xfrm>
          <a:prstGeom prst="rect">
            <a:avLst/>
          </a:prstGeom>
        </p:spPr>
      </p:pic>
      <p:sp>
        <p:nvSpPr>
          <p:cNvPr id="3" name="TextBox 2"/>
          <p:cNvSpPr txBox="1"/>
          <p:nvPr/>
        </p:nvSpPr>
        <p:spPr>
          <a:xfrm>
            <a:off x="1485900" y="6143625"/>
            <a:ext cx="8420100" cy="923330"/>
          </a:xfrm>
          <a:prstGeom prst="rect">
            <a:avLst/>
          </a:prstGeom>
          <a:noFill/>
        </p:spPr>
        <p:txBody>
          <a:bodyPr wrap="square" rtlCol="0">
            <a:spAutoFit/>
          </a:bodyPr>
          <a:lstStyle/>
          <a:p>
            <a:r>
              <a:rPr lang="en-GB" dirty="0"/>
              <a:t>Attic sarcophagus showing the ransoming of Hector. Ioannina Archaeological Museum inv. 6176. End 2</a:t>
            </a:r>
            <a:r>
              <a:rPr lang="en-GB" baseline="30000" dirty="0"/>
              <a:t>nd</a:t>
            </a:r>
            <a:r>
              <a:rPr lang="en-GB" dirty="0"/>
              <a:t> C. Photo: von </a:t>
            </a:r>
            <a:r>
              <a:rPr lang="en-GB" dirty="0" err="1"/>
              <a:t>Eickstedt</a:t>
            </a:r>
            <a:r>
              <a:rPr lang="en-GB" dirty="0"/>
              <a:t>, D-DAI-ATH-1993/266.</a:t>
            </a:r>
          </a:p>
          <a:p>
            <a:endParaRPr lang="en-GB" dirty="0"/>
          </a:p>
        </p:txBody>
      </p:sp>
    </p:spTree>
    <p:extLst>
      <p:ext uri="{BB962C8B-B14F-4D97-AF65-F5344CB8AC3E}">
        <p14:creationId xmlns:p14="http://schemas.microsoft.com/office/powerpoint/2010/main" val="1238241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9F676-E853-406F-B75D-B931CCDFBCAB}"/>
              </a:ext>
            </a:extLst>
          </p:cNvPr>
          <p:cNvSpPr>
            <a:spLocks noGrp="1"/>
          </p:cNvSpPr>
          <p:nvPr>
            <p:ph type="title"/>
          </p:nvPr>
        </p:nvSpPr>
        <p:spPr>
          <a:xfrm>
            <a:off x="838200" y="365125"/>
            <a:ext cx="5673436" cy="2258002"/>
          </a:xfrm>
        </p:spPr>
        <p:txBody>
          <a:bodyPr>
            <a:normAutofit fontScale="90000"/>
          </a:bodyPr>
          <a:lstStyle/>
          <a:p>
            <a:r>
              <a:rPr lang="en-GB" dirty="0"/>
              <a:t>Early mythological images:</a:t>
            </a:r>
            <a:br>
              <a:rPr lang="en-GB" dirty="0"/>
            </a:br>
            <a:r>
              <a:rPr lang="en-GB" dirty="0"/>
              <a:t>Amphora in Eleusis Museum, from Cemetery at Eleusis. C. 675-650 BC</a:t>
            </a:r>
          </a:p>
        </p:txBody>
      </p:sp>
      <p:pic>
        <p:nvPicPr>
          <p:cNvPr id="4" name="Picture 3" descr="amphora from Eleusis">
            <a:extLst>
              <a:ext uri="{FF2B5EF4-FFF2-40B4-BE49-F238E27FC236}">
                <a16:creationId xmlns:a16="http://schemas.microsoft.com/office/drawing/2014/main" id="{2F060A0D-FE17-44AF-A528-631C560097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5988" y="13106"/>
            <a:ext cx="4447811" cy="6877000"/>
          </a:xfrm>
          <a:prstGeom prst="rect">
            <a:avLst/>
          </a:prstGeom>
        </p:spPr>
      </p:pic>
      <p:sp>
        <p:nvSpPr>
          <p:cNvPr id="5" name="TextBox 4">
            <a:extLst>
              <a:ext uri="{FF2B5EF4-FFF2-40B4-BE49-F238E27FC236}">
                <a16:creationId xmlns:a16="http://schemas.microsoft.com/office/drawing/2014/main" id="{3FE90ADD-F3A5-4EA4-A59E-03174CB8F84B}"/>
              </a:ext>
            </a:extLst>
          </p:cNvPr>
          <p:cNvSpPr txBox="1"/>
          <p:nvPr/>
        </p:nvSpPr>
        <p:spPr>
          <a:xfrm>
            <a:off x="10298546" y="6216073"/>
            <a:ext cx="1154546" cy="646331"/>
          </a:xfrm>
          <a:prstGeom prst="rect">
            <a:avLst/>
          </a:prstGeom>
          <a:noFill/>
        </p:spPr>
        <p:txBody>
          <a:bodyPr wrap="square" rtlCol="0">
            <a:spAutoFit/>
          </a:bodyPr>
          <a:lstStyle/>
          <a:p>
            <a:r>
              <a:rPr lang="en-GB" dirty="0"/>
              <a:t>Photos: Newby</a:t>
            </a:r>
          </a:p>
        </p:txBody>
      </p:sp>
      <p:pic>
        <p:nvPicPr>
          <p:cNvPr id="3" name="Picture 2" descr="neck of vase">
            <a:extLst>
              <a:ext uri="{FF2B5EF4-FFF2-40B4-BE49-F238E27FC236}">
                <a16:creationId xmlns:a16="http://schemas.microsoft.com/office/drawing/2014/main" id="{63E193BE-467C-DED0-9F8D-537EF6836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429" y="2900217"/>
            <a:ext cx="5592571" cy="3705251"/>
          </a:xfrm>
          <a:prstGeom prst="rect">
            <a:avLst/>
          </a:prstGeom>
        </p:spPr>
      </p:pic>
    </p:spTree>
    <p:extLst>
      <p:ext uri="{BB962C8B-B14F-4D97-AF65-F5344CB8AC3E}">
        <p14:creationId xmlns:p14="http://schemas.microsoft.com/office/powerpoint/2010/main" val="5220835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oby cup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6709" y="390151"/>
            <a:ext cx="6208232" cy="64678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364941" y="654424"/>
            <a:ext cx="5459506" cy="1200329"/>
          </a:xfrm>
          <a:prstGeom prst="rect">
            <a:avLst/>
          </a:prstGeom>
          <a:noFill/>
        </p:spPr>
        <p:txBody>
          <a:bodyPr wrap="square" rtlCol="0">
            <a:spAutoFit/>
          </a:bodyPr>
          <a:lstStyle/>
          <a:p>
            <a:r>
              <a:rPr lang="en-GB" dirty="0"/>
              <a:t>Detail of Priam and Achilles</a:t>
            </a:r>
          </a:p>
          <a:p>
            <a:r>
              <a:rPr lang="en-GB" dirty="0" err="1"/>
              <a:t>Hoby</a:t>
            </a:r>
            <a:r>
              <a:rPr lang="en-GB" dirty="0"/>
              <a:t> Cup, Copenhagen, National Museum</a:t>
            </a:r>
          </a:p>
          <a:p>
            <a:r>
              <a:rPr lang="en-GB" dirty="0"/>
              <a:t>Photo: Marco </a:t>
            </a:r>
            <a:r>
              <a:rPr lang="en-GB" dirty="0" err="1"/>
              <a:t>Prins</a:t>
            </a:r>
            <a:r>
              <a:rPr lang="en-GB" dirty="0"/>
              <a:t>, </a:t>
            </a:r>
            <a:r>
              <a:rPr lang="en-GB" b="1" dirty="0"/>
              <a:t>CC BY-NC-SA 4.0</a:t>
            </a:r>
            <a:endParaRPr lang="en-GB" dirty="0"/>
          </a:p>
          <a:p>
            <a:endParaRPr lang="en-GB" dirty="0"/>
          </a:p>
        </p:txBody>
      </p:sp>
      <p:sp>
        <p:nvSpPr>
          <p:cNvPr id="3" name="TextBox 2"/>
          <p:cNvSpPr txBox="1"/>
          <p:nvPr/>
        </p:nvSpPr>
        <p:spPr>
          <a:xfrm>
            <a:off x="6562164" y="1854753"/>
            <a:ext cx="5065059" cy="2554545"/>
          </a:xfrm>
          <a:prstGeom prst="rect">
            <a:avLst/>
          </a:prstGeom>
          <a:noFill/>
        </p:spPr>
        <p:txBody>
          <a:bodyPr wrap="square" rtlCol="0">
            <a:spAutoFit/>
          </a:bodyPr>
          <a:lstStyle/>
          <a:p>
            <a:r>
              <a:rPr lang="en-GB" sz="1600" dirty="0"/>
              <a:t>Seneca, </a:t>
            </a:r>
            <a:r>
              <a:rPr lang="en-GB" sz="1600" i="1" dirty="0"/>
              <a:t>de </a:t>
            </a:r>
            <a:r>
              <a:rPr lang="en-GB" sz="1600" i="1" dirty="0" err="1"/>
              <a:t>ira</a:t>
            </a:r>
            <a:r>
              <a:rPr lang="en-GB" sz="1600" i="1" dirty="0"/>
              <a:t> </a:t>
            </a:r>
            <a:r>
              <a:rPr lang="en-GB" sz="1600" dirty="0"/>
              <a:t>2.33 (Latin)</a:t>
            </a:r>
          </a:p>
          <a:p>
            <a:endParaRPr lang="en-GB" sz="1600" dirty="0"/>
          </a:p>
          <a:p>
            <a:r>
              <a:rPr lang="en-GB" sz="1600" dirty="0"/>
              <a:t>Quid </a:t>
            </a:r>
            <a:r>
              <a:rPr lang="en-GB" sz="1600" dirty="0" err="1"/>
              <a:t>ille</a:t>
            </a:r>
            <a:r>
              <a:rPr lang="en-GB" sz="1600" dirty="0"/>
              <a:t> </a:t>
            </a:r>
            <a:r>
              <a:rPr lang="en-GB" sz="1600" dirty="0" err="1"/>
              <a:t>Priamus</a:t>
            </a:r>
            <a:r>
              <a:rPr lang="en-GB" sz="1600" dirty="0"/>
              <a:t> ? Non </a:t>
            </a:r>
            <a:r>
              <a:rPr lang="en-GB" sz="1600" dirty="0" err="1"/>
              <a:t>dissimulavit</a:t>
            </a:r>
            <a:r>
              <a:rPr lang="en-GB" sz="1600" dirty="0"/>
              <a:t> </a:t>
            </a:r>
            <a:r>
              <a:rPr lang="en-GB" sz="1600" dirty="0" err="1"/>
              <a:t>iram</a:t>
            </a:r>
            <a:r>
              <a:rPr lang="en-GB" sz="1600" dirty="0"/>
              <a:t> et </a:t>
            </a:r>
            <a:r>
              <a:rPr lang="en-GB" sz="1600" dirty="0" err="1"/>
              <a:t>regis</a:t>
            </a:r>
            <a:r>
              <a:rPr lang="en-GB" sz="1600" dirty="0"/>
              <a:t> </a:t>
            </a:r>
            <a:r>
              <a:rPr lang="en-GB" sz="1600" dirty="0" err="1"/>
              <a:t>genua</a:t>
            </a:r>
            <a:r>
              <a:rPr lang="en-GB" sz="1600" dirty="0"/>
              <a:t> </a:t>
            </a:r>
            <a:r>
              <a:rPr lang="en-GB" sz="1600" dirty="0" err="1"/>
              <a:t>complexus</a:t>
            </a:r>
            <a:r>
              <a:rPr lang="en-GB" sz="1600" dirty="0"/>
              <a:t> </a:t>
            </a:r>
            <a:r>
              <a:rPr lang="en-GB" sz="1600" dirty="0" err="1"/>
              <a:t>est</a:t>
            </a:r>
            <a:r>
              <a:rPr lang="en-GB" sz="1600" dirty="0"/>
              <a:t>, </a:t>
            </a:r>
            <a:r>
              <a:rPr lang="en-GB" sz="1600" dirty="0" err="1"/>
              <a:t>funestam</a:t>
            </a:r>
            <a:r>
              <a:rPr lang="en-GB" sz="1600" dirty="0"/>
              <a:t> </a:t>
            </a:r>
            <a:r>
              <a:rPr lang="en-GB" sz="1600" dirty="0" err="1"/>
              <a:t>perfusamque</a:t>
            </a:r>
            <a:r>
              <a:rPr lang="en-GB" sz="1600" dirty="0"/>
              <a:t> </a:t>
            </a:r>
            <a:r>
              <a:rPr lang="en-GB" sz="1600" dirty="0" err="1"/>
              <a:t>cruore</a:t>
            </a:r>
            <a:r>
              <a:rPr lang="en-GB" sz="1600" dirty="0"/>
              <a:t> </a:t>
            </a:r>
            <a:r>
              <a:rPr lang="en-GB" sz="1600" dirty="0" err="1"/>
              <a:t>fili</a:t>
            </a:r>
            <a:r>
              <a:rPr lang="en-GB" sz="1600" dirty="0"/>
              <a:t> </a:t>
            </a:r>
            <a:r>
              <a:rPr lang="en-GB" sz="1600" dirty="0" err="1"/>
              <a:t>manum</a:t>
            </a:r>
            <a:r>
              <a:rPr lang="en-GB" sz="1600" dirty="0"/>
              <a:t> ad </a:t>
            </a:r>
            <a:r>
              <a:rPr lang="en-GB" sz="1600" dirty="0" err="1"/>
              <a:t>os</a:t>
            </a:r>
            <a:r>
              <a:rPr lang="en-GB" sz="1600" dirty="0"/>
              <a:t> </a:t>
            </a:r>
            <a:r>
              <a:rPr lang="en-GB" sz="1600" dirty="0" err="1"/>
              <a:t>suumretulit</a:t>
            </a:r>
            <a:r>
              <a:rPr lang="en-GB" sz="1600" dirty="0"/>
              <a:t>, </a:t>
            </a:r>
            <a:r>
              <a:rPr lang="en-GB" sz="1600" dirty="0" err="1"/>
              <a:t>cenavit</a:t>
            </a:r>
            <a:r>
              <a:rPr lang="en-GB" sz="1600" dirty="0"/>
              <a:t> ?  </a:t>
            </a:r>
          </a:p>
          <a:p>
            <a:endParaRPr lang="en-GB" sz="1600" dirty="0"/>
          </a:p>
          <a:p>
            <a:r>
              <a:rPr lang="en-GB" sz="1600" dirty="0"/>
              <a:t>And what did great Priam do? Did he not disguise his anger and embrace the knees of the king? Did he not carry to his lips the murderous hand all stained with the blood of his son? Did he not dine? </a:t>
            </a:r>
          </a:p>
        </p:txBody>
      </p:sp>
    </p:spTree>
    <p:extLst>
      <p:ext uri="{BB962C8B-B14F-4D97-AF65-F5344CB8AC3E}">
        <p14:creationId xmlns:p14="http://schemas.microsoft.com/office/powerpoint/2010/main" val="17339676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26CB4-036A-410A-85FF-8AC8AF83F056}"/>
              </a:ext>
            </a:extLst>
          </p:cNvPr>
          <p:cNvSpPr>
            <a:spLocks noGrp="1"/>
          </p:cNvSpPr>
          <p:nvPr>
            <p:ph type="title"/>
          </p:nvPr>
        </p:nvSpPr>
        <p:spPr>
          <a:xfrm>
            <a:off x="838200" y="0"/>
            <a:ext cx="10515600" cy="1325563"/>
          </a:xfrm>
        </p:spPr>
        <p:txBody>
          <a:bodyPr>
            <a:normAutofit/>
          </a:bodyPr>
          <a:lstStyle/>
          <a:p>
            <a:r>
              <a:rPr lang="en-GB" sz="4000" dirty="0"/>
              <a:t>Death of </a:t>
            </a:r>
            <a:r>
              <a:rPr lang="en-GB" sz="4000" dirty="0" err="1"/>
              <a:t>Hektor</a:t>
            </a:r>
            <a:r>
              <a:rPr lang="en-GB" sz="4000" dirty="0"/>
              <a:t> in Britain – The Rutland Mosaic</a:t>
            </a:r>
          </a:p>
        </p:txBody>
      </p:sp>
      <p:pic>
        <p:nvPicPr>
          <p:cNvPr id="2050" name="Picture 2">
            <a:extLst>
              <a:ext uri="{FF2B5EF4-FFF2-40B4-BE49-F238E27FC236}">
                <a16:creationId xmlns:a16="http://schemas.microsoft.com/office/drawing/2014/main" id="{FE37435C-95D3-4144-A0DC-91B51C2DBA6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24128" y="1325563"/>
            <a:ext cx="9820749" cy="447560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82B2E09-6018-40E8-B52E-962C4E03F25F}"/>
              </a:ext>
            </a:extLst>
          </p:cNvPr>
          <p:cNvSpPr txBox="1"/>
          <p:nvPr/>
        </p:nvSpPr>
        <p:spPr>
          <a:xfrm>
            <a:off x="155643" y="5885234"/>
            <a:ext cx="10515600" cy="369332"/>
          </a:xfrm>
          <a:prstGeom prst="rect">
            <a:avLst/>
          </a:prstGeom>
          <a:noFill/>
        </p:spPr>
        <p:txBody>
          <a:bodyPr wrap="square" rtlCol="0">
            <a:spAutoFit/>
          </a:bodyPr>
          <a:lstStyle/>
          <a:p>
            <a:r>
              <a:rPr lang="en-GB" dirty="0"/>
              <a:t>Photos: University of Leicester Archaeological Services, www.theartnewspaper.com</a:t>
            </a:r>
          </a:p>
        </p:txBody>
      </p:sp>
    </p:spTree>
    <p:extLst>
      <p:ext uri="{BB962C8B-B14F-4D97-AF65-F5344CB8AC3E}">
        <p14:creationId xmlns:p14="http://schemas.microsoft.com/office/powerpoint/2010/main" val="4593348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74D27-0376-44E1-94C4-79090B817D66}"/>
              </a:ext>
            </a:extLst>
          </p:cNvPr>
          <p:cNvSpPr>
            <a:spLocks noGrp="1"/>
          </p:cNvSpPr>
          <p:nvPr>
            <p:ph type="title"/>
          </p:nvPr>
        </p:nvSpPr>
        <p:spPr/>
        <p:txBody>
          <a:bodyPr/>
          <a:lstStyle/>
          <a:p>
            <a:endParaRPr lang="en-GB"/>
          </a:p>
        </p:txBody>
      </p:sp>
      <p:pic>
        <p:nvPicPr>
          <p:cNvPr id="4098" name="Picture 2">
            <a:extLst>
              <a:ext uri="{FF2B5EF4-FFF2-40B4-BE49-F238E27FC236}">
                <a16:creationId xmlns:a16="http://schemas.microsoft.com/office/drawing/2014/main" id="{7BB86DC8-7C09-47D7-A3BF-37E21F36043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596900"/>
            <a:ext cx="12192000" cy="566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93085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A3A17-ABA3-4767-8F1B-9BA931F7A362}"/>
              </a:ext>
            </a:extLst>
          </p:cNvPr>
          <p:cNvSpPr>
            <a:spLocks noGrp="1"/>
          </p:cNvSpPr>
          <p:nvPr>
            <p:ph type="title"/>
          </p:nvPr>
        </p:nvSpPr>
        <p:spPr/>
        <p:txBody>
          <a:bodyPr/>
          <a:lstStyle/>
          <a:p>
            <a:endParaRPr lang="en-GB"/>
          </a:p>
        </p:txBody>
      </p:sp>
      <p:pic>
        <p:nvPicPr>
          <p:cNvPr id="3074" name="Picture 2">
            <a:extLst>
              <a:ext uri="{FF2B5EF4-FFF2-40B4-BE49-F238E27FC236}">
                <a16:creationId xmlns:a16="http://schemas.microsoft.com/office/drawing/2014/main" id="{92D3C30B-6878-49B3-A878-198E6613F76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66725"/>
            <a:ext cx="12192000" cy="592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4610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6002F-FD48-D74F-7D5E-3D76CCD9CF76}"/>
              </a:ext>
            </a:extLst>
          </p:cNvPr>
          <p:cNvSpPr>
            <a:spLocks noGrp="1"/>
          </p:cNvSpPr>
          <p:nvPr>
            <p:ph type="title"/>
          </p:nvPr>
        </p:nvSpPr>
        <p:spPr/>
        <p:txBody>
          <a:bodyPr/>
          <a:lstStyle/>
          <a:p>
            <a:r>
              <a:rPr lang="en-GB" dirty="0"/>
              <a:t>Myths in Art: Why?</a:t>
            </a:r>
          </a:p>
        </p:txBody>
      </p:sp>
      <p:sp>
        <p:nvSpPr>
          <p:cNvPr id="3" name="Content Placeholder 2">
            <a:extLst>
              <a:ext uri="{FF2B5EF4-FFF2-40B4-BE49-F238E27FC236}">
                <a16:creationId xmlns:a16="http://schemas.microsoft.com/office/drawing/2014/main" id="{38FC4695-5617-5F1F-E3F4-6FD1D085DC59}"/>
              </a:ext>
            </a:extLst>
          </p:cNvPr>
          <p:cNvSpPr>
            <a:spLocks noGrp="1"/>
          </p:cNvSpPr>
          <p:nvPr>
            <p:ph idx="1"/>
          </p:nvPr>
        </p:nvSpPr>
        <p:spPr/>
        <p:txBody>
          <a:bodyPr/>
          <a:lstStyle/>
          <a:p>
            <a:r>
              <a:rPr lang="en-GB" dirty="0"/>
              <a:t>Entertainment and discussion</a:t>
            </a:r>
          </a:p>
          <a:p>
            <a:r>
              <a:rPr lang="en-GB" dirty="0"/>
              <a:t>Cultural knowledge / bonding</a:t>
            </a:r>
          </a:p>
          <a:p>
            <a:r>
              <a:rPr lang="en-GB" dirty="0"/>
              <a:t>Respect for the gods</a:t>
            </a:r>
          </a:p>
          <a:p>
            <a:r>
              <a:rPr lang="en-GB" dirty="0"/>
              <a:t>Warnings/meditations on the human condition</a:t>
            </a:r>
          </a:p>
          <a:p>
            <a:r>
              <a:rPr lang="en-GB" dirty="0"/>
              <a:t>Cultural identity </a:t>
            </a:r>
            <a:r>
              <a:rPr lang="en-GB"/>
              <a:t>/ inheritance</a:t>
            </a:r>
          </a:p>
          <a:p>
            <a:r>
              <a:rPr lang="en-GB" dirty="0"/>
              <a:t>Showing off? </a:t>
            </a:r>
          </a:p>
          <a:p>
            <a:endParaRPr lang="en-GB" dirty="0"/>
          </a:p>
        </p:txBody>
      </p:sp>
    </p:spTree>
    <p:extLst>
      <p:ext uri="{BB962C8B-B14F-4D97-AF65-F5344CB8AC3E}">
        <p14:creationId xmlns:p14="http://schemas.microsoft.com/office/powerpoint/2010/main" val="3115803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E61AE68-1A07-4973-AB2F-7E59D6F7347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89550" y="0"/>
            <a:ext cx="69024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7D89583-0326-4BF3-B4E4-83B9544ADC8C}"/>
              </a:ext>
            </a:extLst>
          </p:cNvPr>
          <p:cNvSpPr txBox="1"/>
          <p:nvPr/>
        </p:nvSpPr>
        <p:spPr>
          <a:xfrm>
            <a:off x="646545" y="1690255"/>
            <a:ext cx="4221019" cy="1477328"/>
          </a:xfrm>
          <a:prstGeom prst="rect">
            <a:avLst/>
          </a:prstGeom>
          <a:noFill/>
        </p:spPr>
        <p:txBody>
          <a:bodyPr wrap="square" rtlCol="0">
            <a:spAutoFit/>
          </a:bodyPr>
          <a:lstStyle/>
          <a:p>
            <a:r>
              <a:rPr lang="en-GB" dirty="0"/>
              <a:t>Laconian Cup, c. 550 BC</a:t>
            </a:r>
          </a:p>
          <a:p>
            <a:r>
              <a:rPr lang="en-GB" dirty="0"/>
              <a:t>Paris, Cabinet des </a:t>
            </a:r>
            <a:r>
              <a:rPr lang="en-GB" dirty="0" err="1"/>
              <a:t>Medailles</a:t>
            </a:r>
            <a:r>
              <a:rPr lang="en-GB" dirty="0"/>
              <a:t>, 190. </a:t>
            </a:r>
          </a:p>
          <a:p>
            <a:endParaRPr lang="en-GB" dirty="0"/>
          </a:p>
          <a:p>
            <a:r>
              <a:rPr lang="en-GB" dirty="0"/>
              <a:t>https://commons.wikimedia.org/wiki/File:Odysseus_Polyphemos_Cdm_Paris_190.jpg</a:t>
            </a:r>
          </a:p>
        </p:txBody>
      </p:sp>
    </p:spTree>
    <p:extLst>
      <p:ext uri="{BB962C8B-B14F-4D97-AF65-F5344CB8AC3E}">
        <p14:creationId xmlns:p14="http://schemas.microsoft.com/office/powerpoint/2010/main" val="4136483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Polyphemus on cup in boston">
            <a:extLst>
              <a:ext uri="{FF2B5EF4-FFF2-40B4-BE49-F238E27FC236}">
                <a16:creationId xmlns:a16="http://schemas.microsoft.com/office/drawing/2014/main" id="{77EB480B-F86C-4AFD-AD18-D408CCABC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83786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kylix, cup, tableware&#10;&#10;Description automatically generated">
            <a:extLst>
              <a:ext uri="{FF2B5EF4-FFF2-40B4-BE49-F238E27FC236}">
                <a16:creationId xmlns:a16="http://schemas.microsoft.com/office/drawing/2014/main" id="{FD39F81B-B0BA-4681-B6CB-B6B414EAC1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0864" y="3609565"/>
            <a:ext cx="5151136" cy="3248435"/>
          </a:xfrm>
          <a:prstGeom prst="rect">
            <a:avLst/>
          </a:prstGeom>
        </p:spPr>
      </p:pic>
      <p:sp>
        <p:nvSpPr>
          <p:cNvPr id="5" name="TextBox 4">
            <a:extLst>
              <a:ext uri="{FF2B5EF4-FFF2-40B4-BE49-F238E27FC236}">
                <a16:creationId xmlns:a16="http://schemas.microsoft.com/office/drawing/2014/main" id="{C4A7A4E7-7B9A-44C8-BE38-11B946DBCBCA}"/>
              </a:ext>
            </a:extLst>
          </p:cNvPr>
          <p:cNvSpPr txBox="1"/>
          <p:nvPr/>
        </p:nvSpPr>
        <p:spPr>
          <a:xfrm>
            <a:off x="157018" y="4079620"/>
            <a:ext cx="3611418" cy="2862322"/>
          </a:xfrm>
          <a:prstGeom prst="rect">
            <a:avLst/>
          </a:prstGeom>
          <a:noFill/>
        </p:spPr>
        <p:txBody>
          <a:bodyPr wrap="square" rtlCol="0">
            <a:spAutoFit/>
          </a:bodyPr>
          <a:lstStyle/>
          <a:p>
            <a:r>
              <a:rPr lang="en-GB" sz="2000" dirty="0">
                <a:solidFill>
                  <a:schemeClr val="bg1"/>
                </a:solidFill>
              </a:rPr>
              <a:t>Black-figure Kylix, Boston Museum of Fine Arts </a:t>
            </a:r>
            <a:r>
              <a:rPr lang="en-GB" sz="2000" b="0" i="0" dirty="0">
                <a:solidFill>
                  <a:schemeClr val="bg1"/>
                </a:solidFill>
                <a:effectLst/>
                <a:latin typeface="Open Sans" panose="020B0606030504020204" pitchFamily="34" charset="0"/>
              </a:rPr>
              <a:t>99.518</a:t>
            </a:r>
          </a:p>
          <a:p>
            <a:r>
              <a:rPr lang="en-GB" sz="2000" dirty="0">
                <a:solidFill>
                  <a:schemeClr val="bg1"/>
                </a:solidFill>
                <a:latin typeface="Open Sans" panose="020B0606030504020204" pitchFamily="34" charset="0"/>
              </a:rPr>
              <a:t>550-525 BC</a:t>
            </a:r>
          </a:p>
          <a:p>
            <a:r>
              <a:rPr lang="en-GB" sz="2000" dirty="0">
                <a:solidFill>
                  <a:schemeClr val="bg1"/>
                </a:solidFill>
                <a:latin typeface="Open Sans" panose="020B0606030504020204" pitchFamily="34" charset="0"/>
              </a:rPr>
              <a:t>Side A: Circe and Odysseus; Side B: Odysseus and Polyphemus</a:t>
            </a:r>
            <a:endParaRPr lang="en-GB" sz="2000" dirty="0">
              <a:solidFill>
                <a:schemeClr val="bg1"/>
              </a:solidFill>
            </a:endParaRPr>
          </a:p>
          <a:p>
            <a:r>
              <a:rPr lang="en-GB" sz="2000" dirty="0">
                <a:solidFill>
                  <a:schemeClr val="bg1"/>
                </a:solidFill>
              </a:rPr>
              <a:t>Photos: https://collections.mfa.org/objects/153469</a:t>
            </a:r>
          </a:p>
        </p:txBody>
      </p:sp>
    </p:spTree>
    <p:extLst>
      <p:ext uri="{BB962C8B-B14F-4D97-AF65-F5344CB8AC3E}">
        <p14:creationId xmlns:p14="http://schemas.microsoft.com/office/powerpoint/2010/main" val="440221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a:extLst>
              <a:ext uri="{FF2B5EF4-FFF2-40B4-BE49-F238E27FC236}">
                <a16:creationId xmlns:a16="http://schemas.microsoft.com/office/drawing/2014/main" id="{AE3CA180-6C1D-4816-967E-5AFEEC62EAB1}"/>
              </a:ext>
            </a:extLst>
          </p:cNvPr>
          <p:cNvSpPr>
            <a:spLocks noGrp="1" noChangeArrowheads="1"/>
          </p:cNvSpPr>
          <p:nvPr>
            <p:ph type="title"/>
          </p:nvPr>
        </p:nvSpPr>
        <p:spPr/>
        <p:txBody>
          <a:bodyPr/>
          <a:lstStyle/>
          <a:p>
            <a:pPr eaLnBrk="1" hangingPunct="1"/>
            <a:r>
              <a:rPr lang="en-GB" altLang="en-US" sz="3600"/>
              <a:t>Siphnian Treasury, Delphi, c. 525 BC</a:t>
            </a:r>
          </a:p>
        </p:txBody>
      </p:sp>
      <p:pic>
        <p:nvPicPr>
          <p:cNvPr id="8" name="Picture 7" descr="A close-up of a calculator&#10;&#10;Description automatically generated with low confidence">
            <a:extLst>
              <a:ext uri="{FF2B5EF4-FFF2-40B4-BE49-F238E27FC236}">
                <a16:creationId xmlns:a16="http://schemas.microsoft.com/office/drawing/2014/main" id="{B73F0E65-BA41-4B1B-9E4A-935F35D17E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7020" y="365125"/>
            <a:ext cx="1771897" cy="790685"/>
          </a:xfrm>
          <a:prstGeom prst="rect">
            <a:avLst/>
          </a:prstGeom>
        </p:spPr>
      </p:pic>
      <p:pic>
        <p:nvPicPr>
          <p:cNvPr id="12" name="Content Placeholder 3">
            <a:extLst>
              <a:ext uri="{FF2B5EF4-FFF2-40B4-BE49-F238E27FC236}">
                <a16:creationId xmlns:a16="http://schemas.microsoft.com/office/drawing/2014/main" id="{E4888AA3-6CD6-42D6-8264-B5A6FDC843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14549" y="1753157"/>
            <a:ext cx="3899988" cy="2599992"/>
          </a:xfrm>
          <a:prstGeom prst="rect">
            <a:avLst/>
          </a:prstGeom>
        </p:spPr>
      </p:pic>
      <p:pic>
        <p:nvPicPr>
          <p:cNvPr id="13" name="Picture 5" descr="Image Map of frieze">
            <a:extLst>
              <a:ext uri="{FF2B5EF4-FFF2-40B4-BE49-F238E27FC236}">
                <a16:creationId xmlns:a16="http://schemas.microsoft.com/office/drawing/2014/main" id="{98129897-02A6-406B-9BC5-773391952C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012" y="4672227"/>
            <a:ext cx="5574632" cy="2137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a:extLst>
              <a:ext uri="{FF2B5EF4-FFF2-40B4-BE49-F238E27FC236}">
                <a16:creationId xmlns:a16="http://schemas.microsoft.com/office/drawing/2014/main" id="{0A0C0AFA-94D4-DB99-1517-305E35E3F88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a:extLst>
              <a:ext uri="{FF2B5EF4-FFF2-40B4-BE49-F238E27FC236}">
                <a16:creationId xmlns:a16="http://schemas.microsoft.com/office/drawing/2014/main" id="{BA0281EA-9223-2712-2B50-C023FD56604D}"/>
              </a:ext>
            </a:extLst>
          </p:cNvPr>
          <p:cNvPicPr>
            <a:picLocks noChangeAspect="1"/>
          </p:cNvPicPr>
          <p:nvPr/>
        </p:nvPicPr>
        <p:blipFill>
          <a:blip r:embed="rId5"/>
          <a:stretch>
            <a:fillRect/>
          </a:stretch>
        </p:blipFill>
        <p:spPr>
          <a:xfrm>
            <a:off x="6047036" y="3174971"/>
            <a:ext cx="7698632" cy="5132421"/>
          </a:xfrm>
          <a:prstGeom prst="rect">
            <a:avLst/>
          </a:prstGeom>
        </p:spPr>
      </p:pic>
      <p:sp>
        <p:nvSpPr>
          <p:cNvPr id="4" name="Content Placeholder 3">
            <a:extLst>
              <a:ext uri="{FF2B5EF4-FFF2-40B4-BE49-F238E27FC236}">
                <a16:creationId xmlns:a16="http://schemas.microsoft.com/office/drawing/2014/main" id="{CAB5846E-FB3E-C3A9-CA42-C19AED6FCA63}"/>
              </a:ext>
            </a:extLst>
          </p:cNvPr>
          <p:cNvSpPr>
            <a:spLocks noGrp="1"/>
          </p:cNvSpPr>
          <p:nvPr>
            <p:ph idx="1"/>
          </p:nvPr>
        </p:nvSpPr>
        <p:spPr/>
        <p:txBody>
          <a:bodyPr/>
          <a:lstStyle/>
          <a:p>
            <a:endParaRPr lang="en-GB"/>
          </a:p>
        </p:txBody>
      </p:sp>
      <p:pic>
        <p:nvPicPr>
          <p:cNvPr id="5" name="Picture 5" descr="siph treasury2">
            <a:extLst>
              <a:ext uri="{FF2B5EF4-FFF2-40B4-BE49-F238E27FC236}">
                <a16:creationId xmlns:a16="http://schemas.microsoft.com/office/drawing/2014/main" id="{7679F33C-A9EB-0D19-4509-77804F7E37E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6047036" y="1568754"/>
            <a:ext cx="3817589" cy="321243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6113" y="258752"/>
            <a:ext cx="9662559" cy="461665"/>
          </a:xfrm>
          <a:prstGeom prst="rect">
            <a:avLst/>
          </a:prstGeom>
          <a:noFill/>
        </p:spPr>
        <p:txBody>
          <a:bodyPr wrap="square" rtlCol="0">
            <a:spAutoFit/>
          </a:bodyPr>
          <a:lstStyle/>
          <a:p>
            <a:r>
              <a:rPr lang="en-GB" sz="2400" dirty="0"/>
              <a:t>Pius Aeneas: from Troy to Rome</a:t>
            </a:r>
          </a:p>
        </p:txBody>
      </p:sp>
      <p:pic>
        <p:nvPicPr>
          <p:cNvPr id="1026" name="Picture 2" descr="Reverse of RIC III Antoninus Pius 91; 140-143 CE; American Numismatic Society 1954.256.1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67844" y="729818"/>
            <a:ext cx="4724156" cy="494497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930661" y="5674791"/>
            <a:ext cx="3560885" cy="1200329"/>
          </a:xfrm>
          <a:prstGeom prst="rect">
            <a:avLst/>
          </a:prstGeom>
          <a:noFill/>
        </p:spPr>
        <p:txBody>
          <a:bodyPr wrap="square" rtlCol="0">
            <a:spAutoFit/>
          </a:bodyPr>
          <a:lstStyle/>
          <a:p>
            <a:r>
              <a:rPr lang="en-GB" i="1" dirty="0" err="1"/>
              <a:t>pius</a:t>
            </a:r>
            <a:r>
              <a:rPr lang="en-GB" i="1" dirty="0"/>
              <a:t> Aeneas</a:t>
            </a:r>
            <a:r>
              <a:rPr lang="en-GB" dirty="0"/>
              <a:t> on the reverse of RIC III </a:t>
            </a:r>
            <a:r>
              <a:rPr lang="en-GB" dirty="0" err="1"/>
              <a:t>Antoninus</a:t>
            </a:r>
            <a:r>
              <a:rPr lang="en-GB" dirty="0"/>
              <a:t> Pius 91; 140-143 CE (above)</a:t>
            </a:r>
          </a:p>
          <a:p>
            <a:r>
              <a:rPr lang="en-GB" dirty="0"/>
              <a:t>Terracotta replica of group (left)</a:t>
            </a:r>
          </a:p>
        </p:txBody>
      </p:sp>
      <p:pic>
        <p:nvPicPr>
          <p:cNvPr id="9" name="Picture 4" descr="Statuette of Aeneas, Anchises, and Ascanius, 1st century CE; Naples: Museo Archeologico Nazionale di Napoli, inv. 110338&lt;br /&gt;&#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09791" y="9800549"/>
            <a:ext cx="1315903" cy="131590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Remapping the Forum Augustum (Chapter 4) - The Poetics of Power in Augustan  Rom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3824" y="1164154"/>
            <a:ext cx="5753136" cy="5333361"/>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1143000" y="2751992"/>
            <a:ext cx="351692" cy="2725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4" descr="Statuette of Aeneas, Anchises, and Ascanius, 1st century CE; Naples: Museo Archeologico Nazionale di Napoli, inv. 110338&lt;br /&gt;&#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400560" y="3635804"/>
            <a:ext cx="3239316" cy="323931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68E2DB2D-6B4D-4B3A-A258-A6C9A4FF433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10179" y="0"/>
            <a:ext cx="2529697" cy="3794546"/>
          </a:xfrm>
          <a:prstGeom prst="rect">
            <a:avLst/>
          </a:prstGeom>
        </p:spPr>
      </p:pic>
      <p:sp>
        <p:nvSpPr>
          <p:cNvPr id="5" name="TextBox 4">
            <a:extLst>
              <a:ext uri="{FF2B5EF4-FFF2-40B4-BE49-F238E27FC236}">
                <a16:creationId xmlns:a16="http://schemas.microsoft.com/office/drawing/2014/main" id="{36889B50-8242-408D-B6A7-4A74021D3F4F}"/>
              </a:ext>
            </a:extLst>
          </p:cNvPr>
          <p:cNvSpPr txBox="1"/>
          <p:nvPr/>
        </p:nvSpPr>
        <p:spPr>
          <a:xfrm>
            <a:off x="7795491" y="157018"/>
            <a:ext cx="3057236" cy="646331"/>
          </a:xfrm>
          <a:prstGeom prst="rect">
            <a:avLst/>
          </a:prstGeom>
          <a:noFill/>
        </p:spPr>
        <p:txBody>
          <a:bodyPr wrap="square" rtlCol="0">
            <a:spAutoFit/>
          </a:bodyPr>
          <a:lstStyle/>
          <a:p>
            <a:r>
              <a:rPr lang="en-GB" dirty="0"/>
              <a:t>Relief with Aeneas from the </a:t>
            </a:r>
            <a:r>
              <a:rPr lang="en-GB" dirty="0" err="1"/>
              <a:t>Sebasteion</a:t>
            </a:r>
            <a:r>
              <a:rPr lang="en-GB" dirty="0"/>
              <a:t> in </a:t>
            </a:r>
            <a:r>
              <a:rPr lang="en-GB" dirty="0" err="1"/>
              <a:t>Aphrodisias</a:t>
            </a:r>
            <a:endParaRPr lang="en-GB" dirty="0"/>
          </a:p>
        </p:txBody>
      </p:sp>
      <p:sp>
        <p:nvSpPr>
          <p:cNvPr id="6" name="TextBox 5">
            <a:extLst>
              <a:ext uri="{FF2B5EF4-FFF2-40B4-BE49-F238E27FC236}">
                <a16:creationId xmlns:a16="http://schemas.microsoft.com/office/drawing/2014/main" id="{420F9AA4-929B-C39C-32CB-2997BF7C28C7}"/>
              </a:ext>
            </a:extLst>
          </p:cNvPr>
          <p:cNvSpPr txBox="1"/>
          <p:nvPr/>
        </p:nvSpPr>
        <p:spPr>
          <a:xfrm>
            <a:off x="665018" y="803349"/>
            <a:ext cx="3105888" cy="369332"/>
          </a:xfrm>
          <a:prstGeom prst="rect">
            <a:avLst/>
          </a:prstGeom>
          <a:noFill/>
        </p:spPr>
        <p:txBody>
          <a:bodyPr wrap="square" rtlCol="0">
            <a:spAutoFit/>
          </a:bodyPr>
          <a:lstStyle/>
          <a:p>
            <a:r>
              <a:rPr lang="en-GB" dirty="0"/>
              <a:t>Forum of Augustus, Rome</a:t>
            </a:r>
          </a:p>
        </p:txBody>
      </p:sp>
    </p:spTree>
    <p:extLst>
      <p:ext uri="{BB962C8B-B14F-4D97-AF65-F5344CB8AC3E}">
        <p14:creationId xmlns:p14="http://schemas.microsoft.com/office/powerpoint/2010/main" val="2804273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39D44D-331A-45D6-BBAB-D530FF6A70B6}"/>
              </a:ext>
            </a:extLst>
          </p:cNvPr>
          <p:cNvSpPr>
            <a:spLocks noGrp="1"/>
          </p:cNvSpPr>
          <p:nvPr>
            <p:ph idx="1"/>
          </p:nvPr>
        </p:nvSpPr>
        <p:spPr>
          <a:xfrm>
            <a:off x="80818" y="200026"/>
            <a:ext cx="11409217" cy="6657974"/>
          </a:xfrm>
        </p:spPr>
        <p:txBody>
          <a:bodyPr>
            <a:noAutofit/>
          </a:bodyPr>
          <a:lstStyle/>
          <a:p>
            <a:pPr marL="0" indent="0">
              <a:buNone/>
            </a:pPr>
            <a:r>
              <a:rPr lang="en-GB" b="1" dirty="0"/>
              <a:t>Vergil </a:t>
            </a:r>
            <a:r>
              <a:rPr lang="en-GB" b="1" i="1" dirty="0"/>
              <a:t>Aeneid </a:t>
            </a:r>
            <a:r>
              <a:rPr lang="en-GB" b="1" dirty="0"/>
              <a:t>1.453-493: The images on Juno’s Temple at Carthage </a:t>
            </a:r>
          </a:p>
          <a:p>
            <a:pPr marL="0" indent="0">
              <a:buNone/>
            </a:pPr>
            <a:endParaRPr lang="en-GB" dirty="0"/>
          </a:p>
          <a:p>
            <a:pPr marL="0" indent="0" algn="just">
              <a:buNone/>
            </a:pPr>
            <a:r>
              <a:rPr lang="en-GB" b="0" i="0" dirty="0">
                <a:solidFill>
                  <a:srgbClr val="212529"/>
                </a:solidFill>
                <a:effectLst/>
                <a:latin typeface="literata_bookmedium"/>
              </a:rPr>
              <a:t>While, waiting for the queen, in the vast temple, he looks</a:t>
            </a:r>
          </a:p>
          <a:p>
            <a:pPr marL="0" indent="0" algn="just">
              <a:buNone/>
            </a:pPr>
            <a:r>
              <a:rPr lang="en-GB" b="0" i="0" dirty="0">
                <a:solidFill>
                  <a:srgbClr val="212529"/>
                </a:solidFill>
                <a:effectLst/>
                <a:latin typeface="literata_bookmedium"/>
              </a:rPr>
              <a:t>at each thing: while he marvels at the city’s wealth,</a:t>
            </a:r>
          </a:p>
          <a:p>
            <a:pPr marL="0" indent="0" algn="just">
              <a:buNone/>
            </a:pPr>
            <a:r>
              <a:rPr lang="en-GB" b="0" i="0" dirty="0">
                <a:solidFill>
                  <a:srgbClr val="212529"/>
                </a:solidFill>
                <a:effectLst/>
                <a:latin typeface="literata_bookmedium"/>
              </a:rPr>
              <a:t>the skill of their artistry, and the products of their labours,</a:t>
            </a:r>
          </a:p>
          <a:p>
            <a:pPr marL="0" indent="0" algn="just">
              <a:buNone/>
            </a:pPr>
            <a:r>
              <a:rPr lang="en-GB" b="0" i="0" dirty="0">
                <a:solidFill>
                  <a:srgbClr val="212529"/>
                </a:solidFill>
                <a:effectLst/>
                <a:latin typeface="literata_bookmedium"/>
              </a:rPr>
              <a:t>he sees the battles at Troy in their correct order,</a:t>
            </a:r>
          </a:p>
          <a:p>
            <a:pPr marL="0" indent="0" algn="just">
              <a:buNone/>
            </a:pPr>
            <a:r>
              <a:rPr lang="en-GB" b="0" i="0" dirty="0">
                <a:solidFill>
                  <a:srgbClr val="212529"/>
                </a:solidFill>
                <a:effectLst/>
                <a:latin typeface="literata_bookmedium"/>
              </a:rPr>
              <a:t>the War, known through its fame to the whole world,</a:t>
            </a:r>
          </a:p>
          <a:p>
            <a:pPr marL="0" indent="0" algn="just">
              <a:buNone/>
            </a:pPr>
            <a:r>
              <a:rPr lang="en-GB" b="0" i="0" dirty="0">
                <a:solidFill>
                  <a:srgbClr val="212529"/>
                </a:solidFill>
                <a:effectLst/>
                <a:latin typeface="literata_bookmedium"/>
              </a:rPr>
              <a:t>the sons of Atreus, of Priam, and Achilles angered with both.</a:t>
            </a:r>
          </a:p>
          <a:p>
            <a:pPr marL="0" indent="0" algn="just">
              <a:buNone/>
            </a:pPr>
            <a:r>
              <a:rPr lang="en-GB" b="0" i="0" dirty="0">
                <a:solidFill>
                  <a:srgbClr val="212529"/>
                </a:solidFill>
                <a:effectLst/>
                <a:latin typeface="literata_bookmedium"/>
              </a:rPr>
              <a:t>He halted, and said, with tears: ‘What place is there,</a:t>
            </a:r>
          </a:p>
          <a:p>
            <a:pPr marL="0" indent="0" algn="just">
              <a:buNone/>
            </a:pPr>
            <a:r>
              <a:rPr lang="en-GB" b="0" i="0" dirty="0">
                <a:solidFill>
                  <a:srgbClr val="212529"/>
                </a:solidFill>
                <a:effectLst/>
                <a:latin typeface="literata_bookmedium"/>
              </a:rPr>
              <a:t>Achates, what region of earth not full of our hardships?</a:t>
            </a:r>
          </a:p>
          <a:p>
            <a:pPr marL="0" indent="0" algn="just">
              <a:buNone/>
            </a:pPr>
            <a:r>
              <a:rPr lang="en-GB" b="0" i="0" dirty="0">
                <a:solidFill>
                  <a:srgbClr val="212529"/>
                </a:solidFill>
                <a:effectLst/>
                <a:latin typeface="literata_bookmedium"/>
              </a:rPr>
              <a:t>See, Priam! Here too virtue has its rewards, here too</a:t>
            </a:r>
          </a:p>
          <a:p>
            <a:pPr marL="0" indent="0" algn="just">
              <a:buNone/>
            </a:pPr>
            <a:r>
              <a:rPr lang="en-GB" b="0" i="0" dirty="0">
                <a:solidFill>
                  <a:srgbClr val="212529"/>
                </a:solidFill>
                <a:effectLst/>
                <a:latin typeface="literata_bookmedium"/>
              </a:rPr>
              <a:t>there are tears for events, and mortal things touch the heart.</a:t>
            </a:r>
          </a:p>
          <a:p>
            <a:pPr marL="0" indent="0" algn="just">
              <a:buNone/>
            </a:pPr>
            <a:r>
              <a:rPr lang="en-GB" b="0" i="0" dirty="0">
                <a:solidFill>
                  <a:srgbClr val="212529"/>
                </a:solidFill>
                <a:effectLst/>
                <a:latin typeface="literata_bookmedium"/>
              </a:rPr>
              <a:t>Lose your fears: this fame will bring you benefit.’</a:t>
            </a:r>
          </a:p>
          <a:p>
            <a:pPr marL="0" indent="0">
              <a:buNone/>
            </a:pPr>
            <a:br>
              <a:rPr lang="en-GB" dirty="0"/>
            </a:br>
            <a:endParaRPr lang="en-GB" dirty="0"/>
          </a:p>
        </p:txBody>
      </p:sp>
      <p:sp>
        <p:nvSpPr>
          <p:cNvPr id="6" name="TextBox 5">
            <a:extLst>
              <a:ext uri="{FF2B5EF4-FFF2-40B4-BE49-F238E27FC236}">
                <a16:creationId xmlns:a16="http://schemas.microsoft.com/office/drawing/2014/main" id="{EFFDF90B-3639-4582-BFAD-4D7EE46CC8AC}"/>
              </a:ext>
            </a:extLst>
          </p:cNvPr>
          <p:cNvSpPr txBox="1"/>
          <p:nvPr/>
        </p:nvSpPr>
        <p:spPr>
          <a:xfrm>
            <a:off x="9310255" y="5375564"/>
            <a:ext cx="2800927" cy="646331"/>
          </a:xfrm>
          <a:prstGeom prst="rect">
            <a:avLst/>
          </a:prstGeom>
          <a:noFill/>
        </p:spPr>
        <p:txBody>
          <a:bodyPr wrap="square" rtlCol="0">
            <a:spAutoFit/>
          </a:bodyPr>
          <a:lstStyle/>
          <a:p>
            <a:r>
              <a:rPr lang="en-GB" dirty="0"/>
              <a:t>Trans. Kline, Poetryintranslation.com</a:t>
            </a:r>
          </a:p>
        </p:txBody>
      </p:sp>
    </p:spTree>
    <p:extLst>
      <p:ext uri="{BB962C8B-B14F-4D97-AF65-F5344CB8AC3E}">
        <p14:creationId xmlns:p14="http://schemas.microsoft.com/office/powerpoint/2010/main" val="1464266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CEBC6-AED0-4F90-8B0C-A7F813BC8213}"/>
              </a:ext>
            </a:extLst>
          </p:cNvPr>
          <p:cNvSpPr>
            <a:spLocks noGrp="1"/>
          </p:cNvSpPr>
          <p:nvPr>
            <p:ph type="title"/>
          </p:nvPr>
        </p:nvSpPr>
        <p:spPr/>
        <p:txBody>
          <a:bodyPr>
            <a:normAutofit/>
          </a:bodyPr>
          <a:lstStyle/>
          <a:p>
            <a:r>
              <a:rPr lang="en-GB" sz="3600" b="1" dirty="0"/>
              <a:t>The Fall of Troy: Aeneid 2. The Trojan Horse and Death of Laocoon</a:t>
            </a:r>
          </a:p>
        </p:txBody>
      </p:sp>
      <p:sp>
        <p:nvSpPr>
          <p:cNvPr id="3" name="Content Placeholder 2">
            <a:extLst>
              <a:ext uri="{FF2B5EF4-FFF2-40B4-BE49-F238E27FC236}">
                <a16:creationId xmlns:a16="http://schemas.microsoft.com/office/drawing/2014/main" id="{A7568EA2-3212-415A-8F8C-5F549A85075A}"/>
              </a:ext>
            </a:extLst>
          </p:cNvPr>
          <p:cNvSpPr>
            <a:spLocks noGrp="1"/>
          </p:cNvSpPr>
          <p:nvPr>
            <p:ph idx="1"/>
          </p:nvPr>
        </p:nvSpPr>
        <p:spPr>
          <a:xfrm>
            <a:off x="277091" y="1997797"/>
            <a:ext cx="6096000" cy="4486275"/>
          </a:xfrm>
        </p:spPr>
        <p:txBody>
          <a:bodyPr>
            <a:normAutofit fontScale="85000" lnSpcReduction="20000"/>
          </a:bodyPr>
          <a:lstStyle/>
          <a:p>
            <a:pPr marL="0" indent="0" algn="just">
              <a:buNone/>
            </a:pPr>
            <a:r>
              <a:rPr lang="en-GB" b="0" i="0" dirty="0">
                <a:solidFill>
                  <a:srgbClr val="212529"/>
                </a:solidFill>
                <a:effectLst/>
              </a:rPr>
              <a:t>After many years have slipped by, the leaders of the Greeks,</a:t>
            </a:r>
          </a:p>
          <a:p>
            <a:pPr marL="0" indent="0" algn="just">
              <a:buNone/>
            </a:pPr>
            <a:r>
              <a:rPr lang="en-GB" b="0" i="0" dirty="0">
                <a:solidFill>
                  <a:srgbClr val="212529"/>
                </a:solidFill>
                <a:effectLst/>
              </a:rPr>
              <a:t>opposed by the Fates, and damaged by the war,</a:t>
            </a:r>
          </a:p>
          <a:p>
            <a:pPr marL="0" indent="0" algn="just">
              <a:buNone/>
            </a:pPr>
            <a:r>
              <a:rPr lang="en-GB" b="0" i="0" dirty="0">
                <a:solidFill>
                  <a:srgbClr val="212529"/>
                </a:solidFill>
                <a:effectLst/>
              </a:rPr>
              <a:t>build a horse of mountainous size, through Pallas’s divine art,</a:t>
            </a:r>
          </a:p>
          <a:p>
            <a:pPr marL="0" indent="0" algn="just">
              <a:buNone/>
            </a:pPr>
            <a:r>
              <a:rPr lang="en-GB" b="0" i="0" dirty="0">
                <a:solidFill>
                  <a:srgbClr val="212529"/>
                </a:solidFill>
                <a:effectLst/>
              </a:rPr>
              <a:t>and weave planks of fir over its ribs:</a:t>
            </a:r>
          </a:p>
          <a:p>
            <a:pPr marL="0" indent="0" algn="just">
              <a:buNone/>
            </a:pPr>
            <a:r>
              <a:rPr lang="en-GB" b="0" i="0" dirty="0">
                <a:solidFill>
                  <a:srgbClr val="212529"/>
                </a:solidFill>
                <a:effectLst/>
              </a:rPr>
              <a:t>they pretend it’s a votive offering: this rumour spreads.</a:t>
            </a:r>
          </a:p>
          <a:p>
            <a:pPr marL="0" indent="0" algn="just">
              <a:buNone/>
            </a:pPr>
            <a:r>
              <a:rPr lang="en-GB" b="0" i="0" dirty="0">
                <a:solidFill>
                  <a:srgbClr val="212529"/>
                </a:solidFill>
                <a:effectLst/>
              </a:rPr>
              <a:t>They secretly hide a picked body of men, chosen by lot,</a:t>
            </a:r>
          </a:p>
          <a:p>
            <a:pPr marL="0" indent="0" algn="just">
              <a:buNone/>
            </a:pPr>
            <a:r>
              <a:rPr lang="en-GB" b="0" i="0" dirty="0">
                <a:solidFill>
                  <a:srgbClr val="212529"/>
                </a:solidFill>
                <a:effectLst/>
              </a:rPr>
              <a:t>there, in the dark body, filling the belly and the huge</a:t>
            </a:r>
          </a:p>
          <a:p>
            <a:pPr marL="0" indent="0" algn="just">
              <a:buNone/>
            </a:pPr>
            <a:r>
              <a:rPr lang="en-GB" b="0" i="0" dirty="0">
                <a:solidFill>
                  <a:srgbClr val="212529"/>
                </a:solidFill>
                <a:effectLst/>
              </a:rPr>
              <a:t>cavernous insides with armed warriors.</a:t>
            </a:r>
          </a:p>
          <a:p>
            <a:endParaRPr lang="en-GB" dirty="0"/>
          </a:p>
        </p:txBody>
      </p:sp>
      <p:pic>
        <p:nvPicPr>
          <p:cNvPr id="5" name="Content Placeholder 3" descr="House of Menander, ala, wooden horse..JPG">
            <a:extLst>
              <a:ext uri="{FF2B5EF4-FFF2-40B4-BE49-F238E27FC236}">
                <a16:creationId xmlns:a16="http://schemas.microsoft.com/office/drawing/2014/main" id="{2849BE17-2E09-CE3E-C655-8998B19208B2}"/>
              </a:ext>
            </a:extLst>
          </p:cNvPr>
          <p:cNvPicPr>
            <a:picLocks noChangeAspect="1"/>
          </p:cNvPicPr>
          <p:nvPr/>
        </p:nvPicPr>
        <p:blipFill>
          <a:blip r:embed="rId2" cstate="screen">
            <a:extLst>
              <a:ext uri="{28A0092B-C50C-407E-A947-70E740481C1C}">
                <a14:useLocalDpi xmlns:a14="http://schemas.microsoft.com/office/drawing/2010/main"/>
              </a:ext>
            </a:extLst>
          </a:blip>
          <a:srcRect l="-9003" r="-9003"/>
          <a:stretch>
            <a:fillRect/>
          </a:stretch>
        </p:blipFill>
        <p:spPr>
          <a:xfrm>
            <a:off x="6026516" y="1493028"/>
            <a:ext cx="7278874" cy="4003100"/>
          </a:xfrm>
          <a:prstGeom prst="rect">
            <a:avLst/>
          </a:prstGeom>
        </p:spPr>
      </p:pic>
    </p:spTree>
    <p:extLst>
      <p:ext uri="{BB962C8B-B14F-4D97-AF65-F5344CB8AC3E}">
        <p14:creationId xmlns:p14="http://schemas.microsoft.com/office/powerpoint/2010/main" val="122796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7436</TotalTime>
  <Words>2126</Words>
  <Application>Microsoft Office PowerPoint</Application>
  <PresentationFormat>Widescreen</PresentationFormat>
  <Paragraphs>183</Paragraphs>
  <Slides>34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Calibri</vt:lpstr>
      <vt:lpstr>Calibri Light</vt:lpstr>
      <vt:lpstr>literata_bookmedium</vt:lpstr>
      <vt:lpstr>New Athena Unicode</vt:lpstr>
      <vt:lpstr>Open Sans</vt:lpstr>
      <vt:lpstr>Verdana</vt:lpstr>
      <vt:lpstr>Office Theme</vt:lpstr>
      <vt:lpstr>Epic in Greek and Roman Art: The Trojan War</vt:lpstr>
      <vt:lpstr>PowerPoint Presentation</vt:lpstr>
      <vt:lpstr>Early mythological images: Amphora in Eleusis Museum, from Cemetery at Eleusis. C. 675-650 BC</vt:lpstr>
      <vt:lpstr>PowerPoint Presentation</vt:lpstr>
      <vt:lpstr>PowerPoint Presentation</vt:lpstr>
      <vt:lpstr>Siphnian Treasury, Delphi, c. 525 BC</vt:lpstr>
      <vt:lpstr>PowerPoint Presentation</vt:lpstr>
      <vt:lpstr>PowerPoint Presentation</vt:lpstr>
      <vt:lpstr>The Fall of Troy: Aeneid 2. The Trojan Horse and Death of Laocoon</vt:lpstr>
      <vt:lpstr>Laocoon’s warning (Aen 2.40-56)</vt:lpstr>
      <vt:lpstr>PowerPoint Presentation</vt:lpstr>
      <vt:lpstr>PowerPoint Presentation</vt:lpstr>
      <vt:lpstr>PowerPoint Presentation</vt:lpstr>
      <vt:lpstr>Why? </vt:lpstr>
      <vt:lpstr>House of the Menander, Pompeii. Ala</vt:lpstr>
      <vt:lpstr>PowerPoint Presentation</vt:lpstr>
      <vt:lpstr>PowerPoint Presentation</vt:lpstr>
      <vt:lpstr>PowerPoint Presentation</vt:lpstr>
      <vt:lpstr>PowerPoint Presentation</vt:lpstr>
      <vt:lpstr>PowerPoint Presentation</vt:lpstr>
      <vt:lpstr>PowerPoint Presentation</vt:lpstr>
      <vt:lpstr>The death of Hektor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Death of Hektor in Britain – The Rutland Mosaic</vt:lpstr>
      <vt:lpstr>PowerPoint Presentation</vt:lpstr>
      <vt:lpstr>PowerPoint Presentation</vt:lpstr>
      <vt:lpstr>Myths in Art: Why?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Rewriting the Trojan War for the Roman Dead: Tales from Troy on Roman sarcophagi</dc:title>
  <dc:creator>Zahra Poulter</dc:creator>
  <cp:lastModifiedBy>Grigsby, Paul</cp:lastModifiedBy>
  <cp:revision>46</cp:revision>
  <cp:lastPrinted>2017-05-26T13:23:27Z</cp:lastPrinted>
  <dcterms:created xsi:type="dcterms:W3CDTF">2017-05-08T09:03:08Z</dcterms:created>
  <dcterms:modified xsi:type="dcterms:W3CDTF">2023-07-27T08:41:12Z</dcterms:modified>
</cp:coreProperties>
</file>