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4"/>
  </p:notesMasterIdLst>
  <p:sldIdLst>
    <p:sldId id="257" r:id="rId2"/>
    <p:sldId id="270" r:id="rId3"/>
    <p:sldId id="271" r:id="rId4"/>
    <p:sldId id="302" r:id="rId5"/>
    <p:sldId id="272" r:id="rId6"/>
    <p:sldId id="288" r:id="rId7"/>
    <p:sldId id="289" r:id="rId8"/>
    <p:sldId id="258" r:id="rId9"/>
    <p:sldId id="263" r:id="rId10"/>
    <p:sldId id="295" r:id="rId11"/>
    <p:sldId id="260" r:id="rId12"/>
    <p:sldId id="274" r:id="rId13"/>
    <p:sldId id="261" r:id="rId14"/>
    <p:sldId id="265" r:id="rId15"/>
    <p:sldId id="290" r:id="rId16"/>
    <p:sldId id="266" r:id="rId17"/>
    <p:sldId id="300" r:id="rId18"/>
    <p:sldId id="304" r:id="rId19"/>
    <p:sldId id="305" r:id="rId20"/>
    <p:sldId id="273" r:id="rId21"/>
    <p:sldId id="306" r:id="rId22"/>
    <p:sldId id="299"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32"/>
    <p:restoredTop sz="94595"/>
  </p:normalViewPr>
  <p:slideViewPr>
    <p:cSldViewPr snapToGrid="0" snapToObjects="1">
      <p:cViewPr varScale="1">
        <p:scale>
          <a:sx n="84" d="100"/>
          <a:sy n="84" d="100"/>
        </p:scale>
        <p:origin x="216" y="5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71930F9-A385-1641-90CD-6939C2B17173}" type="datetimeFigureOut">
              <a:rPr lang="en-US" smtClean="0"/>
              <a:t>6/27/23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7CDA134-E9B4-A544-BB89-54AA911AA4FB}" type="slidenum">
              <a:rPr lang="en-US" smtClean="0"/>
              <a:t>‹#›</a:t>
            </a:fld>
            <a:endParaRPr lang="en-US"/>
          </a:p>
        </p:txBody>
      </p:sp>
    </p:spTree>
    <p:extLst>
      <p:ext uri="{BB962C8B-B14F-4D97-AF65-F5344CB8AC3E}">
        <p14:creationId xmlns:p14="http://schemas.microsoft.com/office/powerpoint/2010/main" val="1098159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E076BAC-F2BC-D847-B2A3-B55F28F56B76}" type="slidenum">
              <a:rPr lang="en-US" smtClean="0"/>
              <a:t>11</a:t>
            </a:fld>
            <a:endParaRPr lang="en-US"/>
          </a:p>
        </p:txBody>
      </p:sp>
    </p:spTree>
    <p:extLst>
      <p:ext uri="{BB962C8B-B14F-4D97-AF65-F5344CB8AC3E}">
        <p14:creationId xmlns:p14="http://schemas.microsoft.com/office/powerpoint/2010/main" val="41996549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E076BAC-F2BC-D847-B2A3-B55F28F56B76}" type="slidenum">
              <a:rPr lang="en-US" smtClean="0"/>
              <a:t>16</a:t>
            </a:fld>
            <a:endParaRPr lang="en-US"/>
          </a:p>
        </p:txBody>
      </p:sp>
    </p:spTree>
    <p:extLst>
      <p:ext uri="{BB962C8B-B14F-4D97-AF65-F5344CB8AC3E}">
        <p14:creationId xmlns:p14="http://schemas.microsoft.com/office/powerpoint/2010/main" val="7607309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3354A1-BAC4-D947-AE01-83AD75DED34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5D65D08A-7720-1749-84CF-ADEBCEA03D5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EB5222D-F02D-F94D-996C-764D16D5E71E}"/>
              </a:ext>
            </a:extLst>
          </p:cNvPr>
          <p:cNvSpPr>
            <a:spLocks noGrp="1"/>
          </p:cNvSpPr>
          <p:nvPr>
            <p:ph type="dt" sz="half" idx="10"/>
          </p:nvPr>
        </p:nvSpPr>
        <p:spPr/>
        <p:txBody>
          <a:bodyPr/>
          <a:lstStyle/>
          <a:p>
            <a:fld id="{86DD2029-0AE8-0E47-A273-1F29A1AEB17B}" type="datetimeFigureOut">
              <a:rPr lang="en-US" smtClean="0"/>
              <a:t>6/27/23</a:t>
            </a:fld>
            <a:endParaRPr lang="en-US"/>
          </a:p>
        </p:txBody>
      </p:sp>
      <p:sp>
        <p:nvSpPr>
          <p:cNvPr id="5" name="Footer Placeholder 4">
            <a:extLst>
              <a:ext uri="{FF2B5EF4-FFF2-40B4-BE49-F238E27FC236}">
                <a16:creationId xmlns:a16="http://schemas.microsoft.com/office/drawing/2014/main" id="{D7CB4F96-C846-6A47-8F29-D8BBBF24507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AC83A45-F4A7-2442-A838-5B69E961E9EC}"/>
              </a:ext>
            </a:extLst>
          </p:cNvPr>
          <p:cNvSpPr>
            <a:spLocks noGrp="1"/>
          </p:cNvSpPr>
          <p:nvPr>
            <p:ph type="sldNum" sz="quarter" idx="12"/>
          </p:nvPr>
        </p:nvSpPr>
        <p:spPr/>
        <p:txBody>
          <a:bodyPr/>
          <a:lstStyle/>
          <a:p>
            <a:fld id="{E8C57E0C-8289-714E-982B-8B5B251D7E10}" type="slidenum">
              <a:rPr lang="en-US" smtClean="0"/>
              <a:t>‹#›</a:t>
            </a:fld>
            <a:endParaRPr lang="en-US"/>
          </a:p>
        </p:txBody>
      </p:sp>
    </p:spTree>
    <p:extLst>
      <p:ext uri="{BB962C8B-B14F-4D97-AF65-F5344CB8AC3E}">
        <p14:creationId xmlns:p14="http://schemas.microsoft.com/office/powerpoint/2010/main" val="24506479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B1F4B9-D884-724E-B1EA-81649F18A20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140F073-8B6D-9147-A67D-9766A9A4A0C7}"/>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739374A-0E10-2649-B222-7326E84AB9B0}"/>
              </a:ext>
            </a:extLst>
          </p:cNvPr>
          <p:cNvSpPr>
            <a:spLocks noGrp="1"/>
          </p:cNvSpPr>
          <p:nvPr>
            <p:ph type="dt" sz="half" idx="10"/>
          </p:nvPr>
        </p:nvSpPr>
        <p:spPr/>
        <p:txBody>
          <a:bodyPr/>
          <a:lstStyle/>
          <a:p>
            <a:fld id="{86DD2029-0AE8-0E47-A273-1F29A1AEB17B}" type="datetimeFigureOut">
              <a:rPr lang="en-US" smtClean="0"/>
              <a:t>6/27/23</a:t>
            </a:fld>
            <a:endParaRPr lang="en-US"/>
          </a:p>
        </p:txBody>
      </p:sp>
      <p:sp>
        <p:nvSpPr>
          <p:cNvPr id="5" name="Footer Placeholder 4">
            <a:extLst>
              <a:ext uri="{FF2B5EF4-FFF2-40B4-BE49-F238E27FC236}">
                <a16:creationId xmlns:a16="http://schemas.microsoft.com/office/drawing/2014/main" id="{6F7B3FC0-0A89-994B-8EC2-0E01D091CF1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B644912-DAA9-294A-A475-33544533E04E}"/>
              </a:ext>
            </a:extLst>
          </p:cNvPr>
          <p:cNvSpPr>
            <a:spLocks noGrp="1"/>
          </p:cNvSpPr>
          <p:nvPr>
            <p:ph type="sldNum" sz="quarter" idx="12"/>
          </p:nvPr>
        </p:nvSpPr>
        <p:spPr/>
        <p:txBody>
          <a:bodyPr/>
          <a:lstStyle/>
          <a:p>
            <a:fld id="{E8C57E0C-8289-714E-982B-8B5B251D7E10}" type="slidenum">
              <a:rPr lang="en-US" smtClean="0"/>
              <a:t>‹#›</a:t>
            </a:fld>
            <a:endParaRPr lang="en-US"/>
          </a:p>
        </p:txBody>
      </p:sp>
    </p:spTree>
    <p:extLst>
      <p:ext uri="{BB962C8B-B14F-4D97-AF65-F5344CB8AC3E}">
        <p14:creationId xmlns:p14="http://schemas.microsoft.com/office/powerpoint/2010/main" val="41847293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1835C50-600F-A54E-9DA2-4A4CCC0F57D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53CAD1D-664D-8B43-8D54-3E1DB73695AD}"/>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DC8F00B-C6CD-2A4F-9D15-557E4C7A0909}"/>
              </a:ext>
            </a:extLst>
          </p:cNvPr>
          <p:cNvSpPr>
            <a:spLocks noGrp="1"/>
          </p:cNvSpPr>
          <p:nvPr>
            <p:ph type="dt" sz="half" idx="10"/>
          </p:nvPr>
        </p:nvSpPr>
        <p:spPr/>
        <p:txBody>
          <a:bodyPr/>
          <a:lstStyle/>
          <a:p>
            <a:fld id="{86DD2029-0AE8-0E47-A273-1F29A1AEB17B}" type="datetimeFigureOut">
              <a:rPr lang="en-US" smtClean="0"/>
              <a:t>6/27/23</a:t>
            </a:fld>
            <a:endParaRPr lang="en-US"/>
          </a:p>
        </p:txBody>
      </p:sp>
      <p:sp>
        <p:nvSpPr>
          <p:cNvPr id="5" name="Footer Placeholder 4">
            <a:extLst>
              <a:ext uri="{FF2B5EF4-FFF2-40B4-BE49-F238E27FC236}">
                <a16:creationId xmlns:a16="http://schemas.microsoft.com/office/drawing/2014/main" id="{EECE7DBE-4152-B144-9F43-D8F73307E9A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BF63CD0-1C90-F848-967B-BD11A0221DD9}"/>
              </a:ext>
            </a:extLst>
          </p:cNvPr>
          <p:cNvSpPr>
            <a:spLocks noGrp="1"/>
          </p:cNvSpPr>
          <p:nvPr>
            <p:ph type="sldNum" sz="quarter" idx="12"/>
          </p:nvPr>
        </p:nvSpPr>
        <p:spPr/>
        <p:txBody>
          <a:bodyPr/>
          <a:lstStyle/>
          <a:p>
            <a:fld id="{E8C57E0C-8289-714E-982B-8B5B251D7E10}" type="slidenum">
              <a:rPr lang="en-US" smtClean="0"/>
              <a:t>‹#›</a:t>
            </a:fld>
            <a:endParaRPr lang="en-US"/>
          </a:p>
        </p:txBody>
      </p:sp>
    </p:spTree>
    <p:extLst>
      <p:ext uri="{BB962C8B-B14F-4D97-AF65-F5344CB8AC3E}">
        <p14:creationId xmlns:p14="http://schemas.microsoft.com/office/powerpoint/2010/main" val="30240680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9AB24A-118C-AF4D-8D42-36E282E0036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E1FEA7F-5367-6E4E-AAA6-6540551B3FBB}"/>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F4914EE-75B3-6F4F-96FD-02BC742366B3}"/>
              </a:ext>
            </a:extLst>
          </p:cNvPr>
          <p:cNvSpPr>
            <a:spLocks noGrp="1"/>
          </p:cNvSpPr>
          <p:nvPr>
            <p:ph type="dt" sz="half" idx="10"/>
          </p:nvPr>
        </p:nvSpPr>
        <p:spPr/>
        <p:txBody>
          <a:bodyPr/>
          <a:lstStyle/>
          <a:p>
            <a:fld id="{86DD2029-0AE8-0E47-A273-1F29A1AEB17B}" type="datetimeFigureOut">
              <a:rPr lang="en-US" smtClean="0"/>
              <a:t>6/27/23</a:t>
            </a:fld>
            <a:endParaRPr lang="en-US"/>
          </a:p>
        </p:txBody>
      </p:sp>
      <p:sp>
        <p:nvSpPr>
          <p:cNvPr id="5" name="Footer Placeholder 4">
            <a:extLst>
              <a:ext uri="{FF2B5EF4-FFF2-40B4-BE49-F238E27FC236}">
                <a16:creationId xmlns:a16="http://schemas.microsoft.com/office/drawing/2014/main" id="{6A362EEA-2173-D441-8609-AB16D4A6AA9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E7A5204-0BB0-E142-851E-DEB8635F9D07}"/>
              </a:ext>
            </a:extLst>
          </p:cNvPr>
          <p:cNvSpPr>
            <a:spLocks noGrp="1"/>
          </p:cNvSpPr>
          <p:nvPr>
            <p:ph type="sldNum" sz="quarter" idx="12"/>
          </p:nvPr>
        </p:nvSpPr>
        <p:spPr/>
        <p:txBody>
          <a:bodyPr/>
          <a:lstStyle/>
          <a:p>
            <a:fld id="{E8C57E0C-8289-714E-982B-8B5B251D7E10}" type="slidenum">
              <a:rPr lang="en-US" smtClean="0"/>
              <a:t>‹#›</a:t>
            </a:fld>
            <a:endParaRPr lang="en-US"/>
          </a:p>
        </p:txBody>
      </p:sp>
    </p:spTree>
    <p:extLst>
      <p:ext uri="{BB962C8B-B14F-4D97-AF65-F5344CB8AC3E}">
        <p14:creationId xmlns:p14="http://schemas.microsoft.com/office/powerpoint/2010/main" val="1705935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1077FA-26DB-4543-94EE-62E01F9FBF4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1B4CD05-6DE7-8040-8348-9A2F1D926D7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E6978089-A30F-B841-905B-92ADE50AD6DF}"/>
              </a:ext>
            </a:extLst>
          </p:cNvPr>
          <p:cNvSpPr>
            <a:spLocks noGrp="1"/>
          </p:cNvSpPr>
          <p:nvPr>
            <p:ph type="dt" sz="half" idx="10"/>
          </p:nvPr>
        </p:nvSpPr>
        <p:spPr/>
        <p:txBody>
          <a:bodyPr/>
          <a:lstStyle/>
          <a:p>
            <a:fld id="{86DD2029-0AE8-0E47-A273-1F29A1AEB17B}" type="datetimeFigureOut">
              <a:rPr lang="en-US" smtClean="0"/>
              <a:t>6/27/23</a:t>
            </a:fld>
            <a:endParaRPr lang="en-US"/>
          </a:p>
        </p:txBody>
      </p:sp>
      <p:sp>
        <p:nvSpPr>
          <p:cNvPr id="5" name="Footer Placeholder 4">
            <a:extLst>
              <a:ext uri="{FF2B5EF4-FFF2-40B4-BE49-F238E27FC236}">
                <a16:creationId xmlns:a16="http://schemas.microsoft.com/office/drawing/2014/main" id="{5BE14451-4597-834B-8F18-ABA19D9C6CE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52761AC-CE0C-1340-A535-A4F07FDECCA4}"/>
              </a:ext>
            </a:extLst>
          </p:cNvPr>
          <p:cNvSpPr>
            <a:spLocks noGrp="1"/>
          </p:cNvSpPr>
          <p:nvPr>
            <p:ph type="sldNum" sz="quarter" idx="12"/>
          </p:nvPr>
        </p:nvSpPr>
        <p:spPr/>
        <p:txBody>
          <a:bodyPr/>
          <a:lstStyle/>
          <a:p>
            <a:fld id="{E8C57E0C-8289-714E-982B-8B5B251D7E10}" type="slidenum">
              <a:rPr lang="en-US" smtClean="0"/>
              <a:t>‹#›</a:t>
            </a:fld>
            <a:endParaRPr lang="en-US"/>
          </a:p>
        </p:txBody>
      </p:sp>
    </p:spTree>
    <p:extLst>
      <p:ext uri="{BB962C8B-B14F-4D97-AF65-F5344CB8AC3E}">
        <p14:creationId xmlns:p14="http://schemas.microsoft.com/office/powerpoint/2010/main" val="37288632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F95CF1-235D-754A-8FC3-8DD94634E31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8DAB9FC-A88C-7244-9A20-69EAC2EB70B1}"/>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B8090B4-80C3-4142-8422-2EBB27981447}"/>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E936243-E56A-C944-BE09-182A77F931A2}"/>
              </a:ext>
            </a:extLst>
          </p:cNvPr>
          <p:cNvSpPr>
            <a:spLocks noGrp="1"/>
          </p:cNvSpPr>
          <p:nvPr>
            <p:ph type="dt" sz="half" idx="10"/>
          </p:nvPr>
        </p:nvSpPr>
        <p:spPr/>
        <p:txBody>
          <a:bodyPr/>
          <a:lstStyle/>
          <a:p>
            <a:fld id="{86DD2029-0AE8-0E47-A273-1F29A1AEB17B}" type="datetimeFigureOut">
              <a:rPr lang="en-US" smtClean="0"/>
              <a:t>6/27/23</a:t>
            </a:fld>
            <a:endParaRPr lang="en-US"/>
          </a:p>
        </p:txBody>
      </p:sp>
      <p:sp>
        <p:nvSpPr>
          <p:cNvPr id="6" name="Footer Placeholder 5">
            <a:extLst>
              <a:ext uri="{FF2B5EF4-FFF2-40B4-BE49-F238E27FC236}">
                <a16:creationId xmlns:a16="http://schemas.microsoft.com/office/drawing/2014/main" id="{DED0391D-4EA6-4343-9531-B1F91CC1658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8E0391B-5F0C-914D-B821-0F854ADF7F75}"/>
              </a:ext>
            </a:extLst>
          </p:cNvPr>
          <p:cNvSpPr>
            <a:spLocks noGrp="1"/>
          </p:cNvSpPr>
          <p:nvPr>
            <p:ph type="sldNum" sz="quarter" idx="12"/>
          </p:nvPr>
        </p:nvSpPr>
        <p:spPr/>
        <p:txBody>
          <a:bodyPr/>
          <a:lstStyle/>
          <a:p>
            <a:fld id="{E8C57E0C-8289-714E-982B-8B5B251D7E10}" type="slidenum">
              <a:rPr lang="en-US" smtClean="0"/>
              <a:t>‹#›</a:t>
            </a:fld>
            <a:endParaRPr lang="en-US"/>
          </a:p>
        </p:txBody>
      </p:sp>
    </p:spTree>
    <p:extLst>
      <p:ext uri="{BB962C8B-B14F-4D97-AF65-F5344CB8AC3E}">
        <p14:creationId xmlns:p14="http://schemas.microsoft.com/office/powerpoint/2010/main" val="21075801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1A3A2A-1089-5740-BC9C-EBC358A144B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DEC7BF8-499C-9B45-B84D-F51BD2BB265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C636D7CB-0DD9-1D41-B771-741871268A35}"/>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9121FE2-118A-1144-8A1A-F5AC91492C7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BE64EBEA-F374-2745-9F54-BE3F05A4C368}"/>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E3F7A50-339B-6948-82FD-1403460FA3F9}"/>
              </a:ext>
            </a:extLst>
          </p:cNvPr>
          <p:cNvSpPr>
            <a:spLocks noGrp="1"/>
          </p:cNvSpPr>
          <p:nvPr>
            <p:ph type="dt" sz="half" idx="10"/>
          </p:nvPr>
        </p:nvSpPr>
        <p:spPr/>
        <p:txBody>
          <a:bodyPr/>
          <a:lstStyle/>
          <a:p>
            <a:fld id="{86DD2029-0AE8-0E47-A273-1F29A1AEB17B}" type="datetimeFigureOut">
              <a:rPr lang="en-US" smtClean="0"/>
              <a:t>6/27/23</a:t>
            </a:fld>
            <a:endParaRPr lang="en-US"/>
          </a:p>
        </p:txBody>
      </p:sp>
      <p:sp>
        <p:nvSpPr>
          <p:cNvPr id="8" name="Footer Placeholder 7">
            <a:extLst>
              <a:ext uri="{FF2B5EF4-FFF2-40B4-BE49-F238E27FC236}">
                <a16:creationId xmlns:a16="http://schemas.microsoft.com/office/drawing/2014/main" id="{C2E237C6-2452-BE49-9A81-E23AF4B04F0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D6BE62C-A2DC-E542-80FD-2756E6F4BE07}"/>
              </a:ext>
            </a:extLst>
          </p:cNvPr>
          <p:cNvSpPr>
            <a:spLocks noGrp="1"/>
          </p:cNvSpPr>
          <p:nvPr>
            <p:ph type="sldNum" sz="quarter" idx="12"/>
          </p:nvPr>
        </p:nvSpPr>
        <p:spPr/>
        <p:txBody>
          <a:bodyPr/>
          <a:lstStyle/>
          <a:p>
            <a:fld id="{E8C57E0C-8289-714E-982B-8B5B251D7E10}" type="slidenum">
              <a:rPr lang="en-US" smtClean="0"/>
              <a:t>‹#›</a:t>
            </a:fld>
            <a:endParaRPr lang="en-US"/>
          </a:p>
        </p:txBody>
      </p:sp>
    </p:spTree>
    <p:extLst>
      <p:ext uri="{BB962C8B-B14F-4D97-AF65-F5344CB8AC3E}">
        <p14:creationId xmlns:p14="http://schemas.microsoft.com/office/powerpoint/2010/main" val="6444826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A28C3F-6932-9844-A77A-5F8C29BBC40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F8BB8F5-56C2-6F45-97FB-BF608FFB5898}"/>
              </a:ext>
            </a:extLst>
          </p:cNvPr>
          <p:cNvSpPr>
            <a:spLocks noGrp="1"/>
          </p:cNvSpPr>
          <p:nvPr>
            <p:ph type="dt" sz="half" idx="10"/>
          </p:nvPr>
        </p:nvSpPr>
        <p:spPr/>
        <p:txBody>
          <a:bodyPr/>
          <a:lstStyle/>
          <a:p>
            <a:fld id="{86DD2029-0AE8-0E47-A273-1F29A1AEB17B}" type="datetimeFigureOut">
              <a:rPr lang="en-US" smtClean="0"/>
              <a:t>6/27/23</a:t>
            </a:fld>
            <a:endParaRPr lang="en-US"/>
          </a:p>
        </p:txBody>
      </p:sp>
      <p:sp>
        <p:nvSpPr>
          <p:cNvPr id="4" name="Footer Placeholder 3">
            <a:extLst>
              <a:ext uri="{FF2B5EF4-FFF2-40B4-BE49-F238E27FC236}">
                <a16:creationId xmlns:a16="http://schemas.microsoft.com/office/drawing/2014/main" id="{B62C151E-2277-3041-8C4E-8871C593700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F25C103-2917-4A4F-B28B-2C211AFE9506}"/>
              </a:ext>
            </a:extLst>
          </p:cNvPr>
          <p:cNvSpPr>
            <a:spLocks noGrp="1"/>
          </p:cNvSpPr>
          <p:nvPr>
            <p:ph type="sldNum" sz="quarter" idx="12"/>
          </p:nvPr>
        </p:nvSpPr>
        <p:spPr/>
        <p:txBody>
          <a:bodyPr/>
          <a:lstStyle/>
          <a:p>
            <a:fld id="{E8C57E0C-8289-714E-982B-8B5B251D7E10}" type="slidenum">
              <a:rPr lang="en-US" smtClean="0"/>
              <a:t>‹#›</a:t>
            </a:fld>
            <a:endParaRPr lang="en-US"/>
          </a:p>
        </p:txBody>
      </p:sp>
    </p:spTree>
    <p:extLst>
      <p:ext uri="{BB962C8B-B14F-4D97-AF65-F5344CB8AC3E}">
        <p14:creationId xmlns:p14="http://schemas.microsoft.com/office/powerpoint/2010/main" val="17642486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020F966-0862-354F-B618-5E7C5DB2CBA5}"/>
              </a:ext>
            </a:extLst>
          </p:cNvPr>
          <p:cNvSpPr>
            <a:spLocks noGrp="1"/>
          </p:cNvSpPr>
          <p:nvPr>
            <p:ph type="dt" sz="half" idx="10"/>
          </p:nvPr>
        </p:nvSpPr>
        <p:spPr/>
        <p:txBody>
          <a:bodyPr/>
          <a:lstStyle/>
          <a:p>
            <a:fld id="{86DD2029-0AE8-0E47-A273-1F29A1AEB17B}" type="datetimeFigureOut">
              <a:rPr lang="en-US" smtClean="0"/>
              <a:t>6/27/23</a:t>
            </a:fld>
            <a:endParaRPr lang="en-US"/>
          </a:p>
        </p:txBody>
      </p:sp>
      <p:sp>
        <p:nvSpPr>
          <p:cNvPr id="3" name="Footer Placeholder 2">
            <a:extLst>
              <a:ext uri="{FF2B5EF4-FFF2-40B4-BE49-F238E27FC236}">
                <a16:creationId xmlns:a16="http://schemas.microsoft.com/office/drawing/2014/main" id="{8154F641-598A-EF44-8C0C-1731BF571BE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7C98665-2F12-ED4A-87A1-FC5E4CC4860C}"/>
              </a:ext>
            </a:extLst>
          </p:cNvPr>
          <p:cNvSpPr>
            <a:spLocks noGrp="1"/>
          </p:cNvSpPr>
          <p:nvPr>
            <p:ph type="sldNum" sz="quarter" idx="12"/>
          </p:nvPr>
        </p:nvSpPr>
        <p:spPr/>
        <p:txBody>
          <a:bodyPr/>
          <a:lstStyle/>
          <a:p>
            <a:fld id="{E8C57E0C-8289-714E-982B-8B5B251D7E10}" type="slidenum">
              <a:rPr lang="en-US" smtClean="0"/>
              <a:t>‹#›</a:t>
            </a:fld>
            <a:endParaRPr lang="en-US"/>
          </a:p>
        </p:txBody>
      </p:sp>
    </p:spTree>
    <p:extLst>
      <p:ext uri="{BB962C8B-B14F-4D97-AF65-F5344CB8AC3E}">
        <p14:creationId xmlns:p14="http://schemas.microsoft.com/office/powerpoint/2010/main" val="15885407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F41DD8-D9EE-1140-8BCF-5A915D075C2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5B88662-35C4-A846-8176-8351302AA02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1F805DC-C89A-5B47-A30E-E1EEF43E4DD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2303F5F3-E5C9-A340-A00B-8468DE021515}"/>
              </a:ext>
            </a:extLst>
          </p:cNvPr>
          <p:cNvSpPr>
            <a:spLocks noGrp="1"/>
          </p:cNvSpPr>
          <p:nvPr>
            <p:ph type="dt" sz="half" idx="10"/>
          </p:nvPr>
        </p:nvSpPr>
        <p:spPr/>
        <p:txBody>
          <a:bodyPr/>
          <a:lstStyle/>
          <a:p>
            <a:fld id="{86DD2029-0AE8-0E47-A273-1F29A1AEB17B}" type="datetimeFigureOut">
              <a:rPr lang="en-US" smtClean="0"/>
              <a:t>6/27/23</a:t>
            </a:fld>
            <a:endParaRPr lang="en-US"/>
          </a:p>
        </p:txBody>
      </p:sp>
      <p:sp>
        <p:nvSpPr>
          <p:cNvPr id="6" name="Footer Placeholder 5">
            <a:extLst>
              <a:ext uri="{FF2B5EF4-FFF2-40B4-BE49-F238E27FC236}">
                <a16:creationId xmlns:a16="http://schemas.microsoft.com/office/drawing/2014/main" id="{B7EA8B33-B44C-2F43-9DE1-919B9BB3B99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7DE5889-6D5E-DF47-AFC6-A05C1A633E8B}"/>
              </a:ext>
            </a:extLst>
          </p:cNvPr>
          <p:cNvSpPr>
            <a:spLocks noGrp="1"/>
          </p:cNvSpPr>
          <p:nvPr>
            <p:ph type="sldNum" sz="quarter" idx="12"/>
          </p:nvPr>
        </p:nvSpPr>
        <p:spPr/>
        <p:txBody>
          <a:bodyPr/>
          <a:lstStyle/>
          <a:p>
            <a:fld id="{E8C57E0C-8289-714E-982B-8B5B251D7E10}" type="slidenum">
              <a:rPr lang="en-US" smtClean="0"/>
              <a:t>‹#›</a:t>
            </a:fld>
            <a:endParaRPr lang="en-US"/>
          </a:p>
        </p:txBody>
      </p:sp>
    </p:spTree>
    <p:extLst>
      <p:ext uri="{BB962C8B-B14F-4D97-AF65-F5344CB8AC3E}">
        <p14:creationId xmlns:p14="http://schemas.microsoft.com/office/powerpoint/2010/main" val="31508790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572B6A-09BA-D74A-AF0B-72E8AB60C24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8C51C63-68BC-E640-BDC1-DB98BDA72C1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675962B-ABCC-9141-B05C-B594BA85146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33DE9E9E-5864-7E4F-BF81-D3D6D10CBB13}"/>
              </a:ext>
            </a:extLst>
          </p:cNvPr>
          <p:cNvSpPr>
            <a:spLocks noGrp="1"/>
          </p:cNvSpPr>
          <p:nvPr>
            <p:ph type="dt" sz="half" idx="10"/>
          </p:nvPr>
        </p:nvSpPr>
        <p:spPr/>
        <p:txBody>
          <a:bodyPr/>
          <a:lstStyle/>
          <a:p>
            <a:fld id="{86DD2029-0AE8-0E47-A273-1F29A1AEB17B}" type="datetimeFigureOut">
              <a:rPr lang="en-US" smtClean="0"/>
              <a:t>6/27/23</a:t>
            </a:fld>
            <a:endParaRPr lang="en-US"/>
          </a:p>
        </p:txBody>
      </p:sp>
      <p:sp>
        <p:nvSpPr>
          <p:cNvPr id="6" name="Footer Placeholder 5">
            <a:extLst>
              <a:ext uri="{FF2B5EF4-FFF2-40B4-BE49-F238E27FC236}">
                <a16:creationId xmlns:a16="http://schemas.microsoft.com/office/drawing/2014/main" id="{95285CB2-160C-B747-B774-EC5BEB38753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EC2BA6D-477B-CB4B-B5B0-12A587056C74}"/>
              </a:ext>
            </a:extLst>
          </p:cNvPr>
          <p:cNvSpPr>
            <a:spLocks noGrp="1"/>
          </p:cNvSpPr>
          <p:nvPr>
            <p:ph type="sldNum" sz="quarter" idx="12"/>
          </p:nvPr>
        </p:nvSpPr>
        <p:spPr/>
        <p:txBody>
          <a:bodyPr/>
          <a:lstStyle/>
          <a:p>
            <a:fld id="{E8C57E0C-8289-714E-982B-8B5B251D7E10}" type="slidenum">
              <a:rPr lang="en-US" smtClean="0"/>
              <a:t>‹#›</a:t>
            </a:fld>
            <a:endParaRPr lang="en-US"/>
          </a:p>
        </p:txBody>
      </p:sp>
    </p:spTree>
    <p:extLst>
      <p:ext uri="{BB962C8B-B14F-4D97-AF65-F5344CB8AC3E}">
        <p14:creationId xmlns:p14="http://schemas.microsoft.com/office/powerpoint/2010/main" val="25928670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B285EDA-2663-064A-8A10-A32D89755EA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5A57B191-5107-C34D-8320-4D70F5B9D29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3218B5F-F1F0-7248-9A42-F051459DA48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6DD2029-0AE8-0E47-A273-1F29A1AEB17B}" type="datetimeFigureOut">
              <a:rPr lang="en-US" smtClean="0"/>
              <a:t>6/27/23</a:t>
            </a:fld>
            <a:endParaRPr lang="en-US"/>
          </a:p>
        </p:txBody>
      </p:sp>
      <p:sp>
        <p:nvSpPr>
          <p:cNvPr id="5" name="Footer Placeholder 4">
            <a:extLst>
              <a:ext uri="{FF2B5EF4-FFF2-40B4-BE49-F238E27FC236}">
                <a16:creationId xmlns:a16="http://schemas.microsoft.com/office/drawing/2014/main" id="{5FC9E6CE-378B-7545-883B-F1607335EE8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C0C0D354-E66A-6F49-8F4B-68CC983C9CD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8C57E0C-8289-714E-982B-8B5B251D7E10}" type="slidenum">
              <a:rPr lang="en-US" smtClean="0"/>
              <a:t>‹#›</a:t>
            </a:fld>
            <a:endParaRPr lang="en-US"/>
          </a:p>
        </p:txBody>
      </p:sp>
    </p:spTree>
    <p:extLst>
      <p:ext uri="{BB962C8B-B14F-4D97-AF65-F5344CB8AC3E}">
        <p14:creationId xmlns:p14="http://schemas.microsoft.com/office/powerpoint/2010/main" val="203492857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tif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tiff"/><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tif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tiff"/><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tif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tif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alpha val="59000"/>
          </a:schemeClr>
        </a:solidFill>
        <a:effectLst/>
      </p:bgPr>
    </p:bg>
    <p:spTree>
      <p:nvGrpSpPr>
        <p:cNvPr id="1" name=""/>
        <p:cNvGrpSpPr/>
        <p:nvPr/>
      </p:nvGrpSpPr>
      <p:grpSpPr>
        <a:xfrm>
          <a:off x="0" y="0"/>
          <a:ext cx="0" cy="0"/>
          <a:chOff x="0" y="0"/>
          <a:chExt cx="0" cy="0"/>
        </a:xfrm>
      </p:grpSpPr>
      <p:sp>
        <p:nvSpPr>
          <p:cNvPr id="5" name="Oval 4">
            <a:extLst>
              <a:ext uri="{FF2B5EF4-FFF2-40B4-BE49-F238E27FC236}">
                <a16:creationId xmlns:a16="http://schemas.microsoft.com/office/drawing/2014/main" id="{365E0729-2329-6C47-A8D7-DB7A09981332}"/>
              </a:ext>
            </a:extLst>
          </p:cNvPr>
          <p:cNvSpPr/>
          <p:nvPr/>
        </p:nvSpPr>
        <p:spPr>
          <a:xfrm>
            <a:off x="6842760" y="-1922584"/>
            <a:ext cx="7049086" cy="9882555"/>
          </a:xfrm>
          <a:prstGeom prst="ellipse">
            <a:avLst/>
          </a:prstGeom>
          <a:blipFill dpi="0" rotWithShape="1">
            <a:blip r:embed="rId2">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3C825F7-40DB-DA4D-8464-3D47BC07BF21}"/>
              </a:ext>
            </a:extLst>
          </p:cNvPr>
          <p:cNvSpPr>
            <a:spLocks noGrp="1"/>
          </p:cNvSpPr>
          <p:nvPr>
            <p:ph type="ctrTitle"/>
          </p:nvPr>
        </p:nvSpPr>
        <p:spPr>
          <a:xfrm>
            <a:off x="-169310" y="676993"/>
            <a:ext cx="7440460" cy="905290"/>
          </a:xfrm>
        </p:spPr>
        <p:txBody>
          <a:bodyPr>
            <a:noAutofit/>
          </a:bodyPr>
          <a:lstStyle/>
          <a:p>
            <a:r>
              <a:rPr lang="en-US" sz="3200" b="1" dirty="0">
                <a:latin typeface="Avenir Next" panose="020B0503020202020204" pitchFamily="34" charset="0"/>
              </a:rPr>
              <a:t>Achilles at the edge of epic</a:t>
            </a:r>
          </a:p>
        </p:txBody>
      </p:sp>
      <p:sp>
        <p:nvSpPr>
          <p:cNvPr id="3" name="Subtitle 2">
            <a:extLst>
              <a:ext uri="{FF2B5EF4-FFF2-40B4-BE49-F238E27FC236}">
                <a16:creationId xmlns:a16="http://schemas.microsoft.com/office/drawing/2014/main" id="{E600DA20-14FE-6A43-86C1-C48B345EF720}"/>
              </a:ext>
            </a:extLst>
          </p:cNvPr>
          <p:cNvSpPr>
            <a:spLocks noGrp="1"/>
          </p:cNvSpPr>
          <p:nvPr>
            <p:ph type="subTitle" idx="1"/>
          </p:nvPr>
        </p:nvSpPr>
        <p:spPr>
          <a:xfrm>
            <a:off x="-1127760" y="1582283"/>
            <a:ext cx="9144000" cy="562189"/>
          </a:xfrm>
        </p:spPr>
        <p:txBody>
          <a:bodyPr/>
          <a:lstStyle/>
          <a:p>
            <a:r>
              <a:rPr lang="en-US" b="1" dirty="0"/>
              <a:t>Gender, genre, and education in Statius’ </a:t>
            </a:r>
            <a:r>
              <a:rPr lang="en-US" b="1" i="1" dirty="0" err="1"/>
              <a:t>Achilleid</a:t>
            </a:r>
            <a:endParaRPr lang="en-US" b="1" dirty="0"/>
          </a:p>
        </p:txBody>
      </p:sp>
      <p:sp>
        <p:nvSpPr>
          <p:cNvPr id="4" name="TextBox 3">
            <a:extLst>
              <a:ext uri="{FF2B5EF4-FFF2-40B4-BE49-F238E27FC236}">
                <a16:creationId xmlns:a16="http://schemas.microsoft.com/office/drawing/2014/main" id="{6AD380FC-29F0-B049-A7A3-C0A16FE4E375}"/>
              </a:ext>
            </a:extLst>
          </p:cNvPr>
          <p:cNvSpPr txBox="1"/>
          <p:nvPr/>
        </p:nvSpPr>
        <p:spPr>
          <a:xfrm>
            <a:off x="868599" y="4653125"/>
            <a:ext cx="5364641" cy="923330"/>
          </a:xfrm>
          <a:prstGeom prst="rect">
            <a:avLst/>
          </a:prstGeom>
          <a:noFill/>
        </p:spPr>
        <p:txBody>
          <a:bodyPr wrap="square" rtlCol="0">
            <a:spAutoFit/>
          </a:bodyPr>
          <a:lstStyle/>
          <a:p>
            <a:pPr algn="ctr"/>
            <a:r>
              <a:rPr lang="en-US" i="1" dirty="0"/>
              <a:t>Dr. Nicolas Liney</a:t>
            </a:r>
          </a:p>
          <a:p>
            <a:pPr algn="ctr"/>
            <a:endParaRPr lang="en-US" i="1" dirty="0"/>
          </a:p>
          <a:p>
            <a:pPr algn="ctr"/>
            <a:r>
              <a:rPr lang="en-US" i="1" dirty="0"/>
              <a:t>Teaching Fellow in Latin Language and Literature </a:t>
            </a:r>
          </a:p>
        </p:txBody>
      </p:sp>
      <p:sp>
        <p:nvSpPr>
          <p:cNvPr id="7" name="Rectangle 6">
            <a:extLst>
              <a:ext uri="{FF2B5EF4-FFF2-40B4-BE49-F238E27FC236}">
                <a16:creationId xmlns:a16="http://schemas.microsoft.com/office/drawing/2014/main" id="{35298F96-46A9-B745-A7C8-B45BAEED5881}"/>
              </a:ext>
            </a:extLst>
          </p:cNvPr>
          <p:cNvSpPr/>
          <p:nvPr/>
        </p:nvSpPr>
        <p:spPr>
          <a:xfrm>
            <a:off x="502919" y="2937133"/>
            <a:ext cx="6096000" cy="1200329"/>
          </a:xfrm>
          <a:prstGeom prst="rect">
            <a:avLst/>
          </a:prstGeom>
        </p:spPr>
        <p:txBody>
          <a:bodyPr>
            <a:spAutoFit/>
          </a:bodyPr>
          <a:lstStyle/>
          <a:p>
            <a:pPr algn="ctr"/>
            <a:r>
              <a:rPr lang="en-GB" b="1" i="0" dirty="0">
                <a:solidFill>
                  <a:srgbClr val="89102C"/>
                </a:solidFill>
                <a:effectLst/>
                <a:latin typeface="Avenir Next" panose="020B0503020202020204" pitchFamily="34" charset="0"/>
              </a:rPr>
              <a:t>Warwick Classics Network A. G. </a:t>
            </a:r>
            <a:r>
              <a:rPr lang="en-GB" b="1" i="0" dirty="0" err="1">
                <a:solidFill>
                  <a:srgbClr val="89102C"/>
                </a:solidFill>
                <a:effectLst/>
                <a:latin typeface="Avenir Next" panose="020B0503020202020204" pitchFamily="34" charset="0"/>
              </a:rPr>
              <a:t>Leventis</a:t>
            </a:r>
            <a:r>
              <a:rPr lang="en-GB" b="1" i="0" dirty="0">
                <a:solidFill>
                  <a:srgbClr val="89102C"/>
                </a:solidFill>
                <a:effectLst/>
                <a:latin typeface="Avenir Next" panose="020B0503020202020204" pitchFamily="34" charset="0"/>
              </a:rPr>
              <a:t> Ancient Worlds Day 2023</a:t>
            </a:r>
            <a:r>
              <a:rPr lang="en-GB" b="0" i="0" dirty="0">
                <a:solidFill>
                  <a:srgbClr val="89102C"/>
                </a:solidFill>
                <a:effectLst/>
                <a:latin typeface="Avenir Next" panose="020B0503020202020204" pitchFamily="34" charset="0"/>
              </a:rPr>
              <a:t> </a:t>
            </a:r>
          </a:p>
          <a:p>
            <a:pPr algn="ctr"/>
            <a:endParaRPr lang="en-GB" b="0" i="0" dirty="0">
              <a:solidFill>
                <a:srgbClr val="89102C"/>
              </a:solidFill>
              <a:effectLst/>
              <a:latin typeface="Avenir Next" panose="020B0503020202020204" pitchFamily="34" charset="0"/>
            </a:endParaRPr>
          </a:p>
          <a:p>
            <a:pPr algn="ctr"/>
            <a:r>
              <a:rPr lang="en-GB" b="1" i="0" dirty="0">
                <a:solidFill>
                  <a:srgbClr val="89102C"/>
                </a:solidFill>
                <a:effectLst/>
                <a:latin typeface="Avenir Next" panose="020B0503020202020204" pitchFamily="34" charset="0"/>
              </a:rPr>
              <a:t>'Epic Worlds'</a:t>
            </a:r>
            <a:endParaRPr lang="en-GB" b="0" i="0" dirty="0">
              <a:solidFill>
                <a:srgbClr val="89102C"/>
              </a:solidFill>
              <a:effectLst/>
              <a:latin typeface="Avenir Next" panose="020B0503020202020204" pitchFamily="34" charset="0"/>
            </a:endParaRPr>
          </a:p>
        </p:txBody>
      </p:sp>
    </p:spTree>
    <p:extLst>
      <p:ext uri="{BB962C8B-B14F-4D97-AF65-F5344CB8AC3E}">
        <p14:creationId xmlns:p14="http://schemas.microsoft.com/office/powerpoint/2010/main" val="17069100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A5034E5-379D-024C-B01E-4DE98CAB3432}"/>
              </a:ext>
            </a:extLst>
          </p:cNvPr>
          <p:cNvPicPr>
            <a:picLocks noChangeAspect="1"/>
          </p:cNvPicPr>
          <p:nvPr/>
        </p:nvPicPr>
        <p:blipFill>
          <a:blip r:embed="rId2"/>
          <a:stretch>
            <a:fillRect/>
          </a:stretch>
        </p:blipFill>
        <p:spPr>
          <a:xfrm>
            <a:off x="1753381" y="198870"/>
            <a:ext cx="8923856" cy="5934364"/>
          </a:xfrm>
          <a:prstGeom prst="rect">
            <a:avLst/>
          </a:prstGeom>
        </p:spPr>
      </p:pic>
      <p:sp>
        <p:nvSpPr>
          <p:cNvPr id="5" name="Rectangle 4">
            <a:extLst>
              <a:ext uri="{FF2B5EF4-FFF2-40B4-BE49-F238E27FC236}">
                <a16:creationId xmlns:a16="http://schemas.microsoft.com/office/drawing/2014/main" id="{015667A2-531B-744F-9BF6-6CA8B883E501}"/>
              </a:ext>
            </a:extLst>
          </p:cNvPr>
          <p:cNvSpPr/>
          <p:nvPr/>
        </p:nvSpPr>
        <p:spPr>
          <a:xfrm>
            <a:off x="2661740" y="6292851"/>
            <a:ext cx="7107138" cy="338554"/>
          </a:xfrm>
          <a:prstGeom prst="rect">
            <a:avLst/>
          </a:prstGeom>
        </p:spPr>
        <p:txBody>
          <a:bodyPr wrap="none">
            <a:spAutoFit/>
          </a:bodyPr>
          <a:lstStyle/>
          <a:p>
            <a:r>
              <a:rPr lang="en-GB" sz="1600" i="1" dirty="0">
                <a:solidFill>
                  <a:schemeClr val="bg1"/>
                </a:solidFill>
              </a:rPr>
              <a:t>Mosaic in the impluvium (18),  the Poseidon Villa the House of Poseidon at Zeugma</a:t>
            </a:r>
            <a:endParaRPr lang="en-US" sz="1600" i="1" dirty="0">
              <a:solidFill>
                <a:schemeClr val="bg1"/>
              </a:solidFill>
            </a:endParaRPr>
          </a:p>
        </p:txBody>
      </p:sp>
    </p:spTree>
    <p:extLst>
      <p:ext uri="{BB962C8B-B14F-4D97-AF65-F5344CB8AC3E}">
        <p14:creationId xmlns:p14="http://schemas.microsoft.com/office/powerpoint/2010/main" val="1136840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4355C13-229C-4945-86ED-423422CDEE0B}"/>
              </a:ext>
            </a:extLst>
          </p:cNvPr>
          <p:cNvPicPr>
            <a:picLocks noChangeAspect="1"/>
          </p:cNvPicPr>
          <p:nvPr/>
        </p:nvPicPr>
        <p:blipFill>
          <a:blip r:embed="rId3"/>
          <a:stretch>
            <a:fillRect/>
          </a:stretch>
        </p:blipFill>
        <p:spPr>
          <a:xfrm>
            <a:off x="2876610" y="144111"/>
            <a:ext cx="6383246" cy="6096000"/>
          </a:xfrm>
          <a:prstGeom prst="rect">
            <a:avLst/>
          </a:prstGeom>
        </p:spPr>
      </p:pic>
      <p:sp>
        <p:nvSpPr>
          <p:cNvPr id="2" name="TextBox 1">
            <a:extLst>
              <a:ext uri="{FF2B5EF4-FFF2-40B4-BE49-F238E27FC236}">
                <a16:creationId xmlns:a16="http://schemas.microsoft.com/office/drawing/2014/main" id="{24A6EAC5-AC22-034D-B502-362C491396A1}"/>
              </a:ext>
            </a:extLst>
          </p:cNvPr>
          <p:cNvSpPr txBox="1"/>
          <p:nvPr/>
        </p:nvSpPr>
        <p:spPr>
          <a:xfrm>
            <a:off x="4344941" y="6425784"/>
            <a:ext cx="3446584" cy="338554"/>
          </a:xfrm>
          <a:prstGeom prst="rect">
            <a:avLst/>
          </a:prstGeom>
          <a:noFill/>
        </p:spPr>
        <p:txBody>
          <a:bodyPr wrap="square" rtlCol="0">
            <a:spAutoFit/>
          </a:bodyPr>
          <a:lstStyle/>
          <a:p>
            <a:pPr algn="ctr"/>
            <a:r>
              <a:rPr lang="en-US" sz="1600" i="1" dirty="0" err="1">
                <a:solidFill>
                  <a:schemeClr val="bg1"/>
                </a:solidFill>
                <a:latin typeface="Avenir Next" panose="020B0503020202020204" pitchFamily="34" charset="0"/>
              </a:rPr>
              <a:t>Kaiseraugst</a:t>
            </a:r>
            <a:r>
              <a:rPr lang="en-US" sz="1600" i="1" dirty="0">
                <a:solidFill>
                  <a:schemeClr val="bg1"/>
                </a:solidFill>
                <a:latin typeface="Avenir Next" panose="020B0503020202020204" pitchFamily="34" charset="0"/>
              </a:rPr>
              <a:t> silver plate - 4</a:t>
            </a:r>
            <a:r>
              <a:rPr lang="en-US" sz="1600" i="1" baseline="30000" dirty="0">
                <a:solidFill>
                  <a:schemeClr val="bg1"/>
                </a:solidFill>
                <a:latin typeface="Avenir Next" panose="020B0503020202020204" pitchFamily="34" charset="0"/>
              </a:rPr>
              <a:t>th</a:t>
            </a:r>
            <a:r>
              <a:rPr lang="en-US" sz="1600" i="1" dirty="0">
                <a:solidFill>
                  <a:schemeClr val="bg1"/>
                </a:solidFill>
                <a:latin typeface="Avenir Next" panose="020B0503020202020204" pitchFamily="34" charset="0"/>
              </a:rPr>
              <a:t> century</a:t>
            </a:r>
          </a:p>
        </p:txBody>
      </p:sp>
      <p:pic>
        <p:nvPicPr>
          <p:cNvPr id="6" name="Picture 5">
            <a:extLst>
              <a:ext uri="{FF2B5EF4-FFF2-40B4-BE49-F238E27FC236}">
                <a16:creationId xmlns:a16="http://schemas.microsoft.com/office/drawing/2014/main" id="{726D49AE-C55D-4F4C-808A-6A540B6DFDE1}"/>
              </a:ext>
            </a:extLst>
          </p:cNvPr>
          <p:cNvPicPr>
            <a:picLocks noChangeAspect="1"/>
          </p:cNvPicPr>
          <p:nvPr/>
        </p:nvPicPr>
        <p:blipFill>
          <a:blip r:embed="rId4"/>
          <a:stretch>
            <a:fillRect/>
          </a:stretch>
        </p:blipFill>
        <p:spPr>
          <a:xfrm>
            <a:off x="6622474" y="1805045"/>
            <a:ext cx="4288306" cy="4138556"/>
          </a:xfrm>
          <a:prstGeom prst="rect">
            <a:avLst/>
          </a:prstGeom>
        </p:spPr>
      </p:pic>
    </p:spTree>
    <p:extLst>
      <p:ext uri="{BB962C8B-B14F-4D97-AF65-F5344CB8AC3E}">
        <p14:creationId xmlns:p14="http://schemas.microsoft.com/office/powerpoint/2010/main" val="5833871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92946C9-414D-3346-8CAB-290C8476ED40}"/>
              </a:ext>
            </a:extLst>
          </p:cNvPr>
          <p:cNvSpPr/>
          <p:nvPr/>
        </p:nvSpPr>
        <p:spPr>
          <a:xfrm>
            <a:off x="2438399" y="1437501"/>
            <a:ext cx="7740769" cy="4670509"/>
          </a:xfrm>
          <a:prstGeom prst="rect">
            <a:avLst/>
          </a:prstGeom>
        </p:spPr>
        <p:txBody>
          <a:bodyPr wrap="square">
            <a:spAutoFit/>
          </a:bodyPr>
          <a:lstStyle/>
          <a:p>
            <a:pPr algn="just">
              <a:lnSpc>
                <a:spcPct val="150000"/>
              </a:lnSpc>
            </a:pPr>
            <a:r>
              <a:rPr lang="en-GB" sz="2000" i="1" dirty="0">
                <a:solidFill>
                  <a:schemeClr val="bg1"/>
                </a:solidFill>
                <a:latin typeface="Avenir Next" panose="020B0503020202020204" pitchFamily="34" charset="0"/>
              </a:rPr>
              <a:t>Shamefully, though he gave way to a mother’s prayer,</a:t>
            </a:r>
          </a:p>
          <a:p>
            <a:pPr algn="just">
              <a:lnSpc>
                <a:spcPct val="150000"/>
              </a:lnSpc>
            </a:pPr>
            <a:r>
              <a:rPr lang="en-GB" sz="2000" i="1" dirty="0">
                <a:solidFill>
                  <a:schemeClr val="bg1"/>
                </a:solidFill>
                <a:latin typeface="Avenir Next" panose="020B0503020202020204" pitchFamily="34" charset="0"/>
              </a:rPr>
              <a:t>Achilles hid his manhood in women’s clothes.</a:t>
            </a:r>
          </a:p>
          <a:p>
            <a:pPr algn="just">
              <a:lnSpc>
                <a:spcPct val="150000"/>
              </a:lnSpc>
            </a:pPr>
            <a:r>
              <a:rPr lang="en-GB" sz="2000" i="1" dirty="0">
                <a:solidFill>
                  <a:schemeClr val="bg1"/>
                </a:solidFill>
                <a:latin typeface="Avenir Next" panose="020B0503020202020204" pitchFamily="34" charset="0"/>
              </a:rPr>
              <a:t>What’s this, </a:t>
            </a:r>
            <a:r>
              <a:rPr lang="en-GB" sz="2000" i="1" dirty="0" err="1">
                <a:solidFill>
                  <a:schemeClr val="bg1"/>
                </a:solidFill>
                <a:latin typeface="Avenir Next" panose="020B0503020202020204" pitchFamily="34" charset="0"/>
              </a:rPr>
              <a:t>Aeacides</a:t>
            </a:r>
            <a:r>
              <a:rPr lang="en-GB" sz="2000" i="1" dirty="0">
                <a:solidFill>
                  <a:schemeClr val="bg1"/>
                </a:solidFill>
                <a:latin typeface="Avenir Next" panose="020B0503020202020204" pitchFamily="34" charset="0"/>
              </a:rPr>
              <a:t>? Spinning’s not your work:</a:t>
            </a:r>
          </a:p>
          <a:p>
            <a:pPr algn="just">
              <a:lnSpc>
                <a:spcPct val="150000"/>
              </a:lnSpc>
            </a:pPr>
            <a:r>
              <a:rPr lang="en-GB" sz="2000" i="1" dirty="0">
                <a:solidFill>
                  <a:schemeClr val="bg1"/>
                </a:solidFill>
                <a:latin typeface="Avenir Next" panose="020B0503020202020204" pitchFamily="34" charset="0"/>
              </a:rPr>
              <a:t>your search for fame’s through Pallas’s other arts.</a:t>
            </a:r>
          </a:p>
          <a:p>
            <a:pPr algn="just">
              <a:lnSpc>
                <a:spcPct val="150000"/>
              </a:lnSpc>
            </a:pPr>
            <a:r>
              <a:rPr lang="en-GB" sz="2000" i="1" dirty="0">
                <a:solidFill>
                  <a:schemeClr val="bg1"/>
                </a:solidFill>
                <a:latin typeface="Avenir Next" panose="020B0503020202020204" pitchFamily="34" charset="0"/>
              </a:rPr>
              <a:t>Why the basket? Your arm’s meant to bear a shield:</a:t>
            </a:r>
          </a:p>
          <a:p>
            <a:pPr algn="just">
              <a:lnSpc>
                <a:spcPct val="150000"/>
              </a:lnSpc>
            </a:pPr>
            <a:r>
              <a:rPr lang="en-GB" sz="2000" i="1" dirty="0">
                <a:solidFill>
                  <a:schemeClr val="bg1"/>
                </a:solidFill>
                <a:latin typeface="Avenir Next" panose="020B0503020202020204" pitchFamily="34" charset="0"/>
              </a:rPr>
              <a:t>why does the hand that will slay Hector hold the yarn?</a:t>
            </a:r>
          </a:p>
          <a:p>
            <a:pPr algn="just">
              <a:lnSpc>
                <a:spcPct val="150000"/>
              </a:lnSpc>
            </a:pPr>
            <a:r>
              <a:rPr lang="en-GB" sz="2000" i="1" dirty="0">
                <a:solidFill>
                  <a:schemeClr val="bg1"/>
                </a:solidFill>
                <a:latin typeface="Avenir Next" panose="020B0503020202020204" pitchFamily="34" charset="0"/>
              </a:rPr>
              <a:t>Throw away the spindle wound laboriously with thread!</a:t>
            </a:r>
          </a:p>
          <a:p>
            <a:pPr algn="just">
              <a:lnSpc>
                <a:spcPct val="150000"/>
              </a:lnSpc>
            </a:pPr>
            <a:r>
              <a:rPr lang="en-GB" sz="2000" i="1" dirty="0">
                <a:solidFill>
                  <a:schemeClr val="bg1"/>
                </a:solidFill>
                <a:latin typeface="Avenir Next" panose="020B0503020202020204" pitchFamily="34" charset="0"/>
              </a:rPr>
              <a:t>The spear from Pelion’s to be brandished by this hand.</a:t>
            </a:r>
          </a:p>
          <a:p>
            <a:pPr algn="just">
              <a:lnSpc>
                <a:spcPct val="150000"/>
              </a:lnSpc>
            </a:pPr>
            <a:endParaRPr lang="en-GB" sz="2000" b="0" i="0" dirty="0">
              <a:solidFill>
                <a:srgbClr val="212529"/>
              </a:solidFill>
              <a:effectLst/>
              <a:latin typeface="Avenir Next" panose="020B0503020202020204" pitchFamily="34" charset="0"/>
            </a:endParaRPr>
          </a:p>
          <a:p>
            <a:pPr algn="r">
              <a:lnSpc>
                <a:spcPct val="150000"/>
              </a:lnSpc>
            </a:pPr>
            <a:r>
              <a:rPr lang="en-GB" sz="2000" b="0" i="0" dirty="0">
                <a:solidFill>
                  <a:schemeClr val="bg1"/>
                </a:solidFill>
                <a:effectLst/>
                <a:latin typeface="Avenir Next" panose="020B0503020202020204" pitchFamily="34" charset="0"/>
              </a:rPr>
              <a:t>- Ovid </a:t>
            </a:r>
            <a:r>
              <a:rPr lang="en-GB" sz="2000" b="0" i="1" dirty="0">
                <a:solidFill>
                  <a:schemeClr val="bg1"/>
                </a:solidFill>
                <a:effectLst/>
                <a:latin typeface="Avenir Next" panose="020B0503020202020204" pitchFamily="34" charset="0"/>
              </a:rPr>
              <a:t>Ar</a:t>
            </a:r>
            <a:r>
              <a:rPr lang="en-GB" sz="2000" i="1" dirty="0">
                <a:solidFill>
                  <a:schemeClr val="bg1"/>
                </a:solidFill>
                <a:latin typeface="Avenir Next" panose="020B0503020202020204" pitchFamily="34" charset="0"/>
              </a:rPr>
              <a:t>s </a:t>
            </a:r>
            <a:r>
              <a:rPr lang="en-GB" sz="2000" i="1" dirty="0" err="1">
                <a:solidFill>
                  <a:schemeClr val="bg1"/>
                </a:solidFill>
                <a:latin typeface="Avenir Next" panose="020B0503020202020204" pitchFamily="34" charset="0"/>
              </a:rPr>
              <a:t>Amatoria</a:t>
            </a:r>
            <a:r>
              <a:rPr lang="en-GB" sz="2000" i="1" dirty="0">
                <a:solidFill>
                  <a:schemeClr val="bg1"/>
                </a:solidFill>
                <a:latin typeface="Avenir Next" panose="020B0503020202020204" pitchFamily="34" charset="0"/>
              </a:rPr>
              <a:t> </a:t>
            </a:r>
            <a:r>
              <a:rPr lang="en-GB" sz="2000" dirty="0">
                <a:solidFill>
                  <a:schemeClr val="bg1"/>
                </a:solidFill>
                <a:latin typeface="Avenir Next" panose="020B0503020202020204" pitchFamily="34" charset="0"/>
              </a:rPr>
              <a:t>1.689-695 </a:t>
            </a:r>
            <a:endParaRPr lang="en-GB" sz="2000" b="0" i="0" dirty="0">
              <a:solidFill>
                <a:schemeClr val="bg1"/>
              </a:solidFill>
              <a:effectLst/>
              <a:latin typeface="Avenir Next" panose="020B0503020202020204" pitchFamily="34" charset="0"/>
            </a:endParaRPr>
          </a:p>
        </p:txBody>
      </p:sp>
      <p:sp>
        <p:nvSpPr>
          <p:cNvPr id="2" name="Rectangle 1">
            <a:extLst>
              <a:ext uri="{FF2B5EF4-FFF2-40B4-BE49-F238E27FC236}">
                <a16:creationId xmlns:a16="http://schemas.microsoft.com/office/drawing/2014/main" id="{430FA1FA-F77F-534B-8F17-A4F9C5E55D78}"/>
              </a:ext>
            </a:extLst>
          </p:cNvPr>
          <p:cNvSpPr/>
          <p:nvPr/>
        </p:nvSpPr>
        <p:spPr>
          <a:xfrm>
            <a:off x="4158498" y="466628"/>
            <a:ext cx="3842399" cy="646331"/>
          </a:xfrm>
          <a:prstGeom prst="rect">
            <a:avLst/>
          </a:prstGeom>
        </p:spPr>
        <p:txBody>
          <a:bodyPr wrap="none">
            <a:spAutoFit/>
          </a:bodyPr>
          <a:lstStyle/>
          <a:p>
            <a:r>
              <a:rPr lang="en-US" sz="3600" b="1" i="1" dirty="0" err="1">
                <a:solidFill>
                  <a:schemeClr val="bg1"/>
                </a:solidFill>
                <a:latin typeface="Avenir Next" panose="020B0503020202020204" pitchFamily="34" charset="0"/>
              </a:rPr>
              <a:t>Unepic</a:t>
            </a:r>
            <a:r>
              <a:rPr lang="en-US" sz="3600" b="1" i="1" dirty="0">
                <a:solidFill>
                  <a:schemeClr val="bg1"/>
                </a:solidFill>
                <a:latin typeface="Avenir Next" panose="020B0503020202020204" pitchFamily="34" charset="0"/>
              </a:rPr>
              <a:t> Achilles?</a:t>
            </a:r>
            <a:endParaRPr lang="en-US" sz="3600" dirty="0"/>
          </a:p>
        </p:txBody>
      </p:sp>
    </p:spTree>
    <p:extLst>
      <p:ext uri="{BB962C8B-B14F-4D97-AF65-F5344CB8AC3E}">
        <p14:creationId xmlns:p14="http://schemas.microsoft.com/office/powerpoint/2010/main" val="24350168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EFDB89-49FF-0E4E-B665-EFAD458C0589}"/>
              </a:ext>
            </a:extLst>
          </p:cNvPr>
          <p:cNvSpPr>
            <a:spLocks noGrp="1"/>
          </p:cNvSpPr>
          <p:nvPr>
            <p:ph type="title"/>
          </p:nvPr>
        </p:nvSpPr>
        <p:spPr>
          <a:xfrm>
            <a:off x="4859593" y="498879"/>
            <a:ext cx="7332407" cy="1325563"/>
          </a:xfrm>
        </p:spPr>
        <p:txBody>
          <a:bodyPr/>
          <a:lstStyle/>
          <a:p>
            <a:r>
              <a:rPr lang="en-US" b="1" i="1" dirty="0">
                <a:solidFill>
                  <a:schemeClr val="bg1"/>
                </a:solidFill>
                <a:latin typeface="Avenir Next" panose="020B0503020202020204" pitchFamily="34" charset="0"/>
              </a:rPr>
              <a:t>Publius </a:t>
            </a:r>
            <a:r>
              <a:rPr lang="en-US" b="1" i="1" dirty="0" err="1">
                <a:solidFill>
                  <a:schemeClr val="bg1"/>
                </a:solidFill>
                <a:latin typeface="Avenir Next" panose="020B0503020202020204" pitchFamily="34" charset="0"/>
              </a:rPr>
              <a:t>Papinius</a:t>
            </a:r>
            <a:r>
              <a:rPr lang="en-US" b="1" i="1" dirty="0">
                <a:solidFill>
                  <a:schemeClr val="bg1"/>
                </a:solidFill>
                <a:latin typeface="Avenir Next" panose="020B0503020202020204" pitchFamily="34" charset="0"/>
              </a:rPr>
              <a:t> Statius</a:t>
            </a:r>
            <a:r>
              <a:rPr lang="en-US" b="1" i="1" dirty="0">
                <a:latin typeface="Avenir Next" panose="020B0503020202020204" pitchFamily="34" charset="0"/>
              </a:rPr>
              <a:t> </a:t>
            </a:r>
          </a:p>
        </p:txBody>
      </p:sp>
      <p:pic>
        <p:nvPicPr>
          <p:cNvPr id="4" name="Picture 3">
            <a:extLst>
              <a:ext uri="{FF2B5EF4-FFF2-40B4-BE49-F238E27FC236}">
                <a16:creationId xmlns:a16="http://schemas.microsoft.com/office/drawing/2014/main" id="{77C37CE9-45FA-1E4C-BFE4-45BAC996CFF5}"/>
              </a:ext>
            </a:extLst>
          </p:cNvPr>
          <p:cNvPicPr>
            <a:picLocks noChangeAspect="1"/>
          </p:cNvPicPr>
          <p:nvPr/>
        </p:nvPicPr>
        <p:blipFill>
          <a:blip r:embed="rId2"/>
          <a:stretch>
            <a:fillRect/>
          </a:stretch>
        </p:blipFill>
        <p:spPr>
          <a:xfrm>
            <a:off x="1154885" y="868363"/>
            <a:ext cx="3038392" cy="5119482"/>
          </a:xfrm>
          <a:prstGeom prst="rect">
            <a:avLst/>
          </a:prstGeom>
        </p:spPr>
      </p:pic>
      <p:sp>
        <p:nvSpPr>
          <p:cNvPr id="5" name="TextBox 4">
            <a:extLst>
              <a:ext uri="{FF2B5EF4-FFF2-40B4-BE49-F238E27FC236}">
                <a16:creationId xmlns:a16="http://schemas.microsoft.com/office/drawing/2014/main" id="{D0E49736-E927-F24A-9EEB-8C26E749A04C}"/>
              </a:ext>
            </a:extLst>
          </p:cNvPr>
          <p:cNvSpPr txBox="1"/>
          <p:nvPr/>
        </p:nvSpPr>
        <p:spPr>
          <a:xfrm>
            <a:off x="4859593" y="1531144"/>
            <a:ext cx="6592530" cy="4204356"/>
          </a:xfrm>
          <a:prstGeom prst="rect">
            <a:avLst/>
          </a:prstGeom>
          <a:noFill/>
        </p:spPr>
        <p:txBody>
          <a:bodyPr wrap="square" rtlCol="0">
            <a:spAutoFit/>
          </a:bodyPr>
          <a:lstStyle/>
          <a:p>
            <a:pPr marL="342900" indent="-342900">
              <a:lnSpc>
                <a:spcPct val="150000"/>
              </a:lnSpc>
              <a:buFont typeface="Wingdings" pitchFamily="2" charset="2"/>
              <a:buChar char="Ø"/>
            </a:pPr>
            <a:r>
              <a:rPr lang="en-US" dirty="0">
                <a:solidFill>
                  <a:schemeClr val="bg1"/>
                </a:solidFill>
                <a:latin typeface="Avenir Next" panose="020B0503020202020204" pitchFamily="34" charset="0"/>
              </a:rPr>
              <a:t>Born around 45 AD – 96 AD</a:t>
            </a:r>
          </a:p>
          <a:p>
            <a:pPr marL="342900" indent="-342900">
              <a:lnSpc>
                <a:spcPct val="150000"/>
              </a:lnSpc>
              <a:buFont typeface="Wingdings" pitchFamily="2" charset="2"/>
              <a:buChar char="Ø"/>
            </a:pPr>
            <a:r>
              <a:rPr lang="en-US" dirty="0">
                <a:solidFill>
                  <a:schemeClr val="bg1"/>
                </a:solidFill>
                <a:latin typeface="Avenir Next" panose="020B0503020202020204" pitchFamily="34" charset="0"/>
              </a:rPr>
              <a:t>Naples</a:t>
            </a:r>
          </a:p>
          <a:p>
            <a:pPr marL="342900" indent="-342900">
              <a:lnSpc>
                <a:spcPct val="150000"/>
              </a:lnSpc>
              <a:buFont typeface="Wingdings" pitchFamily="2" charset="2"/>
              <a:buChar char="Ø"/>
            </a:pPr>
            <a:r>
              <a:rPr lang="en-US" dirty="0">
                <a:solidFill>
                  <a:schemeClr val="bg1"/>
                </a:solidFill>
                <a:latin typeface="Avenir Next" panose="020B0503020202020204" pitchFamily="34" charset="0"/>
              </a:rPr>
              <a:t>A ‘Flavian’ poet (writing under the Flavian emperors). </a:t>
            </a:r>
          </a:p>
          <a:p>
            <a:pPr marL="342900" indent="-342900">
              <a:lnSpc>
                <a:spcPct val="150000"/>
              </a:lnSpc>
              <a:buFont typeface="Wingdings" pitchFamily="2" charset="2"/>
              <a:buChar char="Ø"/>
            </a:pPr>
            <a:r>
              <a:rPr lang="en-US" dirty="0">
                <a:solidFill>
                  <a:schemeClr val="bg1"/>
                </a:solidFill>
                <a:latin typeface="Avenir Next" panose="020B0503020202020204" pitchFamily="34" charset="0"/>
              </a:rPr>
              <a:t>Famous father: a poet and grammarian (teacher)</a:t>
            </a:r>
          </a:p>
          <a:p>
            <a:pPr marL="342900" indent="-342900">
              <a:lnSpc>
                <a:spcPct val="150000"/>
              </a:lnSpc>
              <a:buFont typeface="Wingdings" pitchFamily="2" charset="2"/>
              <a:buChar char="Ø"/>
            </a:pPr>
            <a:r>
              <a:rPr lang="en-US" dirty="0">
                <a:solidFill>
                  <a:schemeClr val="bg1"/>
                </a:solidFill>
                <a:latin typeface="Avenir Next" panose="020B0503020202020204" pitchFamily="34" charset="0"/>
              </a:rPr>
              <a:t>Won important poetic competitions, Including the Alban Games, the games set up by Domitian in his villa in Alba. </a:t>
            </a:r>
          </a:p>
          <a:p>
            <a:pPr marL="342900" indent="-342900">
              <a:lnSpc>
                <a:spcPct val="150000"/>
              </a:lnSpc>
              <a:buFont typeface="Wingdings" pitchFamily="2" charset="2"/>
              <a:buChar char="Ø"/>
            </a:pPr>
            <a:r>
              <a:rPr lang="en-US" i="1" dirty="0" err="1">
                <a:solidFill>
                  <a:schemeClr val="bg1"/>
                </a:solidFill>
                <a:latin typeface="Avenir Next" panose="020B0503020202020204" pitchFamily="34" charset="0"/>
              </a:rPr>
              <a:t>Thebaid</a:t>
            </a:r>
            <a:r>
              <a:rPr lang="en-US" i="1" dirty="0">
                <a:solidFill>
                  <a:schemeClr val="bg1"/>
                </a:solidFill>
                <a:latin typeface="Avenir Next" panose="020B0503020202020204" pitchFamily="34" charset="0"/>
              </a:rPr>
              <a:t> </a:t>
            </a:r>
            <a:r>
              <a:rPr lang="en-US" dirty="0">
                <a:solidFill>
                  <a:schemeClr val="bg1"/>
                </a:solidFill>
                <a:latin typeface="Avenir Next" panose="020B0503020202020204" pitchFamily="34" charset="0"/>
              </a:rPr>
              <a:t>(famous epic about the Theban war – 92 AD)</a:t>
            </a:r>
          </a:p>
          <a:p>
            <a:pPr marL="342900" indent="-342900">
              <a:lnSpc>
                <a:spcPct val="150000"/>
              </a:lnSpc>
              <a:buFont typeface="Wingdings" pitchFamily="2" charset="2"/>
              <a:buChar char="Ø"/>
            </a:pPr>
            <a:r>
              <a:rPr lang="en-US" i="1" dirty="0" err="1">
                <a:solidFill>
                  <a:schemeClr val="bg1"/>
                </a:solidFill>
                <a:latin typeface="Avenir Next" panose="020B0503020202020204" pitchFamily="34" charset="0"/>
              </a:rPr>
              <a:t>Silvae</a:t>
            </a:r>
            <a:r>
              <a:rPr lang="en-US" dirty="0">
                <a:solidFill>
                  <a:schemeClr val="bg1"/>
                </a:solidFill>
                <a:latin typeface="Avenir Next" panose="020B0503020202020204" pitchFamily="34" charset="0"/>
              </a:rPr>
              <a:t> (collection of occasional poems dedicated to the cultural elite of Domitian’s Rome 93-95 AD) </a:t>
            </a:r>
          </a:p>
          <a:p>
            <a:pPr marL="342900" indent="-342900">
              <a:lnSpc>
                <a:spcPct val="150000"/>
              </a:lnSpc>
              <a:buFont typeface="Wingdings" pitchFamily="2" charset="2"/>
              <a:buChar char="Ø"/>
            </a:pPr>
            <a:r>
              <a:rPr lang="en-US" dirty="0">
                <a:solidFill>
                  <a:schemeClr val="bg1"/>
                </a:solidFill>
                <a:latin typeface="Avenir Next" panose="020B0503020202020204" pitchFamily="34" charset="0"/>
              </a:rPr>
              <a:t>The </a:t>
            </a:r>
            <a:r>
              <a:rPr lang="en-US" i="1" dirty="0" err="1">
                <a:solidFill>
                  <a:schemeClr val="bg1"/>
                </a:solidFill>
                <a:latin typeface="Avenir Next" panose="020B0503020202020204" pitchFamily="34" charset="0"/>
              </a:rPr>
              <a:t>Achilleid</a:t>
            </a:r>
            <a:r>
              <a:rPr lang="en-US" i="1" dirty="0">
                <a:solidFill>
                  <a:schemeClr val="bg1"/>
                </a:solidFill>
                <a:latin typeface="Avenir Next" panose="020B0503020202020204" pitchFamily="34" charset="0"/>
              </a:rPr>
              <a:t>  </a:t>
            </a:r>
            <a:r>
              <a:rPr lang="en-US" dirty="0">
                <a:solidFill>
                  <a:schemeClr val="bg1"/>
                </a:solidFill>
                <a:latin typeface="Avenir Next" panose="020B0503020202020204" pitchFamily="34" charset="0"/>
              </a:rPr>
              <a:t>- 95 AD (?) </a:t>
            </a:r>
          </a:p>
        </p:txBody>
      </p:sp>
    </p:spTree>
    <p:extLst>
      <p:ext uri="{BB962C8B-B14F-4D97-AF65-F5344CB8AC3E}">
        <p14:creationId xmlns:p14="http://schemas.microsoft.com/office/powerpoint/2010/main" val="20563069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8CBEE9EA-69E1-2E43-A898-6AB082583EFB}"/>
              </a:ext>
            </a:extLst>
          </p:cNvPr>
          <p:cNvSpPr/>
          <p:nvPr/>
        </p:nvSpPr>
        <p:spPr>
          <a:xfrm>
            <a:off x="243840" y="1394241"/>
            <a:ext cx="5921433" cy="5043688"/>
          </a:xfrm>
          <a:prstGeom prst="rect">
            <a:avLst/>
          </a:prstGeom>
        </p:spPr>
        <p:txBody>
          <a:bodyPr wrap="square">
            <a:spAutoFit/>
          </a:bodyPr>
          <a:lstStyle/>
          <a:p>
            <a:pPr>
              <a:lnSpc>
                <a:spcPct val="150000"/>
              </a:lnSpc>
            </a:pPr>
            <a:r>
              <a:rPr lang="en-GB" i="1" dirty="0">
                <a:solidFill>
                  <a:schemeClr val="bg1"/>
                </a:solidFill>
                <a:latin typeface="Avenir Next" panose="020B0503020202020204" pitchFamily="34" charset="0"/>
              </a:rPr>
              <a:t>Goddess, tell of great-hearted </a:t>
            </a:r>
            <a:r>
              <a:rPr lang="en-GB" i="1" dirty="0" err="1">
                <a:solidFill>
                  <a:schemeClr val="bg1"/>
                </a:solidFill>
                <a:latin typeface="Avenir Next" panose="020B0503020202020204" pitchFamily="34" charset="0"/>
              </a:rPr>
              <a:t>Aeacides</a:t>
            </a:r>
            <a:r>
              <a:rPr lang="en-GB" i="1" dirty="0">
                <a:solidFill>
                  <a:schemeClr val="bg1"/>
                </a:solidFill>
                <a:latin typeface="Avenir Next" panose="020B0503020202020204" pitchFamily="34" charset="0"/>
              </a:rPr>
              <a:t> and offspring feared of the </a:t>
            </a:r>
            <a:r>
              <a:rPr lang="en-GB" i="1" dirty="0" err="1">
                <a:solidFill>
                  <a:schemeClr val="bg1"/>
                </a:solidFill>
                <a:latin typeface="Avenir Next" panose="020B0503020202020204" pitchFamily="34" charset="0"/>
              </a:rPr>
              <a:t>Thunderer</a:t>
            </a:r>
            <a:r>
              <a:rPr lang="en-GB" i="1" dirty="0">
                <a:solidFill>
                  <a:schemeClr val="bg1"/>
                </a:solidFill>
                <a:latin typeface="Avenir Next" panose="020B0503020202020204" pitchFamily="34" charset="0"/>
              </a:rPr>
              <a:t> and forbidden to succeed to his father’s heaven. The hero’s deeds</a:t>
            </a:r>
            <a:r>
              <a:rPr lang="en-GB" b="1" i="1" dirty="0">
                <a:solidFill>
                  <a:schemeClr val="bg1"/>
                </a:solidFill>
                <a:latin typeface="Avenir Next" panose="020B0503020202020204" pitchFamily="34" charset="0"/>
              </a:rPr>
              <a:t>, it’s true, are much famed in </a:t>
            </a:r>
            <a:r>
              <a:rPr lang="en-GB" b="1" i="1" dirty="0" err="1">
                <a:solidFill>
                  <a:schemeClr val="bg1"/>
                </a:solidFill>
                <a:latin typeface="Avenir Next" panose="020B0503020202020204" pitchFamily="34" charset="0"/>
              </a:rPr>
              <a:t>Maeonian</a:t>
            </a:r>
            <a:r>
              <a:rPr lang="en-GB" b="1" i="1" dirty="0">
                <a:solidFill>
                  <a:schemeClr val="bg1"/>
                </a:solidFill>
                <a:latin typeface="Avenir Next" panose="020B0503020202020204" pitchFamily="34" charset="0"/>
              </a:rPr>
              <a:t> song, but more are yet to celebrate.</a:t>
            </a:r>
            <a:r>
              <a:rPr lang="en-GB" i="1" dirty="0">
                <a:solidFill>
                  <a:schemeClr val="bg1"/>
                </a:solidFill>
                <a:latin typeface="Avenir Next" panose="020B0503020202020204" pitchFamily="34" charset="0"/>
              </a:rPr>
              <a:t> Be it your pleasure that I (</a:t>
            </a:r>
            <a:r>
              <a:rPr lang="en-GB" b="1" i="1" dirty="0">
                <a:solidFill>
                  <a:schemeClr val="bg1"/>
                </a:solidFill>
                <a:latin typeface="Avenir Next" panose="020B0503020202020204" pitchFamily="34" charset="0"/>
              </a:rPr>
              <a:t>such is love) </a:t>
            </a:r>
            <a:r>
              <a:rPr lang="en-GB" i="1" dirty="0">
                <a:solidFill>
                  <a:schemeClr val="bg1"/>
                </a:solidFill>
                <a:latin typeface="Avenir Next" panose="020B0503020202020204" pitchFamily="34" charset="0"/>
              </a:rPr>
              <a:t>traverse the </a:t>
            </a:r>
            <a:r>
              <a:rPr lang="en-GB" b="1" i="1" dirty="0">
                <a:solidFill>
                  <a:srgbClr val="FF0000"/>
                </a:solidFill>
                <a:latin typeface="Avenir Next" panose="020B0503020202020204" pitchFamily="34" charset="0"/>
              </a:rPr>
              <a:t>whole</a:t>
            </a:r>
            <a:r>
              <a:rPr lang="en-GB" i="1" dirty="0">
                <a:solidFill>
                  <a:schemeClr val="bg1"/>
                </a:solidFill>
                <a:latin typeface="Avenir Next" panose="020B0503020202020204" pitchFamily="34" charset="0"/>
              </a:rPr>
              <a:t> hero</a:t>
            </a:r>
            <a:r>
              <a:rPr lang="en-GB" b="1" i="1" dirty="0">
                <a:solidFill>
                  <a:srgbClr val="FF0000"/>
                </a:solidFill>
                <a:latin typeface="Avenir Next" panose="020B0503020202020204" pitchFamily="34" charset="0"/>
              </a:rPr>
              <a:t>, </a:t>
            </a:r>
            <a:r>
              <a:rPr lang="en-GB" b="1" i="1" dirty="0">
                <a:solidFill>
                  <a:schemeClr val="bg1"/>
                </a:solidFill>
                <a:latin typeface="Avenir Next" panose="020B0503020202020204" pitchFamily="34" charset="0"/>
              </a:rPr>
              <a:t>bringing him forth by </a:t>
            </a:r>
            <a:r>
              <a:rPr lang="en-GB" b="1" i="1" dirty="0" err="1">
                <a:solidFill>
                  <a:schemeClr val="bg1"/>
                </a:solidFill>
                <a:latin typeface="Avenir Next" panose="020B0503020202020204" pitchFamily="34" charset="0"/>
              </a:rPr>
              <a:t>Dulichian</a:t>
            </a:r>
            <a:r>
              <a:rPr lang="en-GB" b="1" i="1" dirty="0">
                <a:solidFill>
                  <a:schemeClr val="bg1"/>
                </a:solidFill>
                <a:latin typeface="Avenir Next" panose="020B0503020202020204" pitchFamily="34" charset="0"/>
              </a:rPr>
              <a:t> trump as he hides in Scyros</a:t>
            </a:r>
            <a:r>
              <a:rPr lang="en-GB" i="1" dirty="0">
                <a:solidFill>
                  <a:schemeClr val="bg1"/>
                </a:solidFill>
                <a:latin typeface="Avenir Next" panose="020B0503020202020204" pitchFamily="34" charset="0"/>
              </a:rPr>
              <a:t>, nor stopping at Hector’s drag, but singing the youth through Troy’s </a:t>
            </a:r>
            <a:r>
              <a:rPr lang="en-GB" b="1" i="1" dirty="0">
                <a:solidFill>
                  <a:srgbClr val="FF0000"/>
                </a:solidFill>
                <a:latin typeface="Avenir Next" panose="020B0503020202020204" pitchFamily="34" charset="0"/>
              </a:rPr>
              <a:t>whole</a:t>
            </a:r>
            <a:r>
              <a:rPr lang="en-GB" i="1" dirty="0">
                <a:solidFill>
                  <a:schemeClr val="bg1"/>
                </a:solidFill>
                <a:latin typeface="Avenir Next" panose="020B0503020202020204" pitchFamily="34" charset="0"/>
              </a:rPr>
              <a:t> story. And you, Apollo, if I have exhausted my </a:t>
            </a:r>
            <a:r>
              <a:rPr lang="en-GB" b="1" i="1" dirty="0">
                <a:solidFill>
                  <a:schemeClr val="bg1"/>
                </a:solidFill>
                <a:latin typeface="Avenir Next" panose="020B0503020202020204" pitchFamily="34" charset="0"/>
              </a:rPr>
              <a:t>old source </a:t>
            </a:r>
            <a:r>
              <a:rPr lang="en-GB" i="1" dirty="0">
                <a:solidFill>
                  <a:schemeClr val="bg1"/>
                </a:solidFill>
                <a:latin typeface="Avenir Next" panose="020B0503020202020204" pitchFamily="34" charset="0"/>
              </a:rPr>
              <a:t>with worthy draughts  give me </a:t>
            </a:r>
            <a:r>
              <a:rPr lang="en-GB" b="1" i="1" dirty="0">
                <a:solidFill>
                  <a:schemeClr val="bg1"/>
                </a:solidFill>
                <a:latin typeface="Avenir Next" panose="020B0503020202020204" pitchFamily="34" charset="0"/>
              </a:rPr>
              <a:t>new founts </a:t>
            </a:r>
            <a:r>
              <a:rPr lang="en-GB" i="1" dirty="0">
                <a:solidFill>
                  <a:schemeClr val="bg1"/>
                </a:solidFill>
                <a:latin typeface="Avenir Next" panose="020B0503020202020204" pitchFamily="34" charset="0"/>
              </a:rPr>
              <a:t>of inspiration, and bind my hair with a favourable/</a:t>
            </a:r>
            <a:r>
              <a:rPr lang="en-GB" b="1" i="1" dirty="0">
                <a:solidFill>
                  <a:schemeClr val="bg1"/>
                </a:solidFill>
                <a:latin typeface="Avenir Next" panose="020B0503020202020204" pitchFamily="34" charset="0"/>
              </a:rPr>
              <a:t>second</a:t>
            </a:r>
            <a:r>
              <a:rPr lang="en-GB" i="1" dirty="0">
                <a:solidFill>
                  <a:schemeClr val="bg1"/>
                </a:solidFill>
                <a:latin typeface="Avenir Next" panose="020B0503020202020204" pitchFamily="34" charset="0"/>
              </a:rPr>
              <a:t> wreath...</a:t>
            </a:r>
            <a:endParaRPr lang="en-US" i="1" dirty="0">
              <a:solidFill>
                <a:schemeClr val="bg1"/>
              </a:solidFill>
              <a:latin typeface="Avenir Next" panose="020B0503020202020204" pitchFamily="34" charset="0"/>
            </a:endParaRPr>
          </a:p>
        </p:txBody>
      </p:sp>
      <p:sp>
        <p:nvSpPr>
          <p:cNvPr id="5" name="Rectangle 4">
            <a:extLst>
              <a:ext uri="{FF2B5EF4-FFF2-40B4-BE49-F238E27FC236}">
                <a16:creationId xmlns:a16="http://schemas.microsoft.com/office/drawing/2014/main" id="{65514AA1-2AF1-4540-9685-2A4CFD8B325E}"/>
              </a:ext>
            </a:extLst>
          </p:cNvPr>
          <p:cNvSpPr/>
          <p:nvPr/>
        </p:nvSpPr>
        <p:spPr>
          <a:xfrm>
            <a:off x="6192868" y="1394241"/>
            <a:ext cx="5852160" cy="4212692"/>
          </a:xfrm>
          <a:prstGeom prst="rect">
            <a:avLst/>
          </a:prstGeom>
        </p:spPr>
        <p:txBody>
          <a:bodyPr wrap="square">
            <a:spAutoFit/>
          </a:bodyPr>
          <a:lstStyle/>
          <a:p>
            <a:pPr>
              <a:lnSpc>
                <a:spcPct val="150000"/>
              </a:lnSpc>
            </a:pPr>
            <a:r>
              <a:rPr lang="en-GB" b="1" i="1" dirty="0" err="1">
                <a:solidFill>
                  <a:schemeClr val="bg1"/>
                </a:solidFill>
                <a:latin typeface="Avenir Next" panose="020B0503020202020204" pitchFamily="34" charset="0"/>
              </a:rPr>
              <a:t>Magnanimum</a:t>
            </a:r>
            <a:r>
              <a:rPr lang="en-GB" i="1" dirty="0">
                <a:solidFill>
                  <a:schemeClr val="bg1"/>
                </a:solidFill>
                <a:latin typeface="Avenir Next" panose="020B0503020202020204" pitchFamily="34" charset="0"/>
              </a:rPr>
              <a:t> </a:t>
            </a:r>
            <a:r>
              <a:rPr lang="en-GB" b="1" i="1" dirty="0" err="1">
                <a:solidFill>
                  <a:schemeClr val="bg1"/>
                </a:solidFill>
                <a:latin typeface="Avenir Next" panose="020B0503020202020204" pitchFamily="34" charset="0"/>
              </a:rPr>
              <a:t>Aeaciden</a:t>
            </a:r>
            <a:r>
              <a:rPr lang="en-GB" i="1" dirty="0">
                <a:solidFill>
                  <a:schemeClr val="bg1"/>
                </a:solidFill>
                <a:latin typeface="Avenir Next" panose="020B0503020202020204" pitchFamily="34" charset="0"/>
              </a:rPr>
              <a:t> </a:t>
            </a:r>
            <a:r>
              <a:rPr lang="en-GB" i="1" dirty="0" err="1">
                <a:solidFill>
                  <a:schemeClr val="bg1"/>
                </a:solidFill>
                <a:latin typeface="Avenir Next" panose="020B0503020202020204" pitchFamily="34" charset="0"/>
              </a:rPr>
              <a:t>formidatamque</a:t>
            </a:r>
            <a:r>
              <a:rPr lang="en-GB" i="1" dirty="0">
                <a:solidFill>
                  <a:schemeClr val="bg1"/>
                </a:solidFill>
                <a:latin typeface="Avenir Next" panose="020B0503020202020204" pitchFamily="34" charset="0"/>
              </a:rPr>
              <a:t> </a:t>
            </a:r>
            <a:r>
              <a:rPr lang="en-GB" i="1" dirty="0" err="1">
                <a:solidFill>
                  <a:schemeClr val="bg1"/>
                </a:solidFill>
                <a:latin typeface="Avenir Next" panose="020B0503020202020204" pitchFamily="34" charset="0"/>
              </a:rPr>
              <a:t>Tonanti</a:t>
            </a:r>
            <a:endParaRPr lang="en-GB" i="1" dirty="0">
              <a:solidFill>
                <a:schemeClr val="bg1"/>
              </a:solidFill>
              <a:latin typeface="Avenir Next" panose="020B0503020202020204" pitchFamily="34" charset="0"/>
            </a:endParaRPr>
          </a:p>
          <a:p>
            <a:pPr>
              <a:lnSpc>
                <a:spcPct val="150000"/>
              </a:lnSpc>
            </a:pPr>
            <a:r>
              <a:rPr lang="en-GB" i="1" dirty="0" err="1">
                <a:solidFill>
                  <a:schemeClr val="bg1"/>
                </a:solidFill>
                <a:latin typeface="Avenir Next" panose="020B0503020202020204" pitchFamily="34" charset="0"/>
              </a:rPr>
              <a:t>progeniem</a:t>
            </a:r>
            <a:r>
              <a:rPr lang="en-GB" i="1" dirty="0">
                <a:solidFill>
                  <a:schemeClr val="bg1"/>
                </a:solidFill>
                <a:latin typeface="Avenir Next" panose="020B0503020202020204" pitchFamily="34" charset="0"/>
              </a:rPr>
              <a:t> et </a:t>
            </a:r>
            <a:r>
              <a:rPr lang="en-GB" i="1" dirty="0" err="1">
                <a:solidFill>
                  <a:schemeClr val="bg1"/>
                </a:solidFill>
                <a:latin typeface="Avenir Next" panose="020B0503020202020204" pitchFamily="34" charset="0"/>
              </a:rPr>
              <a:t>patrio</a:t>
            </a:r>
            <a:r>
              <a:rPr lang="en-GB" i="1" dirty="0">
                <a:solidFill>
                  <a:schemeClr val="bg1"/>
                </a:solidFill>
                <a:latin typeface="Avenir Next" panose="020B0503020202020204" pitchFamily="34" charset="0"/>
              </a:rPr>
              <a:t> </a:t>
            </a:r>
            <a:r>
              <a:rPr lang="en-GB" i="1" dirty="0" err="1">
                <a:solidFill>
                  <a:schemeClr val="bg1"/>
                </a:solidFill>
                <a:latin typeface="Avenir Next" panose="020B0503020202020204" pitchFamily="34" charset="0"/>
              </a:rPr>
              <a:t>vetitam</a:t>
            </a:r>
            <a:r>
              <a:rPr lang="en-GB" i="1" dirty="0">
                <a:solidFill>
                  <a:schemeClr val="bg1"/>
                </a:solidFill>
                <a:latin typeface="Avenir Next" panose="020B0503020202020204" pitchFamily="34" charset="0"/>
              </a:rPr>
              <a:t> </a:t>
            </a:r>
            <a:r>
              <a:rPr lang="en-GB" i="1" dirty="0" err="1">
                <a:solidFill>
                  <a:schemeClr val="bg1"/>
                </a:solidFill>
                <a:latin typeface="Avenir Next" panose="020B0503020202020204" pitchFamily="34" charset="0"/>
              </a:rPr>
              <a:t>succedere</a:t>
            </a:r>
            <a:r>
              <a:rPr lang="en-GB" i="1" dirty="0">
                <a:solidFill>
                  <a:schemeClr val="bg1"/>
                </a:solidFill>
                <a:latin typeface="Avenir Next" panose="020B0503020202020204" pitchFamily="34" charset="0"/>
              </a:rPr>
              <a:t> </a:t>
            </a:r>
            <a:r>
              <a:rPr lang="en-GB" i="1" dirty="0" err="1">
                <a:solidFill>
                  <a:schemeClr val="bg1"/>
                </a:solidFill>
                <a:latin typeface="Avenir Next" panose="020B0503020202020204" pitchFamily="34" charset="0"/>
              </a:rPr>
              <a:t>caelo</a:t>
            </a:r>
            <a:r>
              <a:rPr lang="en-GB" i="1" dirty="0">
                <a:solidFill>
                  <a:schemeClr val="bg1"/>
                </a:solidFill>
                <a:latin typeface="Avenir Next" panose="020B0503020202020204" pitchFamily="34" charset="0"/>
              </a:rPr>
              <a:t>,</a:t>
            </a:r>
          </a:p>
          <a:p>
            <a:pPr>
              <a:lnSpc>
                <a:spcPct val="150000"/>
              </a:lnSpc>
            </a:pPr>
            <a:r>
              <a:rPr lang="en-GB" i="1" dirty="0">
                <a:solidFill>
                  <a:schemeClr val="bg1"/>
                </a:solidFill>
                <a:latin typeface="Avenir Next" panose="020B0503020202020204" pitchFamily="34" charset="0"/>
              </a:rPr>
              <a:t>diva, refer. </a:t>
            </a:r>
            <a:r>
              <a:rPr lang="en-GB" i="1" dirty="0" err="1">
                <a:solidFill>
                  <a:schemeClr val="bg1"/>
                </a:solidFill>
                <a:latin typeface="Avenir Next" panose="020B0503020202020204" pitchFamily="34" charset="0"/>
              </a:rPr>
              <a:t>quamquam</a:t>
            </a:r>
            <a:r>
              <a:rPr lang="en-GB" i="1" dirty="0">
                <a:solidFill>
                  <a:schemeClr val="bg1"/>
                </a:solidFill>
                <a:latin typeface="Avenir Next" panose="020B0503020202020204" pitchFamily="34" charset="0"/>
              </a:rPr>
              <a:t> </a:t>
            </a:r>
            <a:r>
              <a:rPr lang="en-GB" b="1" i="1" dirty="0">
                <a:solidFill>
                  <a:schemeClr val="bg1"/>
                </a:solidFill>
                <a:latin typeface="Avenir Next" panose="020B0503020202020204" pitchFamily="34" charset="0"/>
              </a:rPr>
              <a:t>acta </a:t>
            </a:r>
            <a:r>
              <a:rPr lang="en-GB" b="1" i="1" dirty="0" err="1">
                <a:solidFill>
                  <a:schemeClr val="bg1"/>
                </a:solidFill>
                <a:latin typeface="Avenir Next" panose="020B0503020202020204" pitchFamily="34" charset="0"/>
              </a:rPr>
              <a:t>viri</a:t>
            </a:r>
            <a:r>
              <a:rPr lang="en-GB" b="1" i="1" dirty="0">
                <a:solidFill>
                  <a:schemeClr val="bg1"/>
                </a:solidFill>
                <a:latin typeface="Avenir Next" panose="020B0503020202020204" pitchFamily="34" charset="0"/>
              </a:rPr>
              <a:t> </a:t>
            </a:r>
            <a:r>
              <a:rPr lang="en-GB" b="1" i="1" dirty="0" err="1">
                <a:solidFill>
                  <a:schemeClr val="bg1"/>
                </a:solidFill>
                <a:latin typeface="Avenir Next" panose="020B0503020202020204" pitchFamily="34" charset="0"/>
              </a:rPr>
              <a:t>multum</a:t>
            </a:r>
            <a:r>
              <a:rPr lang="en-GB" b="1" i="1" dirty="0">
                <a:solidFill>
                  <a:schemeClr val="bg1"/>
                </a:solidFill>
                <a:latin typeface="Avenir Next" panose="020B0503020202020204" pitchFamily="34" charset="0"/>
              </a:rPr>
              <a:t> </a:t>
            </a:r>
            <a:r>
              <a:rPr lang="en-GB" b="1" i="1" dirty="0" err="1">
                <a:solidFill>
                  <a:schemeClr val="bg1"/>
                </a:solidFill>
                <a:latin typeface="Avenir Next" panose="020B0503020202020204" pitchFamily="34" charset="0"/>
              </a:rPr>
              <a:t>incluta</a:t>
            </a:r>
            <a:r>
              <a:rPr lang="en-GB" b="1" i="1" dirty="0">
                <a:solidFill>
                  <a:schemeClr val="bg1"/>
                </a:solidFill>
                <a:latin typeface="Avenir Next" panose="020B0503020202020204" pitchFamily="34" charset="0"/>
              </a:rPr>
              <a:t> </a:t>
            </a:r>
            <a:r>
              <a:rPr lang="en-GB" b="1" i="1" dirty="0" err="1">
                <a:solidFill>
                  <a:schemeClr val="bg1"/>
                </a:solidFill>
                <a:latin typeface="Avenir Next" panose="020B0503020202020204" pitchFamily="34" charset="0"/>
              </a:rPr>
              <a:t>cantu</a:t>
            </a:r>
            <a:endParaRPr lang="en-GB" b="1" i="1" dirty="0">
              <a:solidFill>
                <a:schemeClr val="bg1"/>
              </a:solidFill>
              <a:latin typeface="Avenir Next" panose="020B0503020202020204" pitchFamily="34" charset="0"/>
            </a:endParaRPr>
          </a:p>
          <a:p>
            <a:pPr>
              <a:lnSpc>
                <a:spcPct val="150000"/>
              </a:lnSpc>
            </a:pPr>
            <a:r>
              <a:rPr lang="en-GB" b="1" i="1" dirty="0" err="1">
                <a:solidFill>
                  <a:schemeClr val="bg1"/>
                </a:solidFill>
                <a:latin typeface="Avenir Next" panose="020B0503020202020204" pitchFamily="34" charset="0"/>
              </a:rPr>
              <a:t>Maeonio</a:t>
            </a:r>
            <a:r>
              <a:rPr lang="en-GB" i="1" dirty="0">
                <a:solidFill>
                  <a:schemeClr val="bg1"/>
                </a:solidFill>
                <a:latin typeface="Avenir Next" panose="020B0503020202020204" pitchFamily="34" charset="0"/>
              </a:rPr>
              <a:t> (</a:t>
            </a:r>
            <a:r>
              <a:rPr lang="en-GB" b="1" i="1" u="sng" dirty="0" err="1">
                <a:solidFill>
                  <a:schemeClr val="bg1"/>
                </a:solidFill>
                <a:latin typeface="Avenir Next" panose="020B0503020202020204" pitchFamily="34" charset="0"/>
              </a:rPr>
              <a:t>sed</a:t>
            </a:r>
            <a:r>
              <a:rPr lang="en-GB" b="1" i="1" u="sng" dirty="0">
                <a:solidFill>
                  <a:schemeClr val="bg1"/>
                </a:solidFill>
                <a:latin typeface="Avenir Next" panose="020B0503020202020204" pitchFamily="34" charset="0"/>
              </a:rPr>
              <a:t> </a:t>
            </a:r>
            <a:r>
              <a:rPr lang="en-GB" b="1" i="1" u="sng" dirty="0" err="1">
                <a:solidFill>
                  <a:schemeClr val="bg1"/>
                </a:solidFill>
                <a:latin typeface="Avenir Next" panose="020B0503020202020204" pitchFamily="34" charset="0"/>
              </a:rPr>
              <a:t>plura</a:t>
            </a:r>
            <a:r>
              <a:rPr lang="en-GB" b="1" i="1" u="sng" dirty="0">
                <a:solidFill>
                  <a:schemeClr val="bg1"/>
                </a:solidFill>
                <a:latin typeface="Avenir Next" panose="020B0503020202020204" pitchFamily="34" charset="0"/>
              </a:rPr>
              <a:t> vacant</a:t>
            </a:r>
            <a:r>
              <a:rPr lang="en-GB" i="1" dirty="0">
                <a:solidFill>
                  <a:schemeClr val="bg1"/>
                </a:solidFill>
                <a:latin typeface="Avenir Next" panose="020B0503020202020204" pitchFamily="34" charset="0"/>
              </a:rPr>
              <a:t>), </a:t>
            </a:r>
            <a:r>
              <a:rPr lang="en-GB" i="1" dirty="0" err="1">
                <a:solidFill>
                  <a:schemeClr val="bg1"/>
                </a:solidFill>
                <a:latin typeface="Avenir Next" panose="020B0503020202020204" pitchFamily="34" charset="0"/>
              </a:rPr>
              <a:t>nos</a:t>
            </a:r>
            <a:r>
              <a:rPr lang="en-GB" i="1" dirty="0">
                <a:solidFill>
                  <a:schemeClr val="bg1"/>
                </a:solidFill>
                <a:latin typeface="Avenir Next" panose="020B0503020202020204" pitchFamily="34" charset="0"/>
              </a:rPr>
              <a:t> ire per </a:t>
            </a:r>
            <a:r>
              <a:rPr lang="en-GB" b="1" i="1" dirty="0" err="1">
                <a:solidFill>
                  <a:srgbClr val="FF0000"/>
                </a:solidFill>
                <a:latin typeface="Avenir Next" panose="020B0503020202020204" pitchFamily="34" charset="0"/>
              </a:rPr>
              <a:t>omnem</a:t>
            </a:r>
            <a:endParaRPr lang="en-GB" b="1" i="1" dirty="0">
              <a:solidFill>
                <a:srgbClr val="FF0000"/>
              </a:solidFill>
              <a:latin typeface="Avenir Next" panose="020B0503020202020204" pitchFamily="34" charset="0"/>
            </a:endParaRPr>
          </a:p>
          <a:p>
            <a:pPr>
              <a:lnSpc>
                <a:spcPct val="150000"/>
              </a:lnSpc>
            </a:pPr>
            <a:r>
              <a:rPr lang="en-GB" i="1" dirty="0">
                <a:solidFill>
                  <a:schemeClr val="bg1"/>
                </a:solidFill>
                <a:latin typeface="Avenir Next" panose="020B0503020202020204" pitchFamily="34" charset="0"/>
              </a:rPr>
              <a:t>(</a:t>
            </a:r>
            <a:r>
              <a:rPr lang="en-GB" b="1" i="1" dirty="0">
                <a:solidFill>
                  <a:schemeClr val="bg1"/>
                </a:solidFill>
                <a:latin typeface="Avenir Next" panose="020B0503020202020204" pitchFamily="34" charset="0"/>
              </a:rPr>
              <a:t>sic </a:t>
            </a:r>
            <a:r>
              <a:rPr lang="en-GB" b="1" i="1" dirty="0" err="1">
                <a:solidFill>
                  <a:schemeClr val="bg1"/>
                </a:solidFill>
                <a:latin typeface="Avenir Next" panose="020B0503020202020204" pitchFamily="34" charset="0"/>
              </a:rPr>
              <a:t>amor</a:t>
            </a:r>
            <a:r>
              <a:rPr lang="en-GB" b="1" i="1" dirty="0">
                <a:solidFill>
                  <a:schemeClr val="bg1"/>
                </a:solidFill>
                <a:latin typeface="Avenir Next" panose="020B0503020202020204" pitchFamily="34" charset="0"/>
              </a:rPr>
              <a:t> </a:t>
            </a:r>
            <a:r>
              <a:rPr lang="en-GB" b="1" i="1" dirty="0" err="1">
                <a:solidFill>
                  <a:schemeClr val="bg1"/>
                </a:solidFill>
                <a:latin typeface="Avenir Next" panose="020B0503020202020204" pitchFamily="34" charset="0"/>
              </a:rPr>
              <a:t>est</a:t>
            </a:r>
            <a:r>
              <a:rPr lang="en-GB" i="1" dirty="0">
                <a:solidFill>
                  <a:schemeClr val="bg1"/>
                </a:solidFill>
                <a:latin typeface="Avenir Next" panose="020B0503020202020204" pitchFamily="34" charset="0"/>
              </a:rPr>
              <a:t>) </a:t>
            </a:r>
            <a:r>
              <a:rPr lang="en-GB" i="1" dirty="0" err="1">
                <a:solidFill>
                  <a:schemeClr val="bg1"/>
                </a:solidFill>
                <a:latin typeface="Avenir Next" panose="020B0503020202020204" pitchFamily="34" charset="0"/>
              </a:rPr>
              <a:t>heroa</a:t>
            </a:r>
            <a:r>
              <a:rPr lang="en-GB" i="1" dirty="0">
                <a:solidFill>
                  <a:schemeClr val="bg1"/>
                </a:solidFill>
                <a:latin typeface="Avenir Next" panose="020B0503020202020204" pitchFamily="34" charset="0"/>
              </a:rPr>
              <a:t> </a:t>
            </a:r>
            <a:r>
              <a:rPr lang="en-GB" i="1" dirty="0" err="1">
                <a:solidFill>
                  <a:schemeClr val="bg1"/>
                </a:solidFill>
                <a:latin typeface="Avenir Next" panose="020B0503020202020204" pitchFamily="34" charset="0"/>
              </a:rPr>
              <a:t>velis</a:t>
            </a:r>
            <a:r>
              <a:rPr lang="en-GB" i="1" dirty="0">
                <a:solidFill>
                  <a:schemeClr val="bg1"/>
                </a:solidFill>
                <a:latin typeface="Avenir Next" panose="020B0503020202020204" pitchFamily="34" charset="0"/>
              </a:rPr>
              <a:t> </a:t>
            </a:r>
            <a:r>
              <a:rPr lang="en-GB" b="1" i="1" dirty="0" err="1">
                <a:solidFill>
                  <a:schemeClr val="bg1"/>
                </a:solidFill>
                <a:latin typeface="Avenir Next" panose="020B0503020202020204" pitchFamily="34" charset="0"/>
              </a:rPr>
              <a:t>Scyroque</a:t>
            </a:r>
            <a:r>
              <a:rPr lang="en-GB" b="1" i="1" dirty="0">
                <a:solidFill>
                  <a:schemeClr val="bg1"/>
                </a:solidFill>
                <a:latin typeface="Avenir Next" panose="020B0503020202020204" pitchFamily="34" charset="0"/>
              </a:rPr>
              <a:t> </a:t>
            </a:r>
            <a:r>
              <a:rPr lang="en-GB" b="1" i="1" dirty="0" err="1">
                <a:solidFill>
                  <a:schemeClr val="bg1"/>
                </a:solidFill>
                <a:latin typeface="Avenir Next" panose="020B0503020202020204" pitchFamily="34" charset="0"/>
              </a:rPr>
              <a:t>latentem</a:t>
            </a:r>
            <a:endParaRPr lang="en-GB" b="1" i="1" dirty="0">
              <a:solidFill>
                <a:schemeClr val="bg1"/>
              </a:solidFill>
              <a:latin typeface="Avenir Next" panose="020B0503020202020204" pitchFamily="34" charset="0"/>
            </a:endParaRPr>
          </a:p>
          <a:p>
            <a:pPr>
              <a:lnSpc>
                <a:spcPct val="150000"/>
              </a:lnSpc>
            </a:pPr>
            <a:r>
              <a:rPr lang="en-GB" b="1" i="1" dirty="0" err="1">
                <a:solidFill>
                  <a:schemeClr val="bg1"/>
                </a:solidFill>
                <a:latin typeface="Avenir Next" panose="020B0503020202020204" pitchFamily="34" charset="0"/>
              </a:rPr>
              <a:t>Dulichia</a:t>
            </a:r>
            <a:r>
              <a:rPr lang="en-GB" b="1" i="1" dirty="0">
                <a:solidFill>
                  <a:schemeClr val="bg1"/>
                </a:solidFill>
                <a:latin typeface="Avenir Next" panose="020B0503020202020204" pitchFamily="34" charset="0"/>
              </a:rPr>
              <a:t> </a:t>
            </a:r>
            <a:r>
              <a:rPr lang="en-GB" b="1" i="1" dirty="0" err="1">
                <a:solidFill>
                  <a:schemeClr val="bg1"/>
                </a:solidFill>
                <a:latin typeface="Avenir Next" panose="020B0503020202020204" pitchFamily="34" charset="0"/>
              </a:rPr>
              <a:t>proferre</a:t>
            </a:r>
            <a:r>
              <a:rPr lang="en-GB" b="1" i="1" dirty="0">
                <a:solidFill>
                  <a:schemeClr val="bg1"/>
                </a:solidFill>
                <a:latin typeface="Avenir Next" panose="020B0503020202020204" pitchFamily="34" charset="0"/>
              </a:rPr>
              <a:t> tuba</a:t>
            </a:r>
            <a:r>
              <a:rPr lang="en-GB" i="1" dirty="0">
                <a:solidFill>
                  <a:schemeClr val="bg1"/>
                </a:solidFill>
                <a:latin typeface="Avenir Next" panose="020B0503020202020204" pitchFamily="34" charset="0"/>
              </a:rPr>
              <a:t> </a:t>
            </a:r>
            <a:r>
              <a:rPr lang="en-GB" i="1" dirty="0" err="1">
                <a:solidFill>
                  <a:schemeClr val="bg1"/>
                </a:solidFill>
                <a:latin typeface="Avenir Next" panose="020B0503020202020204" pitchFamily="34" charset="0"/>
              </a:rPr>
              <a:t>nec</a:t>
            </a:r>
            <a:r>
              <a:rPr lang="en-GB" i="1" dirty="0">
                <a:solidFill>
                  <a:schemeClr val="bg1"/>
                </a:solidFill>
                <a:latin typeface="Avenir Next" panose="020B0503020202020204" pitchFamily="34" charset="0"/>
              </a:rPr>
              <a:t> in </a:t>
            </a:r>
            <a:r>
              <a:rPr lang="en-GB" i="1" dirty="0" err="1">
                <a:solidFill>
                  <a:schemeClr val="bg1"/>
                </a:solidFill>
                <a:latin typeface="Avenir Next" panose="020B0503020202020204" pitchFamily="34" charset="0"/>
              </a:rPr>
              <a:t>Hectore</a:t>
            </a:r>
            <a:r>
              <a:rPr lang="en-GB" i="1" dirty="0">
                <a:solidFill>
                  <a:schemeClr val="bg1"/>
                </a:solidFill>
                <a:latin typeface="Avenir Next" panose="020B0503020202020204" pitchFamily="34" charset="0"/>
              </a:rPr>
              <a:t> </a:t>
            </a:r>
            <a:r>
              <a:rPr lang="en-GB" i="1" dirty="0" err="1">
                <a:solidFill>
                  <a:schemeClr val="bg1"/>
                </a:solidFill>
                <a:latin typeface="Avenir Next" panose="020B0503020202020204" pitchFamily="34" charset="0"/>
              </a:rPr>
              <a:t>tracto</a:t>
            </a:r>
            <a:endParaRPr lang="en-GB" i="1" dirty="0">
              <a:solidFill>
                <a:schemeClr val="bg1"/>
              </a:solidFill>
              <a:latin typeface="Avenir Next" panose="020B0503020202020204" pitchFamily="34" charset="0"/>
            </a:endParaRPr>
          </a:p>
          <a:p>
            <a:pPr>
              <a:lnSpc>
                <a:spcPct val="150000"/>
              </a:lnSpc>
            </a:pPr>
            <a:r>
              <a:rPr lang="en-GB" i="1" dirty="0" err="1">
                <a:solidFill>
                  <a:schemeClr val="bg1"/>
                </a:solidFill>
                <a:latin typeface="Avenir Next" panose="020B0503020202020204" pitchFamily="34" charset="0"/>
              </a:rPr>
              <a:t>sistere</a:t>
            </a:r>
            <a:r>
              <a:rPr lang="en-GB" i="1" dirty="0">
                <a:solidFill>
                  <a:schemeClr val="bg1"/>
                </a:solidFill>
                <a:latin typeface="Avenir Next" panose="020B0503020202020204" pitchFamily="34" charset="0"/>
              </a:rPr>
              <a:t>, </a:t>
            </a:r>
            <a:r>
              <a:rPr lang="en-GB" i="1" dirty="0" err="1">
                <a:solidFill>
                  <a:schemeClr val="bg1"/>
                </a:solidFill>
                <a:latin typeface="Avenir Next" panose="020B0503020202020204" pitchFamily="34" charset="0"/>
              </a:rPr>
              <a:t>sed</a:t>
            </a:r>
            <a:r>
              <a:rPr lang="en-GB" i="1" dirty="0">
                <a:solidFill>
                  <a:schemeClr val="bg1"/>
                </a:solidFill>
                <a:latin typeface="Avenir Next" panose="020B0503020202020204" pitchFamily="34" charset="0"/>
              </a:rPr>
              <a:t> </a:t>
            </a:r>
            <a:r>
              <a:rPr lang="en-GB" b="1" i="1" dirty="0" err="1">
                <a:solidFill>
                  <a:srgbClr val="FF0000"/>
                </a:solidFill>
                <a:latin typeface="Avenir Next" panose="020B0503020202020204" pitchFamily="34" charset="0"/>
              </a:rPr>
              <a:t>tota</a:t>
            </a:r>
            <a:r>
              <a:rPr lang="en-GB" i="1" dirty="0">
                <a:solidFill>
                  <a:schemeClr val="bg1"/>
                </a:solidFill>
                <a:latin typeface="Avenir Next" panose="020B0503020202020204" pitchFamily="34" charset="0"/>
              </a:rPr>
              <a:t> </a:t>
            </a:r>
            <a:r>
              <a:rPr lang="en-GB" i="1" dirty="0" err="1">
                <a:solidFill>
                  <a:schemeClr val="bg1"/>
                </a:solidFill>
                <a:latin typeface="Avenir Next" panose="020B0503020202020204" pitchFamily="34" charset="0"/>
              </a:rPr>
              <a:t>iuvenem</a:t>
            </a:r>
            <a:r>
              <a:rPr lang="en-GB" i="1" dirty="0">
                <a:solidFill>
                  <a:schemeClr val="bg1"/>
                </a:solidFill>
                <a:latin typeface="Avenir Next" panose="020B0503020202020204" pitchFamily="34" charset="0"/>
              </a:rPr>
              <a:t> </a:t>
            </a:r>
            <a:r>
              <a:rPr lang="en-GB" i="1" dirty="0" err="1">
                <a:solidFill>
                  <a:schemeClr val="bg1"/>
                </a:solidFill>
                <a:latin typeface="Avenir Next" panose="020B0503020202020204" pitchFamily="34" charset="0"/>
              </a:rPr>
              <a:t>deducere</a:t>
            </a:r>
            <a:r>
              <a:rPr lang="en-GB" i="1" dirty="0">
                <a:solidFill>
                  <a:schemeClr val="bg1"/>
                </a:solidFill>
                <a:latin typeface="Avenir Next" panose="020B0503020202020204" pitchFamily="34" charset="0"/>
              </a:rPr>
              <a:t> </a:t>
            </a:r>
            <a:r>
              <a:rPr lang="en-GB" i="1" dirty="0" err="1">
                <a:solidFill>
                  <a:schemeClr val="bg1"/>
                </a:solidFill>
                <a:latin typeface="Avenir Next" panose="020B0503020202020204" pitchFamily="34" charset="0"/>
              </a:rPr>
              <a:t>Troia</a:t>
            </a:r>
            <a:r>
              <a:rPr lang="en-GB" i="1" dirty="0">
                <a:solidFill>
                  <a:srgbClr val="333333"/>
                </a:solidFill>
                <a:latin typeface="Avenir Next" panose="020B0503020202020204" pitchFamily="34" charset="0"/>
              </a:rPr>
              <a:t>. </a:t>
            </a:r>
          </a:p>
          <a:p>
            <a:pPr>
              <a:lnSpc>
                <a:spcPct val="150000"/>
              </a:lnSpc>
            </a:pPr>
            <a:r>
              <a:rPr lang="en-GB" i="1" dirty="0">
                <a:solidFill>
                  <a:schemeClr val="bg1"/>
                </a:solidFill>
                <a:latin typeface="Avenir Next" panose="020B0503020202020204" pitchFamily="34" charset="0"/>
              </a:rPr>
              <a:t>Tu </a:t>
            </a:r>
            <a:r>
              <a:rPr lang="en-GB" i="1" dirty="0" err="1">
                <a:solidFill>
                  <a:schemeClr val="bg1"/>
                </a:solidFill>
                <a:latin typeface="Avenir Next" panose="020B0503020202020204" pitchFamily="34" charset="0"/>
              </a:rPr>
              <a:t>modo</a:t>
            </a:r>
            <a:r>
              <a:rPr lang="en-GB" i="1" dirty="0">
                <a:solidFill>
                  <a:schemeClr val="bg1"/>
                </a:solidFill>
                <a:latin typeface="Avenir Next" panose="020B0503020202020204" pitchFamily="34" charset="0"/>
              </a:rPr>
              <a:t>, </a:t>
            </a:r>
            <a:r>
              <a:rPr lang="en-GB" i="1" dirty="0" err="1">
                <a:solidFill>
                  <a:schemeClr val="bg1"/>
                </a:solidFill>
                <a:latin typeface="Avenir Next" panose="020B0503020202020204" pitchFamily="34" charset="0"/>
              </a:rPr>
              <a:t>si</a:t>
            </a:r>
            <a:r>
              <a:rPr lang="en-GB" i="1" dirty="0">
                <a:solidFill>
                  <a:schemeClr val="bg1"/>
                </a:solidFill>
                <a:latin typeface="Avenir Next" panose="020B0503020202020204" pitchFamily="34" charset="0"/>
              </a:rPr>
              <a:t> </a:t>
            </a:r>
            <a:r>
              <a:rPr lang="en-GB" i="1" dirty="0" err="1">
                <a:solidFill>
                  <a:schemeClr val="bg1"/>
                </a:solidFill>
                <a:latin typeface="Avenir Next" panose="020B0503020202020204" pitchFamily="34" charset="0"/>
              </a:rPr>
              <a:t>veterem</a:t>
            </a:r>
            <a:r>
              <a:rPr lang="en-GB" i="1" dirty="0">
                <a:solidFill>
                  <a:schemeClr val="bg1"/>
                </a:solidFill>
                <a:latin typeface="Avenir Next" panose="020B0503020202020204" pitchFamily="34" charset="0"/>
              </a:rPr>
              <a:t> </a:t>
            </a:r>
            <a:r>
              <a:rPr lang="en-GB" i="1" dirty="0" err="1">
                <a:solidFill>
                  <a:schemeClr val="bg1"/>
                </a:solidFill>
                <a:latin typeface="Avenir Next" panose="020B0503020202020204" pitchFamily="34" charset="0"/>
              </a:rPr>
              <a:t>digno</a:t>
            </a:r>
            <a:r>
              <a:rPr lang="en-GB" i="1" dirty="0">
                <a:solidFill>
                  <a:schemeClr val="bg1"/>
                </a:solidFill>
                <a:latin typeface="Avenir Next" panose="020B0503020202020204" pitchFamily="34" charset="0"/>
              </a:rPr>
              <a:t> </a:t>
            </a:r>
            <a:r>
              <a:rPr lang="en-GB" i="1" dirty="0" err="1">
                <a:solidFill>
                  <a:schemeClr val="bg1"/>
                </a:solidFill>
                <a:latin typeface="Avenir Next" panose="020B0503020202020204" pitchFamily="34" charset="0"/>
              </a:rPr>
              <a:t>deplevimus</a:t>
            </a:r>
            <a:r>
              <a:rPr lang="en-GB" i="1" dirty="0">
                <a:solidFill>
                  <a:schemeClr val="bg1"/>
                </a:solidFill>
                <a:latin typeface="Avenir Next" panose="020B0503020202020204" pitchFamily="34" charset="0"/>
              </a:rPr>
              <a:t> </a:t>
            </a:r>
            <a:r>
              <a:rPr lang="en-GB" i="1" dirty="0" err="1">
                <a:solidFill>
                  <a:schemeClr val="bg1"/>
                </a:solidFill>
                <a:latin typeface="Avenir Next" panose="020B0503020202020204" pitchFamily="34" charset="0"/>
              </a:rPr>
              <a:t>haustu</a:t>
            </a:r>
            <a:r>
              <a:rPr lang="en-GB" i="1" dirty="0">
                <a:solidFill>
                  <a:schemeClr val="bg1"/>
                </a:solidFill>
                <a:latin typeface="Avenir Next" panose="020B0503020202020204" pitchFamily="34" charset="0"/>
              </a:rPr>
              <a:t>,</a:t>
            </a:r>
          </a:p>
          <a:p>
            <a:pPr>
              <a:lnSpc>
                <a:spcPct val="150000"/>
              </a:lnSpc>
            </a:pPr>
            <a:r>
              <a:rPr lang="en-GB" i="1" dirty="0">
                <a:solidFill>
                  <a:schemeClr val="bg1"/>
                </a:solidFill>
                <a:latin typeface="Avenir Next" panose="020B0503020202020204" pitchFamily="34" charset="0"/>
              </a:rPr>
              <a:t>Da </a:t>
            </a:r>
            <a:r>
              <a:rPr lang="en-GB" b="1" i="1" dirty="0" err="1">
                <a:solidFill>
                  <a:schemeClr val="bg1"/>
                </a:solidFill>
                <a:latin typeface="Avenir Next" panose="020B0503020202020204" pitchFamily="34" charset="0"/>
              </a:rPr>
              <a:t>fontes</a:t>
            </a:r>
            <a:r>
              <a:rPr lang="en-GB" i="1" dirty="0">
                <a:solidFill>
                  <a:schemeClr val="bg1"/>
                </a:solidFill>
                <a:latin typeface="Avenir Next" panose="020B0503020202020204" pitchFamily="34" charset="0"/>
              </a:rPr>
              <a:t> mihi, Phoebe, </a:t>
            </a:r>
            <a:r>
              <a:rPr lang="en-GB" b="1" i="1" dirty="0" err="1">
                <a:solidFill>
                  <a:schemeClr val="bg1"/>
                </a:solidFill>
                <a:latin typeface="Avenir Next" panose="020B0503020202020204" pitchFamily="34" charset="0"/>
              </a:rPr>
              <a:t>novos</a:t>
            </a:r>
            <a:r>
              <a:rPr lang="en-GB" i="1" dirty="0">
                <a:solidFill>
                  <a:schemeClr val="bg1"/>
                </a:solidFill>
                <a:latin typeface="Avenir Next" panose="020B0503020202020204" pitchFamily="34" charset="0"/>
              </a:rPr>
              <a:t> ac </a:t>
            </a:r>
            <a:r>
              <a:rPr lang="en-GB" i="1" dirty="0" err="1">
                <a:solidFill>
                  <a:schemeClr val="bg1"/>
                </a:solidFill>
                <a:latin typeface="Avenir Next" panose="020B0503020202020204" pitchFamily="34" charset="0"/>
              </a:rPr>
              <a:t>fronde</a:t>
            </a:r>
            <a:r>
              <a:rPr lang="en-GB" i="1" dirty="0">
                <a:solidFill>
                  <a:schemeClr val="bg1"/>
                </a:solidFill>
                <a:latin typeface="Avenir Next" panose="020B0503020202020204" pitchFamily="34" charset="0"/>
              </a:rPr>
              <a:t> </a:t>
            </a:r>
            <a:r>
              <a:rPr lang="en-GB" b="1" i="1" dirty="0" err="1">
                <a:solidFill>
                  <a:schemeClr val="bg1"/>
                </a:solidFill>
                <a:latin typeface="Avenir Next" panose="020B0503020202020204" pitchFamily="34" charset="0"/>
              </a:rPr>
              <a:t>secunda</a:t>
            </a:r>
            <a:endParaRPr lang="en-GB" b="1" i="1" dirty="0">
              <a:solidFill>
                <a:schemeClr val="bg1"/>
              </a:solidFill>
              <a:latin typeface="Avenir Next" panose="020B0503020202020204" pitchFamily="34" charset="0"/>
            </a:endParaRPr>
          </a:p>
          <a:p>
            <a:pPr>
              <a:lnSpc>
                <a:spcPct val="150000"/>
              </a:lnSpc>
            </a:pPr>
            <a:r>
              <a:rPr lang="en-GB" i="1" dirty="0" err="1">
                <a:solidFill>
                  <a:schemeClr val="bg1"/>
                </a:solidFill>
                <a:latin typeface="Avenir Next" panose="020B0503020202020204" pitchFamily="34" charset="0"/>
              </a:rPr>
              <a:t>Necte</a:t>
            </a:r>
            <a:r>
              <a:rPr lang="en-GB" i="1" dirty="0">
                <a:solidFill>
                  <a:schemeClr val="bg1"/>
                </a:solidFill>
                <a:latin typeface="Avenir Next" panose="020B0503020202020204" pitchFamily="34" charset="0"/>
              </a:rPr>
              <a:t> comas. </a:t>
            </a:r>
            <a:r>
              <a:rPr lang="en-GB" i="1" dirty="0">
                <a:solidFill>
                  <a:srgbClr val="333333"/>
                </a:solidFill>
                <a:latin typeface="Avenir Next" panose="020B0503020202020204" pitchFamily="34" charset="0"/>
              </a:rPr>
              <a:t> </a:t>
            </a:r>
            <a:endParaRPr lang="en-US" dirty="0">
              <a:latin typeface="Avenir Next" panose="020B0503020202020204" pitchFamily="34" charset="0"/>
            </a:endParaRPr>
          </a:p>
        </p:txBody>
      </p:sp>
      <p:sp>
        <p:nvSpPr>
          <p:cNvPr id="2" name="TextBox 1">
            <a:extLst>
              <a:ext uri="{FF2B5EF4-FFF2-40B4-BE49-F238E27FC236}">
                <a16:creationId xmlns:a16="http://schemas.microsoft.com/office/drawing/2014/main" id="{BB5CA914-6F66-334A-9566-AE80676EC65C}"/>
              </a:ext>
            </a:extLst>
          </p:cNvPr>
          <p:cNvSpPr txBox="1"/>
          <p:nvPr/>
        </p:nvSpPr>
        <p:spPr>
          <a:xfrm>
            <a:off x="2993721" y="538619"/>
            <a:ext cx="6125227" cy="646331"/>
          </a:xfrm>
          <a:prstGeom prst="rect">
            <a:avLst/>
          </a:prstGeom>
          <a:noFill/>
        </p:spPr>
        <p:txBody>
          <a:bodyPr wrap="square" rtlCol="0">
            <a:spAutoFit/>
          </a:bodyPr>
          <a:lstStyle/>
          <a:p>
            <a:pPr algn="ctr"/>
            <a:r>
              <a:rPr lang="en-US" sz="3600" b="1" i="1" dirty="0">
                <a:solidFill>
                  <a:schemeClr val="bg1"/>
                </a:solidFill>
                <a:latin typeface="Avenir Next" panose="020B0503020202020204" pitchFamily="34" charset="0"/>
              </a:rPr>
              <a:t>Beginning the </a:t>
            </a:r>
            <a:r>
              <a:rPr lang="en-US" sz="3600" b="1" i="1" dirty="0" err="1">
                <a:solidFill>
                  <a:schemeClr val="bg1"/>
                </a:solidFill>
                <a:latin typeface="Avenir Next" panose="020B0503020202020204" pitchFamily="34" charset="0"/>
              </a:rPr>
              <a:t>Achilleid</a:t>
            </a:r>
            <a:endParaRPr lang="en-US" sz="3600" b="1" i="1" dirty="0">
              <a:solidFill>
                <a:schemeClr val="bg1"/>
              </a:solidFill>
              <a:latin typeface="Avenir Next" panose="020B0503020202020204" pitchFamily="34" charset="0"/>
            </a:endParaRPr>
          </a:p>
        </p:txBody>
      </p:sp>
      <p:sp>
        <p:nvSpPr>
          <p:cNvPr id="3" name="TextBox 2">
            <a:extLst>
              <a:ext uri="{FF2B5EF4-FFF2-40B4-BE49-F238E27FC236}">
                <a16:creationId xmlns:a16="http://schemas.microsoft.com/office/drawing/2014/main" id="{EB67169B-A48C-0444-9226-4AEB25848435}"/>
              </a:ext>
            </a:extLst>
          </p:cNvPr>
          <p:cNvSpPr txBox="1"/>
          <p:nvPr/>
        </p:nvSpPr>
        <p:spPr>
          <a:xfrm>
            <a:off x="9265920" y="6174868"/>
            <a:ext cx="2639683" cy="369332"/>
          </a:xfrm>
          <a:prstGeom prst="rect">
            <a:avLst/>
          </a:prstGeom>
          <a:noFill/>
        </p:spPr>
        <p:txBody>
          <a:bodyPr wrap="square" rtlCol="0">
            <a:spAutoFit/>
          </a:bodyPr>
          <a:lstStyle/>
          <a:p>
            <a:r>
              <a:rPr lang="en-US" b="1" i="1" dirty="0" err="1">
                <a:solidFill>
                  <a:schemeClr val="bg1"/>
                </a:solidFill>
                <a:latin typeface="Avenir Next" panose="020B0503020202020204" pitchFamily="34" charset="0"/>
              </a:rPr>
              <a:t>Achilleid</a:t>
            </a:r>
            <a:r>
              <a:rPr lang="en-US" b="1" i="1" dirty="0">
                <a:solidFill>
                  <a:schemeClr val="bg1"/>
                </a:solidFill>
                <a:latin typeface="Avenir Next" panose="020B0503020202020204" pitchFamily="34" charset="0"/>
              </a:rPr>
              <a:t> 1.1-10</a:t>
            </a:r>
          </a:p>
        </p:txBody>
      </p:sp>
    </p:spTree>
    <p:extLst>
      <p:ext uri="{BB962C8B-B14F-4D97-AF65-F5344CB8AC3E}">
        <p14:creationId xmlns:p14="http://schemas.microsoft.com/office/powerpoint/2010/main" val="17282748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D1B7673C-773E-C948-AE33-8CCEFEA91D76}"/>
              </a:ext>
            </a:extLst>
          </p:cNvPr>
          <p:cNvSpPr/>
          <p:nvPr/>
        </p:nvSpPr>
        <p:spPr>
          <a:xfrm>
            <a:off x="1274617" y="762912"/>
            <a:ext cx="9369471" cy="4208844"/>
          </a:xfrm>
          <a:prstGeom prst="rect">
            <a:avLst/>
          </a:prstGeom>
        </p:spPr>
        <p:txBody>
          <a:bodyPr wrap="square">
            <a:spAutoFit/>
          </a:bodyPr>
          <a:lstStyle/>
          <a:p>
            <a:pPr>
              <a:lnSpc>
                <a:spcPct val="150000"/>
              </a:lnSpc>
            </a:pPr>
            <a:r>
              <a:rPr lang="en-GB" sz="2000" b="1" i="1" dirty="0">
                <a:solidFill>
                  <a:schemeClr val="bg1"/>
                </a:solidFill>
                <a:latin typeface="Avenir Next" panose="020B0503020202020204" pitchFamily="34" charset="0"/>
              </a:rPr>
              <a:t>A plot does not have unity, as some people think</a:t>
            </a:r>
            <a:r>
              <a:rPr lang="en-GB" sz="2000" b="1" i="1" dirty="0">
                <a:solidFill>
                  <a:srgbClr val="FF0000"/>
                </a:solidFill>
                <a:latin typeface="Avenir Next" panose="020B0503020202020204" pitchFamily="34" charset="0"/>
              </a:rPr>
              <a:t>, simply because it deals with a single hero.</a:t>
            </a:r>
            <a:r>
              <a:rPr lang="en-GB" sz="2000" b="1" i="1" dirty="0">
                <a:solidFill>
                  <a:schemeClr val="bg1"/>
                </a:solidFill>
                <a:latin typeface="Avenir Next" panose="020B0503020202020204" pitchFamily="34" charset="0"/>
              </a:rPr>
              <a:t> </a:t>
            </a:r>
            <a:r>
              <a:rPr lang="en-GB" sz="2000" i="1" dirty="0">
                <a:solidFill>
                  <a:schemeClr val="bg1"/>
                </a:solidFill>
                <a:latin typeface="Avenir Next" panose="020B0503020202020204" pitchFamily="34" charset="0"/>
              </a:rPr>
              <a:t>Many and indeed innumerable things happen to an individual, some of which do not go to make up any unity, and similarly an individual is concerned in many actions which do not combine into a single piece of action. [20</a:t>
            </a:r>
            <a:r>
              <a:rPr lang="en-GB" sz="2000" b="1" i="1" dirty="0">
                <a:solidFill>
                  <a:schemeClr val="bg1"/>
                </a:solidFill>
                <a:latin typeface="Avenir Next" panose="020B0503020202020204" pitchFamily="34" charset="0"/>
              </a:rPr>
              <a:t>] It seems therefore that all those poets are wrong who have written a Heracleid or </a:t>
            </a:r>
            <a:r>
              <a:rPr lang="en-GB" sz="2000" b="1" i="1" dirty="0" err="1">
                <a:solidFill>
                  <a:schemeClr val="bg1"/>
                </a:solidFill>
                <a:latin typeface="Avenir Next" panose="020B0503020202020204" pitchFamily="34" charset="0"/>
              </a:rPr>
              <a:t>Theseid</a:t>
            </a:r>
            <a:r>
              <a:rPr lang="en-GB" sz="2000" b="1" i="1" dirty="0">
                <a:solidFill>
                  <a:schemeClr val="bg1"/>
                </a:solidFill>
                <a:latin typeface="Avenir Next" panose="020B0503020202020204" pitchFamily="34" charset="0"/>
              </a:rPr>
              <a:t> or other such poems</a:t>
            </a:r>
            <a:r>
              <a:rPr lang="en-GB" sz="2000" i="1" dirty="0">
                <a:solidFill>
                  <a:schemeClr val="bg1"/>
                </a:solidFill>
                <a:latin typeface="Avenir Next" panose="020B0503020202020204" pitchFamily="34" charset="0"/>
              </a:rPr>
              <a:t>.</a:t>
            </a:r>
            <a:r>
              <a:rPr lang="en-GB" sz="2000" i="1" baseline="30000" dirty="0">
                <a:solidFill>
                  <a:schemeClr val="bg1"/>
                </a:solidFill>
                <a:latin typeface="Avenir Next" panose="020B0503020202020204" pitchFamily="34" charset="0"/>
              </a:rPr>
              <a:t> </a:t>
            </a:r>
            <a:r>
              <a:rPr lang="en-GB" sz="2000" i="1" dirty="0">
                <a:solidFill>
                  <a:schemeClr val="bg1"/>
                </a:solidFill>
                <a:latin typeface="Avenir Next" panose="020B0503020202020204" pitchFamily="34" charset="0"/>
              </a:rPr>
              <a:t>They think that because Heracles was a single individual the plot must for that reason have unity. </a:t>
            </a:r>
            <a:r>
              <a:rPr lang="en-GB" sz="2000" b="1" i="1" dirty="0">
                <a:solidFill>
                  <a:schemeClr val="bg1"/>
                </a:solidFill>
                <a:latin typeface="Avenir Next" panose="020B0503020202020204" pitchFamily="34" charset="0"/>
              </a:rPr>
              <a:t>But Homer, supreme also in all other respects, was apparently well aware of this truth either by instinct or from knowledge of his art</a:t>
            </a:r>
            <a:r>
              <a:rPr lang="en-GB" sz="2000" i="1" dirty="0">
                <a:solidFill>
                  <a:schemeClr val="bg1"/>
                </a:solidFill>
                <a:latin typeface="Avenir Next" panose="020B0503020202020204" pitchFamily="34" charset="0"/>
              </a:rPr>
              <a:t>.</a:t>
            </a:r>
            <a:endParaRPr lang="en-US" sz="2000" i="1" dirty="0">
              <a:solidFill>
                <a:schemeClr val="bg1"/>
              </a:solidFill>
              <a:latin typeface="Avenir Next" panose="020B0503020202020204" pitchFamily="34" charset="0"/>
            </a:endParaRPr>
          </a:p>
        </p:txBody>
      </p:sp>
      <p:sp>
        <p:nvSpPr>
          <p:cNvPr id="6" name="TextBox 5">
            <a:extLst>
              <a:ext uri="{FF2B5EF4-FFF2-40B4-BE49-F238E27FC236}">
                <a16:creationId xmlns:a16="http://schemas.microsoft.com/office/drawing/2014/main" id="{E4AA0D2E-CD85-6348-BCCA-E3C52F4AD568}"/>
              </a:ext>
            </a:extLst>
          </p:cNvPr>
          <p:cNvSpPr txBox="1"/>
          <p:nvPr/>
        </p:nvSpPr>
        <p:spPr>
          <a:xfrm>
            <a:off x="6580910" y="5555674"/>
            <a:ext cx="3532908" cy="400110"/>
          </a:xfrm>
          <a:prstGeom prst="rect">
            <a:avLst/>
          </a:prstGeom>
          <a:noFill/>
        </p:spPr>
        <p:txBody>
          <a:bodyPr wrap="square" rtlCol="0">
            <a:spAutoFit/>
          </a:bodyPr>
          <a:lstStyle/>
          <a:p>
            <a:pPr algn="ctr"/>
            <a:r>
              <a:rPr lang="en-US" sz="2000" dirty="0">
                <a:solidFill>
                  <a:schemeClr val="bg1"/>
                </a:solidFill>
                <a:latin typeface="Avenir Next" panose="020B0503020202020204" pitchFamily="34" charset="0"/>
              </a:rPr>
              <a:t>- Aristotle</a:t>
            </a:r>
            <a:r>
              <a:rPr lang="en-US" sz="2000" i="1" dirty="0">
                <a:solidFill>
                  <a:schemeClr val="bg1"/>
                </a:solidFill>
                <a:latin typeface="Avenir Next" panose="020B0503020202020204" pitchFamily="34" charset="0"/>
              </a:rPr>
              <a:t> Poetics </a:t>
            </a:r>
            <a:r>
              <a:rPr lang="en-US" sz="2000" dirty="0">
                <a:solidFill>
                  <a:schemeClr val="bg1"/>
                </a:solidFill>
                <a:latin typeface="Avenir Next" panose="020B0503020202020204" pitchFamily="34" charset="0"/>
              </a:rPr>
              <a:t>1451a</a:t>
            </a:r>
          </a:p>
        </p:txBody>
      </p:sp>
    </p:spTree>
    <p:extLst>
      <p:ext uri="{BB962C8B-B14F-4D97-AF65-F5344CB8AC3E}">
        <p14:creationId xmlns:p14="http://schemas.microsoft.com/office/powerpoint/2010/main" val="14416180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567680C5-4635-B041-8439-2FD46C52B257}"/>
              </a:ext>
            </a:extLst>
          </p:cNvPr>
          <p:cNvSpPr/>
          <p:nvPr/>
        </p:nvSpPr>
        <p:spPr>
          <a:xfrm>
            <a:off x="2473035" y="1470440"/>
            <a:ext cx="7578437" cy="4208844"/>
          </a:xfrm>
          <a:prstGeom prst="rect">
            <a:avLst/>
          </a:prstGeom>
        </p:spPr>
        <p:txBody>
          <a:bodyPr wrap="square">
            <a:spAutoFit/>
          </a:bodyPr>
          <a:lstStyle/>
          <a:p>
            <a:pPr>
              <a:lnSpc>
                <a:spcPct val="150000"/>
              </a:lnSpc>
            </a:pPr>
            <a:r>
              <a:rPr lang="en-GB" sz="2000" i="1" dirty="0">
                <a:solidFill>
                  <a:schemeClr val="bg1"/>
                </a:solidFill>
                <a:latin typeface="Avenir Next" panose="020B0503020202020204" pitchFamily="34" charset="0"/>
              </a:rPr>
              <a:t>“There he was, magnificent in the profuse and dust, </a:t>
            </a:r>
          </a:p>
          <a:p>
            <a:pPr>
              <a:lnSpc>
                <a:spcPct val="150000"/>
              </a:lnSpc>
            </a:pPr>
            <a:r>
              <a:rPr lang="en-GB" sz="2000" i="1" dirty="0">
                <a:solidFill>
                  <a:schemeClr val="bg1"/>
                </a:solidFill>
                <a:latin typeface="Avenir Next" panose="020B0503020202020204" pitchFamily="34" charset="0"/>
              </a:rPr>
              <a:t>But even amid all his weapons and exertion</a:t>
            </a:r>
          </a:p>
          <a:p>
            <a:pPr>
              <a:lnSpc>
                <a:spcPct val="150000"/>
              </a:lnSpc>
            </a:pPr>
            <a:r>
              <a:rPr lang="en-GB" sz="2000" b="1" i="1" dirty="0">
                <a:solidFill>
                  <a:schemeClr val="bg1"/>
                </a:solidFill>
                <a:latin typeface="Avenir Next" panose="020B0503020202020204" pitchFamily="34" charset="0"/>
              </a:rPr>
              <a:t>Still sweet to look at (</a:t>
            </a:r>
            <a:r>
              <a:rPr lang="en-GB" sz="2000" i="1" dirty="0" err="1">
                <a:solidFill>
                  <a:schemeClr val="bg1"/>
                </a:solidFill>
                <a:latin typeface="Avenir Next" panose="020B0503020202020204" pitchFamily="34" charset="0"/>
              </a:rPr>
              <a:t>dulcis</a:t>
            </a:r>
            <a:r>
              <a:rPr lang="en-GB" sz="2000" i="1" dirty="0">
                <a:solidFill>
                  <a:schemeClr val="bg1"/>
                </a:solidFill>
                <a:latin typeface="Avenir Next" panose="020B0503020202020204" pitchFamily="34" charset="0"/>
              </a:rPr>
              <a:t> </a:t>
            </a:r>
            <a:r>
              <a:rPr lang="en-GB" sz="2000" i="1" dirty="0" err="1">
                <a:solidFill>
                  <a:schemeClr val="bg1"/>
                </a:solidFill>
                <a:latin typeface="Avenir Next" panose="020B0503020202020204" pitchFamily="34" charset="0"/>
              </a:rPr>
              <a:t>adhuc</a:t>
            </a:r>
            <a:r>
              <a:rPr lang="en-GB" sz="2000" i="1" dirty="0">
                <a:solidFill>
                  <a:schemeClr val="bg1"/>
                </a:solidFill>
                <a:latin typeface="Avenir Next" panose="020B0503020202020204" pitchFamily="34" charset="0"/>
              </a:rPr>
              <a:t> </a:t>
            </a:r>
            <a:r>
              <a:rPr lang="en-GB" sz="2000" i="1" dirty="0" err="1">
                <a:solidFill>
                  <a:schemeClr val="bg1"/>
                </a:solidFill>
                <a:latin typeface="Avenir Next" panose="020B0503020202020204" pitchFamily="34" charset="0"/>
              </a:rPr>
              <a:t>visu</a:t>
            </a:r>
            <a:r>
              <a:rPr lang="en-GB" sz="2000" dirty="0">
                <a:solidFill>
                  <a:schemeClr val="bg1"/>
                </a:solidFill>
                <a:latin typeface="Avenir Next" panose="020B0503020202020204" pitchFamily="34" charset="0"/>
              </a:rPr>
              <a:t>), </a:t>
            </a:r>
            <a:r>
              <a:rPr lang="en-GB" sz="2000" i="1" dirty="0">
                <a:solidFill>
                  <a:schemeClr val="bg1"/>
                </a:solidFill>
                <a:latin typeface="Avenir Next" panose="020B0503020202020204" pitchFamily="34" charset="0"/>
              </a:rPr>
              <a:t>a warm glow playing</a:t>
            </a:r>
          </a:p>
          <a:p>
            <a:pPr>
              <a:lnSpc>
                <a:spcPct val="150000"/>
              </a:lnSpc>
            </a:pPr>
            <a:r>
              <a:rPr lang="en-GB" sz="2000" i="1" dirty="0">
                <a:solidFill>
                  <a:schemeClr val="bg1"/>
                </a:solidFill>
                <a:latin typeface="Avenir Next" panose="020B0503020202020204" pitchFamily="34" charset="0"/>
              </a:rPr>
              <a:t>on his </a:t>
            </a:r>
            <a:r>
              <a:rPr lang="en-GB" sz="2000" b="1" i="1" dirty="0">
                <a:solidFill>
                  <a:schemeClr val="bg1"/>
                </a:solidFill>
                <a:latin typeface="Avenir Next" panose="020B0503020202020204" pitchFamily="34" charset="0"/>
              </a:rPr>
              <a:t>snow-white face</a:t>
            </a:r>
            <a:r>
              <a:rPr lang="en-GB" sz="2000" i="1" dirty="0">
                <a:solidFill>
                  <a:schemeClr val="bg1"/>
                </a:solidFill>
                <a:latin typeface="Avenir Next" panose="020B0503020202020204" pitchFamily="34" charset="0"/>
              </a:rPr>
              <a:t>, his </a:t>
            </a:r>
            <a:r>
              <a:rPr lang="en-GB" sz="2000" b="1" i="1" dirty="0">
                <a:solidFill>
                  <a:schemeClr val="bg1"/>
                </a:solidFill>
                <a:latin typeface="Avenir Next" panose="020B0503020202020204" pitchFamily="34" charset="0"/>
              </a:rPr>
              <a:t>hair fairer than gold</a:t>
            </a:r>
            <a:r>
              <a:rPr lang="en-GB" sz="2000" i="1" dirty="0">
                <a:solidFill>
                  <a:schemeClr val="bg1"/>
                </a:solidFill>
                <a:latin typeface="Avenir Next" panose="020B0503020202020204" pitchFamily="34" charset="0"/>
              </a:rPr>
              <a:t>, </a:t>
            </a:r>
          </a:p>
          <a:p>
            <a:pPr>
              <a:lnSpc>
                <a:spcPct val="150000"/>
              </a:lnSpc>
            </a:pPr>
            <a:r>
              <a:rPr lang="en-GB" sz="2000" i="1" dirty="0">
                <a:solidFill>
                  <a:schemeClr val="bg1"/>
                </a:solidFill>
                <a:latin typeface="Avenir Next" panose="020B0503020202020204" pitchFamily="34" charset="0"/>
              </a:rPr>
              <a:t>His first youth </a:t>
            </a:r>
            <a:r>
              <a:rPr lang="en-GB" sz="2000" b="1" i="1" dirty="0">
                <a:solidFill>
                  <a:schemeClr val="bg1"/>
                </a:solidFill>
                <a:latin typeface="Avenir Next" panose="020B0503020202020204" pitchFamily="34" charset="0"/>
              </a:rPr>
              <a:t>not yet transformed by wispy beard</a:t>
            </a:r>
          </a:p>
          <a:p>
            <a:pPr>
              <a:lnSpc>
                <a:spcPct val="150000"/>
              </a:lnSpc>
            </a:pPr>
            <a:r>
              <a:rPr lang="en-GB" sz="2000" i="1" dirty="0">
                <a:solidFill>
                  <a:schemeClr val="bg1"/>
                </a:solidFill>
                <a:latin typeface="Avenir Next" panose="020B0503020202020204" pitchFamily="34" charset="0"/>
              </a:rPr>
              <a:t>The light in his eyes tranquil, and </a:t>
            </a:r>
            <a:r>
              <a:rPr lang="en-GB" sz="2000" b="1" i="1" dirty="0">
                <a:solidFill>
                  <a:schemeClr val="bg1"/>
                </a:solidFill>
                <a:latin typeface="Avenir Next" panose="020B0503020202020204" pitchFamily="34" charset="0"/>
              </a:rPr>
              <a:t>much of his mother </a:t>
            </a:r>
          </a:p>
          <a:p>
            <a:pPr>
              <a:lnSpc>
                <a:spcPct val="150000"/>
              </a:lnSpc>
            </a:pPr>
            <a:r>
              <a:rPr lang="en-GB" sz="2000" b="1" i="1" dirty="0">
                <a:solidFill>
                  <a:schemeClr val="bg1"/>
                </a:solidFill>
                <a:latin typeface="Avenir Next" panose="020B0503020202020204" pitchFamily="34" charset="0"/>
              </a:rPr>
              <a:t>There in his face</a:t>
            </a:r>
            <a:r>
              <a:rPr lang="en-GB" sz="2000" i="1" dirty="0">
                <a:solidFill>
                  <a:schemeClr val="bg1"/>
                </a:solidFill>
                <a:latin typeface="Avenir Next" panose="020B0503020202020204" pitchFamily="34" charset="0"/>
              </a:rPr>
              <a:t>: like Apollo when he returns </a:t>
            </a:r>
          </a:p>
          <a:p>
            <a:pPr>
              <a:lnSpc>
                <a:spcPct val="150000"/>
              </a:lnSpc>
            </a:pPr>
            <a:r>
              <a:rPr lang="en-GB" sz="2000" i="1" dirty="0">
                <a:solidFill>
                  <a:schemeClr val="bg1"/>
                </a:solidFill>
                <a:latin typeface="Avenir Next" panose="020B0503020202020204" pitchFamily="34" charset="0"/>
              </a:rPr>
              <a:t>From hunting in Lycia and exchanges</a:t>
            </a:r>
          </a:p>
          <a:p>
            <a:pPr>
              <a:lnSpc>
                <a:spcPct val="150000"/>
              </a:lnSpc>
            </a:pPr>
            <a:r>
              <a:rPr lang="en-GB" sz="2000" i="1" dirty="0">
                <a:solidFill>
                  <a:schemeClr val="bg1"/>
                </a:solidFill>
                <a:latin typeface="Avenir Next" panose="020B0503020202020204" pitchFamily="34" charset="0"/>
              </a:rPr>
              <a:t>His quiver of sharp arrows for the plectrum and lyre.“</a:t>
            </a:r>
            <a:endParaRPr lang="en-US" sz="2000" i="1" dirty="0">
              <a:solidFill>
                <a:schemeClr val="bg1"/>
              </a:solidFill>
              <a:latin typeface="Avenir Next" panose="020B0503020202020204" pitchFamily="34" charset="0"/>
            </a:endParaRPr>
          </a:p>
        </p:txBody>
      </p:sp>
      <p:sp>
        <p:nvSpPr>
          <p:cNvPr id="7" name="TextBox 6">
            <a:extLst>
              <a:ext uri="{FF2B5EF4-FFF2-40B4-BE49-F238E27FC236}">
                <a16:creationId xmlns:a16="http://schemas.microsoft.com/office/drawing/2014/main" id="{94CADA05-7E6B-8946-888C-6284F0457D88}"/>
              </a:ext>
            </a:extLst>
          </p:cNvPr>
          <p:cNvSpPr txBox="1"/>
          <p:nvPr/>
        </p:nvSpPr>
        <p:spPr>
          <a:xfrm>
            <a:off x="2473035" y="468495"/>
            <a:ext cx="6957555" cy="1323439"/>
          </a:xfrm>
          <a:prstGeom prst="rect">
            <a:avLst/>
          </a:prstGeom>
          <a:noFill/>
        </p:spPr>
        <p:txBody>
          <a:bodyPr wrap="square" rtlCol="0">
            <a:spAutoFit/>
          </a:bodyPr>
          <a:lstStyle/>
          <a:p>
            <a:pPr algn="ctr"/>
            <a:r>
              <a:rPr lang="en-US" sz="4000" b="1" i="1" dirty="0">
                <a:solidFill>
                  <a:schemeClr val="bg1"/>
                </a:solidFill>
                <a:latin typeface="Avenir Next" panose="020B0503020202020204" pitchFamily="34" charset="0"/>
              </a:rPr>
              <a:t>Seeing Achilles: 1.161-166</a:t>
            </a:r>
          </a:p>
          <a:p>
            <a:pPr algn="ctr"/>
            <a:r>
              <a:rPr lang="en-US" sz="4000" b="1" i="1" dirty="0">
                <a:solidFill>
                  <a:schemeClr val="bg1"/>
                </a:solidFill>
                <a:latin typeface="Avenir Next" panose="020B0503020202020204" pitchFamily="34" charset="0"/>
              </a:rPr>
              <a:t> </a:t>
            </a:r>
          </a:p>
        </p:txBody>
      </p:sp>
    </p:spTree>
    <p:extLst>
      <p:ext uri="{BB962C8B-B14F-4D97-AF65-F5344CB8AC3E}">
        <p14:creationId xmlns:p14="http://schemas.microsoft.com/office/powerpoint/2010/main" val="9906266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A1FC11F3-1BC6-5544-A299-3297BB8B5913}"/>
              </a:ext>
            </a:extLst>
          </p:cNvPr>
          <p:cNvSpPr txBox="1"/>
          <p:nvPr/>
        </p:nvSpPr>
        <p:spPr>
          <a:xfrm>
            <a:off x="505561" y="633324"/>
            <a:ext cx="9601199" cy="6055504"/>
          </a:xfrm>
          <a:prstGeom prst="rect">
            <a:avLst/>
          </a:prstGeom>
          <a:noFill/>
        </p:spPr>
        <p:txBody>
          <a:bodyPr wrap="square" rtlCol="0">
            <a:spAutoFit/>
          </a:bodyPr>
          <a:lstStyle/>
          <a:p>
            <a:pPr>
              <a:lnSpc>
                <a:spcPct val="150000"/>
              </a:lnSpc>
            </a:pPr>
            <a:r>
              <a:rPr lang="en-US" i="1" dirty="0">
                <a:solidFill>
                  <a:schemeClr val="bg1"/>
                </a:solidFill>
                <a:latin typeface="Avenir Next" panose="020B0503020202020204" pitchFamily="34" charset="0"/>
              </a:rPr>
              <a:t>“</a:t>
            </a:r>
            <a:r>
              <a:rPr lang="en-US" sz="2000" i="1" dirty="0">
                <a:solidFill>
                  <a:schemeClr val="bg1"/>
                </a:solidFill>
                <a:latin typeface="Avenir Next" panose="020B0503020202020204" pitchFamily="34" charset="0"/>
              </a:rPr>
              <a:t>You need to be a little less manly now and think it </a:t>
            </a:r>
          </a:p>
          <a:p>
            <a:pPr>
              <a:lnSpc>
                <a:spcPct val="150000"/>
              </a:lnSpc>
            </a:pPr>
            <a:r>
              <a:rPr lang="en-US" sz="2000" i="1" dirty="0">
                <a:solidFill>
                  <a:schemeClr val="bg1"/>
                </a:solidFill>
                <a:latin typeface="Avenir Next" panose="020B0503020202020204" pitchFamily="34" charset="0"/>
              </a:rPr>
              <a:t>Not unworthy of you to wear clothes like mine.</a:t>
            </a:r>
          </a:p>
          <a:p>
            <a:pPr>
              <a:lnSpc>
                <a:spcPct val="150000"/>
              </a:lnSpc>
            </a:pPr>
            <a:r>
              <a:rPr lang="en-US" sz="2000" i="1" dirty="0">
                <a:solidFill>
                  <a:schemeClr val="bg1"/>
                </a:solidFill>
                <a:latin typeface="Avenir Next" panose="020B0503020202020204" pitchFamily="34" charset="0"/>
              </a:rPr>
              <a:t>If Hercules carded Lydian wool with his hard hands</a:t>
            </a:r>
          </a:p>
          <a:p>
            <a:pPr>
              <a:lnSpc>
                <a:spcPct val="150000"/>
              </a:lnSpc>
            </a:pPr>
            <a:r>
              <a:rPr lang="en-US" sz="2000" i="1" dirty="0">
                <a:solidFill>
                  <a:schemeClr val="bg1"/>
                </a:solidFill>
                <a:latin typeface="Avenir Next" panose="020B0503020202020204" pitchFamily="34" charset="0"/>
              </a:rPr>
              <a:t>And carried dainty implements, if Bacchus </a:t>
            </a:r>
          </a:p>
          <a:p>
            <a:pPr>
              <a:lnSpc>
                <a:spcPct val="150000"/>
              </a:lnSpc>
            </a:pPr>
            <a:r>
              <a:rPr lang="en-US" sz="2000" i="1" dirty="0">
                <a:solidFill>
                  <a:schemeClr val="bg1"/>
                </a:solidFill>
                <a:latin typeface="Avenir Next" panose="020B0503020202020204" pitchFamily="34" charset="0"/>
              </a:rPr>
              <a:t>Swept his insteps with a gold-embroidered robe,</a:t>
            </a:r>
          </a:p>
          <a:p>
            <a:pPr>
              <a:lnSpc>
                <a:spcPct val="150000"/>
              </a:lnSpc>
            </a:pPr>
            <a:r>
              <a:rPr lang="en-US" sz="2000" i="1" dirty="0">
                <a:solidFill>
                  <a:schemeClr val="bg1"/>
                </a:solidFill>
                <a:latin typeface="Avenir Next" panose="020B0503020202020204" pitchFamily="34" charset="0"/>
              </a:rPr>
              <a:t>If Jupiter assumed a virgin’s limbs and torso,</a:t>
            </a:r>
          </a:p>
          <a:p>
            <a:pPr>
              <a:lnSpc>
                <a:spcPct val="150000"/>
              </a:lnSpc>
            </a:pPr>
            <a:r>
              <a:rPr lang="en-US" sz="2000" b="1" i="1" dirty="0">
                <a:solidFill>
                  <a:schemeClr val="bg1"/>
                </a:solidFill>
                <a:latin typeface="Avenir Next" panose="020B0503020202020204" pitchFamily="34" charset="0"/>
              </a:rPr>
              <a:t>And dual sexuality did not shatter great </a:t>
            </a:r>
            <a:r>
              <a:rPr lang="en-US" sz="2000" b="1" i="1" dirty="0" err="1">
                <a:solidFill>
                  <a:schemeClr val="bg1"/>
                </a:solidFill>
                <a:latin typeface="Avenir Next" panose="020B0503020202020204" pitchFamily="34" charset="0"/>
              </a:rPr>
              <a:t>Caeneus</a:t>
            </a:r>
            <a:r>
              <a:rPr lang="en-US" sz="2000" i="1" dirty="0">
                <a:solidFill>
                  <a:schemeClr val="bg1"/>
                </a:solidFill>
                <a:latin typeface="Avenir Next" panose="020B0503020202020204" pitchFamily="34" charset="0"/>
              </a:rPr>
              <a:t>,</a:t>
            </a:r>
          </a:p>
          <a:p>
            <a:pPr>
              <a:lnSpc>
                <a:spcPct val="150000"/>
              </a:lnSpc>
            </a:pPr>
            <a:r>
              <a:rPr lang="en-US" sz="2000" i="1" dirty="0">
                <a:solidFill>
                  <a:schemeClr val="bg1"/>
                </a:solidFill>
                <a:latin typeface="Avenir Next" panose="020B0503020202020204" pitchFamily="34" charset="0"/>
              </a:rPr>
              <a:t>Let’s dodge this threatening cloud in just the same way.</a:t>
            </a:r>
          </a:p>
          <a:p>
            <a:pPr>
              <a:lnSpc>
                <a:spcPct val="150000"/>
              </a:lnSpc>
            </a:pPr>
            <a:r>
              <a:rPr lang="en-US" sz="2000" i="1" dirty="0">
                <a:solidFill>
                  <a:schemeClr val="bg1"/>
                </a:solidFill>
                <a:latin typeface="Avenir Next" panose="020B0503020202020204" pitchFamily="34" charset="0"/>
              </a:rPr>
              <a:t>I will soon return you to your fields, your centaur’s</a:t>
            </a:r>
          </a:p>
          <a:p>
            <a:pPr>
              <a:lnSpc>
                <a:spcPct val="150000"/>
              </a:lnSpc>
            </a:pPr>
            <a:r>
              <a:rPr lang="en-US" sz="2000" i="1" dirty="0">
                <a:solidFill>
                  <a:schemeClr val="bg1"/>
                </a:solidFill>
                <a:latin typeface="Avenir Next" panose="020B0503020202020204" pitchFamily="34" charset="0"/>
              </a:rPr>
              <a:t>Romping grounds. By your present grace and charm</a:t>
            </a:r>
          </a:p>
          <a:p>
            <a:pPr>
              <a:lnSpc>
                <a:spcPct val="150000"/>
              </a:lnSpc>
            </a:pPr>
            <a:r>
              <a:rPr lang="en-US" sz="2000" i="1" dirty="0">
                <a:solidFill>
                  <a:schemeClr val="bg1"/>
                </a:solidFill>
                <a:latin typeface="Avenir Next" panose="020B0503020202020204" pitchFamily="34" charset="0"/>
              </a:rPr>
              <a:t>And the joys of youth still to come, I beg you:</a:t>
            </a:r>
          </a:p>
          <a:p>
            <a:pPr>
              <a:lnSpc>
                <a:spcPct val="150000"/>
              </a:lnSpc>
            </a:pPr>
            <a:r>
              <a:rPr lang="en-US" sz="2000" i="1" dirty="0">
                <a:solidFill>
                  <a:schemeClr val="bg1"/>
                </a:solidFill>
                <a:latin typeface="Avenir Next" panose="020B0503020202020204" pitchFamily="34" charset="0"/>
              </a:rPr>
              <a:t>...wear for a little while clothes that will keep you safe</a:t>
            </a:r>
          </a:p>
          <a:p>
            <a:pPr>
              <a:lnSpc>
                <a:spcPct val="150000"/>
              </a:lnSpc>
            </a:pPr>
            <a:r>
              <a:rPr lang="en-US" sz="2000" i="1" dirty="0">
                <a:solidFill>
                  <a:schemeClr val="bg1"/>
                </a:solidFill>
                <a:latin typeface="Avenir Next" panose="020B0503020202020204" pitchFamily="34" charset="0"/>
              </a:rPr>
              <a:t>And not harm your spirit”.</a:t>
            </a:r>
          </a:p>
        </p:txBody>
      </p:sp>
      <p:sp>
        <p:nvSpPr>
          <p:cNvPr id="9" name="Oval 8">
            <a:extLst>
              <a:ext uri="{FF2B5EF4-FFF2-40B4-BE49-F238E27FC236}">
                <a16:creationId xmlns:a16="http://schemas.microsoft.com/office/drawing/2014/main" id="{24155969-F04E-654E-AE7C-68C206458B0F}"/>
              </a:ext>
            </a:extLst>
          </p:cNvPr>
          <p:cNvSpPr/>
          <p:nvPr/>
        </p:nvSpPr>
        <p:spPr>
          <a:xfrm>
            <a:off x="8325928" y="391784"/>
            <a:ext cx="2786332" cy="2587924"/>
          </a:xfrm>
          <a:prstGeom prst="ellipse">
            <a:avLst/>
          </a:prstGeom>
          <a:blipFill dpi="0" rotWithShape="1">
            <a:blip r:embed="rId2">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FAD4EBCE-6E13-1F47-91C0-70F9E0BDD3FD}"/>
              </a:ext>
            </a:extLst>
          </p:cNvPr>
          <p:cNvPicPr>
            <a:picLocks noChangeAspect="1"/>
          </p:cNvPicPr>
          <p:nvPr/>
        </p:nvPicPr>
        <p:blipFill>
          <a:blip r:embed="rId3"/>
          <a:stretch>
            <a:fillRect/>
          </a:stretch>
        </p:blipFill>
        <p:spPr>
          <a:xfrm>
            <a:off x="8325928" y="3507118"/>
            <a:ext cx="2940170" cy="2940170"/>
          </a:xfrm>
          <a:prstGeom prst="rect">
            <a:avLst/>
          </a:prstGeom>
        </p:spPr>
      </p:pic>
      <p:sp>
        <p:nvSpPr>
          <p:cNvPr id="11" name="TextBox 10">
            <a:extLst>
              <a:ext uri="{FF2B5EF4-FFF2-40B4-BE49-F238E27FC236}">
                <a16:creationId xmlns:a16="http://schemas.microsoft.com/office/drawing/2014/main" id="{6FDBBEBA-CD55-0548-81B3-91BD302B4D2E}"/>
              </a:ext>
            </a:extLst>
          </p:cNvPr>
          <p:cNvSpPr txBox="1"/>
          <p:nvPr/>
        </p:nvSpPr>
        <p:spPr>
          <a:xfrm>
            <a:off x="566886" y="160951"/>
            <a:ext cx="5760359" cy="523220"/>
          </a:xfrm>
          <a:prstGeom prst="rect">
            <a:avLst/>
          </a:prstGeom>
          <a:noFill/>
        </p:spPr>
        <p:txBody>
          <a:bodyPr wrap="none" rtlCol="0">
            <a:spAutoFit/>
          </a:bodyPr>
          <a:lstStyle/>
          <a:p>
            <a:pPr algn="ctr"/>
            <a:r>
              <a:rPr lang="en-US" sz="2800" b="1" dirty="0">
                <a:solidFill>
                  <a:schemeClr val="bg1"/>
                </a:solidFill>
                <a:latin typeface="Avenir Next" panose="020B0503020202020204" pitchFamily="34" charset="0"/>
              </a:rPr>
              <a:t>Convincing Achilles: 1.259-271</a:t>
            </a:r>
          </a:p>
        </p:txBody>
      </p:sp>
    </p:spTree>
    <p:extLst>
      <p:ext uri="{BB962C8B-B14F-4D97-AF65-F5344CB8AC3E}">
        <p14:creationId xmlns:p14="http://schemas.microsoft.com/office/powerpoint/2010/main" val="34215347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2645FA-7376-3B41-B001-4BAFD90C9087}"/>
              </a:ext>
            </a:extLst>
          </p:cNvPr>
          <p:cNvSpPr>
            <a:spLocks noGrp="1"/>
          </p:cNvSpPr>
          <p:nvPr>
            <p:ph type="title"/>
          </p:nvPr>
        </p:nvSpPr>
        <p:spPr/>
        <p:txBody>
          <a:bodyPr/>
          <a:lstStyle/>
          <a:p>
            <a:pPr algn="ctr"/>
            <a:r>
              <a:rPr lang="en-US" b="1" dirty="0">
                <a:solidFill>
                  <a:schemeClr val="bg1"/>
                </a:solidFill>
                <a:latin typeface="Avenir Next" panose="020B0503020202020204" pitchFamily="34" charset="0"/>
              </a:rPr>
              <a:t>Educating by example</a:t>
            </a:r>
          </a:p>
        </p:txBody>
      </p:sp>
      <p:sp>
        <p:nvSpPr>
          <p:cNvPr id="3" name="Content Placeholder 2">
            <a:extLst>
              <a:ext uri="{FF2B5EF4-FFF2-40B4-BE49-F238E27FC236}">
                <a16:creationId xmlns:a16="http://schemas.microsoft.com/office/drawing/2014/main" id="{73D6F28E-7C57-704F-AF8F-DDB4214E1D7F}"/>
              </a:ext>
            </a:extLst>
          </p:cNvPr>
          <p:cNvSpPr>
            <a:spLocks noGrp="1"/>
          </p:cNvSpPr>
          <p:nvPr>
            <p:ph idx="1"/>
          </p:nvPr>
        </p:nvSpPr>
        <p:spPr/>
        <p:txBody>
          <a:bodyPr>
            <a:normAutofit fontScale="85000" lnSpcReduction="20000"/>
          </a:bodyPr>
          <a:lstStyle/>
          <a:p>
            <a:pPr marL="0" indent="0">
              <a:lnSpc>
                <a:spcPct val="150000"/>
              </a:lnSpc>
              <a:buNone/>
            </a:pPr>
            <a:r>
              <a:rPr lang="en-GB" i="1" dirty="0">
                <a:solidFill>
                  <a:schemeClr val="bg1"/>
                </a:solidFill>
                <a:latin typeface="Avenir Next" panose="020B0503020202020204" pitchFamily="34" charset="0"/>
              </a:rPr>
              <a:t>But it is not only the content of such studies as these which we should know and constantly turn over in our minds; </a:t>
            </a:r>
            <a:r>
              <a:rPr lang="en-GB" b="1" i="1" dirty="0">
                <a:solidFill>
                  <a:schemeClr val="bg1"/>
                </a:solidFill>
                <a:latin typeface="Avenir Next" panose="020B0503020202020204" pitchFamily="34" charset="0"/>
              </a:rPr>
              <a:t>even more important are the records of the notable sayings and actions of the past. Nowhere is there a larger or more striking supply of these than in the history of our own country</a:t>
            </a:r>
            <a:r>
              <a:rPr lang="en-GB" i="1" dirty="0">
                <a:solidFill>
                  <a:schemeClr val="bg1"/>
                </a:solidFill>
                <a:latin typeface="Avenir Next" panose="020B0503020202020204" pitchFamily="34" charset="0"/>
              </a:rPr>
              <a:t>. Could there be any better teachers of courage, justice, loyalty, self-control, frugality, or contempt for pain and death than men like </a:t>
            </a:r>
            <a:r>
              <a:rPr lang="en-GB" i="1" dirty="0" err="1">
                <a:solidFill>
                  <a:schemeClr val="bg1"/>
                </a:solidFill>
                <a:latin typeface="Avenir Next" panose="020B0503020202020204" pitchFamily="34" charset="0"/>
              </a:rPr>
              <a:t>Fabricius</a:t>
            </a:r>
            <a:r>
              <a:rPr lang="en-GB" i="1" dirty="0">
                <a:solidFill>
                  <a:schemeClr val="bg1"/>
                </a:solidFill>
                <a:latin typeface="Avenir Next" panose="020B0503020202020204" pitchFamily="34" charset="0"/>
              </a:rPr>
              <a:t>, </a:t>
            </a:r>
            <a:r>
              <a:rPr lang="en-GB" i="1" dirty="0" err="1">
                <a:solidFill>
                  <a:schemeClr val="bg1"/>
                </a:solidFill>
                <a:latin typeface="Avenir Next" panose="020B0503020202020204" pitchFamily="34" charset="0"/>
              </a:rPr>
              <a:t>Curius</a:t>
            </a:r>
            <a:r>
              <a:rPr lang="en-GB" i="1" dirty="0">
                <a:solidFill>
                  <a:schemeClr val="bg1"/>
                </a:solidFill>
                <a:latin typeface="Avenir Next" panose="020B0503020202020204" pitchFamily="34" charset="0"/>
              </a:rPr>
              <a:t>, Regulus, Decius, </a:t>
            </a:r>
            <a:r>
              <a:rPr lang="en-GB" i="1" dirty="0" err="1">
                <a:solidFill>
                  <a:schemeClr val="bg1"/>
                </a:solidFill>
                <a:latin typeface="Avenir Next" panose="020B0503020202020204" pitchFamily="34" charset="0"/>
              </a:rPr>
              <a:t>Mucius</a:t>
            </a:r>
            <a:r>
              <a:rPr lang="en-GB" i="1" dirty="0">
                <a:solidFill>
                  <a:schemeClr val="bg1"/>
                </a:solidFill>
                <a:latin typeface="Avenir Next" panose="020B0503020202020204" pitchFamily="34" charset="0"/>
              </a:rPr>
              <a:t>, and countless others?</a:t>
            </a:r>
          </a:p>
          <a:p>
            <a:pPr marL="0" indent="0">
              <a:buNone/>
            </a:pPr>
            <a:endParaRPr lang="en-GB" dirty="0">
              <a:latin typeface="Avenir Next" panose="020B0503020202020204" pitchFamily="34" charset="0"/>
            </a:endParaRPr>
          </a:p>
          <a:p>
            <a:pPr marL="0" indent="0" algn="r">
              <a:buNone/>
            </a:pPr>
            <a:r>
              <a:rPr lang="en-GB" dirty="0">
                <a:solidFill>
                  <a:schemeClr val="bg1"/>
                </a:solidFill>
                <a:latin typeface="Avenir Next" panose="020B0503020202020204" pitchFamily="34" charset="0"/>
              </a:rPr>
              <a:t>- Quintilian </a:t>
            </a:r>
            <a:r>
              <a:rPr lang="en-GB" i="1" dirty="0" err="1">
                <a:solidFill>
                  <a:schemeClr val="bg1"/>
                </a:solidFill>
                <a:latin typeface="Avenir Next" panose="020B0503020202020204" pitchFamily="34" charset="0"/>
              </a:rPr>
              <a:t>Institutio</a:t>
            </a:r>
            <a:r>
              <a:rPr lang="en-GB" i="1" dirty="0">
                <a:solidFill>
                  <a:schemeClr val="bg1"/>
                </a:solidFill>
                <a:latin typeface="Avenir Next" panose="020B0503020202020204" pitchFamily="34" charset="0"/>
              </a:rPr>
              <a:t> </a:t>
            </a:r>
            <a:r>
              <a:rPr lang="en-GB" i="1" dirty="0" err="1">
                <a:solidFill>
                  <a:schemeClr val="bg1"/>
                </a:solidFill>
                <a:latin typeface="Avenir Next" panose="020B0503020202020204" pitchFamily="34" charset="0"/>
              </a:rPr>
              <a:t>Oratoria</a:t>
            </a:r>
            <a:r>
              <a:rPr lang="en-GB" dirty="0">
                <a:solidFill>
                  <a:schemeClr val="bg1"/>
                </a:solidFill>
                <a:latin typeface="Avenir Next" panose="020B0503020202020204" pitchFamily="34" charset="0"/>
              </a:rPr>
              <a:t> 12.1.10</a:t>
            </a:r>
            <a:endParaRPr lang="en-US" dirty="0">
              <a:solidFill>
                <a:schemeClr val="bg1"/>
              </a:solidFill>
              <a:latin typeface="Avenir Next" panose="020B0503020202020204" pitchFamily="34" charset="0"/>
            </a:endParaRPr>
          </a:p>
        </p:txBody>
      </p:sp>
    </p:spTree>
    <p:extLst>
      <p:ext uri="{BB962C8B-B14F-4D97-AF65-F5344CB8AC3E}">
        <p14:creationId xmlns:p14="http://schemas.microsoft.com/office/powerpoint/2010/main" val="36341007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589D49B-3D43-2846-8A4B-07EAEFD2C99E}"/>
              </a:ext>
            </a:extLst>
          </p:cNvPr>
          <p:cNvSpPr/>
          <p:nvPr/>
        </p:nvSpPr>
        <p:spPr>
          <a:xfrm>
            <a:off x="1967529" y="881335"/>
            <a:ext cx="9248562" cy="5874685"/>
          </a:xfrm>
          <a:prstGeom prst="rect">
            <a:avLst/>
          </a:prstGeom>
        </p:spPr>
        <p:txBody>
          <a:bodyPr wrap="square">
            <a:spAutoFit/>
          </a:bodyPr>
          <a:lstStyle/>
          <a:p>
            <a:pPr>
              <a:lnSpc>
                <a:spcPct val="150000"/>
              </a:lnSpc>
            </a:pPr>
            <a:r>
              <a:rPr lang="en-GB" i="1" dirty="0">
                <a:solidFill>
                  <a:schemeClr val="bg1"/>
                </a:solidFill>
                <a:latin typeface="Avenir Next" panose="020B0503020202020204" pitchFamily="34" charset="0"/>
              </a:rPr>
              <a:t>He begins to soften and blushes</a:t>
            </a:r>
          </a:p>
          <a:p>
            <a:pPr>
              <a:lnSpc>
                <a:spcPct val="150000"/>
              </a:lnSpc>
            </a:pPr>
            <a:r>
              <a:rPr lang="en-GB" i="1" dirty="0">
                <a:solidFill>
                  <a:schemeClr val="bg1"/>
                </a:solidFill>
                <a:latin typeface="Avenir Next" panose="020B0503020202020204" pitchFamily="34" charset="0"/>
              </a:rPr>
              <a:t>Casting bold sideways glances and relaxing the hand</a:t>
            </a:r>
          </a:p>
          <a:p>
            <a:pPr>
              <a:lnSpc>
                <a:spcPct val="150000"/>
              </a:lnSpc>
            </a:pPr>
            <a:r>
              <a:rPr lang="en-GB" i="1" dirty="0">
                <a:solidFill>
                  <a:schemeClr val="bg1"/>
                </a:solidFill>
                <a:latin typeface="Avenir Next" panose="020B0503020202020204" pitchFamily="34" charset="0"/>
              </a:rPr>
              <a:t>That rejects the garments. His mother sees him waffling,</a:t>
            </a:r>
          </a:p>
          <a:p>
            <a:pPr>
              <a:lnSpc>
                <a:spcPct val="150000"/>
              </a:lnSpc>
            </a:pPr>
            <a:r>
              <a:rPr lang="en-GB" i="1" dirty="0">
                <a:solidFill>
                  <a:schemeClr val="bg1"/>
                </a:solidFill>
                <a:latin typeface="Avenir Next" panose="020B0503020202020204" pitchFamily="34" charset="0"/>
              </a:rPr>
              <a:t>Sees he wants to be forced, and drapes the dress on him. </a:t>
            </a:r>
          </a:p>
          <a:p>
            <a:pPr>
              <a:lnSpc>
                <a:spcPct val="150000"/>
              </a:lnSpc>
            </a:pPr>
            <a:r>
              <a:rPr lang="en-GB" i="1" dirty="0">
                <a:solidFill>
                  <a:schemeClr val="bg1"/>
                </a:solidFill>
                <a:latin typeface="Avenir Next" panose="020B0503020202020204" pitchFamily="34" charset="0"/>
              </a:rPr>
              <a:t>Then she massages his neck, drops his heavy shoulders,</a:t>
            </a:r>
          </a:p>
          <a:p>
            <a:pPr>
              <a:lnSpc>
                <a:spcPct val="150000"/>
              </a:lnSpc>
            </a:pPr>
            <a:r>
              <a:rPr lang="en-GB" i="1" dirty="0" err="1">
                <a:solidFill>
                  <a:schemeClr val="bg1"/>
                </a:solidFill>
                <a:latin typeface="Avenir Next" panose="020B0503020202020204" pitchFamily="34" charset="0"/>
              </a:rPr>
              <a:t>Smoothes</a:t>
            </a:r>
            <a:r>
              <a:rPr lang="en-GB" i="1" dirty="0">
                <a:solidFill>
                  <a:schemeClr val="bg1"/>
                </a:solidFill>
                <a:latin typeface="Avenir Next" panose="020B0503020202020204" pitchFamily="34" charset="0"/>
              </a:rPr>
              <a:t> out his strong arms, arranges his unkempt hair</a:t>
            </a:r>
          </a:p>
          <a:p>
            <a:pPr>
              <a:lnSpc>
                <a:spcPct val="150000"/>
              </a:lnSpc>
            </a:pPr>
            <a:r>
              <a:rPr lang="en-GB" i="1" dirty="0">
                <a:solidFill>
                  <a:schemeClr val="bg1"/>
                </a:solidFill>
                <a:latin typeface="Avenir Next" panose="020B0503020202020204" pitchFamily="34" charset="0"/>
              </a:rPr>
              <a:t>And transfers her necklace to that beloved neck.</a:t>
            </a:r>
          </a:p>
          <a:p>
            <a:pPr>
              <a:lnSpc>
                <a:spcPct val="150000"/>
              </a:lnSpc>
            </a:pPr>
            <a:r>
              <a:rPr lang="en-GB" i="1" dirty="0">
                <a:solidFill>
                  <a:schemeClr val="bg1"/>
                </a:solidFill>
                <a:latin typeface="Avenir Next" panose="020B0503020202020204" pitchFamily="34" charset="0"/>
              </a:rPr>
              <a:t>Next, confining his steps with an embroidered hem, </a:t>
            </a:r>
          </a:p>
          <a:p>
            <a:pPr>
              <a:lnSpc>
                <a:spcPct val="150000"/>
              </a:lnSpc>
            </a:pPr>
            <a:r>
              <a:rPr lang="en-GB" b="1" i="1" dirty="0">
                <a:solidFill>
                  <a:srgbClr val="92D050"/>
                </a:solidFill>
                <a:latin typeface="Avenir Next" panose="020B0503020202020204" pitchFamily="34" charset="0"/>
              </a:rPr>
              <a:t>She teaches him (</a:t>
            </a:r>
            <a:r>
              <a:rPr lang="en-GB" b="1" i="1" dirty="0" err="1">
                <a:solidFill>
                  <a:srgbClr val="92D050"/>
                </a:solidFill>
                <a:latin typeface="Avenir Next" panose="020B0503020202020204" pitchFamily="34" charset="0"/>
              </a:rPr>
              <a:t>docet</a:t>
            </a:r>
            <a:r>
              <a:rPr lang="en-GB" b="1" i="1" dirty="0">
                <a:solidFill>
                  <a:srgbClr val="92D050"/>
                </a:solidFill>
                <a:latin typeface="Avenir Next" panose="020B0503020202020204" pitchFamily="34" charset="0"/>
              </a:rPr>
              <a:t>) </a:t>
            </a:r>
            <a:r>
              <a:rPr lang="en-GB" i="1" dirty="0">
                <a:solidFill>
                  <a:srgbClr val="92D050"/>
                </a:solidFill>
                <a:latin typeface="Avenir Next" panose="020B0503020202020204" pitchFamily="34" charset="0"/>
              </a:rPr>
              <a:t>how to walk and move and speak with modesty</a:t>
            </a:r>
          </a:p>
          <a:p>
            <a:pPr>
              <a:lnSpc>
                <a:spcPct val="150000"/>
              </a:lnSpc>
            </a:pPr>
            <a:r>
              <a:rPr lang="en-GB" b="1" i="1" dirty="0">
                <a:solidFill>
                  <a:srgbClr val="FF0000"/>
                </a:solidFill>
                <a:latin typeface="Avenir Next" panose="020B0503020202020204" pitchFamily="34" charset="0"/>
              </a:rPr>
              <a:t>Just as an artist whose thumb moulds </a:t>
            </a:r>
          </a:p>
          <a:p>
            <a:pPr>
              <a:lnSpc>
                <a:spcPct val="150000"/>
              </a:lnSpc>
            </a:pPr>
            <a:r>
              <a:rPr lang="en-GB" b="1" i="1" dirty="0">
                <a:solidFill>
                  <a:srgbClr val="FF0000"/>
                </a:solidFill>
                <a:latin typeface="Avenir Next" panose="020B0503020202020204" pitchFamily="34" charset="0"/>
              </a:rPr>
              <a:t>Heated wax to a new shape and brings it to life,</a:t>
            </a:r>
          </a:p>
          <a:p>
            <a:pPr>
              <a:lnSpc>
                <a:spcPct val="150000"/>
              </a:lnSpc>
            </a:pPr>
            <a:r>
              <a:rPr lang="en-GB" b="1" i="1" dirty="0">
                <a:solidFill>
                  <a:srgbClr val="FF0000"/>
                </a:solidFill>
                <a:latin typeface="Avenir Next" panose="020B0503020202020204" pitchFamily="34" charset="0"/>
              </a:rPr>
              <a:t>So did the goddess transform her son. </a:t>
            </a:r>
          </a:p>
          <a:p>
            <a:pPr>
              <a:lnSpc>
                <a:spcPct val="150000"/>
              </a:lnSpc>
            </a:pPr>
            <a:r>
              <a:rPr lang="en-GB" i="1" dirty="0">
                <a:solidFill>
                  <a:schemeClr val="bg1"/>
                </a:solidFill>
                <a:latin typeface="Avenir Next" panose="020B0503020202020204" pitchFamily="34" charset="0"/>
              </a:rPr>
              <a:t>Nor did he struggle long. Charm is his in plenty, though his manhood demur, </a:t>
            </a:r>
          </a:p>
          <a:p>
            <a:pPr>
              <a:lnSpc>
                <a:spcPct val="150000"/>
              </a:lnSpc>
            </a:pPr>
            <a:r>
              <a:rPr lang="en-GB" b="1" i="1" dirty="0">
                <a:solidFill>
                  <a:srgbClr val="FFFF00"/>
                </a:solidFill>
                <a:latin typeface="Avenir Next" panose="020B0503020202020204" pitchFamily="34" charset="0"/>
              </a:rPr>
              <a:t>And an ambiguous sex cheats the view, hiding in the narrow divide. </a:t>
            </a:r>
            <a:endParaRPr lang="en-US" b="1" i="1" dirty="0">
              <a:solidFill>
                <a:srgbClr val="FFFF00"/>
              </a:solidFill>
              <a:latin typeface="Avenir Next" panose="020B0503020202020204" pitchFamily="34" charset="0"/>
            </a:endParaRPr>
          </a:p>
        </p:txBody>
      </p:sp>
      <p:sp>
        <p:nvSpPr>
          <p:cNvPr id="2" name="TextBox 1">
            <a:extLst>
              <a:ext uri="{FF2B5EF4-FFF2-40B4-BE49-F238E27FC236}">
                <a16:creationId xmlns:a16="http://schemas.microsoft.com/office/drawing/2014/main" id="{81740BAE-2DBA-AE49-895F-62796FED488D}"/>
              </a:ext>
            </a:extLst>
          </p:cNvPr>
          <p:cNvSpPr txBox="1"/>
          <p:nvPr/>
        </p:nvSpPr>
        <p:spPr>
          <a:xfrm>
            <a:off x="1967529" y="235004"/>
            <a:ext cx="8725488" cy="646331"/>
          </a:xfrm>
          <a:prstGeom prst="rect">
            <a:avLst/>
          </a:prstGeom>
          <a:noFill/>
        </p:spPr>
        <p:txBody>
          <a:bodyPr wrap="square" rtlCol="0">
            <a:spAutoFit/>
          </a:bodyPr>
          <a:lstStyle/>
          <a:p>
            <a:r>
              <a:rPr lang="en-US" sz="3600" b="1" dirty="0">
                <a:solidFill>
                  <a:schemeClr val="bg1"/>
                </a:solidFill>
                <a:latin typeface="Avenir Next" panose="020B0503020202020204" pitchFamily="34" charset="0"/>
              </a:rPr>
              <a:t>Transforming Achilles: 1.323-357 </a:t>
            </a:r>
          </a:p>
        </p:txBody>
      </p:sp>
    </p:spTree>
    <p:extLst>
      <p:ext uri="{BB962C8B-B14F-4D97-AF65-F5344CB8AC3E}">
        <p14:creationId xmlns:p14="http://schemas.microsoft.com/office/powerpoint/2010/main" val="5480266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a:extLst>
              <a:ext uri="{FF2B5EF4-FFF2-40B4-BE49-F238E27FC236}">
                <a16:creationId xmlns:a16="http://schemas.microsoft.com/office/drawing/2014/main" id="{5F647119-1200-9E4F-8743-602D738EE1EB}"/>
              </a:ext>
            </a:extLst>
          </p:cNvPr>
          <p:cNvSpPr/>
          <p:nvPr/>
        </p:nvSpPr>
        <p:spPr>
          <a:xfrm>
            <a:off x="5882185" y="-682388"/>
            <a:ext cx="8202304" cy="8379725"/>
          </a:xfrm>
          <a:prstGeom prst="ellipse">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15D6400-CFC8-6940-8759-3E8F23CC6003}"/>
              </a:ext>
            </a:extLst>
          </p:cNvPr>
          <p:cNvSpPr>
            <a:spLocks noGrp="1"/>
          </p:cNvSpPr>
          <p:nvPr>
            <p:ph type="title"/>
          </p:nvPr>
        </p:nvSpPr>
        <p:spPr>
          <a:xfrm>
            <a:off x="483079" y="365125"/>
            <a:ext cx="11708921" cy="1325563"/>
          </a:xfrm>
        </p:spPr>
        <p:txBody>
          <a:bodyPr>
            <a:normAutofit/>
          </a:bodyPr>
          <a:lstStyle/>
          <a:p>
            <a:r>
              <a:rPr lang="en-US" sz="3200" b="1" dirty="0">
                <a:latin typeface="Avenir Next" panose="020B0503020202020204" pitchFamily="34" charset="0"/>
              </a:rPr>
              <a:t>Epic genre and gender: all male, all war, all the time? </a:t>
            </a:r>
          </a:p>
        </p:txBody>
      </p:sp>
      <p:sp>
        <p:nvSpPr>
          <p:cNvPr id="5" name="Content Placeholder 2">
            <a:extLst>
              <a:ext uri="{FF2B5EF4-FFF2-40B4-BE49-F238E27FC236}">
                <a16:creationId xmlns:a16="http://schemas.microsoft.com/office/drawing/2014/main" id="{0BC006A9-BE7A-FE44-A611-E5401F362BEF}"/>
              </a:ext>
            </a:extLst>
          </p:cNvPr>
          <p:cNvSpPr txBox="1">
            <a:spLocks/>
          </p:cNvSpPr>
          <p:nvPr/>
        </p:nvSpPr>
        <p:spPr>
          <a:xfrm>
            <a:off x="723803" y="1690688"/>
            <a:ext cx="11295375" cy="431822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en-GB" sz="2400" dirty="0" err="1">
                <a:latin typeface="Avenir Next" panose="020B0503020202020204" pitchFamily="34" charset="0"/>
              </a:rPr>
              <a:t>klea</a:t>
            </a:r>
            <a:r>
              <a:rPr lang="en-GB" sz="2400" dirty="0">
                <a:latin typeface="Avenir Next" panose="020B0503020202020204" pitchFamily="34" charset="0"/>
              </a:rPr>
              <a:t> </a:t>
            </a:r>
            <a:r>
              <a:rPr lang="en-GB" sz="2400" b="1" dirty="0" err="1">
                <a:latin typeface="Avenir Next" panose="020B0503020202020204" pitchFamily="34" charset="0"/>
              </a:rPr>
              <a:t>andron</a:t>
            </a:r>
            <a:r>
              <a:rPr lang="en-GB" sz="2400" b="1" dirty="0">
                <a:latin typeface="Avenir Next" panose="020B0503020202020204" pitchFamily="34" charset="0"/>
              </a:rPr>
              <a:t>/</a:t>
            </a:r>
            <a:r>
              <a:rPr lang="el-GR" sz="2400" dirty="0" err="1">
                <a:latin typeface="Avenir Next" panose="020B0503020202020204" pitchFamily="34" charset="0"/>
              </a:rPr>
              <a:t>κλέα</a:t>
            </a:r>
            <a:r>
              <a:rPr lang="el-GR" sz="2400" b="1" dirty="0">
                <a:latin typeface="Avenir Next" panose="020B0503020202020204" pitchFamily="34" charset="0"/>
              </a:rPr>
              <a:t> </a:t>
            </a:r>
            <a:r>
              <a:rPr lang="el-GR" sz="2400" b="1" dirty="0" err="1">
                <a:latin typeface="Avenir Next" panose="020B0503020202020204" pitchFamily="34" charset="0"/>
              </a:rPr>
              <a:t>ἀνδρῶν</a:t>
            </a:r>
            <a:r>
              <a:rPr lang="en-GB" sz="2400" b="1" dirty="0">
                <a:latin typeface="Avenir Next" panose="020B0503020202020204" pitchFamily="34" charset="0"/>
              </a:rPr>
              <a:t> – </a:t>
            </a:r>
            <a:r>
              <a:rPr lang="en-GB" sz="2400" dirty="0">
                <a:latin typeface="Avenir Next" panose="020B0503020202020204" pitchFamily="34" charset="0"/>
              </a:rPr>
              <a:t>the famous deeds of </a:t>
            </a:r>
            <a:r>
              <a:rPr lang="en-GB" sz="2400" b="1" dirty="0">
                <a:latin typeface="Avenir Next" panose="020B0503020202020204" pitchFamily="34" charset="0"/>
              </a:rPr>
              <a:t>men </a:t>
            </a:r>
            <a:r>
              <a:rPr lang="en-GB" sz="2400" i="1" dirty="0">
                <a:latin typeface="Avenir Next" panose="020B0503020202020204" pitchFamily="34" charset="0"/>
              </a:rPr>
              <a:t>(Homer Iliad </a:t>
            </a:r>
            <a:r>
              <a:rPr lang="en-GB" sz="2400" dirty="0">
                <a:latin typeface="Avenir Next" panose="020B0503020202020204" pitchFamily="34" charset="0"/>
              </a:rPr>
              <a:t>9.162)</a:t>
            </a:r>
          </a:p>
          <a:p>
            <a:pPr marL="0" indent="0">
              <a:lnSpc>
                <a:spcPct val="150000"/>
              </a:lnSpc>
              <a:buNone/>
            </a:pPr>
            <a:r>
              <a:rPr lang="en-GB" sz="2400" b="1" dirty="0" err="1">
                <a:latin typeface="Avenir Next" panose="020B0503020202020204" pitchFamily="34" charset="0"/>
              </a:rPr>
              <a:t>andra</a:t>
            </a:r>
            <a:r>
              <a:rPr lang="en-GB" sz="2400" b="1" dirty="0">
                <a:latin typeface="Avenir Next" panose="020B0503020202020204" pitchFamily="34" charset="0"/>
              </a:rPr>
              <a:t> </a:t>
            </a:r>
            <a:r>
              <a:rPr lang="en-GB" sz="2400" dirty="0" err="1">
                <a:latin typeface="Avenir Next" panose="020B0503020202020204" pitchFamily="34" charset="0"/>
              </a:rPr>
              <a:t>moi</a:t>
            </a:r>
            <a:r>
              <a:rPr lang="en-GB" sz="2400" dirty="0">
                <a:latin typeface="Avenir Next" panose="020B0503020202020204" pitchFamily="34" charset="0"/>
              </a:rPr>
              <a:t> </a:t>
            </a:r>
            <a:r>
              <a:rPr lang="en-GB" sz="2400" dirty="0" err="1">
                <a:latin typeface="Avenir Next" panose="020B0503020202020204" pitchFamily="34" charset="0"/>
              </a:rPr>
              <a:t>ennepe</a:t>
            </a:r>
            <a:r>
              <a:rPr lang="en-GB" sz="2400" b="1" dirty="0">
                <a:latin typeface="Avenir Next" panose="020B0503020202020204" pitchFamily="34" charset="0"/>
              </a:rPr>
              <a:t>/</a:t>
            </a:r>
            <a:r>
              <a:rPr lang="el-GR" sz="2400" b="1" dirty="0" err="1">
                <a:latin typeface="Avenir Next" panose="020B0503020202020204" pitchFamily="34" charset="0"/>
              </a:rPr>
              <a:t>ἄνδρα</a:t>
            </a:r>
            <a:r>
              <a:rPr lang="el-GR" sz="2400" dirty="0">
                <a:latin typeface="Avenir Next" panose="020B0503020202020204" pitchFamily="34" charset="0"/>
              </a:rPr>
              <a:t> μοι </a:t>
            </a:r>
            <a:r>
              <a:rPr lang="el-GR" sz="2400" dirty="0" err="1">
                <a:latin typeface="Avenir Next" panose="020B0503020202020204" pitchFamily="34" charset="0"/>
              </a:rPr>
              <a:t>ἔννεπε</a:t>
            </a:r>
            <a:r>
              <a:rPr lang="en-GB" sz="2400" dirty="0">
                <a:latin typeface="Avenir Next" panose="020B0503020202020204" pitchFamily="34" charset="0"/>
              </a:rPr>
              <a:t> – ‘tell me of the </a:t>
            </a:r>
            <a:r>
              <a:rPr lang="en-GB" sz="2400" b="1" dirty="0">
                <a:latin typeface="Avenir Next" panose="020B0503020202020204" pitchFamily="34" charset="0"/>
              </a:rPr>
              <a:t>man</a:t>
            </a:r>
            <a:r>
              <a:rPr lang="en-GB" sz="2400" dirty="0">
                <a:latin typeface="Avenir Next" panose="020B0503020202020204" pitchFamily="34" charset="0"/>
              </a:rPr>
              <a:t>’ (</a:t>
            </a:r>
            <a:r>
              <a:rPr lang="en-GB" sz="2400" i="1" dirty="0">
                <a:latin typeface="Avenir Next" panose="020B0503020202020204" pitchFamily="34" charset="0"/>
              </a:rPr>
              <a:t>Od. </a:t>
            </a:r>
            <a:r>
              <a:rPr lang="en-GB" sz="2400" dirty="0">
                <a:latin typeface="Avenir Next" panose="020B0503020202020204" pitchFamily="34" charset="0"/>
              </a:rPr>
              <a:t>1.1)</a:t>
            </a:r>
            <a:endParaRPr lang="en-US" sz="2400" i="1" dirty="0">
              <a:latin typeface="Avenir Next" panose="020B0503020202020204" pitchFamily="34" charset="0"/>
            </a:endParaRPr>
          </a:p>
          <a:p>
            <a:pPr marL="0" indent="0">
              <a:lnSpc>
                <a:spcPct val="150000"/>
              </a:lnSpc>
              <a:buFont typeface="Arial" panose="020B0604020202020204" pitchFamily="34" charset="0"/>
              <a:buNone/>
            </a:pPr>
            <a:r>
              <a:rPr lang="en-US" sz="2400" i="1" dirty="0" err="1">
                <a:latin typeface="Avenir Next" panose="020B0503020202020204" pitchFamily="34" charset="0"/>
              </a:rPr>
              <a:t>Arma</a:t>
            </a:r>
            <a:r>
              <a:rPr lang="en-US" sz="2400" i="1" dirty="0">
                <a:latin typeface="Avenir Next" panose="020B0503020202020204" pitchFamily="34" charset="0"/>
              </a:rPr>
              <a:t> </a:t>
            </a:r>
            <a:r>
              <a:rPr lang="en-US" sz="2400" b="1" i="1" dirty="0" err="1">
                <a:latin typeface="Avenir Next" panose="020B0503020202020204" pitchFamily="34" charset="0"/>
              </a:rPr>
              <a:t>uirumque</a:t>
            </a:r>
            <a:r>
              <a:rPr lang="en-US" sz="2400" b="1" i="1" dirty="0">
                <a:latin typeface="Avenir Next" panose="020B0503020202020204" pitchFamily="34" charset="0"/>
              </a:rPr>
              <a:t> </a:t>
            </a:r>
            <a:r>
              <a:rPr lang="en-US" sz="2400" i="1" dirty="0" err="1">
                <a:latin typeface="Avenir Next" panose="020B0503020202020204" pitchFamily="34" charset="0"/>
              </a:rPr>
              <a:t>cano</a:t>
            </a:r>
            <a:r>
              <a:rPr lang="en-US" sz="2400" i="1" dirty="0">
                <a:latin typeface="Avenir Next" panose="020B0503020202020204" pitchFamily="34" charset="0"/>
              </a:rPr>
              <a:t> = </a:t>
            </a:r>
            <a:r>
              <a:rPr lang="en-US" sz="2400" dirty="0">
                <a:latin typeface="Avenir Next" panose="020B0503020202020204" pitchFamily="34" charset="0"/>
              </a:rPr>
              <a:t>I’ll sing of weapons, and the </a:t>
            </a:r>
            <a:r>
              <a:rPr lang="en-US" sz="2400" b="1" dirty="0">
                <a:latin typeface="Avenir Next" panose="020B0503020202020204" pitchFamily="34" charset="0"/>
              </a:rPr>
              <a:t>man </a:t>
            </a:r>
            <a:r>
              <a:rPr lang="en-US" sz="2400" dirty="0">
                <a:latin typeface="Avenir Next" panose="020B0503020202020204" pitchFamily="34" charset="0"/>
              </a:rPr>
              <a:t>(Virgil </a:t>
            </a:r>
            <a:r>
              <a:rPr lang="en-US" sz="2400" i="1" dirty="0" err="1">
                <a:latin typeface="Avenir Next" panose="020B0503020202020204" pitchFamily="34" charset="0"/>
              </a:rPr>
              <a:t>Aen</a:t>
            </a:r>
            <a:r>
              <a:rPr lang="en-US" sz="2400" i="1" dirty="0">
                <a:latin typeface="Avenir Next" panose="020B0503020202020204" pitchFamily="34" charset="0"/>
              </a:rPr>
              <a:t>. </a:t>
            </a:r>
            <a:r>
              <a:rPr lang="en-US" sz="2400" dirty="0">
                <a:latin typeface="Avenir Next" panose="020B0503020202020204" pitchFamily="34" charset="0"/>
              </a:rPr>
              <a:t>1.1)</a:t>
            </a:r>
            <a:endParaRPr lang="en-US" sz="2400" b="1" i="1" dirty="0">
              <a:latin typeface="Avenir Next" panose="020B0503020202020204" pitchFamily="34" charset="0"/>
            </a:endParaRPr>
          </a:p>
          <a:p>
            <a:pPr marL="0" indent="0">
              <a:lnSpc>
                <a:spcPct val="150000"/>
              </a:lnSpc>
              <a:buFont typeface="Arial" panose="020B0604020202020204" pitchFamily="34" charset="0"/>
              <a:buNone/>
            </a:pPr>
            <a:r>
              <a:rPr lang="en-US" sz="2400" i="1" dirty="0">
                <a:latin typeface="Avenir Next" panose="020B0503020202020204" pitchFamily="34" charset="0"/>
              </a:rPr>
              <a:t>Cum </a:t>
            </a:r>
            <a:r>
              <a:rPr lang="en-US" sz="2400" i="1" dirty="0" err="1">
                <a:latin typeface="Avenir Next" panose="020B0503020202020204" pitchFamily="34" charset="0"/>
              </a:rPr>
              <a:t>canerem</a:t>
            </a:r>
            <a:r>
              <a:rPr lang="en-US" sz="2400" i="1" dirty="0">
                <a:latin typeface="Avenir Next" panose="020B0503020202020204" pitchFamily="34" charset="0"/>
              </a:rPr>
              <a:t> </a:t>
            </a:r>
            <a:r>
              <a:rPr lang="en-US" sz="2400" i="1" u="sng" dirty="0" err="1">
                <a:latin typeface="Avenir Next" panose="020B0503020202020204" pitchFamily="34" charset="0"/>
              </a:rPr>
              <a:t>reges</a:t>
            </a:r>
            <a:r>
              <a:rPr lang="en-US" sz="2400" i="1" u="sng" dirty="0">
                <a:latin typeface="Avenir Next" panose="020B0503020202020204" pitchFamily="34" charset="0"/>
              </a:rPr>
              <a:t> et </a:t>
            </a:r>
            <a:r>
              <a:rPr lang="en-US" sz="2400" i="1" u="sng" dirty="0" err="1">
                <a:latin typeface="Avenir Next" panose="020B0503020202020204" pitchFamily="34" charset="0"/>
              </a:rPr>
              <a:t>proelia</a:t>
            </a:r>
            <a:r>
              <a:rPr lang="en-US" sz="2400" i="1" u="sng" dirty="0">
                <a:latin typeface="Avenir Next" panose="020B0503020202020204" pitchFamily="34" charset="0"/>
              </a:rPr>
              <a:t> </a:t>
            </a:r>
            <a:r>
              <a:rPr lang="en-US" sz="2400" i="1" dirty="0">
                <a:latin typeface="Avenir Next" panose="020B0503020202020204" pitchFamily="34" charset="0"/>
              </a:rPr>
              <a:t>– </a:t>
            </a:r>
            <a:r>
              <a:rPr lang="en-US" sz="2400" dirty="0">
                <a:latin typeface="Avenir Next" panose="020B0503020202020204" pitchFamily="34" charset="0"/>
              </a:rPr>
              <a:t>when I was going to sing </a:t>
            </a:r>
            <a:r>
              <a:rPr lang="en-US" sz="2400" u="sng" dirty="0">
                <a:latin typeface="Avenir Next" panose="020B0503020202020204" pitchFamily="34" charset="0"/>
              </a:rPr>
              <a:t>of kings and battles </a:t>
            </a:r>
            <a:r>
              <a:rPr lang="en-US" sz="2400" dirty="0">
                <a:latin typeface="Avenir Next" panose="020B0503020202020204" pitchFamily="34" charset="0"/>
              </a:rPr>
              <a:t>(Virgil </a:t>
            </a:r>
            <a:r>
              <a:rPr lang="en-US" sz="2400" i="1" dirty="0" err="1">
                <a:latin typeface="Avenir Next" panose="020B0503020202020204" pitchFamily="34" charset="0"/>
              </a:rPr>
              <a:t>Ecl</a:t>
            </a:r>
            <a:r>
              <a:rPr lang="en-US" sz="2400" dirty="0">
                <a:latin typeface="Avenir Next" panose="020B0503020202020204" pitchFamily="34" charset="0"/>
              </a:rPr>
              <a:t>. 6.1)  </a:t>
            </a:r>
          </a:p>
          <a:p>
            <a:pPr marL="0" indent="0">
              <a:lnSpc>
                <a:spcPct val="100000"/>
              </a:lnSpc>
              <a:buFont typeface="Arial" panose="020B0604020202020204" pitchFamily="34" charset="0"/>
              <a:buNone/>
            </a:pPr>
            <a:r>
              <a:rPr lang="en-US" sz="2400" i="1" dirty="0">
                <a:latin typeface="Avenir Next" panose="020B0503020202020204" pitchFamily="34" charset="0"/>
              </a:rPr>
              <a:t>Res gestae </a:t>
            </a:r>
            <a:r>
              <a:rPr lang="en-US" sz="2400" i="1" u="sng" dirty="0" err="1">
                <a:latin typeface="Avenir Next" panose="020B0503020202020204" pitchFamily="34" charset="0"/>
              </a:rPr>
              <a:t>regum</a:t>
            </a:r>
            <a:r>
              <a:rPr lang="en-US" sz="2400" i="1" u="sng" dirty="0">
                <a:latin typeface="Avenir Next" panose="020B0503020202020204" pitchFamily="34" charset="0"/>
              </a:rPr>
              <a:t> </a:t>
            </a:r>
            <a:r>
              <a:rPr lang="en-US" sz="2400" i="1" u="sng" dirty="0" err="1">
                <a:latin typeface="Avenir Next" panose="020B0503020202020204" pitchFamily="34" charset="0"/>
              </a:rPr>
              <a:t>ducumque</a:t>
            </a:r>
            <a:r>
              <a:rPr lang="en-US" sz="2400" i="1" u="sng" dirty="0">
                <a:latin typeface="Avenir Next" panose="020B0503020202020204" pitchFamily="34" charset="0"/>
              </a:rPr>
              <a:t> et </a:t>
            </a:r>
            <a:r>
              <a:rPr lang="en-US" sz="2400" i="1" u="sng" dirty="0" err="1">
                <a:latin typeface="Avenir Next" panose="020B0503020202020204" pitchFamily="34" charset="0"/>
              </a:rPr>
              <a:t>tristia</a:t>
            </a:r>
            <a:r>
              <a:rPr lang="en-US" sz="2400" i="1" u="sng" dirty="0">
                <a:latin typeface="Avenir Next" panose="020B0503020202020204" pitchFamily="34" charset="0"/>
              </a:rPr>
              <a:t> </a:t>
            </a:r>
            <a:r>
              <a:rPr lang="en-US" sz="2400" i="1" u="sng" dirty="0" err="1">
                <a:latin typeface="Avenir Next" panose="020B0503020202020204" pitchFamily="34" charset="0"/>
              </a:rPr>
              <a:t>bella</a:t>
            </a:r>
            <a:r>
              <a:rPr lang="en-US" sz="2400" i="1" u="sng" dirty="0">
                <a:latin typeface="Avenir Next" panose="020B0503020202020204" pitchFamily="34" charset="0"/>
              </a:rPr>
              <a:t> </a:t>
            </a:r>
            <a:r>
              <a:rPr lang="en-US" sz="2400" i="1" dirty="0">
                <a:latin typeface="Avenir Next" panose="020B0503020202020204" pitchFamily="34" charset="0"/>
              </a:rPr>
              <a:t>– </a:t>
            </a:r>
            <a:r>
              <a:rPr lang="en-US" sz="2400" dirty="0">
                <a:latin typeface="Avenir Next" panose="020B0503020202020204" pitchFamily="34" charset="0"/>
              </a:rPr>
              <a:t>the deeds of </a:t>
            </a:r>
            <a:r>
              <a:rPr lang="en-US" sz="2400" u="sng" dirty="0">
                <a:latin typeface="Avenir Next" panose="020B0503020202020204" pitchFamily="34" charset="0"/>
              </a:rPr>
              <a:t>kings and leaders and sad warfare.</a:t>
            </a:r>
            <a:r>
              <a:rPr lang="en-US" sz="2400" dirty="0">
                <a:latin typeface="Avenir Next" panose="020B0503020202020204" pitchFamily="34" charset="0"/>
              </a:rPr>
              <a:t> (Horace </a:t>
            </a:r>
            <a:r>
              <a:rPr lang="en-US" sz="2400" i="1" dirty="0">
                <a:latin typeface="Avenir Next" panose="020B0503020202020204" pitchFamily="34" charset="0"/>
              </a:rPr>
              <a:t>Ars </a:t>
            </a:r>
            <a:r>
              <a:rPr lang="en-US" sz="2400" i="1" dirty="0" err="1">
                <a:latin typeface="Avenir Next" panose="020B0503020202020204" pitchFamily="34" charset="0"/>
              </a:rPr>
              <a:t>Poetica</a:t>
            </a:r>
            <a:r>
              <a:rPr lang="en-US" sz="2400" i="1" dirty="0">
                <a:latin typeface="Avenir Next" panose="020B0503020202020204" pitchFamily="34" charset="0"/>
              </a:rPr>
              <a:t> </a:t>
            </a:r>
            <a:r>
              <a:rPr lang="en-US" sz="2400" dirty="0">
                <a:latin typeface="Avenir Next" panose="020B0503020202020204" pitchFamily="34" charset="0"/>
              </a:rPr>
              <a:t>73)</a:t>
            </a:r>
          </a:p>
        </p:txBody>
      </p:sp>
      <p:sp>
        <p:nvSpPr>
          <p:cNvPr id="3" name="TextBox 2">
            <a:extLst>
              <a:ext uri="{FF2B5EF4-FFF2-40B4-BE49-F238E27FC236}">
                <a16:creationId xmlns:a16="http://schemas.microsoft.com/office/drawing/2014/main" id="{1B90A48C-D7A0-454E-81A4-8EA3CBFA9CEB}"/>
              </a:ext>
            </a:extLst>
          </p:cNvPr>
          <p:cNvSpPr txBox="1"/>
          <p:nvPr/>
        </p:nvSpPr>
        <p:spPr>
          <a:xfrm>
            <a:off x="723803" y="5906588"/>
            <a:ext cx="10188037" cy="738664"/>
          </a:xfrm>
          <a:prstGeom prst="rect">
            <a:avLst/>
          </a:prstGeom>
          <a:noFill/>
        </p:spPr>
        <p:txBody>
          <a:bodyPr wrap="square" rtlCol="0">
            <a:spAutoFit/>
          </a:bodyPr>
          <a:lstStyle/>
          <a:p>
            <a:r>
              <a:rPr lang="en-GB" sz="2400" i="1" dirty="0">
                <a:latin typeface="Avenir Next" panose="020B0503020202020204" pitchFamily="34" charset="0"/>
              </a:rPr>
              <a:t>Of </a:t>
            </a:r>
            <a:r>
              <a:rPr lang="en-GB" sz="2400" b="1" i="1" dirty="0">
                <a:latin typeface="Avenir Next" panose="020B0503020202020204" pitchFamily="34" charset="0"/>
              </a:rPr>
              <a:t>Mans</a:t>
            </a:r>
            <a:r>
              <a:rPr lang="en-GB" sz="2400" i="1" dirty="0">
                <a:latin typeface="Avenir Next" panose="020B0503020202020204" pitchFamily="34" charset="0"/>
              </a:rPr>
              <a:t> First Disobedience</a:t>
            </a:r>
            <a:r>
              <a:rPr lang="en-GB" sz="2400" dirty="0">
                <a:latin typeface="Avenir Next" panose="020B0503020202020204" pitchFamily="34" charset="0"/>
              </a:rPr>
              <a:t>... (John Milton </a:t>
            </a:r>
            <a:r>
              <a:rPr lang="en-GB" sz="2400" i="1" dirty="0">
                <a:latin typeface="Avenir Next" panose="020B0503020202020204" pitchFamily="34" charset="0"/>
              </a:rPr>
              <a:t>Paradise Lost </a:t>
            </a:r>
            <a:r>
              <a:rPr lang="en-GB" sz="2400" dirty="0">
                <a:latin typeface="Avenir Next" panose="020B0503020202020204" pitchFamily="34" charset="0"/>
              </a:rPr>
              <a:t>1.1</a:t>
            </a:r>
            <a:r>
              <a:rPr lang="en-GB" dirty="0">
                <a:latin typeface="Avenir Next" panose="020B0503020202020204" pitchFamily="34" charset="0"/>
              </a:rPr>
              <a:t>)</a:t>
            </a:r>
          </a:p>
          <a:p>
            <a:endParaRPr lang="en-US" dirty="0">
              <a:latin typeface="Avenir Next" panose="020B0503020202020204" pitchFamily="34" charset="0"/>
            </a:endParaRPr>
          </a:p>
        </p:txBody>
      </p:sp>
    </p:spTree>
    <p:extLst>
      <p:ext uri="{BB962C8B-B14F-4D97-AF65-F5344CB8AC3E}">
        <p14:creationId xmlns:p14="http://schemas.microsoft.com/office/powerpoint/2010/main" val="24215172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23DBE3-26FE-6E4D-9158-EAA5290A3CEE}"/>
              </a:ext>
            </a:extLst>
          </p:cNvPr>
          <p:cNvSpPr>
            <a:spLocks noGrp="1"/>
          </p:cNvSpPr>
          <p:nvPr>
            <p:ph type="title"/>
          </p:nvPr>
        </p:nvSpPr>
        <p:spPr>
          <a:xfrm>
            <a:off x="446859" y="407122"/>
            <a:ext cx="3332018" cy="1325563"/>
          </a:xfrm>
        </p:spPr>
        <p:txBody>
          <a:bodyPr/>
          <a:lstStyle/>
          <a:p>
            <a:r>
              <a:rPr lang="en-US" sz="3600" b="1" dirty="0">
                <a:solidFill>
                  <a:schemeClr val="bg1"/>
                </a:solidFill>
                <a:latin typeface="Avenir Next" panose="020B0503020202020204" pitchFamily="34" charset="0"/>
              </a:rPr>
              <a:t>Pygmalion</a:t>
            </a:r>
            <a:endParaRPr lang="en-US" b="1" dirty="0">
              <a:solidFill>
                <a:schemeClr val="bg1"/>
              </a:solidFill>
              <a:latin typeface="Avenir Next" panose="020B0503020202020204" pitchFamily="34" charset="0"/>
            </a:endParaRPr>
          </a:p>
        </p:txBody>
      </p:sp>
      <p:sp>
        <p:nvSpPr>
          <p:cNvPr id="3" name="Content Placeholder 2">
            <a:extLst>
              <a:ext uri="{FF2B5EF4-FFF2-40B4-BE49-F238E27FC236}">
                <a16:creationId xmlns:a16="http://schemas.microsoft.com/office/drawing/2014/main" id="{938E5BC7-2E6F-424B-B216-A4E3435A4AA2}"/>
              </a:ext>
            </a:extLst>
          </p:cNvPr>
          <p:cNvSpPr>
            <a:spLocks noGrp="1"/>
          </p:cNvSpPr>
          <p:nvPr>
            <p:ph idx="1"/>
          </p:nvPr>
        </p:nvSpPr>
        <p:spPr>
          <a:xfrm>
            <a:off x="446859" y="1580285"/>
            <a:ext cx="6435436" cy="4351338"/>
          </a:xfrm>
        </p:spPr>
        <p:txBody>
          <a:bodyPr>
            <a:normAutofit lnSpcReduction="10000"/>
          </a:bodyPr>
          <a:lstStyle/>
          <a:p>
            <a:pPr marL="0" indent="0">
              <a:lnSpc>
                <a:spcPct val="150000"/>
              </a:lnSpc>
              <a:buNone/>
            </a:pPr>
            <a:r>
              <a:rPr lang="en-GB" sz="2400" i="1" dirty="0">
                <a:solidFill>
                  <a:schemeClr val="bg1"/>
                </a:solidFill>
                <a:latin typeface="Avenir Next" panose="020B0503020202020204" pitchFamily="34" charset="0"/>
              </a:rPr>
              <a:t>The ivory yielded to his touch, and lost its hardness, altering under his fingers, </a:t>
            </a:r>
            <a:r>
              <a:rPr lang="en-GB" sz="2400" b="1" i="1" dirty="0">
                <a:solidFill>
                  <a:schemeClr val="bg1"/>
                </a:solidFill>
                <a:latin typeface="Avenir Next" panose="020B0503020202020204" pitchFamily="34" charset="0"/>
              </a:rPr>
              <a:t>as the bees’ wax of Hymettus softens in the sun, and is moulded, under the thumb, into many forms, made usable by use.</a:t>
            </a:r>
            <a:r>
              <a:rPr lang="en-GB" sz="2400" i="1" dirty="0">
                <a:solidFill>
                  <a:schemeClr val="bg1"/>
                </a:solidFill>
                <a:latin typeface="Avenir Next" panose="020B0503020202020204" pitchFamily="34" charset="0"/>
              </a:rPr>
              <a:t> The lover is stupefied, and joyful, but uncertain, and afraid he is wrong, reaffirms the fulfilment of his wishes, with his hand, again, and again.</a:t>
            </a:r>
            <a:endParaRPr lang="en-US" sz="2400" i="1" dirty="0">
              <a:solidFill>
                <a:schemeClr val="bg1"/>
              </a:solidFill>
              <a:latin typeface="Avenir Next" panose="020B0503020202020204" pitchFamily="34" charset="0"/>
            </a:endParaRPr>
          </a:p>
        </p:txBody>
      </p:sp>
      <p:pic>
        <p:nvPicPr>
          <p:cNvPr id="4" name="Picture 3">
            <a:extLst>
              <a:ext uri="{FF2B5EF4-FFF2-40B4-BE49-F238E27FC236}">
                <a16:creationId xmlns:a16="http://schemas.microsoft.com/office/drawing/2014/main" id="{CA65E536-E598-F047-AEA1-29A12D5C5FFA}"/>
              </a:ext>
            </a:extLst>
          </p:cNvPr>
          <p:cNvPicPr>
            <a:picLocks noChangeAspect="1"/>
          </p:cNvPicPr>
          <p:nvPr/>
        </p:nvPicPr>
        <p:blipFill>
          <a:blip r:embed="rId2"/>
          <a:stretch>
            <a:fillRect/>
          </a:stretch>
        </p:blipFill>
        <p:spPr>
          <a:xfrm>
            <a:off x="7187095" y="817417"/>
            <a:ext cx="4166705" cy="5278582"/>
          </a:xfrm>
          <a:prstGeom prst="rect">
            <a:avLst/>
          </a:prstGeom>
        </p:spPr>
      </p:pic>
    </p:spTree>
    <p:extLst>
      <p:ext uri="{BB962C8B-B14F-4D97-AF65-F5344CB8AC3E}">
        <p14:creationId xmlns:p14="http://schemas.microsoft.com/office/powerpoint/2010/main" val="376933116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BABE4B-5372-4A47-AE95-3AFC07FB09BE}"/>
              </a:ext>
            </a:extLst>
          </p:cNvPr>
          <p:cNvSpPr>
            <a:spLocks noGrp="1"/>
          </p:cNvSpPr>
          <p:nvPr>
            <p:ph type="title"/>
          </p:nvPr>
        </p:nvSpPr>
        <p:spPr>
          <a:xfrm>
            <a:off x="912387" y="178506"/>
            <a:ext cx="10515600" cy="1325563"/>
          </a:xfrm>
        </p:spPr>
        <p:txBody>
          <a:bodyPr/>
          <a:lstStyle/>
          <a:p>
            <a:pPr algn="ctr"/>
            <a:r>
              <a:rPr lang="en-US" b="1" i="1" dirty="0">
                <a:solidFill>
                  <a:schemeClr val="bg1"/>
                </a:solidFill>
                <a:latin typeface="Avenir Next" panose="020B0503020202020204" pitchFamily="34" charset="0"/>
              </a:rPr>
              <a:t>Exposing Achilles: 1.851-66</a:t>
            </a:r>
          </a:p>
        </p:txBody>
      </p:sp>
      <p:sp>
        <p:nvSpPr>
          <p:cNvPr id="4" name="Rectangle 3">
            <a:extLst>
              <a:ext uri="{FF2B5EF4-FFF2-40B4-BE49-F238E27FC236}">
                <a16:creationId xmlns:a16="http://schemas.microsoft.com/office/drawing/2014/main" id="{2C00332B-94FE-AE47-A37E-96C79CDD61BB}"/>
              </a:ext>
            </a:extLst>
          </p:cNvPr>
          <p:cNvSpPr/>
          <p:nvPr/>
        </p:nvSpPr>
        <p:spPr>
          <a:xfrm>
            <a:off x="2471023" y="1686949"/>
            <a:ext cx="8007928" cy="4832092"/>
          </a:xfrm>
          <a:prstGeom prst="rect">
            <a:avLst/>
          </a:prstGeom>
        </p:spPr>
        <p:txBody>
          <a:bodyPr wrap="square">
            <a:spAutoFit/>
          </a:bodyPr>
          <a:lstStyle/>
          <a:p>
            <a:r>
              <a:rPr lang="en-GB" sz="2200" dirty="0">
                <a:solidFill>
                  <a:schemeClr val="bg1"/>
                </a:solidFill>
                <a:latin typeface="Avenir Next" panose="020B0503020202020204" pitchFamily="34" charset="0"/>
              </a:rPr>
              <a:t>But when </a:t>
            </a:r>
            <a:r>
              <a:rPr lang="en-GB" sz="2200" dirty="0" err="1">
                <a:solidFill>
                  <a:schemeClr val="bg1"/>
                </a:solidFill>
                <a:latin typeface="Avenir Next" panose="020B0503020202020204" pitchFamily="34" charset="0"/>
              </a:rPr>
              <a:t>Aeacus</a:t>
            </a:r>
            <a:r>
              <a:rPr lang="en-GB" sz="2200" dirty="0">
                <a:solidFill>
                  <a:schemeClr val="bg1"/>
                </a:solidFill>
                <a:latin typeface="Avenir Next" panose="020B0503020202020204" pitchFamily="34" charset="0"/>
              </a:rPr>
              <a:t>’ fierce grandson saw the resplendent </a:t>
            </a:r>
          </a:p>
          <a:p>
            <a:r>
              <a:rPr lang="en-GB" sz="2200" dirty="0">
                <a:solidFill>
                  <a:schemeClr val="bg1"/>
                </a:solidFill>
                <a:latin typeface="Avenir Next" panose="020B0503020202020204" pitchFamily="34" charset="0"/>
              </a:rPr>
              <a:t>disc of the shield, engraved with battle scenes </a:t>
            </a:r>
          </a:p>
          <a:p>
            <a:r>
              <a:rPr lang="en-GB" sz="2200" dirty="0">
                <a:solidFill>
                  <a:schemeClr val="bg1"/>
                </a:solidFill>
                <a:effectLst/>
                <a:latin typeface="Avenir Next" panose="020B0503020202020204" pitchFamily="34" charset="0"/>
              </a:rPr>
              <a:t>(and by chance spotted with </a:t>
            </a:r>
            <a:r>
              <a:rPr lang="en-GB" sz="2200" dirty="0">
                <a:solidFill>
                  <a:schemeClr val="bg1"/>
                </a:solidFill>
                <a:latin typeface="Avenir Next" panose="020B0503020202020204" pitchFamily="34" charset="0"/>
              </a:rPr>
              <a:t>blood from actual war)</a:t>
            </a:r>
          </a:p>
          <a:p>
            <a:r>
              <a:rPr lang="en-GB" sz="2200" dirty="0">
                <a:solidFill>
                  <a:schemeClr val="bg1"/>
                </a:solidFill>
                <a:latin typeface="Avenir Next" panose="020B0503020202020204" pitchFamily="34" charset="0"/>
              </a:rPr>
              <a:t>As it leaned against the spear there, he yelled </a:t>
            </a:r>
          </a:p>
          <a:p>
            <a:r>
              <a:rPr lang="en-GB" sz="2200" dirty="0">
                <a:solidFill>
                  <a:schemeClr val="bg1"/>
                </a:solidFill>
                <a:effectLst/>
                <a:latin typeface="Avenir Next" panose="020B0503020202020204" pitchFamily="34" charset="0"/>
              </a:rPr>
              <a:t>And narrowed his eyes, and his hair bristled.</a:t>
            </a:r>
          </a:p>
          <a:p>
            <a:r>
              <a:rPr lang="en-GB" sz="2200" b="1" dirty="0">
                <a:solidFill>
                  <a:schemeClr val="bg1"/>
                </a:solidFill>
                <a:latin typeface="Avenir Next" panose="020B0503020202020204" pitchFamily="34" charset="0"/>
              </a:rPr>
              <a:t>His mother’s mandates, his secret love meant nothing</a:t>
            </a:r>
          </a:p>
          <a:p>
            <a:r>
              <a:rPr lang="en-GB" sz="2200" b="1" dirty="0">
                <a:solidFill>
                  <a:schemeClr val="bg1"/>
                </a:solidFill>
                <a:effectLst/>
                <a:latin typeface="Avenir Next" panose="020B0503020202020204" pitchFamily="34" charset="0"/>
              </a:rPr>
              <a:t>Troy was all his heart...</a:t>
            </a:r>
            <a:endParaRPr lang="en-GB" sz="2200" dirty="0">
              <a:solidFill>
                <a:schemeClr val="bg1"/>
              </a:solidFill>
              <a:effectLst/>
              <a:latin typeface="Avenir Next" panose="020B0503020202020204" pitchFamily="34" charset="0"/>
            </a:endParaRPr>
          </a:p>
          <a:p>
            <a:r>
              <a:rPr lang="en-GB" sz="2200" b="1" dirty="0">
                <a:solidFill>
                  <a:schemeClr val="bg1"/>
                </a:solidFill>
                <a:latin typeface="Avenir Next" panose="020B0503020202020204" pitchFamily="34" charset="0"/>
              </a:rPr>
              <a:t>	</a:t>
            </a:r>
            <a:r>
              <a:rPr lang="en-GB" sz="2200" dirty="0">
                <a:solidFill>
                  <a:schemeClr val="bg1"/>
                </a:solidFill>
                <a:latin typeface="Avenir Next" panose="020B0503020202020204" pitchFamily="34" charset="0"/>
              </a:rPr>
              <a:t> ... When he came closer and saw the reflection</a:t>
            </a:r>
          </a:p>
          <a:p>
            <a:r>
              <a:rPr lang="en-GB" sz="2200" dirty="0">
                <a:solidFill>
                  <a:schemeClr val="bg1"/>
                </a:solidFill>
                <a:effectLst/>
                <a:latin typeface="Avenir Next" panose="020B0503020202020204" pitchFamily="34" charset="0"/>
              </a:rPr>
              <a:t>Of his face in a light that rivalled his own</a:t>
            </a:r>
          </a:p>
          <a:p>
            <a:r>
              <a:rPr lang="en-GB" sz="2200" b="1" dirty="0">
                <a:solidFill>
                  <a:schemeClr val="bg1"/>
                </a:solidFill>
                <a:latin typeface="Avenir Next" panose="020B0503020202020204" pitchFamily="34" charset="0"/>
              </a:rPr>
              <a:t>Saw himself </a:t>
            </a:r>
            <a:r>
              <a:rPr lang="en-GB" sz="2200" dirty="0">
                <a:solidFill>
                  <a:schemeClr val="bg1"/>
                </a:solidFill>
                <a:latin typeface="Avenir Next" panose="020B0503020202020204" pitchFamily="34" charset="0"/>
              </a:rPr>
              <a:t>as he was in that golden likeness, </a:t>
            </a:r>
          </a:p>
          <a:p>
            <a:r>
              <a:rPr lang="en-GB" sz="2200" dirty="0">
                <a:solidFill>
                  <a:schemeClr val="bg1"/>
                </a:solidFill>
                <a:effectLst/>
                <a:latin typeface="Avenir Next" panose="020B0503020202020204" pitchFamily="34" charset="0"/>
              </a:rPr>
              <a:t>He shuddered and blushed at the same time. </a:t>
            </a:r>
            <a:r>
              <a:rPr lang="en-GB" sz="2200" dirty="0">
                <a:solidFill>
                  <a:schemeClr val="bg1"/>
                </a:solidFill>
                <a:latin typeface="Avenir Next" panose="020B0503020202020204" pitchFamily="34" charset="0"/>
              </a:rPr>
              <a:t>Ulysses </a:t>
            </a:r>
          </a:p>
          <a:p>
            <a:r>
              <a:rPr lang="en-GB" sz="2200" dirty="0">
                <a:solidFill>
                  <a:schemeClr val="bg1"/>
                </a:solidFill>
                <a:effectLst/>
                <a:latin typeface="Avenir Next" panose="020B0503020202020204" pitchFamily="34" charset="0"/>
              </a:rPr>
              <a:t>Came up to him now and said in a low voice:</a:t>
            </a:r>
          </a:p>
          <a:p>
            <a:r>
              <a:rPr lang="en-GB" sz="2200" dirty="0">
                <a:solidFill>
                  <a:schemeClr val="bg1"/>
                </a:solidFill>
                <a:latin typeface="Avenir Next" panose="020B0503020202020204" pitchFamily="34" charset="0"/>
              </a:rPr>
              <a:t>“</a:t>
            </a:r>
            <a:r>
              <a:rPr lang="en-GB" sz="2200" i="1" dirty="0">
                <a:solidFill>
                  <a:schemeClr val="bg1"/>
                </a:solidFill>
                <a:latin typeface="Avenir Next" panose="020B0503020202020204" pitchFamily="34" charset="0"/>
              </a:rPr>
              <a:t>what are you waiting for? We know its you, </a:t>
            </a:r>
          </a:p>
          <a:p>
            <a:r>
              <a:rPr lang="en-GB" sz="2200" i="1" dirty="0">
                <a:solidFill>
                  <a:schemeClr val="bg1"/>
                </a:solidFill>
                <a:effectLst/>
                <a:latin typeface="Avenir Next" panose="020B0503020202020204" pitchFamily="34" charset="0"/>
              </a:rPr>
              <a:t>Raised by the half-beast Chiron...”</a:t>
            </a:r>
            <a:endParaRPr lang="en-GB" sz="2200" dirty="0">
              <a:solidFill>
                <a:schemeClr val="bg1"/>
              </a:solidFill>
              <a:effectLst/>
              <a:latin typeface="Avenir Next" panose="020B0503020202020204" pitchFamily="34" charset="0"/>
            </a:endParaRPr>
          </a:p>
        </p:txBody>
      </p:sp>
    </p:spTree>
    <p:extLst>
      <p:ext uri="{BB962C8B-B14F-4D97-AF65-F5344CB8AC3E}">
        <p14:creationId xmlns:p14="http://schemas.microsoft.com/office/powerpoint/2010/main" val="31910110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F6A2C5-091A-9843-AF9E-1F3CAC136688}"/>
              </a:ext>
            </a:extLst>
          </p:cNvPr>
          <p:cNvSpPr>
            <a:spLocks noGrp="1"/>
          </p:cNvSpPr>
          <p:nvPr>
            <p:ph type="title"/>
          </p:nvPr>
        </p:nvSpPr>
        <p:spPr/>
        <p:txBody>
          <a:bodyPr/>
          <a:lstStyle/>
          <a:p>
            <a:pPr algn="ctr"/>
            <a:r>
              <a:rPr lang="en-US" b="1" dirty="0">
                <a:solidFill>
                  <a:schemeClr val="bg1"/>
                </a:solidFill>
                <a:latin typeface="Avenir Next" panose="020B0503020202020204" pitchFamily="34" charset="0"/>
              </a:rPr>
              <a:t>Themes and interpretations </a:t>
            </a:r>
          </a:p>
        </p:txBody>
      </p:sp>
      <p:sp>
        <p:nvSpPr>
          <p:cNvPr id="3" name="Content Placeholder 2">
            <a:extLst>
              <a:ext uri="{FF2B5EF4-FFF2-40B4-BE49-F238E27FC236}">
                <a16:creationId xmlns:a16="http://schemas.microsoft.com/office/drawing/2014/main" id="{C10D37B6-E75B-D24F-AF72-5A74BBB30625}"/>
              </a:ext>
            </a:extLst>
          </p:cNvPr>
          <p:cNvSpPr>
            <a:spLocks noGrp="1"/>
          </p:cNvSpPr>
          <p:nvPr>
            <p:ph idx="1"/>
          </p:nvPr>
        </p:nvSpPr>
        <p:spPr/>
        <p:txBody>
          <a:bodyPr>
            <a:normAutofit lnSpcReduction="10000"/>
          </a:bodyPr>
          <a:lstStyle/>
          <a:p>
            <a:pPr>
              <a:buFont typeface="Wingdings" pitchFamily="2" charset="2"/>
              <a:buChar char="v"/>
            </a:pPr>
            <a:r>
              <a:rPr lang="en-GB" dirty="0">
                <a:solidFill>
                  <a:schemeClr val="bg1"/>
                </a:solidFill>
                <a:latin typeface="Avenir Next" panose="020B0503020202020204" pitchFamily="34" charset="0"/>
              </a:rPr>
              <a:t> explores the </a:t>
            </a:r>
            <a:r>
              <a:rPr lang="en-GB" dirty="0" err="1">
                <a:solidFill>
                  <a:schemeClr val="bg1"/>
                </a:solidFill>
                <a:latin typeface="Avenir Next" panose="020B0503020202020204" pitchFamily="34" charset="0"/>
              </a:rPr>
              <a:t>constructedness</a:t>
            </a:r>
            <a:r>
              <a:rPr lang="en-GB" dirty="0">
                <a:solidFill>
                  <a:schemeClr val="bg1"/>
                </a:solidFill>
                <a:latin typeface="Avenir Next" panose="020B0503020202020204" pitchFamily="34" charset="0"/>
              </a:rPr>
              <a:t> of </a:t>
            </a:r>
            <a:r>
              <a:rPr lang="en-GB" b="1" dirty="0">
                <a:solidFill>
                  <a:srgbClr val="FF0000"/>
                </a:solidFill>
                <a:latin typeface="Avenir Next" panose="020B0503020202020204" pitchFamily="34" charset="0"/>
              </a:rPr>
              <a:t>gender</a:t>
            </a:r>
            <a:r>
              <a:rPr lang="en-GB" dirty="0">
                <a:solidFill>
                  <a:schemeClr val="bg1"/>
                </a:solidFill>
                <a:latin typeface="Avenir Next" panose="020B0503020202020204" pitchFamily="34" charset="0"/>
              </a:rPr>
              <a:t> (and the ‘essence’ of gender) / and the role of women in Roman epic.</a:t>
            </a:r>
          </a:p>
          <a:p>
            <a:pPr marL="0" indent="0">
              <a:buNone/>
            </a:pPr>
            <a:endParaRPr lang="en-GB" dirty="0">
              <a:solidFill>
                <a:schemeClr val="bg1"/>
              </a:solidFill>
              <a:latin typeface="Avenir Next" panose="020B0503020202020204" pitchFamily="34" charset="0"/>
            </a:endParaRPr>
          </a:p>
          <a:p>
            <a:pPr>
              <a:buFont typeface="Wingdings" pitchFamily="2" charset="2"/>
              <a:buChar char="v"/>
            </a:pPr>
            <a:r>
              <a:rPr lang="en-GB" dirty="0">
                <a:solidFill>
                  <a:schemeClr val="bg1"/>
                </a:solidFill>
                <a:latin typeface="Avenir Next" panose="020B0503020202020204" pitchFamily="34" charset="0"/>
              </a:rPr>
              <a:t>stages an interaction and battle between different ways of writing epic, and between different </a:t>
            </a:r>
            <a:r>
              <a:rPr lang="en-GB" b="1" dirty="0">
                <a:solidFill>
                  <a:srgbClr val="FF0000"/>
                </a:solidFill>
                <a:latin typeface="Avenir Next" panose="020B0503020202020204" pitchFamily="34" charset="0"/>
              </a:rPr>
              <a:t>genres</a:t>
            </a:r>
            <a:r>
              <a:rPr lang="en-GB" dirty="0">
                <a:solidFill>
                  <a:schemeClr val="bg1"/>
                </a:solidFill>
                <a:latin typeface="Avenir Next" panose="020B0503020202020204" pitchFamily="34" charset="0"/>
              </a:rPr>
              <a:t>, both martial, masculine epic and the rejection of martial, masculine epic</a:t>
            </a:r>
          </a:p>
          <a:p>
            <a:pPr marL="0" indent="0">
              <a:buNone/>
            </a:pPr>
            <a:endParaRPr lang="en-GB" dirty="0">
              <a:solidFill>
                <a:schemeClr val="bg1"/>
              </a:solidFill>
              <a:latin typeface="Avenir Next" panose="020B0503020202020204" pitchFamily="34" charset="0"/>
            </a:endParaRPr>
          </a:p>
          <a:p>
            <a:pPr>
              <a:buFont typeface="Wingdings" pitchFamily="2" charset="2"/>
              <a:buChar char="v"/>
            </a:pPr>
            <a:r>
              <a:rPr lang="en-GB" dirty="0">
                <a:solidFill>
                  <a:schemeClr val="bg1"/>
                </a:solidFill>
                <a:latin typeface="Avenir Next" panose="020B0503020202020204" pitchFamily="34" charset="0"/>
              </a:rPr>
              <a:t>Reflects upon </a:t>
            </a:r>
            <a:r>
              <a:rPr lang="en-GB" b="1" dirty="0">
                <a:solidFill>
                  <a:srgbClr val="FF0000"/>
                </a:solidFill>
                <a:latin typeface="Avenir Next" panose="020B0503020202020204" pitchFamily="34" charset="0"/>
              </a:rPr>
              <a:t>education</a:t>
            </a:r>
            <a:r>
              <a:rPr lang="en-GB" dirty="0">
                <a:solidFill>
                  <a:schemeClr val="bg1"/>
                </a:solidFill>
                <a:latin typeface="Avenir Next" panose="020B0503020202020204" pitchFamily="34" charset="0"/>
              </a:rPr>
              <a:t> of young men which appeals to contemporary Roman obsessions about the correct performance of masculinity</a:t>
            </a:r>
            <a:endParaRPr lang="en-US" dirty="0">
              <a:solidFill>
                <a:schemeClr val="bg1"/>
              </a:solidFill>
              <a:latin typeface="Avenir Next" panose="020B0503020202020204" pitchFamily="34" charset="0"/>
            </a:endParaRPr>
          </a:p>
        </p:txBody>
      </p:sp>
    </p:spTree>
    <p:extLst>
      <p:ext uri="{BB962C8B-B14F-4D97-AF65-F5344CB8AC3E}">
        <p14:creationId xmlns:p14="http://schemas.microsoft.com/office/powerpoint/2010/main" val="16653823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EBB25D-901E-7246-B19D-75D08C927787}"/>
              </a:ext>
            </a:extLst>
          </p:cNvPr>
          <p:cNvSpPr>
            <a:spLocks noGrp="1"/>
          </p:cNvSpPr>
          <p:nvPr>
            <p:ph type="title"/>
          </p:nvPr>
        </p:nvSpPr>
        <p:spPr>
          <a:xfrm>
            <a:off x="838200" y="200233"/>
            <a:ext cx="10515600" cy="1325563"/>
          </a:xfrm>
          <a:noFill/>
        </p:spPr>
        <p:txBody>
          <a:bodyPr/>
          <a:lstStyle/>
          <a:p>
            <a:pPr algn="ctr"/>
            <a:r>
              <a:rPr lang="en-US" b="1" i="1" dirty="0">
                <a:solidFill>
                  <a:schemeClr val="bg1"/>
                </a:solidFill>
                <a:latin typeface="Avenir Next" panose="020B0503020202020204" pitchFamily="34" charset="0"/>
              </a:rPr>
              <a:t>When is epic not an epic?</a:t>
            </a:r>
          </a:p>
        </p:txBody>
      </p:sp>
      <p:sp>
        <p:nvSpPr>
          <p:cNvPr id="3" name="Content Placeholder 2">
            <a:extLst>
              <a:ext uri="{FF2B5EF4-FFF2-40B4-BE49-F238E27FC236}">
                <a16:creationId xmlns:a16="http://schemas.microsoft.com/office/drawing/2014/main" id="{9CDDBFFB-EECE-8A4B-A276-0A669028F24C}"/>
              </a:ext>
            </a:extLst>
          </p:cNvPr>
          <p:cNvSpPr>
            <a:spLocks noGrp="1"/>
          </p:cNvSpPr>
          <p:nvPr>
            <p:ph idx="1"/>
          </p:nvPr>
        </p:nvSpPr>
        <p:spPr>
          <a:xfrm>
            <a:off x="1406769" y="1525796"/>
            <a:ext cx="9219667" cy="4516230"/>
          </a:xfrm>
        </p:spPr>
        <p:txBody>
          <a:bodyPr>
            <a:normAutofit fontScale="92500" lnSpcReduction="10000"/>
          </a:bodyPr>
          <a:lstStyle/>
          <a:p>
            <a:pPr marL="0" indent="0">
              <a:lnSpc>
                <a:spcPct val="150000"/>
              </a:lnSpc>
              <a:buNone/>
            </a:pPr>
            <a:r>
              <a:rPr lang="en-US" sz="2400" dirty="0">
                <a:solidFill>
                  <a:schemeClr val="bg1"/>
                </a:solidFill>
                <a:latin typeface="Avenir Next" panose="020B0503020202020204" pitchFamily="34" charset="0"/>
              </a:rPr>
              <a:t>Some loudly celebrate wars and their bloody weaponry; some sing of the exploits of your line, some of your own. As for me—envious nature has confined me within a narrow space, granting but slight powers to my talent.  </a:t>
            </a:r>
            <a:r>
              <a:rPr lang="en-US" sz="2400" b="1" i="1" dirty="0">
                <a:solidFill>
                  <a:schemeClr val="bg1"/>
                </a:solidFill>
                <a:latin typeface="Avenir Next" panose="020B0503020202020204" pitchFamily="34" charset="0"/>
              </a:rPr>
              <a:t>And yet that most </a:t>
            </a:r>
            <a:r>
              <a:rPr lang="en-US" sz="2400" b="1" i="1" dirty="0" err="1">
                <a:solidFill>
                  <a:schemeClr val="bg1"/>
                </a:solidFill>
                <a:latin typeface="Avenir Next" panose="020B0503020202020204" pitchFamily="34" charset="0"/>
              </a:rPr>
              <a:t>favoured</a:t>
            </a:r>
            <a:r>
              <a:rPr lang="en-US" sz="2400" b="1" i="1" dirty="0">
                <a:solidFill>
                  <a:schemeClr val="bg1"/>
                </a:solidFill>
                <a:latin typeface="Avenir Next" panose="020B0503020202020204" pitchFamily="34" charset="0"/>
              </a:rPr>
              <a:t> poet of your  </a:t>
            </a:r>
            <a:r>
              <a:rPr lang="en-US" sz="2400" b="1" dirty="0">
                <a:solidFill>
                  <a:schemeClr val="bg1"/>
                </a:solidFill>
                <a:latin typeface="Avenir Next" panose="020B0503020202020204" pitchFamily="34" charset="0"/>
              </a:rPr>
              <a:t>Aeneid</a:t>
            </a:r>
            <a:r>
              <a:rPr lang="en-US" sz="2400" b="1" i="1" dirty="0">
                <a:solidFill>
                  <a:schemeClr val="bg1"/>
                </a:solidFill>
                <a:latin typeface="Avenir Next" panose="020B0503020202020204" pitchFamily="34" charset="0"/>
              </a:rPr>
              <a:t> brought his "</a:t>
            </a:r>
            <a:r>
              <a:rPr lang="en-US" sz="2400" b="1" i="1" u="sng" dirty="0">
                <a:solidFill>
                  <a:schemeClr val="bg1"/>
                </a:solidFill>
                <a:latin typeface="Avenir Next" panose="020B0503020202020204" pitchFamily="34" charset="0"/>
              </a:rPr>
              <a:t>arms and the man</a:t>
            </a:r>
            <a:r>
              <a:rPr lang="en-US" sz="2400" b="1" i="1" dirty="0">
                <a:solidFill>
                  <a:schemeClr val="bg1"/>
                </a:solidFill>
                <a:latin typeface="Avenir Next" panose="020B0503020202020204" pitchFamily="34" charset="0"/>
              </a:rPr>
              <a:t>" to a Tyrian couch </a:t>
            </a:r>
            <a:r>
              <a:rPr lang="en-US" sz="2400" i="1" dirty="0">
                <a:solidFill>
                  <a:schemeClr val="bg1"/>
                </a:solidFill>
                <a:latin typeface="Avenir Next" panose="020B0503020202020204" pitchFamily="34" charset="0"/>
              </a:rPr>
              <a:t>( et </a:t>
            </a:r>
            <a:r>
              <a:rPr lang="en-US" sz="2400" i="1" dirty="0" err="1">
                <a:solidFill>
                  <a:schemeClr val="bg1"/>
                </a:solidFill>
                <a:latin typeface="Avenir Next" panose="020B0503020202020204" pitchFamily="34" charset="0"/>
              </a:rPr>
              <a:t>tamen</a:t>
            </a:r>
            <a:r>
              <a:rPr lang="en-US" sz="2400" i="1" dirty="0">
                <a:solidFill>
                  <a:schemeClr val="bg1"/>
                </a:solidFill>
                <a:latin typeface="Avenir Next" panose="020B0503020202020204" pitchFamily="34" charset="0"/>
              </a:rPr>
              <a:t> </a:t>
            </a:r>
            <a:r>
              <a:rPr lang="en-US" sz="2400" i="1" dirty="0" err="1">
                <a:solidFill>
                  <a:schemeClr val="bg1"/>
                </a:solidFill>
                <a:latin typeface="Avenir Next" panose="020B0503020202020204" pitchFamily="34" charset="0"/>
              </a:rPr>
              <a:t>ille</a:t>
            </a:r>
            <a:r>
              <a:rPr lang="en-US" sz="2400" i="1" dirty="0">
                <a:solidFill>
                  <a:schemeClr val="bg1"/>
                </a:solidFill>
                <a:latin typeface="Avenir Next" panose="020B0503020202020204" pitchFamily="34" charset="0"/>
              </a:rPr>
              <a:t> </a:t>
            </a:r>
            <a:r>
              <a:rPr lang="en-US" sz="2400" i="1" dirty="0" err="1">
                <a:solidFill>
                  <a:schemeClr val="bg1"/>
                </a:solidFill>
                <a:latin typeface="Avenir Next" panose="020B0503020202020204" pitchFamily="34" charset="0"/>
              </a:rPr>
              <a:t>tuae</a:t>
            </a:r>
            <a:r>
              <a:rPr lang="en-US" sz="2400" i="1" dirty="0">
                <a:solidFill>
                  <a:schemeClr val="bg1"/>
                </a:solidFill>
                <a:latin typeface="Avenir Next" panose="020B0503020202020204" pitchFamily="34" charset="0"/>
              </a:rPr>
              <a:t> </a:t>
            </a:r>
            <a:r>
              <a:rPr lang="en-US" sz="2400" i="1" dirty="0" err="1">
                <a:solidFill>
                  <a:schemeClr val="bg1"/>
                </a:solidFill>
                <a:latin typeface="Avenir Next" panose="020B0503020202020204" pitchFamily="34" charset="0"/>
              </a:rPr>
              <a:t>felix</a:t>
            </a:r>
            <a:r>
              <a:rPr lang="en-US" sz="2400" i="1" dirty="0">
                <a:solidFill>
                  <a:schemeClr val="bg1"/>
                </a:solidFill>
                <a:latin typeface="Avenir Next" panose="020B0503020202020204" pitchFamily="34" charset="0"/>
              </a:rPr>
              <a:t> </a:t>
            </a:r>
            <a:r>
              <a:rPr lang="en-US" sz="2400" i="1" dirty="0" err="1">
                <a:solidFill>
                  <a:schemeClr val="bg1"/>
                </a:solidFill>
                <a:latin typeface="Avenir Next" panose="020B0503020202020204" pitchFamily="34" charset="0"/>
              </a:rPr>
              <a:t>Aeneidos</a:t>
            </a:r>
            <a:r>
              <a:rPr lang="en-US" sz="2400" i="1" dirty="0">
                <a:solidFill>
                  <a:schemeClr val="bg1"/>
                </a:solidFill>
                <a:latin typeface="Avenir Next" panose="020B0503020202020204" pitchFamily="34" charset="0"/>
              </a:rPr>
              <a:t> </a:t>
            </a:r>
            <a:r>
              <a:rPr lang="en-US" sz="2400" i="1" dirty="0" err="1">
                <a:solidFill>
                  <a:schemeClr val="bg1"/>
                </a:solidFill>
                <a:latin typeface="Avenir Next" panose="020B0503020202020204" pitchFamily="34" charset="0"/>
              </a:rPr>
              <a:t>auctor</a:t>
            </a:r>
            <a:r>
              <a:rPr lang="en-US" sz="2400" i="1" dirty="0">
                <a:solidFill>
                  <a:schemeClr val="bg1"/>
                </a:solidFill>
                <a:latin typeface="Avenir Next" panose="020B0503020202020204" pitchFamily="34" charset="0"/>
              </a:rPr>
              <a:t> I </a:t>
            </a:r>
            <a:r>
              <a:rPr lang="en-US" sz="2400" i="1" dirty="0" err="1">
                <a:solidFill>
                  <a:schemeClr val="bg1"/>
                </a:solidFill>
                <a:latin typeface="Avenir Next" panose="020B0503020202020204" pitchFamily="34" charset="0"/>
              </a:rPr>
              <a:t>contulit</a:t>
            </a:r>
            <a:r>
              <a:rPr lang="en-US" sz="2400" i="1" dirty="0">
                <a:solidFill>
                  <a:schemeClr val="bg1"/>
                </a:solidFill>
                <a:latin typeface="Avenir Next" panose="020B0503020202020204" pitchFamily="34" charset="0"/>
              </a:rPr>
              <a:t> in </a:t>
            </a:r>
            <a:r>
              <a:rPr lang="en-US" sz="2400" i="1" dirty="0" err="1">
                <a:solidFill>
                  <a:schemeClr val="bg1"/>
                </a:solidFill>
                <a:latin typeface="Avenir Next" panose="020B0503020202020204" pitchFamily="34" charset="0"/>
              </a:rPr>
              <a:t>Tyrios</a:t>
            </a:r>
            <a:r>
              <a:rPr lang="en-US" sz="2400" i="1" dirty="0">
                <a:solidFill>
                  <a:schemeClr val="bg1"/>
                </a:solidFill>
                <a:latin typeface="Avenir Next" panose="020B0503020202020204" pitchFamily="34" charset="0"/>
              </a:rPr>
              <a:t> </a:t>
            </a:r>
            <a:r>
              <a:rPr lang="en-US" sz="2400" b="1" i="1" u="sng" dirty="0" err="1">
                <a:solidFill>
                  <a:schemeClr val="bg1"/>
                </a:solidFill>
                <a:latin typeface="Avenir Next" panose="020B0503020202020204" pitchFamily="34" charset="0"/>
              </a:rPr>
              <a:t>arma</a:t>
            </a:r>
            <a:r>
              <a:rPr lang="en-US" sz="2400" b="1" i="1" u="sng" dirty="0">
                <a:solidFill>
                  <a:schemeClr val="bg1"/>
                </a:solidFill>
                <a:latin typeface="Avenir Next" panose="020B0503020202020204" pitchFamily="34" charset="0"/>
              </a:rPr>
              <a:t> </a:t>
            </a:r>
            <a:r>
              <a:rPr lang="en-US" sz="2400" b="1" i="1" u="sng" dirty="0" err="1">
                <a:solidFill>
                  <a:schemeClr val="bg1"/>
                </a:solidFill>
                <a:latin typeface="Avenir Next" panose="020B0503020202020204" pitchFamily="34" charset="0"/>
              </a:rPr>
              <a:t>virumque</a:t>
            </a:r>
            <a:r>
              <a:rPr lang="en-US" sz="2400" b="1" i="1" u="sng" dirty="0">
                <a:solidFill>
                  <a:schemeClr val="bg1"/>
                </a:solidFill>
                <a:latin typeface="Avenir Next" panose="020B0503020202020204" pitchFamily="34" charset="0"/>
              </a:rPr>
              <a:t> </a:t>
            </a:r>
            <a:r>
              <a:rPr lang="en-US" sz="2400" i="1" dirty="0" err="1">
                <a:solidFill>
                  <a:schemeClr val="bg1"/>
                </a:solidFill>
                <a:latin typeface="Avenir Next" panose="020B0503020202020204" pitchFamily="34" charset="0"/>
              </a:rPr>
              <a:t>toros</a:t>
            </a:r>
            <a:r>
              <a:rPr lang="en-US" sz="2400" i="1" dirty="0">
                <a:solidFill>
                  <a:schemeClr val="bg1"/>
                </a:solidFill>
                <a:latin typeface="Avenir Next" panose="020B0503020202020204" pitchFamily="34" charset="0"/>
              </a:rPr>
              <a:t>), </a:t>
            </a:r>
            <a:r>
              <a:rPr lang="en-US" sz="2400" dirty="0">
                <a:solidFill>
                  <a:schemeClr val="bg1"/>
                </a:solidFill>
                <a:latin typeface="Avenir Next" panose="020B0503020202020204" pitchFamily="34" charset="0"/>
              </a:rPr>
              <a:t>and no part of the whole work is more read than that union of </a:t>
            </a:r>
            <a:r>
              <a:rPr lang="en-US" sz="2400" b="1" dirty="0">
                <a:solidFill>
                  <a:schemeClr val="bg1"/>
                </a:solidFill>
                <a:latin typeface="Avenir Next" panose="020B0503020202020204" pitchFamily="34" charset="0"/>
              </a:rPr>
              <a:t>illicit</a:t>
            </a:r>
            <a:r>
              <a:rPr lang="en-US" sz="2400" i="1" dirty="0">
                <a:solidFill>
                  <a:schemeClr val="bg1"/>
                </a:solidFill>
                <a:latin typeface="Avenir Next" panose="020B0503020202020204" pitchFamily="34" charset="0"/>
              </a:rPr>
              <a:t> </a:t>
            </a:r>
            <a:r>
              <a:rPr lang="en-US" sz="2400" b="1" i="1" dirty="0" err="1">
                <a:solidFill>
                  <a:schemeClr val="bg1"/>
                </a:solidFill>
                <a:latin typeface="Avenir Next" panose="020B0503020202020204" pitchFamily="34" charset="0"/>
              </a:rPr>
              <a:t>amor</a:t>
            </a:r>
            <a:r>
              <a:rPr lang="en-US" sz="2400" dirty="0">
                <a:solidFill>
                  <a:schemeClr val="bg1"/>
                </a:solidFill>
                <a:latin typeface="Avenir Next" panose="020B0503020202020204" pitchFamily="34" charset="0"/>
              </a:rPr>
              <a:t>. </a:t>
            </a:r>
          </a:p>
          <a:p>
            <a:pPr marL="0" indent="0">
              <a:buNone/>
            </a:pPr>
            <a:endParaRPr lang="en-US" dirty="0">
              <a:solidFill>
                <a:schemeClr val="bg1"/>
              </a:solidFill>
            </a:endParaRPr>
          </a:p>
          <a:p>
            <a:pPr marL="0" indent="0" algn="r">
              <a:buNone/>
            </a:pPr>
            <a:r>
              <a:rPr lang="en-US" sz="2600" dirty="0">
                <a:solidFill>
                  <a:schemeClr val="bg1"/>
                </a:solidFill>
                <a:latin typeface="Avenir Next" panose="020B0503020202020204" pitchFamily="34" charset="0"/>
              </a:rPr>
              <a:t>Ovid </a:t>
            </a:r>
            <a:r>
              <a:rPr lang="en-US" sz="2600" i="1" dirty="0" err="1">
                <a:solidFill>
                  <a:schemeClr val="bg1"/>
                </a:solidFill>
                <a:latin typeface="Avenir Next" panose="020B0503020202020204" pitchFamily="34" charset="0"/>
              </a:rPr>
              <a:t>Tristia</a:t>
            </a:r>
            <a:r>
              <a:rPr lang="en-US" sz="2600" dirty="0">
                <a:solidFill>
                  <a:schemeClr val="bg1"/>
                </a:solidFill>
                <a:latin typeface="Avenir Next" panose="020B0503020202020204" pitchFamily="34" charset="0"/>
              </a:rPr>
              <a:t> 2.529-536</a:t>
            </a:r>
            <a:endParaRPr lang="en-GB" sz="2600" dirty="0">
              <a:solidFill>
                <a:schemeClr val="bg1"/>
              </a:solidFill>
              <a:latin typeface="Avenir Next" panose="020B0503020202020204" pitchFamily="34" charset="0"/>
            </a:endParaRPr>
          </a:p>
          <a:p>
            <a:pPr marL="0" indent="0">
              <a:buNone/>
            </a:pPr>
            <a:endParaRPr lang="en-US" dirty="0"/>
          </a:p>
        </p:txBody>
      </p:sp>
    </p:spTree>
    <p:extLst>
      <p:ext uri="{BB962C8B-B14F-4D97-AF65-F5344CB8AC3E}">
        <p14:creationId xmlns:p14="http://schemas.microsoft.com/office/powerpoint/2010/main" val="24461278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01AE3FB-01E5-CC4F-8426-E742BDD9BD38}"/>
              </a:ext>
            </a:extLst>
          </p:cNvPr>
          <p:cNvPicPr>
            <a:picLocks noChangeAspect="1"/>
          </p:cNvPicPr>
          <p:nvPr/>
        </p:nvPicPr>
        <p:blipFill>
          <a:blip r:embed="rId2"/>
          <a:stretch>
            <a:fillRect/>
          </a:stretch>
        </p:blipFill>
        <p:spPr>
          <a:xfrm>
            <a:off x="2173856" y="388187"/>
            <a:ext cx="8166340" cy="6124755"/>
          </a:xfrm>
          <a:prstGeom prst="rect">
            <a:avLst/>
          </a:prstGeom>
        </p:spPr>
      </p:pic>
    </p:spTree>
    <p:extLst>
      <p:ext uri="{BB962C8B-B14F-4D97-AF65-F5344CB8AC3E}">
        <p14:creationId xmlns:p14="http://schemas.microsoft.com/office/powerpoint/2010/main" val="22878725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3F9DC13-FE57-A144-9121-CFB8275E92F7}"/>
              </a:ext>
            </a:extLst>
          </p:cNvPr>
          <p:cNvSpPr/>
          <p:nvPr/>
        </p:nvSpPr>
        <p:spPr>
          <a:xfrm>
            <a:off x="844061" y="380889"/>
            <a:ext cx="5533293" cy="2031325"/>
          </a:xfrm>
          <a:prstGeom prst="rect">
            <a:avLst/>
          </a:prstGeom>
        </p:spPr>
        <p:txBody>
          <a:bodyPr wrap="square">
            <a:spAutoFit/>
          </a:bodyPr>
          <a:lstStyle/>
          <a:p>
            <a:r>
              <a:rPr lang="el-GR" i="1" dirty="0" err="1">
                <a:solidFill>
                  <a:schemeClr val="bg1"/>
                </a:solidFill>
                <a:latin typeface="Avenir Next" panose="020B0503020202020204" pitchFamily="34" charset="0"/>
              </a:rPr>
              <a:t>Μῆνιν</a:t>
            </a:r>
            <a:r>
              <a:rPr lang="el-GR" i="1" dirty="0">
                <a:solidFill>
                  <a:schemeClr val="bg1"/>
                </a:solidFill>
                <a:latin typeface="Avenir Next" panose="020B0503020202020204" pitchFamily="34" charset="0"/>
              </a:rPr>
              <a:t> </a:t>
            </a:r>
            <a:r>
              <a:rPr lang="el-GR" i="1" dirty="0" err="1">
                <a:solidFill>
                  <a:schemeClr val="bg1"/>
                </a:solidFill>
                <a:latin typeface="Avenir Next" panose="020B0503020202020204" pitchFamily="34" charset="0"/>
              </a:rPr>
              <a:t>ἄειδε</a:t>
            </a:r>
            <a:r>
              <a:rPr lang="el-GR" i="1" dirty="0">
                <a:solidFill>
                  <a:schemeClr val="bg1"/>
                </a:solidFill>
                <a:latin typeface="Avenir Next" panose="020B0503020202020204" pitchFamily="34" charset="0"/>
              </a:rPr>
              <a:t>, </a:t>
            </a:r>
            <a:r>
              <a:rPr lang="el-GR" i="1" dirty="0" err="1">
                <a:solidFill>
                  <a:schemeClr val="bg1"/>
                </a:solidFill>
                <a:latin typeface="Avenir Next" panose="020B0503020202020204" pitchFamily="34" charset="0"/>
              </a:rPr>
              <a:t>θεά</a:t>
            </a:r>
            <a:r>
              <a:rPr lang="el-GR" i="1" dirty="0">
                <a:solidFill>
                  <a:schemeClr val="bg1"/>
                </a:solidFill>
                <a:latin typeface="Avenir Next" panose="020B0503020202020204" pitchFamily="34" charset="0"/>
              </a:rPr>
              <a:t>, </a:t>
            </a:r>
            <a:r>
              <a:rPr lang="el-GR" i="1" dirty="0" err="1">
                <a:solidFill>
                  <a:schemeClr val="bg1"/>
                </a:solidFill>
                <a:latin typeface="Avenir Next" panose="020B0503020202020204" pitchFamily="34" charset="0"/>
              </a:rPr>
              <a:t>Πηληιάδεω</a:t>
            </a:r>
            <a:r>
              <a:rPr lang="el-GR" i="1" dirty="0">
                <a:solidFill>
                  <a:schemeClr val="bg1"/>
                </a:solidFill>
                <a:latin typeface="Avenir Next" panose="020B0503020202020204" pitchFamily="34" charset="0"/>
              </a:rPr>
              <a:t> </a:t>
            </a:r>
            <a:r>
              <a:rPr lang="el-GR" i="1" dirty="0" err="1">
                <a:solidFill>
                  <a:schemeClr val="bg1"/>
                </a:solidFill>
                <a:latin typeface="Avenir Next" panose="020B0503020202020204" pitchFamily="34" charset="0"/>
              </a:rPr>
              <a:t>Ἀχιλῆος</a:t>
            </a:r>
            <a:endParaRPr lang="en-GB" i="1" baseline="30000" dirty="0">
              <a:solidFill>
                <a:schemeClr val="bg1"/>
              </a:solidFill>
              <a:latin typeface="Avenir Next" panose="020B0503020202020204" pitchFamily="34" charset="0"/>
            </a:endParaRPr>
          </a:p>
          <a:p>
            <a:r>
              <a:rPr lang="el-GR" i="1" dirty="0" err="1">
                <a:solidFill>
                  <a:schemeClr val="bg1"/>
                </a:solidFill>
                <a:latin typeface="Avenir Next" panose="020B0503020202020204" pitchFamily="34" charset="0"/>
              </a:rPr>
              <a:t>οὐλομένην</a:t>
            </a:r>
            <a:r>
              <a:rPr lang="el-GR" i="1" dirty="0">
                <a:solidFill>
                  <a:schemeClr val="bg1"/>
                </a:solidFill>
                <a:latin typeface="Avenir Next" panose="020B0503020202020204" pitchFamily="34" charset="0"/>
              </a:rPr>
              <a:t>, </a:t>
            </a:r>
            <a:r>
              <a:rPr lang="el-GR" i="1" dirty="0" err="1">
                <a:solidFill>
                  <a:schemeClr val="bg1"/>
                </a:solidFill>
                <a:latin typeface="Avenir Next" panose="020B0503020202020204" pitchFamily="34" charset="0"/>
              </a:rPr>
              <a:t>ἣ</a:t>
            </a:r>
            <a:r>
              <a:rPr lang="el-GR" i="1" dirty="0">
                <a:solidFill>
                  <a:schemeClr val="bg1"/>
                </a:solidFill>
                <a:latin typeface="Avenir Next" panose="020B0503020202020204" pitchFamily="34" charset="0"/>
              </a:rPr>
              <a:t> </a:t>
            </a:r>
            <a:r>
              <a:rPr lang="el-GR" i="1" dirty="0" err="1">
                <a:solidFill>
                  <a:schemeClr val="bg1"/>
                </a:solidFill>
                <a:latin typeface="Avenir Next" panose="020B0503020202020204" pitchFamily="34" charset="0"/>
              </a:rPr>
              <a:t>μυρί</a:t>
            </a:r>
            <a:r>
              <a:rPr lang="el-GR" i="1" dirty="0">
                <a:solidFill>
                  <a:schemeClr val="bg1"/>
                </a:solidFill>
                <a:latin typeface="Avenir Next" panose="020B0503020202020204" pitchFamily="34" charset="0"/>
              </a:rPr>
              <a:t>᾿ </a:t>
            </a:r>
            <a:r>
              <a:rPr lang="el-GR" i="1" dirty="0" err="1">
                <a:solidFill>
                  <a:schemeClr val="bg1"/>
                </a:solidFill>
                <a:latin typeface="Avenir Next" panose="020B0503020202020204" pitchFamily="34" charset="0"/>
              </a:rPr>
              <a:t>Ἀχαιοῖς</a:t>
            </a:r>
            <a:r>
              <a:rPr lang="el-GR" i="1" dirty="0">
                <a:solidFill>
                  <a:schemeClr val="bg1"/>
                </a:solidFill>
                <a:latin typeface="Avenir Next" panose="020B0503020202020204" pitchFamily="34" charset="0"/>
              </a:rPr>
              <a:t> </a:t>
            </a:r>
            <a:r>
              <a:rPr lang="el-GR" i="1" dirty="0" err="1">
                <a:solidFill>
                  <a:schemeClr val="bg1"/>
                </a:solidFill>
                <a:latin typeface="Avenir Next" panose="020B0503020202020204" pitchFamily="34" charset="0"/>
              </a:rPr>
              <a:t>ἄλγε</a:t>
            </a:r>
            <a:r>
              <a:rPr lang="el-GR" i="1" dirty="0">
                <a:solidFill>
                  <a:schemeClr val="bg1"/>
                </a:solidFill>
                <a:latin typeface="Avenir Next" panose="020B0503020202020204" pitchFamily="34" charset="0"/>
              </a:rPr>
              <a:t>᾿ </a:t>
            </a:r>
            <a:r>
              <a:rPr lang="el-GR" i="1" dirty="0" err="1">
                <a:solidFill>
                  <a:schemeClr val="bg1"/>
                </a:solidFill>
                <a:latin typeface="Avenir Next" panose="020B0503020202020204" pitchFamily="34" charset="0"/>
              </a:rPr>
              <a:t>ἔθηκε</a:t>
            </a:r>
            <a:r>
              <a:rPr lang="el-GR" i="1" dirty="0">
                <a:solidFill>
                  <a:schemeClr val="bg1"/>
                </a:solidFill>
                <a:latin typeface="Avenir Next" panose="020B0503020202020204" pitchFamily="34" charset="0"/>
              </a:rPr>
              <a:t>,</a:t>
            </a:r>
            <a:endParaRPr lang="en-GB" i="1" dirty="0">
              <a:solidFill>
                <a:schemeClr val="bg1"/>
              </a:solidFill>
              <a:latin typeface="Avenir Next" panose="020B0503020202020204" pitchFamily="34" charset="0"/>
            </a:endParaRPr>
          </a:p>
          <a:p>
            <a:r>
              <a:rPr lang="el-GR" i="1" dirty="0" err="1">
                <a:solidFill>
                  <a:schemeClr val="bg1"/>
                </a:solidFill>
                <a:latin typeface="Avenir Next" panose="020B0503020202020204" pitchFamily="34" charset="0"/>
              </a:rPr>
              <a:t>πολλὰς</a:t>
            </a:r>
            <a:r>
              <a:rPr lang="el-GR" i="1" dirty="0">
                <a:solidFill>
                  <a:schemeClr val="bg1"/>
                </a:solidFill>
                <a:latin typeface="Avenir Next" panose="020B0503020202020204" pitchFamily="34" charset="0"/>
              </a:rPr>
              <a:t> δ᾿ </a:t>
            </a:r>
            <a:r>
              <a:rPr lang="el-GR" i="1" dirty="0" err="1">
                <a:solidFill>
                  <a:schemeClr val="bg1"/>
                </a:solidFill>
                <a:latin typeface="Avenir Next" panose="020B0503020202020204" pitchFamily="34" charset="0"/>
              </a:rPr>
              <a:t>ἰφθίμους</a:t>
            </a:r>
            <a:r>
              <a:rPr lang="el-GR" i="1" dirty="0">
                <a:solidFill>
                  <a:schemeClr val="bg1"/>
                </a:solidFill>
                <a:latin typeface="Avenir Next" panose="020B0503020202020204" pitchFamily="34" charset="0"/>
              </a:rPr>
              <a:t> </a:t>
            </a:r>
            <a:r>
              <a:rPr lang="el-GR" i="1" dirty="0" err="1">
                <a:solidFill>
                  <a:schemeClr val="bg1"/>
                </a:solidFill>
                <a:latin typeface="Avenir Next" panose="020B0503020202020204" pitchFamily="34" charset="0"/>
              </a:rPr>
              <a:t>ψυχὰς</a:t>
            </a:r>
            <a:r>
              <a:rPr lang="el-GR" i="1" dirty="0">
                <a:solidFill>
                  <a:schemeClr val="bg1"/>
                </a:solidFill>
                <a:latin typeface="Avenir Next" panose="020B0503020202020204" pitchFamily="34" charset="0"/>
              </a:rPr>
              <a:t> </a:t>
            </a:r>
            <a:r>
              <a:rPr lang="el-GR" i="1" dirty="0" err="1">
                <a:solidFill>
                  <a:schemeClr val="bg1"/>
                </a:solidFill>
                <a:latin typeface="Avenir Next" panose="020B0503020202020204" pitchFamily="34" charset="0"/>
              </a:rPr>
              <a:t>Ἄϊδι</a:t>
            </a:r>
            <a:r>
              <a:rPr lang="el-GR" i="1" dirty="0">
                <a:solidFill>
                  <a:schemeClr val="bg1"/>
                </a:solidFill>
                <a:latin typeface="Avenir Next" panose="020B0503020202020204" pitchFamily="34" charset="0"/>
              </a:rPr>
              <a:t> </a:t>
            </a:r>
            <a:r>
              <a:rPr lang="el-GR" i="1" dirty="0" err="1">
                <a:solidFill>
                  <a:schemeClr val="bg1"/>
                </a:solidFill>
                <a:latin typeface="Avenir Next" panose="020B0503020202020204" pitchFamily="34" charset="0"/>
              </a:rPr>
              <a:t>προΐα</a:t>
            </a:r>
            <a:endParaRPr lang="en-GB" i="1" dirty="0">
              <a:solidFill>
                <a:schemeClr val="bg1"/>
              </a:solidFill>
              <a:latin typeface="Avenir Next" panose="020B0503020202020204" pitchFamily="34" charset="0"/>
            </a:endParaRPr>
          </a:p>
          <a:p>
            <a:r>
              <a:rPr lang="el-GR" i="1" dirty="0" err="1">
                <a:solidFill>
                  <a:schemeClr val="bg1"/>
                </a:solidFill>
                <a:latin typeface="Avenir Next" panose="020B0503020202020204" pitchFamily="34" charset="0"/>
              </a:rPr>
              <a:t>ψενἡρώων</a:t>
            </a:r>
            <a:r>
              <a:rPr lang="el-GR" i="1" dirty="0">
                <a:solidFill>
                  <a:schemeClr val="bg1"/>
                </a:solidFill>
                <a:latin typeface="Avenir Next" panose="020B0503020202020204" pitchFamily="34" charset="0"/>
              </a:rPr>
              <a:t>, </a:t>
            </a:r>
            <a:r>
              <a:rPr lang="el-GR" i="1" dirty="0" err="1">
                <a:solidFill>
                  <a:schemeClr val="bg1"/>
                </a:solidFill>
                <a:latin typeface="Avenir Next" panose="020B0503020202020204" pitchFamily="34" charset="0"/>
              </a:rPr>
              <a:t>αὐτοὺς</a:t>
            </a:r>
            <a:r>
              <a:rPr lang="el-GR" i="1" dirty="0">
                <a:solidFill>
                  <a:schemeClr val="bg1"/>
                </a:solidFill>
                <a:latin typeface="Avenir Next" panose="020B0503020202020204" pitchFamily="34" charset="0"/>
              </a:rPr>
              <a:t> </a:t>
            </a:r>
            <a:r>
              <a:rPr lang="el-GR" i="1" dirty="0" err="1">
                <a:solidFill>
                  <a:schemeClr val="bg1"/>
                </a:solidFill>
                <a:latin typeface="Avenir Next" panose="020B0503020202020204" pitchFamily="34" charset="0"/>
              </a:rPr>
              <a:t>δὲ</a:t>
            </a:r>
            <a:r>
              <a:rPr lang="el-GR" i="1" dirty="0">
                <a:solidFill>
                  <a:schemeClr val="bg1"/>
                </a:solidFill>
                <a:latin typeface="Avenir Next" panose="020B0503020202020204" pitchFamily="34" charset="0"/>
              </a:rPr>
              <a:t> </a:t>
            </a:r>
            <a:r>
              <a:rPr lang="el-GR" i="1" dirty="0" err="1">
                <a:solidFill>
                  <a:schemeClr val="bg1"/>
                </a:solidFill>
                <a:latin typeface="Avenir Next" panose="020B0503020202020204" pitchFamily="34" charset="0"/>
              </a:rPr>
              <a:t>ἑλώρια</a:t>
            </a:r>
            <a:r>
              <a:rPr lang="el-GR" i="1" dirty="0">
                <a:solidFill>
                  <a:schemeClr val="bg1"/>
                </a:solidFill>
                <a:latin typeface="Avenir Next" panose="020B0503020202020204" pitchFamily="34" charset="0"/>
              </a:rPr>
              <a:t> </a:t>
            </a:r>
            <a:r>
              <a:rPr lang="el-GR" i="1" dirty="0" err="1">
                <a:solidFill>
                  <a:schemeClr val="bg1"/>
                </a:solidFill>
                <a:latin typeface="Avenir Next" panose="020B0503020202020204" pitchFamily="34" charset="0"/>
              </a:rPr>
              <a:t>τεῦχε</a:t>
            </a:r>
            <a:r>
              <a:rPr lang="el-GR" i="1" dirty="0">
                <a:solidFill>
                  <a:schemeClr val="bg1"/>
                </a:solidFill>
                <a:latin typeface="Avenir Next" panose="020B0503020202020204" pitchFamily="34" charset="0"/>
              </a:rPr>
              <a:t> </a:t>
            </a:r>
            <a:r>
              <a:rPr lang="el-GR" i="1" dirty="0" err="1">
                <a:solidFill>
                  <a:schemeClr val="bg1"/>
                </a:solidFill>
                <a:latin typeface="Avenir Next" panose="020B0503020202020204" pitchFamily="34" charset="0"/>
              </a:rPr>
              <a:t>κύνεσσιν</a:t>
            </a:r>
            <a:endParaRPr lang="en-GB" i="1" baseline="30000" dirty="0">
              <a:solidFill>
                <a:schemeClr val="bg1"/>
              </a:solidFill>
              <a:latin typeface="Avenir Next" panose="020B0503020202020204" pitchFamily="34" charset="0"/>
            </a:endParaRPr>
          </a:p>
          <a:p>
            <a:r>
              <a:rPr lang="el-GR" i="1" dirty="0" err="1">
                <a:solidFill>
                  <a:schemeClr val="bg1"/>
                </a:solidFill>
                <a:latin typeface="Avenir Next" panose="020B0503020202020204" pitchFamily="34" charset="0"/>
              </a:rPr>
              <a:t>οἰωνοῖσί</a:t>
            </a:r>
            <a:r>
              <a:rPr lang="el-GR" i="1" dirty="0">
                <a:solidFill>
                  <a:schemeClr val="bg1"/>
                </a:solidFill>
                <a:latin typeface="Avenir Next" panose="020B0503020202020204" pitchFamily="34" charset="0"/>
              </a:rPr>
              <a:t> τε </a:t>
            </a:r>
            <a:r>
              <a:rPr lang="el-GR" i="1" dirty="0" err="1">
                <a:solidFill>
                  <a:schemeClr val="bg1"/>
                </a:solidFill>
                <a:latin typeface="Avenir Next" panose="020B0503020202020204" pitchFamily="34" charset="0"/>
              </a:rPr>
              <a:t>πᾶσι</a:t>
            </a:r>
            <a:r>
              <a:rPr lang="el-GR" i="1" dirty="0">
                <a:solidFill>
                  <a:schemeClr val="bg1"/>
                </a:solidFill>
                <a:latin typeface="Avenir Next" panose="020B0503020202020204" pitchFamily="34" charset="0"/>
              </a:rPr>
              <a:t>,</a:t>
            </a:r>
            <a:r>
              <a:rPr lang="en-GB" i="1" baseline="30000" dirty="0">
                <a:solidFill>
                  <a:schemeClr val="bg1"/>
                </a:solidFill>
                <a:latin typeface="Avenir Next" panose="020B0503020202020204" pitchFamily="34" charset="0"/>
              </a:rPr>
              <a:t> </a:t>
            </a:r>
            <a:r>
              <a:rPr lang="el-GR" i="1" dirty="0" err="1">
                <a:solidFill>
                  <a:schemeClr val="bg1"/>
                </a:solidFill>
                <a:latin typeface="Avenir Next" panose="020B0503020202020204" pitchFamily="34" charset="0"/>
              </a:rPr>
              <a:t>Διὸς</a:t>
            </a:r>
            <a:r>
              <a:rPr lang="el-GR" i="1" dirty="0">
                <a:solidFill>
                  <a:schemeClr val="bg1"/>
                </a:solidFill>
                <a:latin typeface="Avenir Next" panose="020B0503020202020204" pitchFamily="34" charset="0"/>
              </a:rPr>
              <a:t> δ᾿ </a:t>
            </a:r>
            <a:r>
              <a:rPr lang="el-GR" i="1" dirty="0" err="1">
                <a:solidFill>
                  <a:schemeClr val="bg1"/>
                </a:solidFill>
                <a:latin typeface="Avenir Next" panose="020B0503020202020204" pitchFamily="34" charset="0"/>
              </a:rPr>
              <a:t>ἐτελείετο</a:t>
            </a:r>
            <a:r>
              <a:rPr lang="el-GR" i="1" dirty="0">
                <a:solidFill>
                  <a:schemeClr val="bg1"/>
                </a:solidFill>
                <a:latin typeface="Avenir Next" panose="020B0503020202020204" pitchFamily="34" charset="0"/>
              </a:rPr>
              <a:t> </a:t>
            </a:r>
            <a:r>
              <a:rPr lang="el-GR" i="1" dirty="0" err="1">
                <a:solidFill>
                  <a:schemeClr val="bg1"/>
                </a:solidFill>
                <a:latin typeface="Avenir Next" panose="020B0503020202020204" pitchFamily="34" charset="0"/>
              </a:rPr>
              <a:t>βουλή</a:t>
            </a:r>
            <a:r>
              <a:rPr lang="en-GB" i="1" dirty="0">
                <a:solidFill>
                  <a:schemeClr val="bg1"/>
                </a:solidFill>
                <a:latin typeface="Avenir Next" panose="020B0503020202020204" pitchFamily="34" charset="0"/>
              </a:rPr>
              <a:t>,</a:t>
            </a:r>
          </a:p>
          <a:p>
            <a:r>
              <a:rPr lang="el-GR" i="1" dirty="0" err="1">
                <a:solidFill>
                  <a:schemeClr val="bg1"/>
                </a:solidFill>
                <a:latin typeface="Avenir Next" panose="020B0503020202020204" pitchFamily="34" charset="0"/>
              </a:rPr>
              <a:t>ἐξ</a:t>
            </a:r>
            <a:r>
              <a:rPr lang="el-GR" i="1" dirty="0">
                <a:solidFill>
                  <a:schemeClr val="bg1"/>
                </a:solidFill>
                <a:latin typeface="Avenir Next" panose="020B0503020202020204" pitchFamily="34" charset="0"/>
              </a:rPr>
              <a:t> </a:t>
            </a:r>
            <a:r>
              <a:rPr lang="el-GR" i="1" dirty="0" err="1">
                <a:solidFill>
                  <a:schemeClr val="bg1"/>
                </a:solidFill>
                <a:latin typeface="Avenir Next" panose="020B0503020202020204" pitchFamily="34" charset="0"/>
              </a:rPr>
              <a:t>οὗ</a:t>
            </a:r>
            <a:r>
              <a:rPr lang="el-GR" i="1" dirty="0">
                <a:solidFill>
                  <a:schemeClr val="bg1"/>
                </a:solidFill>
                <a:latin typeface="Avenir Next" panose="020B0503020202020204" pitchFamily="34" charset="0"/>
              </a:rPr>
              <a:t> </a:t>
            </a:r>
            <a:r>
              <a:rPr lang="el-GR" i="1" dirty="0" err="1">
                <a:solidFill>
                  <a:schemeClr val="bg1"/>
                </a:solidFill>
                <a:latin typeface="Avenir Next" panose="020B0503020202020204" pitchFamily="34" charset="0"/>
              </a:rPr>
              <a:t>δὴ</a:t>
            </a:r>
            <a:r>
              <a:rPr lang="el-GR" i="1" dirty="0">
                <a:solidFill>
                  <a:schemeClr val="bg1"/>
                </a:solidFill>
                <a:latin typeface="Avenir Next" panose="020B0503020202020204" pitchFamily="34" charset="0"/>
              </a:rPr>
              <a:t> </a:t>
            </a:r>
            <a:r>
              <a:rPr lang="el-GR" i="1" dirty="0" err="1">
                <a:solidFill>
                  <a:schemeClr val="bg1"/>
                </a:solidFill>
                <a:latin typeface="Avenir Next" panose="020B0503020202020204" pitchFamily="34" charset="0"/>
              </a:rPr>
              <a:t>τὰ</a:t>
            </a:r>
            <a:r>
              <a:rPr lang="el-GR" i="1" dirty="0">
                <a:solidFill>
                  <a:schemeClr val="bg1"/>
                </a:solidFill>
                <a:latin typeface="Avenir Next" panose="020B0503020202020204" pitchFamily="34" charset="0"/>
              </a:rPr>
              <a:t> </a:t>
            </a:r>
            <a:r>
              <a:rPr lang="el-GR" i="1" dirty="0" err="1">
                <a:solidFill>
                  <a:schemeClr val="bg1"/>
                </a:solidFill>
                <a:latin typeface="Avenir Next" panose="020B0503020202020204" pitchFamily="34" charset="0"/>
              </a:rPr>
              <a:t>πρῶτα</a:t>
            </a:r>
            <a:r>
              <a:rPr lang="el-GR" i="1" dirty="0">
                <a:solidFill>
                  <a:schemeClr val="bg1"/>
                </a:solidFill>
                <a:latin typeface="Avenir Next" panose="020B0503020202020204" pitchFamily="34" charset="0"/>
              </a:rPr>
              <a:t> </a:t>
            </a:r>
            <a:r>
              <a:rPr lang="el-GR" i="1" dirty="0" err="1">
                <a:solidFill>
                  <a:schemeClr val="bg1"/>
                </a:solidFill>
                <a:latin typeface="Avenir Next" panose="020B0503020202020204" pitchFamily="34" charset="0"/>
              </a:rPr>
              <a:t>διαστήτην</a:t>
            </a:r>
            <a:r>
              <a:rPr lang="el-GR" i="1" dirty="0">
                <a:solidFill>
                  <a:schemeClr val="bg1"/>
                </a:solidFill>
                <a:latin typeface="Avenir Next" panose="020B0503020202020204" pitchFamily="34" charset="0"/>
              </a:rPr>
              <a:t> </a:t>
            </a:r>
            <a:r>
              <a:rPr lang="el-GR" i="1" dirty="0" err="1">
                <a:solidFill>
                  <a:schemeClr val="bg1"/>
                </a:solidFill>
                <a:latin typeface="Avenir Next" panose="020B0503020202020204" pitchFamily="34" charset="0"/>
              </a:rPr>
              <a:t>ἐρίσαντε</a:t>
            </a:r>
            <a:endParaRPr lang="en-GB" i="1" dirty="0">
              <a:solidFill>
                <a:schemeClr val="bg1"/>
              </a:solidFill>
              <a:latin typeface="Avenir Next" panose="020B0503020202020204" pitchFamily="34" charset="0"/>
            </a:endParaRPr>
          </a:p>
          <a:p>
            <a:r>
              <a:rPr lang="el-GR" i="1" dirty="0" err="1">
                <a:solidFill>
                  <a:schemeClr val="bg1"/>
                </a:solidFill>
                <a:latin typeface="Avenir Next" panose="020B0503020202020204" pitchFamily="34" charset="0"/>
              </a:rPr>
              <a:t>Ἀτρεΐδης</a:t>
            </a:r>
            <a:r>
              <a:rPr lang="el-GR" i="1" dirty="0">
                <a:solidFill>
                  <a:schemeClr val="bg1"/>
                </a:solidFill>
                <a:latin typeface="Avenir Next" panose="020B0503020202020204" pitchFamily="34" charset="0"/>
              </a:rPr>
              <a:t> τε </a:t>
            </a:r>
            <a:r>
              <a:rPr lang="el-GR" i="1" dirty="0" err="1">
                <a:solidFill>
                  <a:schemeClr val="bg1"/>
                </a:solidFill>
                <a:latin typeface="Avenir Next" panose="020B0503020202020204" pitchFamily="34" charset="0"/>
              </a:rPr>
              <a:t>ἄναξ</a:t>
            </a:r>
            <a:r>
              <a:rPr lang="el-GR" i="1" dirty="0">
                <a:solidFill>
                  <a:schemeClr val="bg1"/>
                </a:solidFill>
                <a:latin typeface="Avenir Next" panose="020B0503020202020204" pitchFamily="34" charset="0"/>
              </a:rPr>
              <a:t> </a:t>
            </a:r>
            <a:r>
              <a:rPr lang="el-GR" i="1" dirty="0" err="1">
                <a:solidFill>
                  <a:schemeClr val="bg1"/>
                </a:solidFill>
                <a:latin typeface="Avenir Next" panose="020B0503020202020204" pitchFamily="34" charset="0"/>
              </a:rPr>
              <a:t>ἀνδρῶν</a:t>
            </a:r>
            <a:r>
              <a:rPr lang="el-GR" i="1" dirty="0">
                <a:solidFill>
                  <a:schemeClr val="bg1"/>
                </a:solidFill>
                <a:latin typeface="Avenir Next" panose="020B0503020202020204" pitchFamily="34" charset="0"/>
              </a:rPr>
              <a:t> </a:t>
            </a:r>
            <a:r>
              <a:rPr lang="el-GR" i="1" dirty="0" err="1">
                <a:solidFill>
                  <a:schemeClr val="bg1"/>
                </a:solidFill>
                <a:latin typeface="Avenir Next" panose="020B0503020202020204" pitchFamily="34" charset="0"/>
              </a:rPr>
              <a:t>καὶ</a:t>
            </a:r>
            <a:r>
              <a:rPr lang="el-GR" i="1" dirty="0">
                <a:solidFill>
                  <a:schemeClr val="bg1"/>
                </a:solidFill>
                <a:latin typeface="Avenir Next" panose="020B0503020202020204" pitchFamily="34" charset="0"/>
              </a:rPr>
              <a:t> </a:t>
            </a:r>
            <a:r>
              <a:rPr lang="el-GR" i="1" dirty="0" err="1">
                <a:solidFill>
                  <a:schemeClr val="bg1"/>
                </a:solidFill>
                <a:latin typeface="Avenir Next" panose="020B0503020202020204" pitchFamily="34" charset="0"/>
              </a:rPr>
              <a:t>δῖος</a:t>
            </a:r>
            <a:r>
              <a:rPr lang="el-GR" i="1" dirty="0">
                <a:solidFill>
                  <a:schemeClr val="bg1"/>
                </a:solidFill>
                <a:latin typeface="Avenir Next" panose="020B0503020202020204" pitchFamily="34" charset="0"/>
              </a:rPr>
              <a:t> </a:t>
            </a:r>
            <a:r>
              <a:rPr lang="el-GR" i="1" dirty="0" err="1">
                <a:solidFill>
                  <a:schemeClr val="bg1"/>
                </a:solidFill>
                <a:latin typeface="Avenir Next" panose="020B0503020202020204" pitchFamily="34" charset="0"/>
              </a:rPr>
              <a:t>Ἀχιλλεύς</a:t>
            </a:r>
            <a:endParaRPr lang="en-US" i="1" dirty="0">
              <a:solidFill>
                <a:schemeClr val="bg1"/>
              </a:solidFill>
              <a:latin typeface="Avenir Next" panose="020B0503020202020204" pitchFamily="34" charset="0"/>
            </a:endParaRPr>
          </a:p>
        </p:txBody>
      </p:sp>
      <p:sp>
        <p:nvSpPr>
          <p:cNvPr id="5" name="Rectangle 4">
            <a:extLst>
              <a:ext uri="{FF2B5EF4-FFF2-40B4-BE49-F238E27FC236}">
                <a16:creationId xmlns:a16="http://schemas.microsoft.com/office/drawing/2014/main" id="{E922A35F-F37A-2444-8EAD-207CF5100E4E}"/>
              </a:ext>
            </a:extLst>
          </p:cNvPr>
          <p:cNvSpPr/>
          <p:nvPr/>
        </p:nvSpPr>
        <p:spPr>
          <a:xfrm>
            <a:off x="844061" y="2646626"/>
            <a:ext cx="5130019" cy="3385542"/>
          </a:xfrm>
          <a:prstGeom prst="rect">
            <a:avLst/>
          </a:prstGeom>
        </p:spPr>
        <p:txBody>
          <a:bodyPr wrap="square">
            <a:spAutoFit/>
          </a:bodyPr>
          <a:lstStyle/>
          <a:p>
            <a:pPr>
              <a:lnSpc>
                <a:spcPct val="150000"/>
              </a:lnSpc>
            </a:pPr>
            <a:r>
              <a:rPr lang="en-GB" sz="1600" b="1" i="1" dirty="0">
                <a:solidFill>
                  <a:schemeClr val="bg1"/>
                </a:solidFill>
                <a:latin typeface="Avenir Next" panose="020B0503020202020204" pitchFamily="34" charset="0"/>
              </a:rPr>
              <a:t>The wrath sing, goddess, of Peleus’ son Achilles, the accursed wrath which brought countless sorrows upon the Achaeans, and sent down to Hades many valiant souls of warriors, and made the men themselves to be the spoil for dogs and birds of every kind; and thus the will of Zeus was brought to fulfilment. Of this sing from the time when first there parted in strife Atreus’ son, lord of men, and noble Achilles.</a:t>
            </a:r>
            <a:endParaRPr lang="en-US" sz="1600" b="1" i="1" dirty="0">
              <a:solidFill>
                <a:schemeClr val="bg1"/>
              </a:solidFill>
              <a:latin typeface="Avenir Next" panose="020B0503020202020204" pitchFamily="34" charset="0"/>
            </a:endParaRPr>
          </a:p>
        </p:txBody>
      </p:sp>
      <p:pic>
        <p:nvPicPr>
          <p:cNvPr id="6" name="Picture 5">
            <a:extLst>
              <a:ext uri="{FF2B5EF4-FFF2-40B4-BE49-F238E27FC236}">
                <a16:creationId xmlns:a16="http://schemas.microsoft.com/office/drawing/2014/main" id="{64A84FFF-29D2-B84B-88E4-22613DA279E5}"/>
              </a:ext>
            </a:extLst>
          </p:cNvPr>
          <p:cNvPicPr>
            <a:picLocks noChangeAspect="1"/>
          </p:cNvPicPr>
          <p:nvPr/>
        </p:nvPicPr>
        <p:blipFill>
          <a:blip r:embed="rId2"/>
          <a:stretch>
            <a:fillRect/>
          </a:stretch>
        </p:blipFill>
        <p:spPr>
          <a:xfrm>
            <a:off x="6546875" y="380889"/>
            <a:ext cx="4955203" cy="5715000"/>
          </a:xfrm>
          <a:prstGeom prst="rect">
            <a:avLst/>
          </a:prstGeom>
        </p:spPr>
      </p:pic>
      <p:sp>
        <p:nvSpPr>
          <p:cNvPr id="2" name="TextBox 1">
            <a:extLst>
              <a:ext uri="{FF2B5EF4-FFF2-40B4-BE49-F238E27FC236}">
                <a16:creationId xmlns:a16="http://schemas.microsoft.com/office/drawing/2014/main" id="{6577324E-8A86-B34C-9B1B-0E1B072BA02F}"/>
              </a:ext>
            </a:extLst>
          </p:cNvPr>
          <p:cNvSpPr txBox="1"/>
          <p:nvPr/>
        </p:nvSpPr>
        <p:spPr>
          <a:xfrm>
            <a:off x="3610707" y="6266580"/>
            <a:ext cx="2423160" cy="369332"/>
          </a:xfrm>
          <a:prstGeom prst="rect">
            <a:avLst/>
          </a:prstGeom>
          <a:noFill/>
        </p:spPr>
        <p:txBody>
          <a:bodyPr wrap="square" rtlCol="0">
            <a:spAutoFit/>
          </a:bodyPr>
          <a:lstStyle/>
          <a:p>
            <a:pPr algn="ctr"/>
            <a:r>
              <a:rPr lang="en-US" b="1" dirty="0">
                <a:solidFill>
                  <a:schemeClr val="bg1"/>
                </a:solidFill>
                <a:latin typeface="Avenir Next" panose="020B0503020202020204" pitchFamily="34" charset="0"/>
              </a:rPr>
              <a:t>Homer</a:t>
            </a:r>
            <a:r>
              <a:rPr lang="en-US" b="1" i="1" dirty="0">
                <a:solidFill>
                  <a:schemeClr val="bg1"/>
                </a:solidFill>
                <a:latin typeface="Avenir Next" panose="020B0503020202020204" pitchFamily="34" charset="0"/>
              </a:rPr>
              <a:t> Iliad </a:t>
            </a:r>
            <a:r>
              <a:rPr lang="en-US" b="1" dirty="0">
                <a:solidFill>
                  <a:schemeClr val="bg1"/>
                </a:solidFill>
                <a:latin typeface="Avenir Next" panose="020B0503020202020204" pitchFamily="34" charset="0"/>
              </a:rPr>
              <a:t>1.1-7</a:t>
            </a:r>
            <a:endParaRPr lang="en-US" b="1" i="1" dirty="0">
              <a:solidFill>
                <a:schemeClr val="bg1"/>
              </a:solidFill>
              <a:latin typeface="Avenir Next" panose="020B0503020202020204" pitchFamily="34" charset="0"/>
            </a:endParaRPr>
          </a:p>
        </p:txBody>
      </p:sp>
    </p:spTree>
    <p:extLst>
      <p:ext uri="{BB962C8B-B14F-4D97-AF65-F5344CB8AC3E}">
        <p14:creationId xmlns:p14="http://schemas.microsoft.com/office/powerpoint/2010/main" val="18169941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B51A1D4-3F7B-E745-B3AC-80642464962E}"/>
              </a:ext>
            </a:extLst>
          </p:cNvPr>
          <p:cNvPicPr>
            <a:picLocks noChangeAspect="1"/>
          </p:cNvPicPr>
          <p:nvPr/>
        </p:nvPicPr>
        <p:blipFill>
          <a:blip r:embed="rId2"/>
          <a:stretch>
            <a:fillRect/>
          </a:stretch>
        </p:blipFill>
        <p:spPr>
          <a:xfrm>
            <a:off x="654782" y="662145"/>
            <a:ext cx="5014498" cy="4976889"/>
          </a:xfrm>
          <a:prstGeom prst="rect">
            <a:avLst/>
          </a:prstGeom>
        </p:spPr>
      </p:pic>
      <p:sp>
        <p:nvSpPr>
          <p:cNvPr id="6" name="Rectangle 5">
            <a:extLst>
              <a:ext uri="{FF2B5EF4-FFF2-40B4-BE49-F238E27FC236}">
                <a16:creationId xmlns:a16="http://schemas.microsoft.com/office/drawing/2014/main" id="{F66556A6-979D-8F42-8423-0B9E9A08B385}"/>
              </a:ext>
            </a:extLst>
          </p:cNvPr>
          <p:cNvSpPr/>
          <p:nvPr/>
        </p:nvSpPr>
        <p:spPr>
          <a:xfrm>
            <a:off x="5913120" y="1043145"/>
            <a:ext cx="6156960" cy="4670509"/>
          </a:xfrm>
          <a:prstGeom prst="rect">
            <a:avLst/>
          </a:prstGeom>
        </p:spPr>
        <p:txBody>
          <a:bodyPr wrap="square">
            <a:spAutoFit/>
          </a:bodyPr>
          <a:lstStyle/>
          <a:p>
            <a:pPr>
              <a:lnSpc>
                <a:spcPct val="150000"/>
              </a:lnSpc>
            </a:pPr>
            <a:r>
              <a:rPr lang="en-GB" sz="2000" b="1" i="1" dirty="0">
                <a:solidFill>
                  <a:schemeClr val="bg1"/>
                </a:solidFill>
                <a:latin typeface="Avenir Next" panose="020B0503020202020204" pitchFamily="34" charset="0"/>
              </a:rPr>
              <a:t>“The son of </a:t>
            </a:r>
            <a:r>
              <a:rPr lang="en-GB" sz="2000" b="1" i="1" dirty="0" err="1">
                <a:solidFill>
                  <a:schemeClr val="bg1"/>
                </a:solidFill>
                <a:latin typeface="Avenir Next" panose="020B0503020202020204" pitchFamily="34" charset="0"/>
              </a:rPr>
              <a:t>Philyra</a:t>
            </a:r>
            <a:r>
              <a:rPr lang="en-GB" sz="2000" b="1" i="1" dirty="0">
                <a:solidFill>
                  <a:schemeClr val="bg1"/>
                </a:solidFill>
                <a:latin typeface="Avenir Next" panose="020B0503020202020204" pitchFamily="34" charset="0"/>
              </a:rPr>
              <a:t> (Chiron) made the boy Achilles accomplished on the lyre, and by his peaceful art (</a:t>
            </a:r>
            <a:r>
              <a:rPr lang="en-GB" sz="2000" b="1" i="1" dirty="0" err="1">
                <a:solidFill>
                  <a:schemeClr val="bg1"/>
                </a:solidFill>
                <a:latin typeface="Avenir Next" panose="020B0503020202020204" pitchFamily="34" charset="0"/>
              </a:rPr>
              <a:t>placida</a:t>
            </a:r>
            <a:r>
              <a:rPr lang="en-GB" sz="2000" b="1" i="1" dirty="0">
                <a:solidFill>
                  <a:schemeClr val="bg1"/>
                </a:solidFill>
                <a:latin typeface="Avenir Next" panose="020B0503020202020204" pitchFamily="34" charset="0"/>
              </a:rPr>
              <a:t> </a:t>
            </a:r>
            <a:r>
              <a:rPr lang="en-GB" sz="2000" b="1" i="1" dirty="0" err="1">
                <a:solidFill>
                  <a:schemeClr val="bg1"/>
                </a:solidFill>
                <a:latin typeface="Avenir Next" panose="020B0503020202020204" pitchFamily="34" charset="0"/>
              </a:rPr>
              <a:t>arte</a:t>
            </a:r>
            <a:r>
              <a:rPr lang="en-GB" sz="2000" b="1" i="1" dirty="0">
                <a:solidFill>
                  <a:schemeClr val="bg1"/>
                </a:solidFill>
                <a:latin typeface="Avenir Next" panose="020B0503020202020204" pitchFamily="34" charset="0"/>
              </a:rPr>
              <a:t>) subdued those savage passions. He who terrified his friends so often and so often his foes, cowered, we are told, before an aged man. Those hands that Hector was to feel, he held out to the lash obediently, when his master bade.” </a:t>
            </a:r>
          </a:p>
          <a:p>
            <a:pPr>
              <a:lnSpc>
                <a:spcPct val="150000"/>
              </a:lnSpc>
            </a:pPr>
            <a:endParaRPr lang="en-GB" sz="2000" i="1" dirty="0">
              <a:solidFill>
                <a:schemeClr val="bg1"/>
              </a:solidFill>
              <a:latin typeface="Avenir Next" panose="020B0503020202020204" pitchFamily="34" charset="0"/>
            </a:endParaRPr>
          </a:p>
          <a:p>
            <a:pPr algn="r">
              <a:lnSpc>
                <a:spcPct val="150000"/>
              </a:lnSpc>
            </a:pPr>
            <a:r>
              <a:rPr lang="en-GB" sz="2000" i="1" dirty="0">
                <a:solidFill>
                  <a:schemeClr val="bg1"/>
                </a:solidFill>
                <a:latin typeface="Avenir Next" panose="020B0503020202020204" pitchFamily="34" charset="0"/>
              </a:rPr>
              <a:t>- Ovid Ars </a:t>
            </a:r>
            <a:r>
              <a:rPr lang="en-GB" sz="2000" i="1" dirty="0" err="1">
                <a:solidFill>
                  <a:schemeClr val="bg1"/>
                </a:solidFill>
                <a:latin typeface="Avenir Next" panose="020B0503020202020204" pitchFamily="34" charset="0"/>
              </a:rPr>
              <a:t>Amatoria</a:t>
            </a:r>
            <a:r>
              <a:rPr lang="en-GB" sz="2000" i="1" dirty="0">
                <a:solidFill>
                  <a:schemeClr val="bg1"/>
                </a:solidFill>
                <a:latin typeface="Avenir Next" panose="020B0503020202020204" pitchFamily="34" charset="0"/>
              </a:rPr>
              <a:t> 1.17-22</a:t>
            </a:r>
            <a:endParaRPr lang="en-US" sz="2000" i="1" dirty="0">
              <a:solidFill>
                <a:schemeClr val="bg1"/>
              </a:solidFill>
              <a:latin typeface="Avenir Next" panose="020B0503020202020204" pitchFamily="34" charset="0"/>
            </a:endParaRPr>
          </a:p>
        </p:txBody>
      </p:sp>
      <p:sp>
        <p:nvSpPr>
          <p:cNvPr id="7" name="Rectangle 6">
            <a:extLst>
              <a:ext uri="{FF2B5EF4-FFF2-40B4-BE49-F238E27FC236}">
                <a16:creationId xmlns:a16="http://schemas.microsoft.com/office/drawing/2014/main" id="{696C3C5C-73E2-4548-A1B8-7F42D6B2F626}"/>
              </a:ext>
            </a:extLst>
          </p:cNvPr>
          <p:cNvSpPr/>
          <p:nvPr/>
        </p:nvSpPr>
        <p:spPr>
          <a:xfrm>
            <a:off x="1157702" y="5801975"/>
            <a:ext cx="4252498" cy="523220"/>
          </a:xfrm>
          <a:prstGeom prst="rect">
            <a:avLst/>
          </a:prstGeom>
        </p:spPr>
        <p:txBody>
          <a:bodyPr wrap="square">
            <a:spAutoFit/>
          </a:bodyPr>
          <a:lstStyle/>
          <a:p>
            <a:r>
              <a:rPr lang="en-GB" sz="1400" dirty="0">
                <a:solidFill>
                  <a:schemeClr val="bg1"/>
                </a:solidFill>
                <a:latin typeface="Avenir Next" panose="020B0503020202020204" pitchFamily="34" charset="0"/>
              </a:rPr>
              <a:t>Basilica at Herculaneum, c. 65 -79 A.D, fresco </a:t>
            </a:r>
          </a:p>
          <a:p>
            <a:r>
              <a:rPr lang="en-GB" sz="1400" dirty="0">
                <a:solidFill>
                  <a:schemeClr val="bg1"/>
                </a:solidFill>
                <a:latin typeface="Avenir Next" panose="020B0503020202020204" pitchFamily="34" charset="0"/>
              </a:rPr>
              <a:t>(National Archaeological Museum of Naples)</a:t>
            </a:r>
            <a:endParaRPr lang="en-US" sz="1400" dirty="0">
              <a:latin typeface="Avenir Next" panose="020B0503020202020204" pitchFamily="34" charset="0"/>
            </a:endParaRPr>
          </a:p>
        </p:txBody>
      </p:sp>
    </p:spTree>
    <p:extLst>
      <p:ext uri="{BB962C8B-B14F-4D97-AF65-F5344CB8AC3E}">
        <p14:creationId xmlns:p14="http://schemas.microsoft.com/office/powerpoint/2010/main" val="40990478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FC7B534-3242-6343-8EF0-D38462AC1863}"/>
              </a:ext>
            </a:extLst>
          </p:cNvPr>
          <p:cNvSpPr>
            <a:spLocks noGrp="1"/>
          </p:cNvSpPr>
          <p:nvPr>
            <p:ph idx="1"/>
          </p:nvPr>
        </p:nvSpPr>
        <p:spPr>
          <a:xfrm>
            <a:off x="1005840" y="1307684"/>
            <a:ext cx="10515600" cy="4942660"/>
          </a:xfrm>
        </p:spPr>
        <p:txBody>
          <a:bodyPr>
            <a:normAutofit fontScale="77500" lnSpcReduction="20000"/>
          </a:bodyPr>
          <a:lstStyle/>
          <a:p>
            <a:pPr marL="0" indent="0">
              <a:lnSpc>
                <a:spcPct val="150000"/>
              </a:lnSpc>
              <a:buNone/>
            </a:pPr>
            <a:r>
              <a:rPr lang="en-GB" i="1" dirty="0">
                <a:solidFill>
                  <a:schemeClr val="bg1"/>
                </a:solidFill>
                <a:latin typeface="Avenir Next" panose="020B0503020202020204" pitchFamily="34" charset="0"/>
              </a:rPr>
              <a:t>“The reading of the poets is of use to the future orator. But do poets exist without music? If anyone should be blind enough to be doubtful about the others, this must at least be true of those who wrote songs for the lyre....</a:t>
            </a:r>
            <a:r>
              <a:rPr lang="en-GB" b="1" i="1" dirty="0">
                <a:solidFill>
                  <a:schemeClr val="bg1"/>
                </a:solidFill>
                <a:latin typeface="Avenir Next" panose="020B0503020202020204" pitchFamily="34" charset="0"/>
              </a:rPr>
              <a:t> </a:t>
            </a:r>
            <a:r>
              <a:rPr lang="en-GB" b="1" i="1" dirty="0">
                <a:solidFill>
                  <a:srgbClr val="FF0000"/>
                </a:solidFill>
                <a:latin typeface="Avenir Next" panose="020B0503020202020204" pitchFamily="34" charset="0"/>
              </a:rPr>
              <a:t>music has in fact lasted from the old days of Chiron and Achilles down to our own time among everyone who has not conceived a dislike for regular study </a:t>
            </a:r>
            <a:r>
              <a:rPr lang="en-GB" i="1" dirty="0">
                <a:solidFill>
                  <a:schemeClr val="bg1"/>
                </a:solidFill>
                <a:latin typeface="Avenir Next" panose="020B0503020202020204" pitchFamily="34" charset="0"/>
              </a:rPr>
              <a:t>... Nevertheless, I think I ought to state more plainly that I do </a:t>
            </a:r>
            <a:r>
              <a:rPr lang="en-GB" b="1" i="1" dirty="0">
                <a:solidFill>
                  <a:srgbClr val="FFFF00"/>
                </a:solidFill>
                <a:latin typeface="Avenir Next" panose="020B0503020202020204" pitchFamily="34" charset="0"/>
              </a:rPr>
              <a:t>not</a:t>
            </a:r>
            <a:r>
              <a:rPr lang="en-GB" i="1" dirty="0">
                <a:solidFill>
                  <a:schemeClr val="bg1"/>
                </a:solidFill>
                <a:latin typeface="Avenir Next" panose="020B0503020202020204" pitchFamily="34" charset="0"/>
              </a:rPr>
              <a:t> </a:t>
            </a:r>
            <a:r>
              <a:rPr lang="en-GB" b="1" i="1" dirty="0">
                <a:solidFill>
                  <a:srgbClr val="FFFF00"/>
                </a:solidFill>
                <a:latin typeface="Avenir Next" panose="020B0503020202020204" pitchFamily="34" charset="0"/>
              </a:rPr>
              <a:t>recommend the effeminate music of the modern stage, emasculated by indecent rhythms</a:t>
            </a:r>
            <a:r>
              <a:rPr lang="en-GB" i="1" dirty="0">
                <a:solidFill>
                  <a:srgbClr val="FFFF00"/>
                </a:solidFill>
                <a:latin typeface="Avenir Next" panose="020B0503020202020204" pitchFamily="34" charset="0"/>
              </a:rPr>
              <a:t>, </a:t>
            </a:r>
            <a:r>
              <a:rPr lang="en-GB" b="1" i="1" dirty="0">
                <a:solidFill>
                  <a:srgbClr val="FFFF00"/>
                </a:solidFill>
                <a:latin typeface="Avenir Next" panose="020B0503020202020204" pitchFamily="34" charset="0"/>
              </a:rPr>
              <a:t>which has done so much to destroy any manly strength we still had left,</a:t>
            </a:r>
            <a:r>
              <a:rPr lang="en-GB" b="1" i="1" dirty="0">
                <a:solidFill>
                  <a:srgbClr val="00B050"/>
                </a:solidFill>
                <a:latin typeface="Avenir Next" panose="020B0503020202020204" pitchFamily="34" charset="0"/>
              </a:rPr>
              <a:t> </a:t>
            </a:r>
            <a:r>
              <a:rPr lang="en-GB" b="1" i="1" dirty="0">
                <a:solidFill>
                  <a:srgbClr val="FF0000"/>
                </a:solidFill>
                <a:latin typeface="Avenir Next" panose="020B0503020202020204" pitchFamily="34" charset="0"/>
              </a:rPr>
              <a:t>but rather the music to which the praises of brave men were sung, and which brave men themselves used to sing</a:t>
            </a:r>
            <a:r>
              <a:rPr lang="en-GB" b="1" i="1" dirty="0">
                <a:solidFill>
                  <a:schemeClr val="bg1"/>
                </a:solidFill>
                <a:latin typeface="Avenir Next" panose="020B0503020202020204" pitchFamily="34" charset="0"/>
              </a:rPr>
              <a:t>.”</a:t>
            </a:r>
          </a:p>
        </p:txBody>
      </p:sp>
      <p:sp>
        <p:nvSpPr>
          <p:cNvPr id="4" name="Rectangle 3">
            <a:extLst>
              <a:ext uri="{FF2B5EF4-FFF2-40B4-BE49-F238E27FC236}">
                <a16:creationId xmlns:a16="http://schemas.microsoft.com/office/drawing/2014/main" id="{C97316D9-D546-4449-9AD0-33C10A14F1F2}"/>
              </a:ext>
            </a:extLst>
          </p:cNvPr>
          <p:cNvSpPr/>
          <p:nvPr/>
        </p:nvSpPr>
        <p:spPr>
          <a:xfrm>
            <a:off x="5701225" y="6019512"/>
            <a:ext cx="5615127" cy="461665"/>
          </a:xfrm>
          <a:prstGeom prst="rect">
            <a:avLst/>
          </a:prstGeom>
        </p:spPr>
        <p:txBody>
          <a:bodyPr wrap="none">
            <a:spAutoFit/>
          </a:bodyPr>
          <a:lstStyle/>
          <a:p>
            <a:pPr algn="r"/>
            <a:r>
              <a:rPr lang="en-GB" sz="2400" b="1" i="1" dirty="0">
                <a:solidFill>
                  <a:schemeClr val="bg1"/>
                </a:solidFill>
                <a:latin typeface="Avenir Next" panose="020B0503020202020204" pitchFamily="34" charset="0"/>
              </a:rPr>
              <a:t>Quintilian </a:t>
            </a:r>
            <a:r>
              <a:rPr lang="en-GB" sz="2400" b="1" i="1" dirty="0" err="1">
                <a:solidFill>
                  <a:schemeClr val="bg1"/>
                </a:solidFill>
                <a:latin typeface="Avenir Next" panose="020B0503020202020204" pitchFamily="34" charset="0"/>
              </a:rPr>
              <a:t>Institutio</a:t>
            </a:r>
            <a:r>
              <a:rPr lang="en-GB" sz="2400" b="1" i="1" dirty="0">
                <a:solidFill>
                  <a:schemeClr val="bg1"/>
                </a:solidFill>
                <a:latin typeface="Avenir Next" panose="020B0503020202020204" pitchFamily="34" charset="0"/>
              </a:rPr>
              <a:t> </a:t>
            </a:r>
            <a:r>
              <a:rPr lang="en-GB" sz="2400" b="1" i="1" dirty="0" err="1">
                <a:solidFill>
                  <a:schemeClr val="bg1"/>
                </a:solidFill>
                <a:latin typeface="Avenir Next" panose="020B0503020202020204" pitchFamily="34" charset="0"/>
              </a:rPr>
              <a:t>Oratoria</a:t>
            </a:r>
            <a:r>
              <a:rPr lang="en-GB" sz="2400" b="1" i="1" dirty="0">
                <a:solidFill>
                  <a:schemeClr val="bg1"/>
                </a:solidFill>
                <a:latin typeface="Avenir Next" panose="020B0503020202020204" pitchFamily="34" charset="0"/>
              </a:rPr>
              <a:t> 1.10.31</a:t>
            </a:r>
            <a:endParaRPr lang="en-US" sz="2400" b="1" i="1" dirty="0">
              <a:solidFill>
                <a:schemeClr val="bg1"/>
              </a:solidFill>
              <a:latin typeface="Avenir Next" panose="020B0503020202020204" pitchFamily="34" charset="0"/>
            </a:endParaRPr>
          </a:p>
        </p:txBody>
      </p:sp>
      <p:sp>
        <p:nvSpPr>
          <p:cNvPr id="2" name="TextBox 1">
            <a:extLst>
              <a:ext uri="{FF2B5EF4-FFF2-40B4-BE49-F238E27FC236}">
                <a16:creationId xmlns:a16="http://schemas.microsoft.com/office/drawing/2014/main" id="{85059D66-B9E3-E048-B45C-EAA4F4C247B0}"/>
              </a:ext>
            </a:extLst>
          </p:cNvPr>
          <p:cNvSpPr txBox="1"/>
          <p:nvPr/>
        </p:nvSpPr>
        <p:spPr>
          <a:xfrm>
            <a:off x="3379645" y="492076"/>
            <a:ext cx="5767989" cy="584775"/>
          </a:xfrm>
          <a:prstGeom prst="rect">
            <a:avLst/>
          </a:prstGeom>
          <a:noFill/>
        </p:spPr>
        <p:txBody>
          <a:bodyPr wrap="none" rtlCol="0">
            <a:spAutoFit/>
          </a:bodyPr>
          <a:lstStyle/>
          <a:p>
            <a:r>
              <a:rPr lang="en-US" sz="3200" b="1" dirty="0">
                <a:solidFill>
                  <a:schemeClr val="bg1"/>
                </a:solidFill>
                <a:latin typeface="Avenir Next" panose="020B0503020202020204" pitchFamily="34" charset="0"/>
              </a:rPr>
              <a:t>Gender, epic and education </a:t>
            </a:r>
          </a:p>
        </p:txBody>
      </p:sp>
    </p:spTree>
    <p:extLst>
      <p:ext uri="{BB962C8B-B14F-4D97-AF65-F5344CB8AC3E}">
        <p14:creationId xmlns:p14="http://schemas.microsoft.com/office/powerpoint/2010/main" val="32885780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4EC6200-BFCA-7748-BAD5-FD242B36A553}"/>
              </a:ext>
            </a:extLst>
          </p:cNvPr>
          <p:cNvSpPr txBox="1"/>
          <p:nvPr/>
        </p:nvSpPr>
        <p:spPr>
          <a:xfrm>
            <a:off x="4244340" y="6231775"/>
            <a:ext cx="4099560" cy="307777"/>
          </a:xfrm>
          <a:prstGeom prst="rect">
            <a:avLst/>
          </a:prstGeom>
          <a:noFill/>
        </p:spPr>
        <p:txBody>
          <a:bodyPr wrap="square" rtlCol="0">
            <a:spAutoFit/>
          </a:bodyPr>
          <a:lstStyle/>
          <a:p>
            <a:pPr algn="ctr"/>
            <a:r>
              <a:rPr lang="en-US" sz="1400" i="1" dirty="0">
                <a:solidFill>
                  <a:schemeClr val="bg1"/>
                </a:solidFill>
                <a:latin typeface="Avenir Next" panose="020B0503020202020204" pitchFamily="34" charset="0"/>
              </a:rPr>
              <a:t>House of the Dioscuri (VI.9.6-7) Pompeii.</a:t>
            </a:r>
          </a:p>
        </p:txBody>
      </p:sp>
      <p:pic>
        <p:nvPicPr>
          <p:cNvPr id="5" name="Picture 4">
            <a:extLst>
              <a:ext uri="{FF2B5EF4-FFF2-40B4-BE49-F238E27FC236}">
                <a16:creationId xmlns:a16="http://schemas.microsoft.com/office/drawing/2014/main" id="{D903E993-055F-6D48-B91B-93C7B64A999D}"/>
              </a:ext>
            </a:extLst>
          </p:cNvPr>
          <p:cNvPicPr>
            <a:picLocks noChangeAspect="1"/>
          </p:cNvPicPr>
          <p:nvPr/>
        </p:nvPicPr>
        <p:blipFill>
          <a:blip r:embed="rId2"/>
          <a:stretch>
            <a:fillRect/>
          </a:stretch>
        </p:blipFill>
        <p:spPr>
          <a:xfrm>
            <a:off x="4328160" y="500165"/>
            <a:ext cx="3931920" cy="5551901"/>
          </a:xfrm>
          <a:prstGeom prst="rect">
            <a:avLst/>
          </a:prstGeom>
        </p:spPr>
      </p:pic>
    </p:spTree>
    <p:extLst>
      <p:ext uri="{BB962C8B-B14F-4D97-AF65-F5344CB8AC3E}">
        <p14:creationId xmlns:p14="http://schemas.microsoft.com/office/powerpoint/2010/main" val="22208224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7D137BF-565D-8442-83E2-7D23F798C80E}"/>
              </a:ext>
            </a:extLst>
          </p:cNvPr>
          <p:cNvPicPr>
            <a:picLocks noChangeAspect="1"/>
          </p:cNvPicPr>
          <p:nvPr/>
        </p:nvPicPr>
        <p:blipFill>
          <a:blip r:embed="rId2"/>
          <a:stretch>
            <a:fillRect/>
          </a:stretch>
        </p:blipFill>
        <p:spPr>
          <a:xfrm>
            <a:off x="3061856" y="518160"/>
            <a:ext cx="5888180" cy="5251520"/>
          </a:xfrm>
          <a:prstGeom prst="rect">
            <a:avLst/>
          </a:prstGeom>
        </p:spPr>
      </p:pic>
      <p:sp>
        <p:nvSpPr>
          <p:cNvPr id="3" name="Rectangle 2">
            <a:extLst>
              <a:ext uri="{FF2B5EF4-FFF2-40B4-BE49-F238E27FC236}">
                <a16:creationId xmlns:a16="http://schemas.microsoft.com/office/drawing/2014/main" id="{00EBD2BC-43FE-B94C-A211-7060DC21AB82}"/>
              </a:ext>
            </a:extLst>
          </p:cNvPr>
          <p:cNvSpPr/>
          <p:nvPr/>
        </p:nvSpPr>
        <p:spPr>
          <a:xfrm>
            <a:off x="3320720" y="5949792"/>
            <a:ext cx="5370451" cy="307777"/>
          </a:xfrm>
          <a:prstGeom prst="rect">
            <a:avLst/>
          </a:prstGeom>
        </p:spPr>
        <p:txBody>
          <a:bodyPr wrap="square">
            <a:spAutoFit/>
          </a:bodyPr>
          <a:lstStyle/>
          <a:p>
            <a:pPr algn="ctr"/>
            <a:r>
              <a:rPr lang="en-GB" sz="1400" i="1" dirty="0">
                <a:solidFill>
                  <a:schemeClr val="bg1"/>
                </a:solidFill>
                <a:latin typeface="Avenir Next" panose="020B0503020202020204" pitchFamily="34" charset="0"/>
              </a:rPr>
              <a:t>cubiculum (25) of the House of Apollo (VI.7.23) Pompeii</a:t>
            </a:r>
            <a:r>
              <a:rPr lang="en-GB" sz="1400" dirty="0">
                <a:solidFill>
                  <a:schemeClr val="bg1"/>
                </a:solidFill>
                <a:latin typeface="Avenir Next" panose="020B0503020202020204" pitchFamily="34" charset="0"/>
              </a:rPr>
              <a:t>.</a:t>
            </a:r>
            <a:endParaRPr lang="en-US" sz="1400" dirty="0">
              <a:solidFill>
                <a:schemeClr val="bg1"/>
              </a:solidFill>
              <a:latin typeface="Avenir Next" panose="020B0503020202020204" pitchFamily="34" charset="0"/>
            </a:endParaRPr>
          </a:p>
        </p:txBody>
      </p:sp>
    </p:spTree>
    <p:extLst>
      <p:ext uri="{BB962C8B-B14F-4D97-AF65-F5344CB8AC3E}">
        <p14:creationId xmlns:p14="http://schemas.microsoft.com/office/powerpoint/2010/main" val="46439838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1253</TotalTime>
  <Words>2045</Words>
  <Application>Microsoft Macintosh PowerPoint</Application>
  <PresentationFormat>Widescreen</PresentationFormat>
  <Paragraphs>144</Paragraphs>
  <Slides>22</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22</vt:i4>
      </vt:variant>
    </vt:vector>
  </HeadingPairs>
  <TitlesOfParts>
    <vt:vector size="28" baseType="lpstr">
      <vt:lpstr>Arial</vt:lpstr>
      <vt:lpstr>Avenir Next</vt:lpstr>
      <vt:lpstr>Calibri</vt:lpstr>
      <vt:lpstr>Calibri Light</vt:lpstr>
      <vt:lpstr>Wingdings</vt:lpstr>
      <vt:lpstr>Office Theme</vt:lpstr>
      <vt:lpstr>Achilles at the edge of epic</vt:lpstr>
      <vt:lpstr>Epic genre and gender: all male, all war, all the time? </vt:lpstr>
      <vt:lpstr>When is epic not an epic?</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Publius Papinius Statius </vt:lpstr>
      <vt:lpstr>PowerPoint Presentation</vt:lpstr>
      <vt:lpstr>PowerPoint Presentation</vt:lpstr>
      <vt:lpstr>PowerPoint Presentation</vt:lpstr>
      <vt:lpstr>PowerPoint Presentation</vt:lpstr>
      <vt:lpstr>Educating by example</vt:lpstr>
      <vt:lpstr>PowerPoint Presentation</vt:lpstr>
      <vt:lpstr>Pygmalion</vt:lpstr>
      <vt:lpstr>Exposing Achilles: 1.851-66</vt:lpstr>
      <vt:lpstr>Themes and interpretations </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Achilles at the edge of epic</dc:title>
  <dc:creator>Nicolas Liney</dc:creator>
  <cp:lastModifiedBy>Nicolas Liney</cp:lastModifiedBy>
  <cp:revision>17</cp:revision>
  <dcterms:created xsi:type="dcterms:W3CDTF">2023-06-27T10:48:32Z</dcterms:created>
  <dcterms:modified xsi:type="dcterms:W3CDTF">2023-06-28T07:41:38Z</dcterms:modified>
</cp:coreProperties>
</file>