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72" r:id="rId2"/>
  </p:sldMasterIdLst>
  <p:notesMasterIdLst>
    <p:notesMasterId r:id="rId13"/>
  </p:notesMasterIdLst>
  <p:sldIdLst>
    <p:sldId id="296" r:id="rId3"/>
    <p:sldId id="304" r:id="rId4"/>
    <p:sldId id="737" r:id="rId5"/>
    <p:sldId id="765" r:id="rId6"/>
    <p:sldId id="766" r:id="rId7"/>
    <p:sldId id="760" r:id="rId8"/>
    <p:sldId id="736" r:id="rId9"/>
    <p:sldId id="346" r:id="rId10"/>
    <p:sldId id="306" r:id="rId11"/>
    <p:sldId id="277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000" kern="1200">
        <a:solidFill>
          <a:schemeClr val="folHlink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folHlink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folHlink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folHlink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folHlink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4000" kern="1200">
        <a:solidFill>
          <a:schemeClr val="folHlink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4000" kern="1200">
        <a:solidFill>
          <a:schemeClr val="folHlink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4000" kern="1200">
        <a:solidFill>
          <a:schemeClr val="folHlink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4000" kern="1200">
        <a:solidFill>
          <a:schemeClr val="folHlink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884"/>
    <a:srgbClr val="000000"/>
    <a:srgbClr val="E9FF7D"/>
    <a:srgbClr val="F9F300"/>
    <a:srgbClr val="E9FF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28"/>
    <p:restoredTop sz="96327"/>
  </p:normalViewPr>
  <p:slideViewPr>
    <p:cSldViewPr>
      <p:cViewPr varScale="1">
        <p:scale>
          <a:sx n="128" d="100"/>
          <a:sy n="128" d="100"/>
        </p:scale>
        <p:origin x="161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5888"/>
    </p:cViewPr>
  </p:sorterViewPr>
  <p:notesViewPr>
    <p:cSldViewPr>
      <p:cViewPr varScale="1">
        <p:scale>
          <a:sx n="116" d="100"/>
          <a:sy n="116" d="100"/>
        </p:scale>
        <p:origin x="33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754459D9-03F5-1A4D-9F4A-1F8C1C6446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A7DBA6D-0636-CD45-BC0F-19AA7F232B2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>
            <a:extLst>
              <a:ext uri="{FF2B5EF4-FFF2-40B4-BE49-F238E27FC236}">
                <a16:creationId xmlns:a16="http://schemas.microsoft.com/office/drawing/2014/main" id="{D127D81E-B2A5-194E-875E-EE1BC96138A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7911416D-D93D-3845-B40F-E1BB6EF5A63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4C8CE374-D65E-134E-8A8F-15F037EE084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2699D8B8-29AE-9D4A-8419-1F08DBC69A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57E59F5-6889-F44F-B3A3-BB84B74D3A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>
            <a:extLst>
              <a:ext uri="{FF2B5EF4-FFF2-40B4-BE49-F238E27FC236}">
                <a16:creationId xmlns:a16="http://schemas.microsoft.com/office/drawing/2014/main" id="{E1B1421E-6B01-2140-B6F3-0D9CB44462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000">
                <a:solidFill>
                  <a:schemeClr val="folHlink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4000">
                <a:solidFill>
                  <a:schemeClr val="folHlink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4000">
                <a:solidFill>
                  <a:schemeClr val="folHlink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4000">
                <a:solidFill>
                  <a:schemeClr val="folHlink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4000">
                <a:solidFill>
                  <a:schemeClr val="folHlink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folHlink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folHlink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folHlink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folHlink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824426-9C2D-1344-91B1-641E9B2E9A52}" type="slidenum">
              <a:rPr lang="en-US" altLang="en-US" sz="1200" smtClean="0">
                <a:solidFill>
                  <a:schemeClr val="tx1"/>
                </a:solidFill>
              </a:rPr>
              <a:pPr/>
              <a:t>1</a:t>
            </a:fld>
            <a:endParaRPr lang="en-US" altLang="en-US" sz="1200">
              <a:solidFill>
                <a:schemeClr val="tx1"/>
              </a:solidFill>
            </a:endParaRPr>
          </a:p>
        </p:txBody>
      </p:sp>
      <p:sp>
        <p:nvSpPr>
          <p:cNvPr id="52226" name="Rectangle 2">
            <a:extLst>
              <a:ext uri="{FF2B5EF4-FFF2-40B4-BE49-F238E27FC236}">
                <a16:creationId xmlns:a16="http://schemas.microsoft.com/office/drawing/2014/main" id="{E7F4055D-5FC8-3345-8FDC-FC2E342808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D9511F36-A781-0A4F-AF62-04F60E69E0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>
            <a:extLst>
              <a:ext uri="{FF2B5EF4-FFF2-40B4-BE49-F238E27FC236}">
                <a16:creationId xmlns:a16="http://schemas.microsoft.com/office/drawing/2014/main" id="{69CEDF0A-B0A9-4EEE-1C15-83414C384C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A0CFD8-B154-0645-A124-14E328C0601F}" type="slidenum">
              <a:rPr lang="en-US" altLang="en-US" sz="1200"/>
              <a:pPr/>
              <a:t>3</a:t>
            </a:fld>
            <a:endParaRPr lang="en-US" altLang="en-US" sz="1200"/>
          </a:p>
        </p:txBody>
      </p:sp>
      <p:sp>
        <p:nvSpPr>
          <p:cNvPr id="10242" name="Rectangle 1026">
            <a:extLst>
              <a:ext uri="{FF2B5EF4-FFF2-40B4-BE49-F238E27FC236}">
                <a16:creationId xmlns:a16="http://schemas.microsoft.com/office/drawing/2014/main" id="{A72FBDD2-1F34-7CDE-6CD4-5F4CD95BDC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3" name="Rectangle 1027">
            <a:extLst>
              <a:ext uri="{FF2B5EF4-FFF2-40B4-BE49-F238E27FC236}">
                <a16:creationId xmlns:a16="http://schemas.microsoft.com/office/drawing/2014/main" id="{56F5AAA7-6932-16FD-5EFC-D50C0F34AC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9917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>
            <a:extLst>
              <a:ext uri="{FF2B5EF4-FFF2-40B4-BE49-F238E27FC236}">
                <a16:creationId xmlns:a16="http://schemas.microsoft.com/office/drawing/2014/main" id="{69CEDF0A-B0A9-4EEE-1C15-83414C384C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A0CFD8-B154-0645-A124-14E328C0601F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10242" name="Rectangle 1026">
            <a:extLst>
              <a:ext uri="{FF2B5EF4-FFF2-40B4-BE49-F238E27FC236}">
                <a16:creationId xmlns:a16="http://schemas.microsoft.com/office/drawing/2014/main" id="{A72FBDD2-1F34-7CDE-6CD4-5F4CD95BDC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3" name="Rectangle 1027">
            <a:extLst>
              <a:ext uri="{FF2B5EF4-FFF2-40B4-BE49-F238E27FC236}">
                <a16:creationId xmlns:a16="http://schemas.microsoft.com/office/drawing/2014/main" id="{56F5AAA7-6932-16FD-5EFC-D50C0F34AC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29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>
            <a:extLst>
              <a:ext uri="{FF2B5EF4-FFF2-40B4-BE49-F238E27FC236}">
                <a16:creationId xmlns:a16="http://schemas.microsoft.com/office/drawing/2014/main" id="{69CEDF0A-B0A9-4EEE-1C15-83414C384C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A0CFD8-B154-0645-A124-14E328C0601F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10242" name="Rectangle 1026">
            <a:extLst>
              <a:ext uri="{FF2B5EF4-FFF2-40B4-BE49-F238E27FC236}">
                <a16:creationId xmlns:a16="http://schemas.microsoft.com/office/drawing/2014/main" id="{A72FBDD2-1F34-7CDE-6CD4-5F4CD95BDC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3" name="Rectangle 1027">
            <a:extLst>
              <a:ext uri="{FF2B5EF4-FFF2-40B4-BE49-F238E27FC236}">
                <a16:creationId xmlns:a16="http://schemas.microsoft.com/office/drawing/2014/main" id="{56F5AAA7-6932-16FD-5EFC-D50C0F34AC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1538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>
            <a:extLst>
              <a:ext uri="{FF2B5EF4-FFF2-40B4-BE49-F238E27FC236}">
                <a16:creationId xmlns:a16="http://schemas.microsoft.com/office/drawing/2014/main" id="{69CEDF0A-B0A9-4EEE-1C15-83414C384C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A0CFD8-B154-0645-A124-14E328C0601F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10242" name="Rectangle 1026">
            <a:extLst>
              <a:ext uri="{FF2B5EF4-FFF2-40B4-BE49-F238E27FC236}">
                <a16:creationId xmlns:a16="http://schemas.microsoft.com/office/drawing/2014/main" id="{A72FBDD2-1F34-7CDE-6CD4-5F4CD95BDC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3" name="Rectangle 1027">
            <a:extLst>
              <a:ext uri="{FF2B5EF4-FFF2-40B4-BE49-F238E27FC236}">
                <a16:creationId xmlns:a16="http://schemas.microsoft.com/office/drawing/2014/main" id="{56F5AAA7-6932-16FD-5EFC-D50C0F34AC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9586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>
            <a:extLst>
              <a:ext uri="{FF2B5EF4-FFF2-40B4-BE49-F238E27FC236}">
                <a16:creationId xmlns:a16="http://schemas.microsoft.com/office/drawing/2014/main" id="{69CEDF0A-B0A9-4EEE-1C15-83414C384C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A0CFD8-B154-0645-A124-14E328C0601F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10242" name="Rectangle 1026">
            <a:extLst>
              <a:ext uri="{FF2B5EF4-FFF2-40B4-BE49-F238E27FC236}">
                <a16:creationId xmlns:a16="http://schemas.microsoft.com/office/drawing/2014/main" id="{A72FBDD2-1F34-7CDE-6CD4-5F4CD95BDC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3" name="Rectangle 1027">
            <a:extLst>
              <a:ext uri="{FF2B5EF4-FFF2-40B4-BE49-F238E27FC236}">
                <a16:creationId xmlns:a16="http://schemas.microsoft.com/office/drawing/2014/main" id="{56F5AAA7-6932-16FD-5EFC-D50C0F34AC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640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>
            <a:extLst>
              <a:ext uri="{FF2B5EF4-FFF2-40B4-BE49-F238E27FC236}">
                <a16:creationId xmlns:a16="http://schemas.microsoft.com/office/drawing/2014/main" id="{69CEDF0A-B0A9-4EEE-1C15-83414C384C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A0CFD8-B154-0645-A124-14E328C0601F}" type="slidenum">
              <a:rPr lang="en-US" altLang="en-US" sz="1200"/>
              <a:pPr/>
              <a:t>8</a:t>
            </a:fld>
            <a:endParaRPr lang="en-US" altLang="en-US" sz="1200"/>
          </a:p>
        </p:txBody>
      </p:sp>
      <p:sp>
        <p:nvSpPr>
          <p:cNvPr id="10242" name="Rectangle 1026">
            <a:extLst>
              <a:ext uri="{FF2B5EF4-FFF2-40B4-BE49-F238E27FC236}">
                <a16:creationId xmlns:a16="http://schemas.microsoft.com/office/drawing/2014/main" id="{A72FBDD2-1F34-7CDE-6CD4-5F4CD95BDC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3" name="Rectangle 1027">
            <a:extLst>
              <a:ext uri="{FF2B5EF4-FFF2-40B4-BE49-F238E27FC236}">
                <a16:creationId xmlns:a16="http://schemas.microsoft.com/office/drawing/2014/main" id="{56F5AAA7-6932-16FD-5EFC-D50C0F34AC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0750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3F402745-D5E1-8EA1-F284-F2BBAAC16F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6158601E-1116-004C-7215-A6477D37636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532C44F1-1B56-C8A4-12E9-8ED651E1DE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6C02C03-93CA-654C-8C9E-41935084306A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944B36-18AC-9445-9163-970365556D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2AC8B2C-946C-2E4F-9556-DDF5FF78D3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8F415B-3F5A-CA4F-A03F-19AE21EBB4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64B9F-26D8-3648-86A0-7DFC4A532B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817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27D9743-816A-F641-B222-C22CBE665A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5F0C6AF-A41B-0442-AE92-E6FAF32DC4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B39E4D3-244C-C640-A3C8-8D1E50625B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E2BDD-7618-9D45-9309-179DF581C3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672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1D6838B-8120-2943-90BB-C2AD7E542D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E73F789-213A-8F48-B6CC-E18AB4244C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80311B1-C76E-F44E-8F25-5EB3F35E47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A42DA-9A5C-B045-8A42-16BD365AFF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912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E41CDCB-F72D-6941-8879-382D5D7D17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EEB4CCB-0A07-5D41-9199-F6BC1A14F7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3B0FC57-DF7C-684B-9DD1-E1AF26B099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B481B-A289-A949-986A-70CE71978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935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170B360-7AD3-E34F-8D53-003F29F865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1D1A84-18EE-F447-955A-3ECA5A19CA2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67ABB10-55D1-B34D-A516-03711D0D77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02E37-8069-1F41-93BF-07BF4F7984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68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D76B8D6-B028-A04C-9C47-6240AC76B5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15DC4F2-F2C3-1548-B477-57CD06454A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3FD948B-893F-FC43-A16A-4CE56E1BF5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0EC6B-61DE-F643-94F2-039452152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07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5A3BD4-D221-284C-B5E4-09D0E5E845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BD4720-3A34-3D4F-86E1-B59CB50CE7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A63F50-E649-0242-BD6C-C8D77596C8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773E2-5C43-474F-92C5-0287CDBE3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91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0EA395E-D460-3A4F-BCBB-D7F0526590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3F37D51-ABAD-2F4B-8B52-47ABDB72C8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A4C3C3B-3FE0-F443-950E-3E26673EED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D58EE-9D54-2F4B-B787-ECD9A2205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889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72F84DC-E031-3E4B-AAC3-1C79011E78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7E9E458-F507-194C-82EB-09B3A9294B8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50ADDE3-E779-844C-B881-E27FA8E164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C67D7-974D-FB46-927F-1AB9E4B7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313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D682AC7-B8BE-934F-A848-C33036B6B7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9CC4D16-7ABA-D14B-9A82-5B383A7990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D881950-4DE0-0240-9932-056A2F0836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49F6A-C2C0-2940-9FFC-BA94EEB80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75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3A6072-89EF-FA42-8168-BF7E8C6F64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ACBDDA-606B-B147-84C3-38288B323D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9EB29F-0A5D-4543-9FB9-88512964C7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84703-91DE-A44C-8068-C5F294233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650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FCA4AB5-20B2-AB4B-9631-F2C7EF3427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F84D002-C882-A046-BA7C-1BB406B93C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6B5688B-ACF8-1E4E-A304-7C457EC139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CDC06-DC21-8C48-BCBF-176E7F14C6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7167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0B665A-CDDD-794D-BFFB-6C3FA8E015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546CE9-3FB1-4B4B-85D7-9E4ABB1209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E44393-2387-AE45-81D7-165382216D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ABC1C-3D54-AF4A-BB83-4230D9F55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408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6CD40BE-09D2-0D45-9AA5-2A20F3DCB8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F2D4F7C-1A73-0741-81FE-4016363904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ED87A3B-0DAE-574E-98C5-FC5080363C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77DE0-3D0D-284C-B538-A5DA77CAF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0814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58341C3-2413-8348-A336-F03D6A764E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5444B73-FF1D-A048-8EC4-00F30D80BA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B425842-D896-BA4A-8037-B363CAAA94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BD011-405E-E742-8D3A-A336286A51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52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9863561-7050-4C43-88AB-F2118AC0B3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E122491-D0C4-1A40-8817-17BB82342E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F809F9D-6A16-E242-817F-3E62076C84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07687-CD00-BD47-9DB2-3E7537A0FC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852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0818DA-1640-E843-BB91-4449E01B22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C53DA8-40A4-744C-A5EC-51FE49AE52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DE326F-ED0E-404A-9057-C77D6C9512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E5725-0902-6348-B905-8C22275D9D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907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EF09807-3863-5544-B97E-B96AE67550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DE15C44-57DA-3149-8197-FDEA7648BB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C1DA54-BF1D-2C47-99DC-1715853C1B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BAB3D-E078-0646-9C66-E8CBC5715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614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215CEA9-9D08-A543-A6C7-A66C83F5EF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1AEE9CB-E289-0F44-B0FF-8B5298EC2B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8899884-022B-FC4C-B52B-2B2195C150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2F1F7-3FB8-484F-8728-7B1C90B36B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2498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EA1248B-C91C-354C-9ADF-E90910D251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B27425E-F4CF-394A-96C9-1588FCD9DB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1EBB7A6-EC2A-A445-A333-B25B06EAD3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67295-A611-3B4D-9310-6B69AF4657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56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6DB720-3540-BC4C-837D-1797CB27B0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1566-7856-9240-A559-ABB85EC442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3AD6B1-554A-E645-AAEA-F47838665C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D26EE-11F7-8B44-AA88-9D0F5159C0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1649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BE47F3-B573-2A40-8294-ADD63E4A87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8A8CF4-CAE7-5F44-9444-932BC1715C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7C9178-BE51-534D-8CCE-5A4C270904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AA556-EC6A-104B-A2B3-B70786C373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488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8F5BCEF-287B-E34D-99DE-3ABAF43C5C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E70CBCE-4CA8-654D-A09F-604D9076E4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2FEFF2E-2765-334E-959B-D8253040A80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2F56D9C-416E-714F-BF32-F12ECAB4CB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6B02590-99DC-7C4B-94B8-04E8CD250A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D5EE05-2982-094A-90D7-1782F30233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3F241E3A-9DCF-DF4C-AFE8-F54BAA0425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4075E173-7298-9D4C-A08C-E8137F449A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B9E3F05-8B10-EA42-AB14-0A64B5270B3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1E61704-040B-DD4E-A427-51787064ED7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B5AB8BA-28C7-4D49-A899-85A5C487C4F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fld id="{F4153D58-ADA7-9C42-A601-5EC796A37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8" charset="0"/>
          <a:ea typeface="ＭＳ Ｐゴシック" pitchFamily="68" charset="-128"/>
          <a:cs typeface="ＭＳ Ｐゴシック" pitchFamily="6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8" charset="0"/>
          <a:ea typeface="ＭＳ Ｐゴシック" pitchFamily="68" charset="-128"/>
          <a:cs typeface="ＭＳ Ｐゴシック" pitchFamily="6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8" charset="0"/>
          <a:ea typeface="ＭＳ Ｐゴシック" pitchFamily="68" charset="-128"/>
          <a:cs typeface="ＭＳ Ｐゴシック" pitchFamily="6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8" charset="0"/>
          <a:ea typeface="ＭＳ Ｐゴシック" pitchFamily="68" charset="-128"/>
          <a:cs typeface="ＭＳ Ｐゴシック" pitchFamily="6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8" charset="0"/>
          <a:ea typeface="ＭＳ Ｐゴシック" pitchFamily="68" charset="-128"/>
          <a:cs typeface="ＭＳ Ｐゴシック" pitchFamily="6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8" charset="0"/>
          <a:ea typeface="ＭＳ Ｐゴシック" pitchFamily="68" charset="-128"/>
          <a:cs typeface="ＭＳ Ｐゴシック" pitchFamily="6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8" charset="0"/>
          <a:ea typeface="ＭＳ Ｐゴシック" pitchFamily="68" charset="-128"/>
          <a:cs typeface="ＭＳ Ｐゴシック" pitchFamily="6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8" charset="0"/>
          <a:ea typeface="ＭＳ Ｐゴシック" pitchFamily="68" charset="-128"/>
          <a:cs typeface="ＭＳ Ｐゴシック" pitchFamily="6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ヒラギノ角ゴ Pro W3" pitchFamily="24" charset="-128"/>
          <a:cs typeface="ヒラギノ角ゴ Pro W3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2">
            <a:extLst>
              <a:ext uri="{FF2B5EF4-FFF2-40B4-BE49-F238E27FC236}">
                <a16:creationId xmlns:a16="http://schemas.microsoft.com/office/drawing/2014/main" id="{9FAC0DE2-9FEE-D940-8609-F27BECF22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532" y="383016"/>
            <a:ext cx="842493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0"/>
              </a:spcBef>
              <a:buFontTx/>
              <a:buNone/>
            </a:pPr>
            <a:r>
              <a:rPr lang="en-AU" altLang="en-US" sz="4000" dirty="0">
                <a:solidFill>
                  <a:srgbClr val="FFFF00"/>
                </a:solidFill>
              </a:rPr>
              <a:t>“Invention of the Barbarian” </a:t>
            </a:r>
          </a:p>
          <a:p>
            <a:pPr algn="ctr">
              <a:spcBef>
                <a:spcPts val="0"/>
              </a:spcBef>
              <a:buFontTx/>
              <a:buNone/>
            </a:pPr>
            <a:r>
              <a:rPr lang="en-AU" altLang="en-US" sz="4000" dirty="0">
                <a:solidFill>
                  <a:srgbClr val="FFFF00"/>
                </a:solidFill>
              </a:rPr>
              <a:t>2. Amazons (Persian Substitutes?)</a:t>
            </a: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4738F502-8DB6-A14A-AEE2-47424F7E5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1831" y="1618261"/>
            <a:ext cx="15121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0"/>
              </a:spcBef>
              <a:buFontTx/>
              <a:buNone/>
            </a:pPr>
            <a:r>
              <a:rPr lang="en-US" altLang="en-US" sz="1600" dirty="0"/>
              <a:t>M. C.  Miller</a:t>
            </a:r>
          </a:p>
        </p:txBody>
      </p:sp>
      <p:pic>
        <p:nvPicPr>
          <p:cNvPr id="2" name="Picture 1" descr="A picture containing table, plant, indoor, vessel&#10;&#10;Description automatically generated">
            <a:extLst>
              <a:ext uri="{FF2B5EF4-FFF2-40B4-BE49-F238E27FC236}">
                <a16:creationId xmlns:a16="http://schemas.microsoft.com/office/drawing/2014/main" id="{DF374132-2952-D1AF-315A-8346AAA09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697397"/>
            <a:ext cx="3399394" cy="4050945"/>
          </a:xfrm>
          <a:prstGeom prst="rect">
            <a:avLst/>
          </a:prstGeom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5CFE800D-3445-C7FF-5CBC-E678CD429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04" y="6617537"/>
            <a:ext cx="305983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050" dirty="0" err="1"/>
              <a:t>Euphronios</a:t>
            </a:r>
            <a:r>
              <a:rPr lang="en-US" altLang="en-US" sz="1050" dirty="0"/>
              <a:t>,  volute krater, ca. 510, Arezzo 1465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9132AD-9CF7-488A-24F2-195411BF7298}"/>
              </a:ext>
            </a:extLst>
          </p:cNvPr>
          <p:cNvSpPr txBox="1"/>
          <p:nvPr/>
        </p:nvSpPr>
        <p:spPr>
          <a:xfrm>
            <a:off x="251520" y="2123780"/>
            <a:ext cx="388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Herakles and Amazons</a:t>
            </a:r>
          </a:p>
        </p:txBody>
      </p:sp>
      <p:pic>
        <p:nvPicPr>
          <p:cNvPr id="6" name="Picture 2" descr="Ferrara PenthesileiaP">
            <a:extLst>
              <a:ext uri="{FF2B5EF4-FFF2-40B4-BE49-F238E27FC236}">
                <a16:creationId xmlns:a16="http://schemas.microsoft.com/office/drawing/2014/main" id="{52B41331-65D7-4857-601E-AE8B23715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876" y="3177648"/>
            <a:ext cx="357256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88E4BAE1-C269-AE12-9F2B-F806E67C7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779" y="6173815"/>
            <a:ext cx="31727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050" dirty="0" err="1"/>
              <a:t>Penthesileia</a:t>
            </a:r>
            <a:r>
              <a:rPr lang="en-US" altLang="en-US" sz="1050" dirty="0"/>
              <a:t> Ptr., cup, 470-460, Munich 2688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30A952-5307-ECAA-A49F-03EB22A1115B}"/>
              </a:ext>
            </a:extLst>
          </p:cNvPr>
          <p:cNvSpPr txBox="1"/>
          <p:nvPr/>
        </p:nvSpPr>
        <p:spPr>
          <a:xfrm>
            <a:off x="4654078" y="2545730"/>
            <a:ext cx="4184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Achilles and </a:t>
            </a:r>
            <a:r>
              <a:rPr lang="en-US" sz="2800">
                <a:solidFill>
                  <a:schemeClr val="tx1"/>
                </a:solidFill>
              </a:rPr>
              <a:t>Penthesileia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632"/>
    </mc:Choice>
    <mc:Fallback xmlns="">
      <p:transition spd="slow" advTm="1363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Gela Dinos Ptr Kandys det.jpg">
            <a:extLst>
              <a:ext uri="{FF2B5EF4-FFF2-40B4-BE49-F238E27FC236}">
                <a16:creationId xmlns:a16="http://schemas.microsoft.com/office/drawing/2014/main" id="{543DBDF7-9364-E745-82D0-543CEDA782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403" y="2046778"/>
            <a:ext cx="2532085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Box 3">
            <a:extLst>
              <a:ext uri="{FF2B5EF4-FFF2-40B4-BE49-F238E27FC236}">
                <a16:creationId xmlns:a16="http://schemas.microsoft.com/office/drawing/2014/main" id="{B07769C9-F4E0-F72D-C189-C6EB0EB67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9738" y="6331386"/>
            <a:ext cx="36242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/>
              <a:t>(Medea?) in scene with Theseus</a:t>
            </a:r>
            <a:endParaRPr lang="en-US" altLang="en-US" sz="1800" dirty="0">
              <a:solidFill>
                <a:srgbClr val="FFFCAD"/>
              </a:solidFill>
            </a:endParaRPr>
          </a:p>
          <a:p>
            <a:pPr algn="r" eaLnBrk="1" hangingPunct="1"/>
            <a:r>
              <a:rPr lang="en-US" altLang="en-US" sz="1200" dirty="0">
                <a:solidFill>
                  <a:srgbClr val="FFFFFF"/>
                </a:solidFill>
              </a:rPr>
              <a:t>bell krater, 430, Dinos Ptr., Gela </a:t>
            </a:r>
            <a:endParaRPr lang="en-US" altLang="en-US" sz="1600" dirty="0"/>
          </a:p>
        </p:txBody>
      </p:sp>
      <p:sp>
        <p:nvSpPr>
          <p:cNvPr id="36868" name="TextBox 5">
            <a:extLst>
              <a:ext uri="{FF2B5EF4-FFF2-40B4-BE49-F238E27FC236}">
                <a16:creationId xmlns:a16="http://schemas.microsoft.com/office/drawing/2014/main" id="{A3383CC8-9487-0EDB-33A7-6776A74F5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096" y="1010540"/>
            <a:ext cx="61550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800" dirty="0"/>
              <a:t>i.e. the Persian model came to play played a formative role in Greek understanding of the world. </a:t>
            </a:r>
          </a:p>
        </p:txBody>
      </p:sp>
      <p:pic>
        <p:nvPicPr>
          <p:cNvPr id="36869" name="Picture 5" descr="Gela Bell krater A1.jpg">
            <a:extLst>
              <a:ext uri="{FF2B5EF4-FFF2-40B4-BE49-F238E27FC236}">
                <a16:creationId xmlns:a16="http://schemas.microsoft.com/office/drawing/2014/main" id="{854A5294-E5FA-58DD-A124-79846CF1C5B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803132"/>
            <a:ext cx="2088227" cy="1185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E15EDC4-823C-3A3C-E700-C3CD7A345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5921" y="885626"/>
            <a:ext cx="304800" cy="990600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36873" name="Picture 11" descr="Berlin andromeda det.jpg">
            <a:extLst>
              <a:ext uri="{FF2B5EF4-FFF2-40B4-BE49-F238E27FC236}">
                <a16:creationId xmlns:a16="http://schemas.microsoft.com/office/drawing/2014/main" id="{FBDC3210-FA47-551D-05A0-3BCE202936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062832"/>
            <a:ext cx="2708275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4" name="TextBox 17">
            <a:extLst>
              <a:ext uri="{FF2B5EF4-FFF2-40B4-BE49-F238E27FC236}">
                <a16:creationId xmlns:a16="http://schemas.microsoft.com/office/drawing/2014/main" id="{B83314D4-8FA1-CC83-0B4B-5EBF39ED0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8480" y="5494931"/>
            <a:ext cx="23956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/>
              <a:t>Andromeda</a:t>
            </a:r>
          </a:p>
          <a:p>
            <a:pPr eaLnBrk="1" hangingPunct="1"/>
            <a:r>
              <a:rPr lang="en-US" altLang="en-US" sz="1200" dirty="0"/>
              <a:t>calyx krater, 400, unattributed, Berlin 3237</a:t>
            </a:r>
          </a:p>
        </p:txBody>
      </p:sp>
      <p:sp>
        <p:nvSpPr>
          <p:cNvPr id="3" name="TextBox 13">
            <a:extLst>
              <a:ext uri="{FF2B5EF4-FFF2-40B4-BE49-F238E27FC236}">
                <a16:creationId xmlns:a16="http://schemas.microsoft.com/office/drawing/2014/main" id="{7F7A4627-E89D-E4E3-0F65-9712E53D59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78" y="5529426"/>
            <a:ext cx="19822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 dirty="0"/>
              <a:t>Paris of Troy</a:t>
            </a:r>
            <a:r>
              <a:rPr lang="en-US" altLang="en-US" sz="1200" dirty="0"/>
              <a:t> </a:t>
            </a:r>
          </a:p>
          <a:p>
            <a:pPr eaLnBrk="1" hangingPunct="1"/>
            <a:r>
              <a:rPr lang="en-US" altLang="en-US" sz="1200" dirty="0"/>
              <a:t>hydria, 380, Helena Ptr., St. Petersburg 1924</a:t>
            </a:r>
          </a:p>
        </p:txBody>
      </p:sp>
      <p:pic>
        <p:nvPicPr>
          <p:cNvPr id="12" name="Picture 11" descr="A picture containing indoor, fabric, clothes&#10;&#10;Description automatically generated">
            <a:extLst>
              <a:ext uri="{FF2B5EF4-FFF2-40B4-BE49-F238E27FC236}">
                <a16:creationId xmlns:a16="http://schemas.microsoft.com/office/drawing/2014/main" id="{8208DC34-39D9-6047-9F62-A0EFE476F4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297" y="2060848"/>
            <a:ext cx="2395648" cy="34543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1E49BC-4766-83B3-2F63-5A929E00FA5A}"/>
              </a:ext>
            </a:extLst>
          </p:cNvPr>
          <p:cNvSpPr txBox="1"/>
          <p:nvPr/>
        </p:nvSpPr>
        <p:spPr>
          <a:xfrm>
            <a:off x="35496" y="188640"/>
            <a:ext cx="7827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en-US" sz="3600" dirty="0">
                <a:solidFill>
                  <a:srgbClr val="FFFF00"/>
                </a:solidFill>
              </a:rPr>
              <a:t>Persian Kandys worn by “Easterners”</a:t>
            </a:r>
            <a:endParaRPr lang="en-US" altLang="en-US" sz="3600" dirty="0">
              <a:solidFill>
                <a:srgbClr val="FFFCA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 descr="Alps_Euphrates terrain copy">
            <a:extLst>
              <a:ext uri="{FF2B5EF4-FFF2-40B4-BE49-F238E27FC236}">
                <a16:creationId xmlns:a16="http://schemas.microsoft.com/office/drawing/2014/main" id="{1E67D4F4-ECF5-794E-89E5-9D92C42A2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524000"/>
            <a:ext cx="9053512" cy="533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</p:pic>
      <p:sp>
        <p:nvSpPr>
          <p:cNvPr id="26626" name="Rectangle 4">
            <a:extLst>
              <a:ext uri="{FF2B5EF4-FFF2-40B4-BE49-F238E27FC236}">
                <a16:creationId xmlns:a16="http://schemas.microsoft.com/office/drawing/2014/main" id="{79B2CE30-91C6-3440-9512-0C7A10411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4200" y="6611938"/>
            <a:ext cx="939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Google Earth</a:t>
            </a:r>
          </a:p>
        </p:txBody>
      </p:sp>
      <p:sp>
        <p:nvSpPr>
          <p:cNvPr id="26627" name="TextBox 5">
            <a:extLst>
              <a:ext uri="{FF2B5EF4-FFF2-40B4-BE49-F238E27FC236}">
                <a16:creationId xmlns:a16="http://schemas.microsoft.com/office/drawing/2014/main" id="{39BC2AB3-FF7A-0C49-B9AB-672ECB4FA9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6438" y="4081463"/>
            <a:ext cx="857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Greece</a:t>
            </a:r>
          </a:p>
        </p:txBody>
      </p:sp>
      <p:sp>
        <p:nvSpPr>
          <p:cNvPr id="26628" name="TextBox 6">
            <a:extLst>
              <a:ext uri="{FF2B5EF4-FFF2-40B4-BE49-F238E27FC236}">
                <a16:creationId xmlns:a16="http://schemas.microsoft.com/office/drawing/2014/main" id="{6C29A6AA-5A7C-194D-888D-749A1D03D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3911600"/>
            <a:ext cx="8048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Turkey</a:t>
            </a:r>
          </a:p>
        </p:txBody>
      </p:sp>
      <p:sp>
        <p:nvSpPr>
          <p:cNvPr id="26629" name="TextBox 8">
            <a:extLst>
              <a:ext uri="{FF2B5EF4-FFF2-40B4-BE49-F238E27FC236}">
                <a16:creationId xmlns:a16="http://schemas.microsoft.com/office/drawing/2014/main" id="{FF7B50F6-CC18-3448-983F-46E72C87D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3743325"/>
            <a:ext cx="11541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South Italy</a:t>
            </a:r>
          </a:p>
        </p:txBody>
      </p:sp>
      <p:sp>
        <p:nvSpPr>
          <p:cNvPr id="26630" name="TextBox 6">
            <a:extLst>
              <a:ext uri="{FF2B5EF4-FFF2-40B4-BE49-F238E27FC236}">
                <a16:creationId xmlns:a16="http://schemas.microsoft.com/office/drawing/2014/main" id="{728CE860-53B9-064B-8895-D9DA0B570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2862263"/>
            <a:ext cx="11477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00"/>
                </a:solidFill>
                <a:ea typeface="ＭＳ Ｐゴシック" panose="020B0600070205080204" pitchFamily="34" charset="-128"/>
              </a:rPr>
              <a:t>THRACIANS</a:t>
            </a:r>
          </a:p>
        </p:txBody>
      </p:sp>
      <p:sp>
        <p:nvSpPr>
          <p:cNvPr id="26632" name="TextBox 6">
            <a:extLst>
              <a:ext uri="{FF2B5EF4-FFF2-40B4-BE49-F238E27FC236}">
                <a16:creationId xmlns:a16="http://schemas.microsoft.com/office/drawing/2014/main" id="{9028703C-B39B-D941-8BDD-25D0B6435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1763" y="4419600"/>
            <a:ext cx="993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00"/>
                </a:solidFill>
                <a:ea typeface="ＭＳ Ｐゴシック" panose="020B0600070205080204" pitchFamily="34" charset="-128"/>
              </a:rPr>
              <a:t>PERSIANS</a:t>
            </a:r>
          </a:p>
        </p:txBody>
      </p:sp>
      <p:sp>
        <p:nvSpPr>
          <p:cNvPr id="26633" name="TextBox 6">
            <a:extLst>
              <a:ext uri="{FF2B5EF4-FFF2-40B4-BE49-F238E27FC236}">
                <a16:creationId xmlns:a16="http://schemas.microsoft.com/office/drawing/2014/main" id="{65DF507C-2420-8848-AB69-056D1FF60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2563" y="1735138"/>
            <a:ext cx="11128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00"/>
                </a:solidFill>
                <a:ea typeface="ＭＳ Ｐゴシック" panose="020B0600070205080204" pitchFamily="34" charset="-128"/>
              </a:rPr>
              <a:t>SCYTHIANS</a:t>
            </a:r>
          </a:p>
        </p:txBody>
      </p:sp>
      <p:sp>
        <p:nvSpPr>
          <p:cNvPr id="26634" name="TextBox 6">
            <a:extLst>
              <a:ext uri="{FF2B5EF4-FFF2-40B4-BE49-F238E27FC236}">
                <a16:creationId xmlns:a16="http://schemas.microsoft.com/office/drawing/2014/main" id="{EEFAAB80-9B48-0445-B039-F90371C7D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4713" y="3233738"/>
            <a:ext cx="10541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00"/>
                </a:solidFill>
                <a:ea typeface="ＭＳ Ｐゴシック" panose="020B0600070205080204" pitchFamily="34" charset="-128"/>
              </a:rPr>
              <a:t>AMAZONS</a:t>
            </a:r>
          </a:p>
        </p:txBody>
      </p:sp>
      <p:sp>
        <p:nvSpPr>
          <p:cNvPr id="26635" name="Rectangle 5">
            <a:extLst>
              <a:ext uri="{FF2B5EF4-FFF2-40B4-BE49-F238E27FC236}">
                <a16:creationId xmlns:a16="http://schemas.microsoft.com/office/drawing/2014/main" id="{329E937F-03C3-6E47-9BBF-5E9873AC3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4313" y="3233738"/>
            <a:ext cx="2351087" cy="2017712"/>
          </a:xfrm>
          <a:prstGeom prst="rect">
            <a:avLst/>
          </a:prstGeom>
          <a:noFill/>
          <a:ln w="2857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ea typeface="ＭＳ Ｐゴシック" panose="020B0600070205080204" pitchFamily="34" charset="-128"/>
            </a:endParaRPr>
          </a:p>
        </p:txBody>
      </p:sp>
      <p:sp>
        <p:nvSpPr>
          <p:cNvPr id="26636" name="Rectangle 5">
            <a:extLst>
              <a:ext uri="{FF2B5EF4-FFF2-40B4-BE49-F238E27FC236}">
                <a16:creationId xmlns:a16="http://schemas.microsoft.com/office/drawing/2014/main" id="{13C94192-6D10-084B-A82D-9D986E474A95}"/>
              </a:ext>
            </a:extLst>
          </p:cNvPr>
          <p:cNvSpPr>
            <a:spLocks noChangeArrowheads="1"/>
          </p:cNvSpPr>
          <p:nvPr/>
        </p:nvSpPr>
        <p:spPr bwMode="auto">
          <a:xfrm rot="-3037513">
            <a:off x="1230313" y="3635375"/>
            <a:ext cx="1504950" cy="771525"/>
          </a:xfrm>
          <a:prstGeom prst="rect">
            <a:avLst/>
          </a:prstGeom>
          <a:noFill/>
          <a:ln w="2857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ea typeface="ＭＳ Ｐゴシック" panose="020B0600070205080204" pitchFamily="34" charset="-128"/>
            </a:endParaRPr>
          </a:p>
        </p:txBody>
      </p:sp>
      <p:sp>
        <p:nvSpPr>
          <p:cNvPr id="26638" name="TextBox 6">
            <a:extLst>
              <a:ext uri="{FF2B5EF4-FFF2-40B4-BE49-F238E27FC236}">
                <a16:creationId xmlns:a16="http://schemas.microsoft.com/office/drawing/2014/main" id="{93396441-2083-6247-B6EE-2C26D98A5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7113" y="2074863"/>
            <a:ext cx="1054100" cy="3397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00"/>
                </a:solidFill>
                <a:ea typeface="ＭＳ Ｐゴシック" panose="020B0600070205080204" pitchFamily="34" charset="-128"/>
              </a:rPr>
              <a:t>AMAZONS</a:t>
            </a:r>
          </a:p>
        </p:txBody>
      </p:sp>
      <p:sp>
        <p:nvSpPr>
          <p:cNvPr id="26639" name="TextBox 6">
            <a:extLst>
              <a:ext uri="{FF2B5EF4-FFF2-40B4-BE49-F238E27FC236}">
                <a16:creationId xmlns:a16="http://schemas.microsoft.com/office/drawing/2014/main" id="{874A34A6-04BD-344A-804A-DD3D028E27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500" y="1566863"/>
            <a:ext cx="15700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00"/>
                </a:solidFill>
                <a:ea typeface="ＭＳ Ｐゴシック" panose="020B0600070205080204" pitchFamily="34" charset="-128"/>
              </a:rPr>
              <a:t>SAUROMATIANS</a:t>
            </a:r>
          </a:p>
        </p:txBody>
      </p:sp>
      <p:sp>
        <p:nvSpPr>
          <p:cNvPr id="19" name="5-Point Star 18">
            <a:extLst>
              <a:ext uri="{FF2B5EF4-FFF2-40B4-BE49-F238E27FC236}">
                <a16:creationId xmlns:a16="http://schemas.microsoft.com/office/drawing/2014/main" id="{81A2F6B6-28D6-2A44-9E0A-4EF1ABA1D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1525" y="3387725"/>
            <a:ext cx="193675" cy="193675"/>
          </a:xfrm>
          <a:custGeom>
            <a:avLst/>
            <a:gdLst>
              <a:gd name="T0" fmla="*/ 96838 w 193675"/>
              <a:gd name="T1" fmla="*/ 0 h 193675"/>
              <a:gd name="T2" fmla="*/ 0 w 193675"/>
              <a:gd name="T3" fmla="*/ 73977 h 193675"/>
              <a:gd name="T4" fmla="*/ 36989 w 193675"/>
              <a:gd name="T5" fmla="*/ 193675 h 193675"/>
              <a:gd name="T6" fmla="*/ 156686 w 193675"/>
              <a:gd name="T7" fmla="*/ 193675 h 193675"/>
              <a:gd name="T8" fmla="*/ 193675 w 193675"/>
              <a:gd name="T9" fmla="*/ 73977 h 193675"/>
              <a:gd name="T10" fmla="*/ 3 60000 65536"/>
              <a:gd name="T11" fmla="*/ 2 60000 65536"/>
              <a:gd name="T12" fmla="*/ 1 60000 65536"/>
              <a:gd name="T13" fmla="*/ 1 60000 65536"/>
              <a:gd name="T14" fmla="*/ 0 60000 65536"/>
              <a:gd name="T15" fmla="*/ 59850 w 193675"/>
              <a:gd name="T16" fmla="*/ 73978 h 193675"/>
              <a:gd name="T17" fmla="*/ 133825 w 193675"/>
              <a:gd name="T18" fmla="*/ 147954 h 1936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3675" h="193675">
                <a:moveTo>
                  <a:pt x="0" y="73977"/>
                </a:moveTo>
                <a:lnTo>
                  <a:pt x="73978" y="73978"/>
                </a:lnTo>
                <a:lnTo>
                  <a:pt x="96838" y="0"/>
                </a:lnTo>
                <a:lnTo>
                  <a:pt x="119697" y="73978"/>
                </a:lnTo>
                <a:lnTo>
                  <a:pt x="193675" y="73977"/>
                </a:lnTo>
                <a:lnTo>
                  <a:pt x="133825" y="119697"/>
                </a:lnTo>
                <a:lnTo>
                  <a:pt x="156686" y="193675"/>
                </a:lnTo>
                <a:lnTo>
                  <a:pt x="96838" y="147954"/>
                </a:lnTo>
                <a:lnTo>
                  <a:pt x="36989" y="193675"/>
                </a:lnTo>
                <a:lnTo>
                  <a:pt x="59850" y="119697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26641" name="Rectangle 15">
            <a:extLst>
              <a:ext uri="{FF2B5EF4-FFF2-40B4-BE49-F238E27FC236}">
                <a16:creationId xmlns:a16="http://schemas.microsoft.com/office/drawing/2014/main" id="{62F44511-307D-CD4C-A38C-936075D48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888" y="838671"/>
            <a:ext cx="63103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[suspected link between Amazons and real nomadic people: female warrior kurgans*]</a:t>
            </a:r>
          </a:p>
        </p:txBody>
      </p:sp>
      <p:sp>
        <p:nvSpPr>
          <p:cNvPr id="2" name="TextBox 3">
            <a:extLst>
              <a:ext uri="{FF2B5EF4-FFF2-40B4-BE49-F238E27FC236}">
                <a16:creationId xmlns:a16="http://schemas.microsoft.com/office/drawing/2014/main" id="{C716D1D2-AD12-EC1F-8F0D-BB299A4E5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4" y="6093296"/>
            <a:ext cx="9093200" cy="80021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*</a:t>
            </a:r>
            <a:r>
              <a:rPr lang="en-US" altLang="en-US" sz="20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Ukraine – Caucasus – Altai</a:t>
            </a:r>
            <a:r>
              <a:rPr lang="en-US" altLang="en-US" sz="1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: Occasional burials of women equipped with weapons, sometimes exhibiting battle-wounds</a:t>
            </a:r>
            <a:endParaRPr lang="en-US" altLang="en-US" sz="20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B8FA14-7984-99A1-803C-0C7D8F46E327}"/>
              </a:ext>
            </a:extLst>
          </p:cNvPr>
          <p:cNvSpPr txBox="1"/>
          <p:nvPr/>
        </p:nvSpPr>
        <p:spPr>
          <a:xfrm rot="935180">
            <a:off x="7030286" y="2596398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FF00"/>
                </a:solidFill>
              </a:rPr>
              <a:t>Caucasus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F58AB4-2D03-19E2-9E52-886CA3EE122D}"/>
              </a:ext>
            </a:extLst>
          </p:cNvPr>
          <p:cNvSpPr txBox="1"/>
          <p:nvPr/>
        </p:nvSpPr>
        <p:spPr>
          <a:xfrm>
            <a:off x="4788024" y="1969095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282B1C-78DB-E304-85C8-E7B8B2F0918B}"/>
              </a:ext>
            </a:extLst>
          </p:cNvPr>
          <p:cNvSpPr txBox="1"/>
          <p:nvPr/>
        </p:nvSpPr>
        <p:spPr>
          <a:xfrm>
            <a:off x="35496" y="188640"/>
            <a:ext cx="4647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Amazons: Geography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jar, kylix, indoor&#10;&#10;Description automatically generated">
            <a:extLst>
              <a:ext uri="{FF2B5EF4-FFF2-40B4-BE49-F238E27FC236}">
                <a16:creationId xmlns:a16="http://schemas.microsoft.com/office/drawing/2014/main" id="{9618A7B9-46CF-E027-9BEE-8AB05939C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340768"/>
            <a:ext cx="4752528" cy="3247561"/>
          </a:xfrm>
          <a:prstGeom prst="rect">
            <a:avLst/>
          </a:prstGeom>
        </p:spPr>
      </p:pic>
      <p:pic>
        <p:nvPicPr>
          <p:cNvPr id="6" name="Picture 5" descr="A picture containing text, jar, kylix, plant&#10;&#10;Description automatically generated">
            <a:extLst>
              <a:ext uri="{FF2B5EF4-FFF2-40B4-BE49-F238E27FC236}">
                <a16:creationId xmlns:a16="http://schemas.microsoft.com/office/drawing/2014/main" id="{EBFB62E8-53DE-A9FE-4CBF-286F4E4158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3593638"/>
            <a:ext cx="4608512" cy="3264362"/>
          </a:xfrm>
          <a:prstGeom prst="rect">
            <a:avLst/>
          </a:prstGeom>
        </p:spPr>
      </p:pic>
      <p:pic>
        <p:nvPicPr>
          <p:cNvPr id="8" name="Picture 7" descr="A picture containing table, plant, indoor, vessel&#10;&#10;Description automatically generated">
            <a:extLst>
              <a:ext uri="{FF2B5EF4-FFF2-40B4-BE49-F238E27FC236}">
                <a16:creationId xmlns:a16="http://schemas.microsoft.com/office/drawing/2014/main" id="{CD358952-DC77-0604-4FF4-6DB631FB17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248" y="188640"/>
            <a:ext cx="2016224" cy="2402667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995E178F-2AC1-CBF8-ED01-155408B52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2207" y="2566065"/>
            <a:ext cx="251228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100" dirty="0" err="1"/>
              <a:t>Euphronios</a:t>
            </a:r>
            <a:r>
              <a:rPr lang="en-US" altLang="en-US" sz="1100" dirty="0"/>
              <a:t>, volute krater, ca. 510, Arezzo 1465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91C369-9116-3D40-3CCA-BC325CAED1FF}"/>
              </a:ext>
            </a:extLst>
          </p:cNvPr>
          <p:cNvSpPr txBox="1"/>
          <p:nvPr/>
        </p:nvSpPr>
        <p:spPr>
          <a:xfrm>
            <a:off x="35496" y="188640"/>
            <a:ext cx="6578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Amazons: </a:t>
            </a:r>
            <a:r>
              <a:rPr lang="en-US" sz="3200" dirty="0">
                <a:solidFill>
                  <a:srgbClr val="FFFF00"/>
                </a:solidFill>
              </a:rPr>
              <a:t>Herakles and Amazons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982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jar, kylix, indoor&#10;&#10;Description automatically generated">
            <a:extLst>
              <a:ext uri="{FF2B5EF4-FFF2-40B4-BE49-F238E27FC236}">
                <a16:creationId xmlns:a16="http://schemas.microsoft.com/office/drawing/2014/main" id="{9618A7B9-46CF-E027-9BEE-8AB05939C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340768"/>
            <a:ext cx="4752528" cy="3247561"/>
          </a:xfrm>
          <a:prstGeom prst="rect">
            <a:avLst/>
          </a:prstGeom>
        </p:spPr>
      </p:pic>
      <p:pic>
        <p:nvPicPr>
          <p:cNvPr id="6" name="Picture 5" descr="A picture containing text, jar, kylix, plant&#10;&#10;Description automatically generated">
            <a:extLst>
              <a:ext uri="{FF2B5EF4-FFF2-40B4-BE49-F238E27FC236}">
                <a16:creationId xmlns:a16="http://schemas.microsoft.com/office/drawing/2014/main" id="{EBFB62E8-53DE-A9FE-4CBF-286F4E4158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3593638"/>
            <a:ext cx="4608512" cy="3264362"/>
          </a:xfrm>
          <a:prstGeom prst="rect">
            <a:avLst/>
          </a:prstGeom>
        </p:spPr>
      </p:pic>
      <p:pic>
        <p:nvPicPr>
          <p:cNvPr id="8" name="Picture 7" descr="A picture containing table, plant, indoor, vessel&#10;&#10;Description automatically generated">
            <a:extLst>
              <a:ext uri="{FF2B5EF4-FFF2-40B4-BE49-F238E27FC236}">
                <a16:creationId xmlns:a16="http://schemas.microsoft.com/office/drawing/2014/main" id="{CD358952-DC77-0604-4FF4-6DB631FB17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248" y="188640"/>
            <a:ext cx="2016224" cy="2402667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995E178F-2AC1-CBF8-ED01-155408B52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2207" y="2566065"/>
            <a:ext cx="251228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100" dirty="0" err="1"/>
              <a:t>Euphronios</a:t>
            </a:r>
            <a:r>
              <a:rPr lang="en-US" altLang="en-US" sz="1100" dirty="0"/>
              <a:t>, volute krater, ca. 510, Arezzo 1465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3E0064D-F7D6-2079-098E-3AE495335D05}"/>
              </a:ext>
            </a:extLst>
          </p:cNvPr>
          <p:cNvSpPr>
            <a:spLocks noChangeArrowheads="1"/>
          </p:cNvSpPr>
          <p:nvPr/>
        </p:nvSpPr>
        <p:spPr bwMode="auto">
          <a:xfrm rot="2177694">
            <a:off x="89895" y="3167109"/>
            <a:ext cx="1950787" cy="1080121"/>
          </a:xfrm>
          <a:prstGeom prst="roundRect">
            <a:avLst>
              <a:gd name="adj" fmla="val 16667"/>
            </a:avLst>
          </a:prstGeom>
          <a:noFill/>
          <a:ln w="34925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>
              <a:solidFill>
                <a:schemeClr val="folHlink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01F6345-8D87-CB59-6F0F-7B1B1B75D8E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47667" y="2338318"/>
            <a:ext cx="3056579" cy="1080121"/>
          </a:xfrm>
          <a:prstGeom prst="roundRect">
            <a:avLst>
              <a:gd name="adj" fmla="val 16667"/>
            </a:avLst>
          </a:prstGeom>
          <a:noFill/>
          <a:ln w="34925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>
              <a:solidFill>
                <a:schemeClr val="folHlink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7B84113-6BFC-A660-51BA-B24C7C4F69D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61395" y="4501936"/>
            <a:ext cx="2649927" cy="1656183"/>
          </a:xfrm>
          <a:prstGeom prst="roundRect">
            <a:avLst>
              <a:gd name="adj" fmla="val 16667"/>
            </a:avLst>
          </a:prstGeom>
          <a:noFill/>
          <a:ln w="34925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>
              <a:solidFill>
                <a:schemeClr val="folHlink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A11BF4-92CB-FF5F-9ACF-FA43236C125C}"/>
              </a:ext>
            </a:extLst>
          </p:cNvPr>
          <p:cNvSpPr txBox="1"/>
          <p:nvPr/>
        </p:nvSpPr>
        <p:spPr>
          <a:xfrm>
            <a:off x="161317" y="5198756"/>
            <a:ext cx="44407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Amazons wear one-piece sprang suits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6BE2C7-C112-A09E-1977-E0513CEFCF5B}"/>
              </a:ext>
            </a:extLst>
          </p:cNvPr>
          <p:cNvSpPr txBox="1"/>
          <p:nvPr/>
        </p:nvSpPr>
        <p:spPr>
          <a:xfrm>
            <a:off x="35496" y="188640"/>
            <a:ext cx="6578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Amazons: </a:t>
            </a:r>
            <a:r>
              <a:rPr lang="en-US" sz="3200" dirty="0">
                <a:solidFill>
                  <a:schemeClr val="tx1"/>
                </a:solidFill>
              </a:rPr>
              <a:t>Herakles and Amazons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438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jar, kylix, indoor&#10;&#10;Description automatically generated">
            <a:extLst>
              <a:ext uri="{FF2B5EF4-FFF2-40B4-BE49-F238E27FC236}">
                <a16:creationId xmlns:a16="http://schemas.microsoft.com/office/drawing/2014/main" id="{9618A7B9-46CF-E027-9BEE-8AB05939C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340768"/>
            <a:ext cx="4752528" cy="3247561"/>
          </a:xfrm>
          <a:prstGeom prst="rect">
            <a:avLst/>
          </a:prstGeom>
        </p:spPr>
      </p:pic>
      <p:pic>
        <p:nvPicPr>
          <p:cNvPr id="6" name="Picture 5" descr="A picture containing text, jar, kylix, plant&#10;&#10;Description automatically generated">
            <a:extLst>
              <a:ext uri="{FF2B5EF4-FFF2-40B4-BE49-F238E27FC236}">
                <a16:creationId xmlns:a16="http://schemas.microsoft.com/office/drawing/2014/main" id="{EBFB62E8-53DE-A9FE-4CBF-286F4E4158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3593638"/>
            <a:ext cx="4608512" cy="3264362"/>
          </a:xfrm>
          <a:prstGeom prst="rect">
            <a:avLst/>
          </a:prstGeom>
        </p:spPr>
      </p:pic>
      <p:pic>
        <p:nvPicPr>
          <p:cNvPr id="8" name="Picture 7" descr="A picture containing table, plant, indoor, vessel&#10;&#10;Description automatically generated">
            <a:extLst>
              <a:ext uri="{FF2B5EF4-FFF2-40B4-BE49-F238E27FC236}">
                <a16:creationId xmlns:a16="http://schemas.microsoft.com/office/drawing/2014/main" id="{CD358952-DC77-0604-4FF4-6DB631FB17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248" y="188640"/>
            <a:ext cx="2016224" cy="2402667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995E178F-2AC1-CBF8-ED01-155408B52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2207" y="2566065"/>
            <a:ext cx="251228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100" dirty="0" err="1"/>
              <a:t>Euphronios</a:t>
            </a:r>
            <a:r>
              <a:rPr lang="en-US" altLang="en-US" sz="1100" dirty="0"/>
              <a:t>, volute krater, ca. 510, Arezzo 1465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3E0064D-F7D6-2079-098E-3AE495335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3038517"/>
            <a:ext cx="2088232" cy="1321266"/>
          </a:xfrm>
          <a:prstGeom prst="roundRect">
            <a:avLst>
              <a:gd name="adj" fmla="val 16667"/>
            </a:avLst>
          </a:prstGeom>
          <a:noFill/>
          <a:ln w="34925" algn="ctr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>
              <a:solidFill>
                <a:schemeClr val="folHlink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01F6345-8D87-CB59-6F0F-7B1B1B75D8E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59635" y="2410326"/>
            <a:ext cx="3056579" cy="1080121"/>
          </a:xfrm>
          <a:prstGeom prst="roundRect">
            <a:avLst>
              <a:gd name="adj" fmla="val 16667"/>
            </a:avLst>
          </a:prstGeom>
          <a:noFill/>
          <a:ln w="34925" algn="ctr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>
              <a:solidFill>
                <a:schemeClr val="folHlink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7B84113-6BFC-A660-51BA-B24C7C4F69D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35168" y="4429928"/>
            <a:ext cx="2649927" cy="1656183"/>
          </a:xfrm>
          <a:prstGeom prst="roundRect">
            <a:avLst>
              <a:gd name="adj" fmla="val 16667"/>
            </a:avLst>
          </a:prstGeom>
          <a:noFill/>
          <a:ln w="34925" algn="ctr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>
              <a:solidFill>
                <a:schemeClr val="folHlink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1718580-F31D-3E50-7BCA-97C25E6CC26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649159" y="4088145"/>
            <a:ext cx="2649927" cy="2339751"/>
          </a:xfrm>
          <a:prstGeom prst="roundRect">
            <a:avLst>
              <a:gd name="adj" fmla="val 16667"/>
            </a:avLst>
          </a:prstGeom>
          <a:noFill/>
          <a:ln w="34925" algn="ctr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>
              <a:solidFill>
                <a:schemeClr val="folHlink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67EB09-1155-D9A8-88F6-F569BA678E01}"/>
              </a:ext>
            </a:extLst>
          </p:cNvPr>
          <p:cNvSpPr txBox="1"/>
          <p:nvPr/>
        </p:nvSpPr>
        <p:spPr>
          <a:xfrm>
            <a:off x="161317" y="5198756"/>
            <a:ext cx="44407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Amazons equipped as hoplites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0107B3-F3FB-A156-DAAB-6D826AA0C8BF}"/>
              </a:ext>
            </a:extLst>
          </p:cNvPr>
          <p:cNvSpPr txBox="1"/>
          <p:nvPr/>
        </p:nvSpPr>
        <p:spPr>
          <a:xfrm>
            <a:off x="35496" y="188640"/>
            <a:ext cx="6578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Amazons: </a:t>
            </a:r>
            <a:r>
              <a:rPr lang="en-US" sz="3200" dirty="0">
                <a:solidFill>
                  <a:schemeClr val="tx1"/>
                </a:solidFill>
              </a:rPr>
              <a:t>Herakles and Amazons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388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>
            <a:extLst>
              <a:ext uri="{FF2B5EF4-FFF2-40B4-BE49-F238E27FC236}">
                <a16:creationId xmlns:a16="http://schemas.microsoft.com/office/drawing/2014/main" id="{0B26EF46-A89B-B54F-8DCE-183AEC5FB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2891" y="6551766"/>
            <a:ext cx="331236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100" dirty="0" err="1"/>
              <a:t>Euphronios</a:t>
            </a:r>
            <a:r>
              <a:rPr lang="en-US" altLang="en-US" sz="1100" dirty="0"/>
              <a:t>, volute krater, ca. 510, Arezzo 1465</a:t>
            </a:r>
          </a:p>
        </p:txBody>
      </p:sp>
      <p:pic>
        <p:nvPicPr>
          <p:cNvPr id="9" name="Picture 8" descr="A picture containing text, kylix, indoor, cup&#10;&#10;Description automatically generated">
            <a:extLst>
              <a:ext uri="{FF2B5EF4-FFF2-40B4-BE49-F238E27FC236}">
                <a16:creationId xmlns:a16="http://schemas.microsoft.com/office/drawing/2014/main" id="{651C3E0E-1E93-25EF-C7AF-6519B4316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936590"/>
            <a:ext cx="4367040" cy="5921410"/>
          </a:xfrm>
          <a:prstGeom prst="rect">
            <a:avLst/>
          </a:prstGeom>
        </p:spPr>
      </p:pic>
      <p:sp>
        <p:nvSpPr>
          <p:cNvPr id="10" name="Rounded Rectangle 1">
            <a:extLst>
              <a:ext uri="{FF2B5EF4-FFF2-40B4-BE49-F238E27FC236}">
                <a16:creationId xmlns:a16="http://schemas.microsoft.com/office/drawing/2014/main" id="{9DC20247-96BC-86EC-CA15-E0E3511AB3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808" y="4520862"/>
            <a:ext cx="1080120" cy="1288703"/>
          </a:xfrm>
          <a:prstGeom prst="roundRect">
            <a:avLst>
              <a:gd name="adj" fmla="val 16667"/>
            </a:avLst>
          </a:prstGeom>
          <a:noFill/>
          <a:ln w="34925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>
              <a:solidFill>
                <a:schemeClr val="folHlink"/>
              </a:solidFill>
            </a:endParaRPr>
          </a:p>
        </p:txBody>
      </p:sp>
      <p:sp>
        <p:nvSpPr>
          <p:cNvPr id="11" name="Rounded Rectangle 1">
            <a:extLst>
              <a:ext uri="{FF2B5EF4-FFF2-40B4-BE49-F238E27FC236}">
                <a16:creationId xmlns:a16="http://schemas.microsoft.com/office/drawing/2014/main" id="{A81139A8-1A3B-ADEE-4A0F-52C78C9C87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2996952"/>
            <a:ext cx="1152128" cy="1080121"/>
          </a:xfrm>
          <a:prstGeom prst="roundRect">
            <a:avLst>
              <a:gd name="adj" fmla="val 16667"/>
            </a:avLst>
          </a:prstGeom>
          <a:noFill/>
          <a:ln w="34925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>
              <a:solidFill>
                <a:schemeClr val="folHlink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A02918-DBBD-489F-D3C8-834F1E6FDE3B}"/>
              </a:ext>
            </a:extLst>
          </p:cNvPr>
          <p:cNvSpPr txBox="1"/>
          <p:nvPr/>
        </p:nvSpPr>
        <p:spPr>
          <a:xfrm>
            <a:off x="35496" y="188640"/>
            <a:ext cx="6578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Amazons: </a:t>
            </a:r>
            <a:r>
              <a:rPr lang="en-US" sz="3200" dirty="0">
                <a:solidFill>
                  <a:schemeClr val="tx1"/>
                </a:solidFill>
              </a:rPr>
              <a:t>Herakles and Amazons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14" name="Picture 13" descr="A picture containing text, book, sign&#10;&#10;Description automatically generated">
            <a:extLst>
              <a:ext uri="{FF2B5EF4-FFF2-40B4-BE49-F238E27FC236}">
                <a16:creationId xmlns:a16="http://schemas.microsoft.com/office/drawing/2014/main" id="{3C87E567-18A1-1BC0-0489-537962FBF3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2248243"/>
            <a:ext cx="4176464" cy="42771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9DCD9DA-6316-91F4-A16C-7D69C136209C}"/>
              </a:ext>
            </a:extLst>
          </p:cNvPr>
          <p:cNvSpPr txBox="1"/>
          <p:nvPr/>
        </p:nvSpPr>
        <p:spPr>
          <a:xfrm>
            <a:off x="5209171" y="1727448"/>
            <a:ext cx="2484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Rampant lions</a:t>
            </a:r>
          </a:p>
        </p:txBody>
      </p:sp>
      <p:sp>
        <p:nvSpPr>
          <p:cNvPr id="16" name="Rounded Rectangle 1">
            <a:extLst>
              <a:ext uri="{FF2B5EF4-FFF2-40B4-BE49-F238E27FC236}">
                <a16:creationId xmlns:a16="http://schemas.microsoft.com/office/drawing/2014/main" id="{85D84870-8D13-A2AC-5423-DC422C5D4B88}"/>
              </a:ext>
            </a:extLst>
          </p:cNvPr>
          <p:cNvSpPr>
            <a:spLocks noChangeArrowheads="1"/>
          </p:cNvSpPr>
          <p:nvPr/>
        </p:nvSpPr>
        <p:spPr bwMode="auto">
          <a:xfrm rot="3829752">
            <a:off x="5228383" y="2624387"/>
            <a:ext cx="869681" cy="584449"/>
          </a:xfrm>
          <a:prstGeom prst="roundRect">
            <a:avLst>
              <a:gd name="adj" fmla="val 16667"/>
            </a:avLst>
          </a:prstGeom>
          <a:noFill/>
          <a:ln w="34925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>
              <a:solidFill>
                <a:schemeClr val="folHlink"/>
              </a:solidFill>
            </a:endParaRPr>
          </a:p>
        </p:txBody>
      </p:sp>
      <p:sp>
        <p:nvSpPr>
          <p:cNvPr id="17" name="Rounded Rectangle 1">
            <a:extLst>
              <a:ext uri="{FF2B5EF4-FFF2-40B4-BE49-F238E27FC236}">
                <a16:creationId xmlns:a16="http://schemas.microsoft.com/office/drawing/2014/main" id="{2F1CCADD-EB0A-FD99-7851-042FAF06B437}"/>
              </a:ext>
            </a:extLst>
          </p:cNvPr>
          <p:cNvSpPr>
            <a:spLocks noChangeArrowheads="1"/>
          </p:cNvSpPr>
          <p:nvPr/>
        </p:nvSpPr>
        <p:spPr bwMode="auto">
          <a:xfrm rot="502132">
            <a:off x="8100392" y="5585942"/>
            <a:ext cx="728464" cy="843970"/>
          </a:xfrm>
          <a:prstGeom prst="roundRect">
            <a:avLst>
              <a:gd name="adj" fmla="val 16667"/>
            </a:avLst>
          </a:prstGeom>
          <a:noFill/>
          <a:ln w="34925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400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375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2" descr="Ferrara PenthesileiaP">
            <a:extLst>
              <a:ext uri="{FF2B5EF4-FFF2-40B4-BE49-F238E27FC236}">
                <a16:creationId xmlns:a16="http://schemas.microsoft.com/office/drawing/2014/main" id="{36F235E3-1ED3-2456-5799-EF905EE38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082" y="1364058"/>
            <a:ext cx="6626294" cy="5475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Rectangle 3">
            <a:extLst>
              <a:ext uri="{FF2B5EF4-FFF2-40B4-BE49-F238E27FC236}">
                <a16:creationId xmlns:a16="http://schemas.microsoft.com/office/drawing/2014/main" id="{0B26EF46-A89B-B54F-8DCE-183AEC5FB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168" y="6382489"/>
            <a:ext cx="18002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100" dirty="0" err="1">
                <a:solidFill>
                  <a:srgbClr val="000000"/>
                </a:solidFill>
              </a:rPr>
              <a:t>Penthesileia</a:t>
            </a:r>
            <a:r>
              <a:rPr lang="en-US" altLang="en-US" sz="1100" dirty="0">
                <a:solidFill>
                  <a:srgbClr val="000000"/>
                </a:solidFill>
              </a:rPr>
              <a:t> Ptr., cup, 470-460, Munich 2688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C2447D-FB61-5168-3354-56AE05A55E11}"/>
              </a:ext>
            </a:extLst>
          </p:cNvPr>
          <p:cNvSpPr txBox="1"/>
          <p:nvPr/>
        </p:nvSpPr>
        <p:spPr>
          <a:xfrm>
            <a:off x="1330082" y="2348880"/>
            <a:ext cx="1125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</a:rPr>
              <a:t>Greek Hoplite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C8AB76-9083-2732-23A0-A9E2C1C7238A}"/>
              </a:ext>
            </a:extLst>
          </p:cNvPr>
          <p:cNvSpPr txBox="1"/>
          <p:nvPr/>
        </p:nvSpPr>
        <p:spPr>
          <a:xfrm>
            <a:off x="6984268" y="256490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Persoid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</a:p>
          <a:p>
            <a:r>
              <a:rPr lang="en-US" sz="1800" dirty="0">
                <a:solidFill>
                  <a:srgbClr val="000000"/>
                </a:solidFill>
              </a:rPr>
              <a:t>Amazon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D92096-FA96-3AC0-27BC-01E650B04963}"/>
              </a:ext>
            </a:extLst>
          </p:cNvPr>
          <p:cNvSpPr txBox="1"/>
          <p:nvPr/>
        </p:nvSpPr>
        <p:spPr>
          <a:xfrm>
            <a:off x="35496" y="188640"/>
            <a:ext cx="6922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Amazons: </a:t>
            </a:r>
            <a:r>
              <a:rPr lang="en-US" sz="3200" dirty="0">
                <a:solidFill>
                  <a:srgbClr val="FFFF00"/>
                </a:solidFill>
              </a:rPr>
              <a:t>Achilles and </a:t>
            </a:r>
            <a:r>
              <a:rPr lang="en-US" sz="3200" dirty="0" err="1">
                <a:solidFill>
                  <a:srgbClr val="FFFF00"/>
                </a:solidFill>
              </a:rPr>
              <a:t>Penthesileia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770A70-A887-5E36-9AA4-272430DB73FD}"/>
              </a:ext>
            </a:extLst>
          </p:cNvPr>
          <p:cNvSpPr/>
          <p:nvPr/>
        </p:nvSpPr>
        <p:spPr bwMode="auto">
          <a:xfrm>
            <a:off x="1187624" y="1364058"/>
            <a:ext cx="7562398" cy="102574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>
              <a:ln>
                <a:noFill/>
              </a:ln>
              <a:solidFill>
                <a:schemeClr val="folHlink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1794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2" descr="Ferrara PenthesileiaP">
            <a:extLst>
              <a:ext uri="{FF2B5EF4-FFF2-40B4-BE49-F238E27FC236}">
                <a16:creationId xmlns:a16="http://schemas.microsoft.com/office/drawing/2014/main" id="{36F235E3-1ED3-2456-5799-EF905EE38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082" y="1364058"/>
            <a:ext cx="6626294" cy="5475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Rectangle 3">
            <a:extLst>
              <a:ext uri="{FF2B5EF4-FFF2-40B4-BE49-F238E27FC236}">
                <a16:creationId xmlns:a16="http://schemas.microsoft.com/office/drawing/2014/main" id="{0B26EF46-A89B-B54F-8DCE-183AEC5FB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168" y="6382489"/>
            <a:ext cx="18002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100" dirty="0" err="1">
                <a:solidFill>
                  <a:srgbClr val="000000"/>
                </a:solidFill>
              </a:rPr>
              <a:t>Penthesileia</a:t>
            </a:r>
            <a:r>
              <a:rPr lang="en-US" altLang="en-US" sz="1100" dirty="0">
                <a:solidFill>
                  <a:srgbClr val="000000"/>
                </a:solidFill>
              </a:rPr>
              <a:t> Ptr., cup, 470-460, Munich 2688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C2447D-FB61-5168-3354-56AE05A55E11}"/>
              </a:ext>
            </a:extLst>
          </p:cNvPr>
          <p:cNvSpPr txBox="1"/>
          <p:nvPr/>
        </p:nvSpPr>
        <p:spPr>
          <a:xfrm>
            <a:off x="1330082" y="2348880"/>
            <a:ext cx="1125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</a:rPr>
              <a:t>Greek Hoplite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C8AB76-9083-2732-23A0-A9E2C1C7238A}"/>
              </a:ext>
            </a:extLst>
          </p:cNvPr>
          <p:cNvSpPr txBox="1"/>
          <p:nvPr/>
        </p:nvSpPr>
        <p:spPr>
          <a:xfrm>
            <a:off x="6984268" y="256490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Persoid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</a:p>
          <a:p>
            <a:r>
              <a:rPr lang="en-US" sz="1800" dirty="0">
                <a:solidFill>
                  <a:srgbClr val="000000"/>
                </a:solidFill>
              </a:rPr>
              <a:t>Amazon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0687BD-845E-1462-1B52-1474A670BEB4}"/>
              </a:ext>
            </a:extLst>
          </p:cNvPr>
          <p:cNvSpPr/>
          <p:nvPr/>
        </p:nvSpPr>
        <p:spPr bwMode="auto">
          <a:xfrm>
            <a:off x="1187624" y="1364058"/>
            <a:ext cx="7562398" cy="102574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>
              <a:ln>
                <a:noFill/>
              </a:ln>
              <a:solidFill>
                <a:schemeClr val="folHlink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41AB52-0B70-49A3-AE93-49D1B2684F37}"/>
              </a:ext>
            </a:extLst>
          </p:cNvPr>
          <p:cNvSpPr txBox="1"/>
          <p:nvPr/>
        </p:nvSpPr>
        <p:spPr>
          <a:xfrm>
            <a:off x="3131840" y="758746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FF00"/>
                </a:solidFill>
              </a:rPr>
              <a:t>Hellenic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Penthesileia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B0F87-145F-95BF-5BB7-19059D4AFDFB}"/>
              </a:ext>
            </a:extLst>
          </p:cNvPr>
          <p:cNvSpPr txBox="1"/>
          <p:nvPr/>
        </p:nvSpPr>
        <p:spPr>
          <a:xfrm>
            <a:off x="4788024" y="758746"/>
            <a:ext cx="1125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Naked Achilles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2FF962-D64E-1E0B-3199-6F7DDDB48DF3}"/>
              </a:ext>
            </a:extLst>
          </p:cNvPr>
          <p:cNvSpPr txBox="1"/>
          <p:nvPr/>
        </p:nvSpPr>
        <p:spPr>
          <a:xfrm>
            <a:off x="35496" y="188640"/>
            <a:ext cx="6922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Amazons: </a:t>
            </a:r>
            <a:r>
              <a:rPr lang="en-US" sz="3200" dirty="0">
                <a:solidFill>
                  <a:srgbClr val="FFFF00"/>
                </a:solidFill>
              </a:rPr>
              <a:t>Achilles and </a:t>
            </a:r>
            <a:r>
              <a:rPr lang="en-US" sz="3200" dirty="0" err="1">
                <a:solidFill>
                  <a:srgbClr val="FFFF00"/>
                </a:solidFill>
              </a:rPr>
              <a:t>Penthesileia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301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Box 4">
            <a:extLst>
              <a:ext uri="{FF2B5EF4-FFF2-40B4-BE49-F238E27FC236}">
                <a16:creationId xmlns:a16="http://schemas.microsoft.com/office/drawing/2014/main" id="{4FDF1AD5-0BF8-EB4D-92F5-2C2606701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30" y="805031"/>
            <a:ext cx="612379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Bit mode from Kuban </a:t>
            </a:r>
            <a:r>
              <a:rPr lang="en-US" altLang="en-US" sz="1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(Ukraine, north of Black Sea)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Persian Amazons 5</a:t>
            </a:r>
            <a:r>
              <a:rPr lang="en-US" altLang="en-US" sz="1800" baseline="300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th</a:t>
            </a:r>
            <a:r>
              <a:rPr lang="en-US" altLang="en-US" sz="1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 c. with imperial troops? </a:t>
            </a:r>
          </a:p>
        </p:txBody>
      </p:sp>
      <p:sp>
        <p:nvSpPr>
          <p:cNvPr id="44034" name="TextBox 14">
            <a:extLst>
              <a:ext uri="{FF2B5EF4-FFF2-40B4-BE49-F238E27FC236}">
                <a16:creationId xmlns:a16="http://schemas.microsoft.com/office/drawing/2014/main" id="{9EF39087-56C0-E744-94A0-6B6C471B7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4724400"/>
            <a:ext cx="37559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Clio Ptr., Nolan amphora, 440, Munich 2331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i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Starke Frauen</a:t>
            </a:r>
            <a:r>
              <a:rPr lang="en-US" altLang="en-US" sz="12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44035" name="TextBox 6">
            <a:extLst>
              <a:ext uri="{FF2B5EF4-FFF2-40B4-BE49-F238E27FC236}">
                <a16:creationId xmlns:a16="http://schemas.microsoft.com/office/drawing/2014/main" id="{AA9D6FEE-9FE1-C947-ACF9-3BC1338016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6284913"/>
            <a:ext cx="1973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panose="020B0604020202020204" pitchFamily="34" charset="0"/>
                <a:ea typeface="ＭＳ Ｐゴシック" panose="020B0600070205080204" pitchFamily="34" charset="-128"/>
              </a:rPr>
              <a:t>Photo Marcus Cyron, commons.wikimedia.org/wiki</a:t>
            </a:r>
          </a:p>
        </p:txBody>
      </p:sp>
      <p:pic>
        <p:nvPicPr>
          <p:cNvPr id="44036" name="Picture 6" descr="Nolan_Amphora_Munich_Clio_Painter_2.JPG">
            <a:extLst>
              <a:ext uri="{FF2B5EF4-FFF2-40B4-BE49-F238E27FC236}">
                <a16:creationId xmlns:a16="http://schemas.microsoft.com/office/drawing/2014/main" id="{E6ECE552-0944-1846-B8B6-70718389AA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52400"/>
            <a:ext cx="1447800" cy="269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9" descr="Munich Clio Ptr horse.jpg">
            <a:extLst>
              <a:ext uri="{FF2B5EF4-FFF2-40B4-BE49-F238E27FC236}">
                <a16:creationId xmlns:a16="http://schemas.microsoft.com/office/drawing/2014/main" id="{6ADDA76C-67A3-1C40-9CAE-B6BD00022F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17712"/>
            <a:ext cx="492601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10" descr="Munich Clio Ptr.jpg">
            <a:extLst>
              <a:ext uri="{FF2B5EF4-FFF2-40B4-BE49-F238E27FC236}">
                <a16:creationId xmlns:a16="http://schemas.microsoft.com/office/drawing/2014/main" id="{DAF3B6B6-E10C-2442-920B-4C0A6620CE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463" y="3162300"/>
            <a:ext cx="419735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TextBox 7">
            <a:extLst>
              <a:ext uri="{FF2B5EF4-FFF2-40B4-BE49-F238E27FC236}">
                <a16:creationId xmlns:a16="http://schemas.microsoft.com/office/drawing/2014/main" id="{F053ED8E-3D7D-5947-8C31-4BAB234A0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638800"/>
            <a:ext cx="2209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  <a:ea typeface="ＭＳ Ｐゴシック" panose="020B0600070205080204" pitchFamily="34" charset="-128"/>
              </a:rPr>
              <a:t>Anderson, J. K., 1961, </a:t>
            </a:r>
            <a:r>
              <a:rPr lang="en-US" altLang="en-US" sz="1200" i="1">
                <a:latin typeface="Arial" panose="020B0604020202020204" pitchFamily="34" charset="0"/>
                <a:ea typeface="ＭＳ Ｐゴシック" panose="020B0600070205080204" pitchFamily="34" charset="-128"/>
              </a:rPr>
              <a:t>Ancient Greek Horsemanship</a:t>
            </a:r>
            <a:r>
              <a:rPr lang="en-US" altLang="en-US" sz="1200">
                <a:latin typeface="Arial" panose="020B0604020202020204" pitchFamily="34" charset="0"/>
                <a:ea typeface="ＭＳ Ｐゴシック" panose="020B0600070205080204" pitchFamily="34" charset="-128"/>
              </a:rPr>
              <a:t> (Berkeley) 58-59</a:t>
            </a:r>
            <a:r>
              <a:rPr lang="en-AU" altLang="en-US" sz="120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endParaRPr lang="en-US" altLang="en-US" sz="12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829AD0-1F52-DF23-478E-936E7B152BA7}"/>
              </a:ext>
            </a:extLst>
          </p:cNvPr>
          <p:cNvSpPr txBox="1"/>
          <p:nvPr/>
        </p:nvSpPr>
        <p:spPr>
          <a:xfrm>
            <a:off x="35496" y="188640"/>
            <a:ext cx="6761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Amazons: </a:t>
            </a:r>
            <a:r>
              <a:rPr lang="en-US" sz="3200" dirty="0">
                <a:solidFill>
                  <a:srgbClr val="FFFF00"/>
                </a:solidFill>
              </a:rPr>
              <a:t>Ethnographic Accuracy?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59519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0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0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Blank Presentation">
  <a:themeElements>
    <a:clrScheme name="Blank Presentatio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68" charset="0"/>
            <a:ea typeface="ＭＳ Ｐゴシック" pitchFamily="68" charset="-128"/>
            <a:cs typeface="ＭＳ Ｐゴシック" pitchFamily="6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68" charset="0"/>
            <a:ea typeface="ＭＳ Ｐゴシック" pitchFamily="68" charset="-128"/>
            <a:cs typeface="ＭＳ Ｐゴシック" pitchFamily="6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13779</TotalTime>
  <Words>348</Words>
  <Application>Microsoft Macintosh PowerPoint</Application>
  <PresentationFormat>On-screen Show (4:3)</PresentationFormat>
  <Paragraphs>68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Blank Presentation</vt:lpstr>
      <vt:lpstr>3_Blank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SOPHI, University of Sydney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SOPHI, University of Sydney</dc:creator>
  <cp:lastModifiedBy>Margaret Miller</cp:lastModifiedBy>
  <cp:revision>1224</cp:revision>
  <dcterms:created xsi:type="dcterms:W3CDTF">2005-09-27T01:09:29Z</dcterms:created>
  <dcterms:modified xsi:type="dcterms:W3CDTF">2023-05-16T15:36:13Z</dcterms:modified>
</cp:coreProperties>
</file>