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5" r:id="rId19"/>
    <p:sldId id="276" r:id="rId20"/>
    <p:sldId id="277" r:id="rId21"/>
    <p:sldId id="278" r:id="rId22"/>
    <p:sldId id="279" r:id="rId23"/>
    <p:sldId id="280" r:id="rId24"/>
    <p:sldId id="281" r:id="rId25"/>
    <p:sldId id="282" r:id="rId26"/>
    <p:sldId id="283" r:id="rId27"/>
    <p:sldId id="284" r:id="rId28"/>
    <p:sldId id="285"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35"/>
    <p:restoredTop sz="92908"/>
  </p:normalViewPr>
  <p:slideViewPr>
    <p:cSldViewPr snapToGrid="0">
      <p:cViewPr varScale="1">
        <p:scale>
          <a:sx n="113" d="100"/>
          <a:sy n="113" d="100"/>
        </p:scale>
        <p:origin x="19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i="1" dirty="0"/>
              <a:t>Barbaros</a:t>
            </a:r>
            <a:r>
              <a:rPr lang="en-US" dirty="0"/>
              <a:t> count</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Barbaros count</c:v>
                </c:pt>
              </c:strCache>
            </c:strRef>
          </c:tx>
          <c:spPr>
            <a:solidFill>
              <a:schemeClr val="accent1"/>
            </a:solidFill>
            <a:ln w="19050">
              <a:solidFill>
                <a:schemeClr val="lt1"/>
              </a:solidFill>
            </a:ln>
            <a:effectLst/>
          </c:spPr>
          <c:invertIfNegative val="0"/>
          <c:cat>
            <c:strRef>
              <c:f>Sheet1!$A$2:$A$16</c:f>
              <c:strCache>
                <c:ptCount val="15"/>
                <c:pt idx="0">
                  <c:v>Helen</c:v>
                </c:pt>
                <c:pt idx="1">
                  <c:v>Iphigeneia in Tauris</c:v>
                </c:pt>
                <c:pt idx="2">
                  <c:v>Iphigeneia in Aulis</c:v>
                </c:pt>
                <c:pt idx="3">
                  <c:v>Bacchae</c:v>
                </c:pt>
                <c:pt idx="4">
                  <c:v>Trojan Women</c:v>
                </c:pt>
                <c:pt idx="5">
                  <c:v>Andromache</c:v>
                </c:pt>
                <c:pt idx="6">
                  <c:v>Orestes</c:v>
                </c:pt>
                <c:pt idx="7">
                  <c:v>Phoenician Women</c:v>
                </c:pt>
                <c:pt idx="8">
                  <c:v>Rhesus</c:v>
                </c:pt>
                <c:pt idx="9">
                  <c:v>Medea</c:v>
                </c:pt>
                <c:pt idx="10">
                  <c:v>Hecuba</c:v>
                </c:pt>
                <c:pt idx="11">
                  <c:v>Children of Heracles</c:v>
                </c:pt>
                <c:pt idx="12">
                  <c:v>Electra</c:v>
                </c:pt>
                <c:pt idx="13">
                  <c:v>Heracles</c:v>
                </c:pt>
                <c:pt idx="14">
                  <c:v>Ion</c:v>
                </c:pt>
              </c:strCache>
            </c:strRef>
          </c:cat>
          <c:val>
            <c:numRef>
              <c:f>Sheet1!$B$2:$B$16</c:f>
              <c:numCache>
                <c:formatCode>General</c:formatCode>
                <c:ptCount val="15"/>
                <c:pt idx="0">
                  <c:v>22</c:v>
                </c:pt>
                <c:pt idx="1">
                  <c:v>15</c:v>
                </c:pt>
                <c:pt idx="2">
                  <c:v>12</c:v>
                </c:pt>
                <c:pt idx="3">
                  <c:v>9</c:v>
                </c:pt>
                <c:pt idx="4">
                  <c:v>7</c:v>
                </c:pt>
                <c:pt idx="5">
                  <c:v>6</c:v>
                </c:pt>
                <c:pt idx="6">
                  <c:v>6</c:v>
                </c:pt>
                <c:pt idx="7">
                  <c:v>5</c:v>
                </c:pt>
                <c:pt idx="8">
                  <c:v>5</c:v>
                </c:pt>
                <c:pt idx="9">
                  <c:v>4</c:v>
                </c:pt>
                <c:pt idx="10">
                  <c:v>4</c:v>
                </c:pt>
                <c:pt idx="11">
                  <c:v>2</c:v>
                </c:pt>
                <c:pt idx="12">
                  <c:v>1</c:v>
                </c:pt>
                <c:pt idx="13">
                  <c:v>1</c:v>
                </c:pt>
                <c:pt idx="14">
                  <c:v>1</c:v>
                </c:pt>
              </c:numCache>
            </c:numRef>
          </c:val>
          <c:extLst>
            <c:ext xmlns:c16="http://schemas.microsoft.com/office/drawing/2014/chart" uri="{C3380CC4-5D6E-409C-BE32-E72D297353CC}">
              <c16:uniqueId val="{00000000-A2F6-FB4B-9295-C313A0B0EE1A}"/>
            </c:ext>
          </c:extLst>
        </c:ser>
        <c:dLbls>
          <c:showLegendKey val="0"/>
          <c:showVal val="0"/>
          <c:showCatName val="0"/>
          <c:showSerName val="0"/>
          <c:showPercent val="0"/>
          <c:showBubbleSize val="0"/>
        </c:dLbls>
        <c:gapWidth val="150"/>
        <c:axId val="438842544"/>
        <c:axId val="1701163600"/>
      </c:barChart>
      <c:valAx>
        <c:axId val="17011636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38842544"/>
        <c:crosses val="autoZero"/>
        <c:crossBetween val="between"/>
      </c:valAx>
      <c:catAx>
        <c:axId val="43884254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701163600"/>
        <c:crosses val="autoZero"/>
        <c:auto val="1"/>
        <c:lblAlgn val="ctr"/>
        <c:lblOffset val="100"/>
        <c:noMultiLvlLbl val="0"/>
      </c:cat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6C8F4A-D845-3645-A712-8DFC5A11E838}" type="datetimeFigureOut">
              <a:rPr lang="en-GB" smtClean="0"/>
              <a:t>28/02/2025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A0BE4E-7880-D74D-ADB4-0795ED333931}" type="slidenum">
              <a:rPr lang="en-GB" smtClean="0"/>
              <a:t>‹#›</a:t>
            </a:fld>
            <a:endParaRPr lang="en-GB"/>
          </a:p>
        </p:txBody>
      </p:sp>
    </p:spTree>
    <p:extLst>
      <p:ext uri="{BB962C8B-B14F-4D97-AF65-F5344CB8AC3E}">
        <p14:creationId xmlns:p14="http://schemas.microsoft.com/office/powerpoint/2010/main" val="1231791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	</a:t>
            </a:r>
            <a:endParaRPr lang="en-GB" dirty="0"/>
          </a:p>
        </p:txBody>
      </p:sp>
      <p:sp>
        <p:nvSpPr>
          <p:cNvPr id="4" name="Slide Number Placeholder 3"/>
          <p:cNvSpPr>
            <a:spLocks noGrp="1"/>
          </p:cNvSpPr>
          <p:nvPr>
            <p:ph type="sldNum" sz="quarter" idx="5"/>
          </p:nvPr>
        </p:nvSpPr>
        <p:spPr/>
        <p:txBody>
          <a:bodyPr/>
          <a:lstStyle/>
          <a:p>
            <a:fld id="{CBA0BE4E-7880-D74D-ADB4-0795ED333931}" type="slidenum">
              <a:rPr lang="en-GB" smtClean="0"/>
              <a:t>12</a:t>
            </a:fld>
            <a:endParaRPr lang="en-GB"/>
          </a:p>
        </p:txBody>
      </p:sp>
    </p:spTree>
    <p:extLst>
      <p:ext uri="{BB962C8B-B14F-4D97-AF65-F5344CB8AC3E}">
        <p14:creationId xmlns:p14="http://schemas.microsoft.com/office/powerpoint/2010/main" val="1136955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BA0BE4E-7880-D74D-ADB4-0795ED333931}" type="slidenum">
              <a:rPr lang="en-GB" smtClean="0"/>
              <a:t>21</a:t>
            </a:fld>
            <a:endParaRPr lang="en-GB"/>
          </a:p>
        </p:txBody>
      </p:sp>
    </p:spTree>
    <p:extLst>
      <p:ext uri="{BB962C8B-B14F-4D97-AF65-F5344CB8AC3E}">
        <p14:creationId xmlns:p14="http://schemas.microsoft.com/office/powerpoint/2010/main" val="1600563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GB"/>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2/28/25</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2/28/25</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GB"/>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GB"/>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2/28/25</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2/28/25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GB"/>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2/28/25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2/28/25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2/28/25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GB"/>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2/28/25</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2/28/25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GB"/>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2/28/25</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7253A-8B4F-0688-59FE-18DDD4030F3E}"/>
              </a:ext>
            </a:extLst>
          </p:cNvPr>
          <p:cNvSpPr>
            <a:spLocks noGrp="1"/>
          </p:cNvSpPr>
          <p:nvPr>
            <p:ph type="ctrTitle"/>
          </p:nvPr>
        </p:nvSpPr>
        <p:spPr/>
        <p:txBody>
          <a:bodyPr/>
          <a:lstStyle/>
          <a:p>
            <a:r>
              <a:rPr lang="en-GB" dirty="0"/>
              <a:t>Invention of the barbarian</a:t>
            </a:r>
          </a:p>
        </p:txBody>
      </p:sp>
      <p:sp>
        <p:nvSpPr>
          <p:cNvPr id="3" name="Subtitle 2">
            <a:extLst>
              <a:ext uri="{FF2B5EF4-FFF2-40B4-BE49-F238E27FC236}">
                <a16:creationId xmlns:a16="http://schemas.microsoft.com/office/drawing/2014/main" id="{184FA6EF-3C38-093D-EFD4-54A26526A2CD}"/>
              </a:ext>
            </a:extLst>
          </p:cNvPr>
          <p:cNvSpPr>
            <a:spLocks noGrp="1"/>
          </p:cNvSpPr>
          <p:nvPr>
            <p:ph type="subTitle" idx="1"/>
          </p:nvPr>
        </p:nvSpPr>
        <p:spPr/>
        <p:txBody>
          <a:bodyPr/>
          <a:lstStyle/>
          <a:p>
            <a:r>
              <a:rPr lang="en-GB" dirty="0"/>
              <a:t>Euripides’ </a:t>
            </a:r>
            <a:r>
              <a:rPr lang="en-GB" i="1" dirty="0"/>
              <a:t>Medea</a:t>
            </a:r>
            <a:r>
              <a:rPr lang="en-GB" dirty="0"/>
              <a:t> and the discourse of barbarity</a:t>
            </a:r>
          </a:p>
        </p:txBody>
      </p:sp>
      <p:sp>
        <p:nvSpPr>
          <p:cNvPr id="4" name="Subtitle 2">
            <a:extLst>
              <a:ext uri="{FF2B5EF4-FFF2-40B4-BE49-F238E27FC236}">
                <a16:creationId xmlns:a16="http://schemas.microsoft.com/office/drawing/2014/main" id="{3C9B5411-20E8-645C-F9F8-B478A897BDEC}"/>
              </a:ext>
            </a:extLst>
          </p:cNvPr>
          <p:cNvSpPr txBox="1">
            <a:spLocks/>
          </p:cNvSpPr>
          <p:nvPr/>
        </p:nvSpPr>
        <p:spPr>
          <a:xfrm>
            <a:off x="611171" y="3475803"/>
            <a:ext cx="10993546" cy="590321"/>
          </a:xfrm>
          <a:prstGeom prst="rect">
            <a:avLst/>
          </a:prstGeom>
        </p:spPr>
        <p:txBody>
          <a:bodyPr vert="horz" lIns="91440" tIns="45720" rIns="91440" bIns="45720" rtlCol="0" anchor="t">
            <a:normAutofit fontScale="92500" lnSpcReduction="20000"/>
          </a:bodyPr>
          <a:lstStyle>
            <a:lvl1pPr marL="0" indent="0" algn="l"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cap="all">
                <a:solidFill>
                  <a:schemeClr val="accent2"/>
                </a:solidFill>
                <a:latin typeface="+mn-lt"/>
                <a:ea typeface="+mn-ea"/>
                <a:cs typeface="+mn-cs"/>
              </a:defRPr>
            </a:lvl1pPr>
            <a:lvl2pPr marL="457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9pPr>
          </a:lstStyle>
          <a:p>
            <a:r>
              <a:rPr lang="en-GB" dirty="0">
                <a:solidFill>
                  <a:schemeClr val="bg1"/>
                </a:solidFill>
              </a:rPr>
              <a:t>Dr Leo Kershaw</a:t>
            </a:r>
          </a:p>
          <a:p>
            <a:r>
              <a:rPr lang="en-GB" dirty="0">
                <a:solidFill>
                  <a:schemeClr val="bg1"/>
                </a:solidFill>
              </a:rPr>
              <a:t>University of Warwick</a:t>
            </a:r>
          </a:p>
        </p:txBody>
      </p:sp>
      <p:pic>
        <p:nvPicPr>
          <p:cNvPr id="8" name="Picture 7" descr="A painting of a person riding a snake&#10;&#10;AI-generated content may be incorrect.">
            <a:extLst>
              <a:ext uri="{FF2B5EF4-FFF2-40B4-BE49-F238E27FC236}">
                <a16:creationId xmlns:a16="http://schemas.microsoft.com/office/drawing/2014/main" id="{51897AF8-49B9-D335-BBDE-6E6ABD27C7E0}"/>
              </a:ext>
            </a:extLst>
          </p:cNvPr>
          <p:cNvPicPr>
            <a:picLocks noChangeAspect="1"/>
          </p:cNvPicPr>
          <p:nvPr/>
        </p:nvPicPr>
        <p:blipFill>
          <a:blip r:embed="rId2"/>
          <a:stretch>
            <a:fillRect/>
          </a:stretch>
        </p:blipFill>
        <p:spPr>
          <a:xfrm>
            <a:off x="7742939" y="2127385"/>
            <a:ext cx="3831798" cy="4730615"/>
          </a:xfrm>
          <a:prstGeom prst="rect">
            <a:avLst/>
          </a:prstGeom>
        </p:spPr>
      </p:pic>
    </p:spTree>
    <p:extLst>
      <p:ext uri="{BB962C8B-B14F-4D97-AF65-F5344CB8AC3E}">
        <p14:creationId xmlns:p14="http://schemas.microsoft.com/office/powerpoint/2010/main" val="3948618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41F84-2D14-DD6C-E4D9-D21E62F56D6A}"/>
              </a:ext>
            </a:extLst>
          </p:cNvPr>
          <p:cNvSpPr>
            <a:spLocks noGrp="1"/>
          </p:cNvSpPr>
          <p:nvPr>
            <p:ph type="title"/>
          </p:nvPr>
        </p:nvSpPr>
        <p:spPr/>
        <p:txBody>
          <a:bodyPr/>
          <a:lstStyle/>
          <a:p>
            <a:r>
              <a:rPr lang="en-GB" dirty="0"/>
              <a:t>Infanticide:  a barbarian phenomenon?</a:t>
            </a:r>
          </a:p>
        </p:txBody>
      </p:sp>
      <p:sp>
        <p:nvSpPr>
          <p:cNvPr id="3" name="Content Placeholder 2">
            <a:extLst>
              <a:ext uri="{FF2B5EF4-FFF2-40B4-BE49-F238E27FC236}">
                <a16:creationId xmlns:a16="http://schemas.microsoft.com/office/drawing/2014/main" id="{5202E821-2C81-FFDC-3100-17442EB3491D}"/>
              </a:ext>
            </a:extLst>
          </p:cNvPr>
          <p:cNvSpPr>
            <a:spLocks noGrp="1"/>
          </p:cNvSpPr>
          <p:nvPr>
            <p:ph sz="half" idx="1"/>
          </p:nvPr>
        </p:nvSpPr>
        <p:spPr>
          <a:xfrm>
            <a:off x="581193" y="2103824"/>
            <a:ext cx="5422390" cy="3633047"/>
          </a:xfrm>
        </p:spPr>
        <p:txBody>
          <a:bodyPr/>
          <a:lstStyle/>
          <a:p>
            <a:pPr marL="0" indent="0">
              <a:buNone/>
            </a:pPr>
            <a:r>
              <a:rPr lang="el-GR" dirty="0"/>
              <a:t>μίαν </a:t>
            </a:r>
            <a:r>
              <a:rPr lang="el-GR" dirty="0" err="1"/>
              <a:t>δὴ</a:t>
            </a:r>
            <a:r>
              <a:rPr lang="el-GR" dirty="0"/>
              <a:t> </a:t>
            </a:r>
            <a:r>
              <a:rPr lang="el-GR" dirty="0" err="1"/>
              <a:t>κλύω</a:t>
            </a:r>
            <a:r>
              <a:rPr lang="el-GR" dirty="0"/>
              <a:t> μίαν </a:t>
            </a:r>
            <a:r>
              <a:rPr lang="el-GR" dirty="0" err="1"/>
              <a:t>τῶν</a:t>
            </a:r>
            <a:r>
              <a:rPr lang="el-GR" dirty="0"/>
              <a:t> </a:t>
            </a:r>
            <a:r>
              <a:rPr lang="el-GR" dirty="0" err="1"/>
              <a:t>πάρος</a:t>
            </a:r>
            <a:endParaRPr lang="el-GR" dirty="0"/>
          </a:p>
          <a:p>
            <a:pPr marL="0" indent="0">
              <a:buNone/>
            </a:pPr>
            <a:r>
              <a:rPr lang="el-GR" dirty="0" err="1"/>
              <a:t>γυναῖκ</a:t>
            </a:r>
            <a:r>
              <a:rPr lang="el-GR" dirty="0"/>
              <a:t>᾽ </a:t>
            </a:r>
            <a:r>
              <a:rPr lang="el-GR" dirty="0" err="1"/>
              <a:t>ἐν</a:t>
            </a:r>
            <a:r>
              <a:rPr lang="el-GR" dirty="0"/>
              <a:t> </a:t>
            </a:r>
            <a:r>
              <a:rPr lang="el-GR" dirty="0" err="1"/>
              <a:t>φίλοις</a:t>
            </a:r>
            <a:r>
              <a:rPr lang="el-GR" dirty="0"/>
              <a:t> χέρα </a:t>
            </a:r>
            <a:r>
              <a:rPr lang="el-GR" dirty="0" err="1"/>
              <a:t>βαλεῖν</a:t>
            </a:r>
            <a:r>
              <a:rPr lang="el-GR" dirty="0"/>
              <a:t> τέκνοις,</a:t>
            </a:r>
          </a:p>
          <a:p>
            <a:pPr marL="0" indent="0">
              <a:buNone/>
            </a:pPr>
            <a:r>
              <a:rPr lang="el-GR" dirty="0" err="1"/>
              <a:t>Ἰνὼ</a:t>
            </a:r>
            <a:r>
              <a:rPr lang="el-GR" dirty="0"/>
              <a:t> </a:t>
            </a:r>
            <a:r>
              <a:rPr lang="el-GR" dirty="0" err="1"/>
              <a:t>μανεῖσαν</a:t>
            </a:r>
            <a:r>
              <a:rPr lang="el-GR" dirty="0"/>
              <a:t> </a:t>
            </a:r>
            <a:r>
              <a:rPr lang="el-GR" dirty="0" err="1"/>
              <a:t>ἐκ</a:t>
            </a:r>
            <a:r>
              <a:rPr lang="el-GR" dirty="0"/>
              <a:t> </a:t>
            </a:r>
            <a:r>
              <a:rPr lang="el-GR" dirty="0" err="1"/>
              <a:t>θεῶν</a:t>
            </a:r>
            <a:r>
              <a:rPr lang="el-GR" dirty="0"/>
              <a:t>, </a:t>
            </a:r>
            <a:r>
              <a:rPr lang="el-GR" dirty="0" err="1"/>
              <a:t>ὅθ</a:t>
            </a:r>
            <a:r>
              <a:rPr lang="el-GR" dirty="0"/>
              <a:t>᾽ </a:t>
            </a:r>
            <a:r>
              <a:rPr lang="el-GR" dirty="0" err="1"/>
              <a:t>ἡ</a:t>
            </a:r>
            <a:r>
              <a:rPr lang="el-GR" dirty="0"/>
              <a:t> </a:t>
            </a:r>
            <a:r>
              <a:rPr lang="el-GR" dirty="0" err="1"/>
              <a:t>Διὸς</a:t>
            </a:r>
            <a:endParaRPr lang="el-GR" dirty="0"/>
          </a:p>
          <a:p>
            <a:pPr marL="0" indent="0">
              <a:buNone/>
            </a:pPr>
            <a:r>
              <a:rPr lang="el-GR" dirty="0" err="1"/>
              <a:t>δάμαρ</a:t>
            </a:r>
            <a:r>
              <a:rPr lang="el-GR" dirty="0"/>
              <a:t> </a:t>
            </a:r>
            <a:r>
              <a:rPr lang="el-GR" dirty="0" err="1"/>
              <a:t>νιν</a:t>
            </a:r>
            <a:r>
              <a:rPr lang="el-GR" dirty="0"/>
              <a:t> </a:t>
            </a:r>
            <a:r>
              <a:rPr lang="el-GR" dirty="0" err="1"/>
              <a:t>ἐξέπεμψε</a:t>
            </a:r>
            <a:r>
              <a:rPr lang="el-GR" dirty="0"/>
              <a:t> δωμάτων </a:t>
            </a:r>
            <a:r>
              <a:rPr lang="el-GR" dirty="0" err="1"/>
              <a:t>ἄλαις</a:t>
            </a:r>
            <a:r>
              <a:rPr lang="el-GR" dirty="0"/>
              <a:t>:</a:t>
            </a:r>
          </a:p>
          <a:p>
            <a:pPr marL="0" indent="0">
              <a:buNone/>
            </a:pPr>
            <a:r>
              <a:rPr lang="el-GR" dirty="0" err="1"/>
              <a:t>πίτνει</a:t>
            </a:r>
            <a:r>
              <a:rPr lang="el-GR" dirty="0"/>
              <a:t> δ᾽ </a:t>
            </a:r>
            <a:r>
              <a:rPr lang="el-GR" dirty="0" err="1"/>
              <a:t>ἁ</a:t>
            </a:r>
            <a:r>
              <a:rPr lang="el-GR" dirty="0"/>
              <a:t> </a:t>
            </a:r>
            <a:r>
              <a:rPr lang="el-GR" dirty="0" err="1"/>
              <a:t>τάλαιν</a:t>
            </a:r>
            <a:r>
              <a:rPr lang="el-GR" dirty="0"/>
              <a:t>᾽ </a:t>
            </a:r>
            <a:r>
              <a:rPr lang="el-GR" dirty="0" err="1"/>
              <a:t>ἐς</a:t>
            </a:r>
            <a:r>
              <a:rPr lang="el-GR" dirty="0"/>
              <a:t> </a:t>
            </a:r>
            <a:r>
              <a:rPr lang="el-GR" dirty="0" err="1"/>
              <a:t>ἅλμαν</a:t>
            </a:r>
            <a:r>
              <a:rPr lang="el-GR" dirty="0"/>
              <a:t> </a:t>
            </a:r>
            <a:r>
              <a:rPr lang="el-GR" dirty="0" err="1"/>
              <a:t>φόνῳ</a:t>
            </a:r>
            <a:r>
              <a:rPr lang="el-GR" dirty="0"/>
              <a:t> τέκνων </a:t>
            </a:r>
            <a:r>
              <a:rPr lang="el-GR" dirty="0" err="1"/>
              <a:t>δυσσεβεῖ</a:t>
            </a:r>
            <a:r>
              <a:rPr lang="el-GR" dirty="0"/>
              <a:t>,</a:t>
            </a:r>
          </a:p>
          <a:p>
            <a:pPr marL="0" indent="0">
              <a:buNone/>
            </a:pPr>
            <a:r>
              <a:rPr lang="el-GR" dirty="0" err="1"/>
              <a:t>ἀκτῆς</a:t>
            </a:r>
            <a:r>
              <a:rPr lang="el-GR" dirty="0"/>
              <a:t> </a:t>
            </a:r>
            <a:r>
              <a:rPr lang="el-GR" dirty="0" err="1"/>
              <a:t>ὑπερτείνασα</a:t>
            </a:r>
            <a:r>
              <a:rPr lang="el-GR" dirty="0"/>
              <a:t> </a:t>
            </a:r>
            <a:r>
              <a:rPr lang="el-GR" dirty="0" err="1"/>
              <a:t>ποντίας</a:t>
            </a:r>
            <a:r>
              <a:rPr lang="el-GR" dirty="0"/>
              <a:t> </a:t>
            </a:r>
            <a:r>
              <a:rPr lang="el-GR" dirty="0" err="1"/>
              <a:t>πόδα</a:t>
            </a:r>
            <a:r>
              <a:rPr lang="el-GR" dirty="0"/>
              <a:t>,</a:t>
            </a:r>
          </a:p>
          <a:p>
            <a:pPr marL="0" indent="0">
              <a:buNone/>
            </a:pPr>
            <a:r>
              <a:rPr lang="el-GR" dirty="0" err="1"/>
              <a:t>δυοῖν</a:t>
            </a:r>
            <a:r>
              <a:rPr lang="el-GR" dirty="0"/>
              <a:t> τε </a:t>
            </a:r>
            <a:r>
              <a:rPr lang="el-GR" dirty="0" err="1"/>
              <a:t>παίδοιν</a:t>
            </a:r>
            <a:r>
              <a:rPr lang="el-GR" dirty="0"/>
              <a:t> </a:t>
            </a:r>
            <a:r>
              <a:rPr lang="el-GR" dirty="0" err="1"/>
              <a:t>συνθανοῦσ</a:t>
            </a:r>
            <a:r>
              <a:rPr lang="el-GR" dirty="0"/>
              <a:t>᾽ </a:t>
            </a:r>
            <a:r>
              <a:rPr lang="el-GR" dirty="0" err="1"/>
              <a:t>ἀπόλλυται</a:t>
            </a:r>
            <a:r>
              <a:rPr lang="el-GR" dirty="0"/>
              <a:t>.</a:t>
            </a:r>
            <a:endParaRPr lang="en-GB" dirty="0"/>
          </a:p>
        </p:txBody>
      </p:sp>
      <p:sp>
        <p:nvSpPr>
          <p:cNvPr id="4" name="Content Placeholder 3">
            <a:extLst>
              <a:ext uri="{FF2B5EF4-FFF2-40B4-BE49-F238E27FC236}">
                <a16:creationId xmlns:a16="http://schemas.microsoft.com/office/drawing/2014/main" id="{E685003B-2B8A-8652-0403-A40B05E11F4D}"/>
              </a:ext>
            </a:extLst>
          </p:cNvPr>
          <p:cNvSpPr>
            <a:spLocks noGrp="1"/>
          </p:cNvSpPr>
          <p:nvPr>
            <p:ph sz="half" idx="2"/>
          </p:nvPr>
        </p:nvSpPr>
        <p:spPr/>
        <p:txBody>
          <a:bodyPr/>
          <a:lstStyle/>
          <a:p>
            <a:pPr marL="0" indent="0">
              <a:buNone/>
            </a:pPr>
            <a:r>
              <a:rPr lang="en-GB" dirty="0"/>
              <a:t>I know one, just one woman of all in existence, </a:t>
            </a:r>
          </a:p>
          <a:p>
            <a:pPr marL="0" indent="0">
              <a:buNone/>
            </a:pPr>
            <a:r>
              <a:rPr lang="en-GB" dirty="0"/>
              <a:t>who put her hand to her own children, </a:t>
            </a:r>
          </a:p>
          <a:p>
            <a:pPr marL="0" indent="0">
              <a:buNone/>
            </a:pPr>
            <a:r>
              <a:rPr lang="en-GB" dirty="0" err="1"/>
              <a:t>Ino</a:t>
            </a:r>
            <a:r>
              <a:rPr lang="en-GB" dirty="0"/>
              <a:t>, maddened by gods, when the wife of Zeus </a:t>
            </a:r>
          </a:p>
          <a:p>
            <a:pPr marL="0" indent="0">
              <a:buNone/>
            </a:pPr>
            <a:r>
              <a:rPr lang="en-GB" dirty="0"/>
              <a:t>sent her roaming from home; </a:t>
            </a:r>
          </a:p>
          <a:p>
            <a:pPr marL="0" indent="-889200">
              <a:buNone/>
            </a:pPr>
            <a:r>
              <a:rPr lang="en-GB" dirty="0"/>
              <a:t>the wretch fell into the salty sea with the impious         </a:t>
            </a:r>
            <a:br>
              <a:rPr lang="en-GB" dirty="0"/>
            </a:br>
            <a:r>
              <a:rPr lang="en-GB" dirty="0"/>
              <a:t>     murder of her children, </a:t>
            </a:r>
          </a:p>
          <a:p>
            <a:pPr marL="0" indent="0">
              <a:buNone/>
            </a:pPr>
            <a:r>
              <a:rPr lang="en-GB" dirty="0"/>
              <a:t>extending her foot over the sea’s edge, </a:t>
            </a:r>
          </a:p>
          <a:p>
            <a:pPr marL="0" indent="0">
              <a:buNone/>
            </a:pPr>
            <a:r>
              <a:rPr lang="en-GB" dirty="0"/>
              <a:t>she perished, dying with her two children.</a:t>
            </a:r>
          </a:p>
        </p:txBody>
      </p:sp>
      <p:sp>
        <p:nvSpPr>
          <p:cNvPr id="5" name="TextBox 4">
            <a:extLst>
              <a:ext uri="{FF2B5EF4-FFF2-40B4-BE49-F238E27FC236}">
                <a16:creationId xmlns:a16="http://schemas.microsoft.com/office/drawing/2014/main" id="{5B5D6C68-DA22-9C91-557F-375D7E0C9D04}"/>
              </a:ext>
            </a:extLst>
          </p:cNvPr>
          <p:cNvSpPr txBox="1"/>
          <p:nvPr/>
        </p:nvSpPr>
        <p:spPr>
          <a:xfrm>
            <a:off x="581193" y="5861050"/>
            <a:ext cx="7867068" cy="369332"/>
          </a:xfrm>
          <a:prstGeom prst="rect">
            <a:avLst/>
          </a:prstGeom>
          <a:noFill/>
        </p:spPr>
        <p:txBody>
          <a:bodyPr wrap="square" rtlCol="0">
            <a:spAutoFit/>
          </a:bodyPr>
          <a:lstStyle/>
          <a:p>
            <a:r>
              <a:rPr lang="en-GB" dirty="0"/>
              <a:t>Euripides’ </a:t>
            </a:r>
            <a:r>
              <a:rPr lang="en-GB" i="1" dirty="0"/>
              <a:t>Medea</a:t>
            </a:r>
            <a:r>
              <a:rPr lang="en-GB" dirty="0"/>
              <a:t>, 1289-1289</a:t>
            </a:r>
          </a:p>
        </p:txBody>
      </p:sp>
    </p:spTree>
    <p:extLst>
      <p:ext uri="{BB962C8B-B14F-4D97-AF65-F5344CB8AC3E}">
        <p14:creationId xmlns:p14="http://schemas.microsoft.com/office/powerpoint/2010/main" val="1965529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DBADE-8B5F-217F-22D4-759EDEA7FE59}"/>
              </a:ext>
            </a:extLst>
          </p:cNvPr>
          <p:cNvSpPr>
            <a:spLocks noGrp="1"/>
          </p:cNvSpPr>
          <p:nvPr>
            <p:ph type="title"/>
          </p:nvPr>
        </p:nvSpPr>
        <p:spPr/>
        <p:txBody>
          <a:bodyPr/>
          <a:lstStyle/>
          <a:p>
            <a:r>
              <a:rPr lang="en-GB" dirty="0"/>
              <a:t>Barbarity in Euripides</a:t>
            </a:r>
          </a:p>
        </p:txBody>
      </p:sp>
      <p:sp>
        <p:nvSpPr>
          <p:cNvPr id="3" name="Content Placeholder 2">
            <a:extLst>
              <a:ext uri="{FF2B5EF4-FFF2-40B4-BE49-F238E27FC236}">
                <a16:creationId xmlns:a16="http://schemas.microsoft.com/office/drawing/2014/main" id="{EF240724-BE0F-531C-390E-5E81B6E7DA12}"/>
              </a:ext>
            </a:extLst>
          </p:cNvPr>
          <p:cNvSpPr>
            <a:spLocks noGrp="1"/>
          </p:cNvSpPr>
          <p:nvPr>
            <p:ph idx="1"/>
          </p:nvPr>
        </p:nvSpPr>
        <p:spPr/>
        <p:txBody>
          <a:bodyPr/>
          <a:lstStyle/>
          <a:p>
            <a:r>
              <a:rPr lang="en-GB" dirty="0"/>
              <a:t>Euripides, </a:t>
            </a:r>
            <a:r>
              <a:rPr lang="en-GB" i="1" dirty="0"/>
              <a:t>Iphigeneia in Tauris </a:t>
            </a:r>
            <a:r>
              <a:rPr lang="en-GB" dirty="0"/>
              <a:t>1174: ‘Apollo! Not even among the barbarians would anyone have dared this.’ (</a:t>
            </a:r>
            <a:r>
              <a:rPr lang="el-GR" dirty="0" err="1"/>
              <a:t>Ἄπολλον</a:t>
            </a:r>
            <a:r>
              <a:rPr lang="el-GR" dirty="0"/>
              <a:t>, </a:t>
            </a:r>
            <a:r>
              <a:rPr lang="el-GR" dirty="0" err="1"/>
              <a:t>οὐδ</a:t>
            </a:r>
            <a:r>
              <a:rPr lang="el-GR" dirty="0"/>
              <a:t>᾽ </a:t>
            </a:r>
            <a:r>
              <a:rPr lang="el-GR" dirty="0" err="1"/>
              <a:t>ἐν</a:t>
            </a:r>
            <a:r>
              <a:rPr lang="el-GR" dirty="0"/>
              <a:t> </a:t>
            </a:r>
            <a:r>
              <a:rPr lang="el-GR" dirty="0" err="1"/>
              <a:t>βαρβάροις</a:t>
            </a:r>
            <a:r>
              <a:rPr lang="el-GR" dirty="0"/>
              <a:t> </a:t>
            </a:r>
            <a:r>
              <a:rPr lang="el-GR" dirty="0" err="1"/>
              <a:t>ἔτλη</a:t>
            </a:r>
            <a:r>
              <a:rPr lang="el-GR" dirty="0"/>
              <a:t> τις </a:t>
            </a:r>
            <a:r>
              <a:rPr lang="el-GR" dirty="0" err="1"/>
              <a:t>ἄν</a:t>
            </a:r>
            <a:r>
              <a:rPr lang="el-GR" dirty="0"/>
              <a:t>.</a:t>
            </a:r>
            <a:r>
              <a:rPr lang="en-GB" dirty="0"/>
              <a:t>)</a:t>
            </a:r>
          </a:p>
          <a:p>
            <a:r>
              <a:rPr lang="en-GB" dirty="0"/>
              <a:t>Medea’s ‘savage nature’ </a:t>
            </a:r>
            <a:r>
              <a:rPr lang="el-GR" dirty="0"/>
              <a:t>(</a:t>
            </a:r>
            <a:r>
              <a:rPr lang="el-GR" dirty="0" err="1"/>
              <a:t>ἀγριωτέραν</a:t>
            </a:r>
            <a:r>
              <a:rPr lang="el-GR" dirty="0"/>
              <a:t> φύσιν, 1343)</a:t>
            </a:r>
            <a:endParaRPr lang="en-GB" dirty="0"/>
          </a:p>
          <a:p>
            <a:r>
              <a:rPr lang="en-GB" dirty="0"/>
              <a:t>Suzanne Saïd:  ‘this anti-Barbarian talk, whose spokesmen are very suspect, is always invalidated by the context’ (‘Greeks and Barbarians in Euripides’ Tragedies: The End of Differences?’, 2001: 85).</a:t>
            </a:r>
          </a:p>
          <a:p>
            <a:r>
              <a:rPr lang="en-GB" dirty="0"/>
              <a:t>Bernard Knox:  ‘there is no suggestion in the play that anyone regards Medea as a barbarian, except, of course, in the end, Jason’ (</a:t>
            </a:r>
            <a:r>
              <a:rPr lang="en-GB" i="1" dirty="0"/>
              <a:t>Word and Action</a:t>
            </a:r>
            <a:r>
              <a:rPr lang="en-GB" dirty="0"/>
              <a:t>, 1986: 310).</a:t>
            </a:r>
          </a:p>
        </p:txBody>
      </p:sp>
    </p:spTree>
    <p:extLst>
      <p:ext uri="{BB962C8B-B14F-4D97-AF65-F5344CB8AC3E}">
        <p14:creationId xmlns:p14="http://schemas.microsoft.com/office/powerpoint/2010/main" val="2141123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E492F-2099-4C6C-75D5-3FFEBC433D9A}"/>
              </a:ext>
            </a:extLst>
          </p:cNvPr>
          <p:cNvSpPr>
            <a:spLocks noGrp="1"/>
          </p:cNvSpPr>
          <p:nvPr>
            <p:ph type="title"/>
          </p:nvPr>
        </p:nvSpPr>
        <p:spPr/>
        <p:txBody>
          <a:bodyPr/>
          <a:lstStyle/>
          <a:p>
            <a:r>
              <a:rPr lang="en-GB" dirty="0"/>
              <a:t>Barbarity in Aeschylus’ </a:t>
            </a:r>
            <a:r>
              <a:rPr lang="en-GB" i="1" dirty="0"/>
              <a:t>Persians</a:t>
            </a:r>
            <a:endParaRPr lang="en-GB" dirty="0"/>
          </a:p>
        </p:txBody>
      </p:sp>
      <p:sp>
        <p:nvSpPr>
          <p:cNvPr id="3" name="Content Placeholder 2">
            <a:extLst>
              <a:ext uri="{FF2B5EF4-FFF2-40B4-BE49-F238E27FC236}">
                <a16:creationId xmlns:a16="http://schemas.microsoft.com/office/drawing/2014/main" id="{56FB180D-340B-BA5C-9F2C-6603F13001E2}"/>
              </a:ext>
            </a:extLst>
          </p:cNvPr>
          <p:cNvSpPr>
            <a:spLocks noGrp="1"/>
          </p:cNvSpPr>
          <p:nvPr>
            <p:ph idx="1"/>
          </p:nvPr>
        </p:nvSpPr>
        <p:spPr>
          <a:xfrm>
            <a:off x="581192" y="2067606"/>
            <a:ext cx="11029615" cy="4439760"/>
          </a:xfrm>
        </p:spPr>
        <p:txBody>
          <a:bodyPr>
            <a:normAutofit/>
          </a:bodyPr>
          <a:lstStyle/>
          <a:p>
            <a:r>
              <a:rPr lang="en-GB" dirty="0"/>
              <a:t>‘</a:t>
            </a:r>
            <a:r>
              <a:rPr lang="en-GB" i="1" dirty="0"/>
              <a:t>Barbaros</a:t>
            </a:r>
            <a:r>
              <a:rPr lang="en-GB" dirty="0"/>
              <a:t>’ is used 10 times in </a:t>
            </a:r>
            <a:r>
              <a:rPr lang="en-GB" i="1" dirty="0"/>
              <a:t>Persians:</a:t>
            </a:r>
          </a:p>
          <a:p>
            <a:pPr lvl="1"/>
            <a:r>
              <a:rPr lang="el-GR" dirty="0"/>
              <a:t>187: </a:t>
            </a:r>
            <a:r>
              <a:rPr lang="el-GR" dirty="0" err="1"/>
              <a:t>γαῖαν</a:t>
            </a:r>
            <a:r>
              <a:rPr lang="el-GR" dirty="0"/>
              <a:t>, </a:t>
            </a:r>
            <a:r>
              <a:rPr lang="el-GR" dirty="0" err="1"/>
              <a:t>ἡδε</a:t>
            </a:r>
            <a:r>
              <a:rPr lang="el-GR" dirty="0"/>
              <a:t>̀ </a:t>
            </a:r>
            <a:r>
              <a:rPr lang="el-GR" dirty="0" err="1"/>
              <a:t>βάρβαρον</a:t>
            </a:r>
            <a:r>
              <a:rPr lang="el-GR" dirty="0"/>
              <a:t>				</a:t>
            </a:r>
            <a:r>
              <a:rPr lang="en-GB" dirty="0"/>
              <a:t>	earth, the barbarian earth</a:t>
            </a:r>
          </a:p>
          <a:p>
            <a:pPr lvl="1"/>
            <a:r>
              <a:rPr lang="en-GB" dirty="0"/>
              <a:t>255: </a:t>
            </a:r>
            <a:r>
              <a:rPr lang="el-GR" dirty="0" err="1"/>
              <a:t>στρατὸς</a:t>
            </a:r>
            <a:r>
              <a:rPr lang="el-GR" dirty="0"/>
              <a:t> </a:t>
            </a:r>
            <a:r>
              <a:rPr lang="el-GR" dirty="0" err="1"/>
              <a:t>γὰρ</a:t>
            </a:r>
            <a:r>
              <a:rPr lang="el-GR" dirty="0"/>
              <a:t> π</a:t>
            </a:r>
            <a:r>
              <a:rPr lang="en-GB" dirty="0" err="1"/>
              <a:t>ᾶ</a:t>
            </a:r>
            <a:r>
              <a:rPr lang="el-GR" dirty="0"/>
              <a:t>ς </a:t>
            </a:r>
            <a:r>
              <a:rPr lang="el-GR" dirty="0" err="1"/>
              <a:t>ὄλωλε</a:t>
            </a:r>
            <a:r>
              <a:rPr lang="el-GR" dirty="0"/>
              <a:t> </a:t>
            </a:r>
            <a:r>
              <a:rPr lang="el-GR" dirty="0" err="1"/>
              <a:t>βαρβάρων</a:t>
            </a:r>
            <a:r>
              <a:rPr lang="el-GR" dirty="0"/>
              <a:t>		</a:t>
            </a:r>
            <a:r>
              <a:rPr lang="en-GB" dirty="0"/>
              <a:t>	for the whole army of barbarians perished</a:t>
            </a:r>
          </a:p>
          <a:p>
            <a:pPr lvl="1"/>
            <a:r>
              <a:rPr lang="en-GB" dirty="0"/>
              <a:t>337–338: </a:t>
            </a:r>
            <a:r>
              <a:rPr lang="el-GR" dirty="0" err="1"/>
              <a:t>βαρβάρων</a:t>
            </a:r>
            <a:r>
              <a:rPr lang="el-GR" dirty="0"/>
              <a:t> / </a:t>
            </a:r>
            <a:r>
              <a:rPr lang="el-GR" dirty="0" err="1"/>
              <a:t>ναῦς</a:t>
            </a:r>
            <a:r>
              <a:rPr lang="el-GR" dirty="0"/>
              <a:t>				</a:t>
            </a:r>
            <a:r>
              <a:rPr lang="en-GB" dirty="0"/>
              <a:t>	the fleet / of the barbarians</a:t>
            </a:r>
          </a:p>
          <a:p>
            <a:pPr lvl="1"/>
            <a:r>
              <a:rPr lang="en-GB" dirty="0"/>
              <a:t>391: </a:t>
            </a:r>
            <a:r>
              <a:rPr lang="el-GR" dirty="0" err="1"/>
              <a:t>φόβος</a:t>
            </a:r>
            <a:r>
              <a:rPr lang="el-GR" dirty="0"/>
              <a:t> δὲ </a:t>
            </a:r>
            <a:r>
              <a:rPr lang="el-GR" dirty="0" err="1"/>
              <a:t>πᾶσι</a:t>
            </a:r>
            <a:r>
              <a:rPr lang="el-GR" dirty="0"/>
              <a:t> </a:t>
            </a:r>
            <a:r>
              <a:rPr lang="el-GR" dirty="0" err="1"/>
              <a:t>βαρβάροις</a:t>
            </a:r>
            <a:r>
              <a:rPr lang="el-GR" dirty="0"/>
              <a:t> </a:t>
            </a:r>
            <a:r>
              <a:rPr lang="el-GR" dirty="0" err="1"/>
              <a:t>παρῆν</a:t>
            </a:r>
            <a:r>
              <a:rPr lang="el-GR" dirty="0"/>
              <a:t>		</a:t>
            </a:r>
            <a:r>
              <a:rPr lang="en-GB" dirty="0"/>
              <a:t>	and fear came upon all the barbarians</a:t>
            </a:r>
          </a:p>
          <a:p>
            <a:pPr lvl="1"/>
            <a:r>
              <a:rPr lang="en-GB" dirty="0"/>
              <a:t>423: </a:t>
            </a:r>
            <a:r>
              <a:rPr lang="el-GR" dirty="0" err="1"/>
              <a:t>βαρβάρου</a:t>
            </a:r>
            <a:r>
              <a:rPr lang="el-GR" dirty="0"/>
              <a:t> </a:t>
            </a:r>
            <a:r>
              <a:rPr lang="el-GR" dirty="0" err="1"/>
              <a:t>στρατεύματος</a:t>
            </a:r>
            <a:r>
              <a:rPr lang="el-GR" dirty="0"/>
              <a:t>			</a:t>
            </a:r>
            <a:r>
              <a:rPr lang="en-GB" dirty="0"/>
              <a:t>		barbarian army</a:t>
            </a:r>
          </a:p>
          <a:p>
            <a:pPr lvl="1"/>
            <a:r>
              <a:rPr lang="en-GB" dirty="0"/>
              <a:t>434: </a:t>
            </a:r>
            <a:r>
              <a:rPr lang="el-GR" dirty="0" err="1"/>
              <a:t>πρόπαντι</a:t>
            </a:r>
            <a:r>
              <a:rPr lang="el-GR" dirty="0"/>
              <a:t> </a:t>
            </a:r>
            <a:r>
              <a:rPr lang="el-GR" dirty="0" err="1"/>
              <a:t>βαρβάρων</a:t>
            </a:r>
            <a:r>
              <a:rPr lang="el-GR" dirty="0"/>
              <a:t> γένει			</a:t>
            </a:r>
            <a:r>
              <a:rPr lang="en-GB" dirty="0"/>
              <a:t>	the whole race of barbarians</a:t>
            </a:r>
          </a:p>
          <a:p>
            <a:pPr lvl="1"/>
            <a:r>
              <a:rPr lang="en-GB" dirty="0"/>
              <a:t>475: </a:t>
            </a:r>
            <a:r>
              <a:rPr lang="el-GR" dirty="0" err="1"/>
              <a:t>οὓς</a:t>
            </a:r>
            <a:r>
              <a:rPr lang="el-GR" dirty="0"/>
              <a:t> </a:t>
            </a:r>
            <a:r>
              <a:rPr lang="el-GR" dirty="0" err="1"/>
              <a:t>πρόσθε</a:t>
            </a:r>
            <a:r>
              <a:rPr lang="el-GR" dirty="0"/>
              <a:t> </a:t>
            </a:r>
            <a:r>
              <a:rPr lang="el-GR" dirty="0" err="1"/>
              <a:t>Μαραθὼν</a:t>
            </a:r>
            <a:r>
              <a:rPr lang="el-GR" dirty="0"/>
              <a:t> </a:t>
            </a:r>
            <a:r>
              <a:rPr lang="el-GR" dirty="0" err="1"/>
              <a:t>βαρβάρων</a:t>
            </a:r>
            <a:r>
              <a:rPr lang="el-GR" dirty="0"/>
              <a:t> </a:t>
            </a:r>
            <a:r>
              <a:rPr lang="el-GR" dirty="0" err="1"/>
              <a:t>ἀπώλεσεν</a:t>
            </a:r>
            <a:r>
              <a:rPr lang="el-GR" dirty="0"/>
              <a:t>	</a:t>
            </a:r>
            <a:r>
              <a:rPr lang="en-GB" dirty="0"/>
              <a:t>barbarians whom Marathon destroyed before</a:t>
            </a:r>
          </a:p>
          <a:p>
            <a:pPr lvl="1"/>
            <a:r>
              <a:rPr lang="en-GB" dirty="0"/>
              <a:t>635: </a:t>
            </a:r>
            <a:r>
              <a:rPr lang="el-GR" dirty="0" err="1"/>
              <a:t>βάρβαρ</a:t>
            </a:r>
            <a:r>
              <a:rPr lang="en-GB" dirty="0"/>
              <a:t>’</a:t>
            </a:r>
            <a:r>
              <a:rPr lang="el-GR" dirty="0"/>
              <a:t> </a:t>
            </a:r>
            <a:r>
              <a:rPr lang="el-GR" dirty="0" err="1"/>
              <a:t>ἀσαφηνῆ</a:t>
            </a:r>
            <a:r>
              <a:rPr lang="el-GR" dirty="0"/>
              <a:t>				</a:t>
            </a:r>
            <a:r>
              <a:rPr lang="en-GB" dirty="0"/>
              <a:t>		barbarian incoherence  </a:t>
            </a:r>
          </a:p>
          <a:p>
            <a:pPr lvl="1"/>
            <a:r>
              <a:rPr lang="en-GB" dirty="0"/>
              <a:t>798: </a:t>
            </a:r>
            <a:r>
              <a:rPr lang="el-GR" dirty="0" err="1"/>
              <a:t>πᾶν</a:t>
            </a:r>
            <a:r>
              <a:rPr lang="el-GR" dirty="0"/>
              <a:t> </a:t>
            </a:r>
            <a:r>
              <a:rPr lang="el-GR" dirty="0" err="1"/>
              <a:t>στράτευμα</a:t>
            </a:r>
            <a:r>
              <a:rPr lang="el-GR" dirty="0"/>
              <a:t> </a:t>
            </a:r>
            <a:r>
              <a:rPr lang="el-GR" dirty="0" err="1"/>
              <a:t>βαρβάρων</a:t>
            </a:r>
            <a:r>
              <a:rPr lang="el-GR" dirty="0"/>
              <a:t>	</a:t>
            </a:r>
            <a:r>
              <a:rPr lang="en-GB" dirty="0"/>
              <a:t>	</a:t>
            </a:r>
            <a:r>
              <a:rPr lang="el-GR" dirty="0"/>
              <a:t>		</a:t>
            </a:r>
            <a:r>
              <a:rPr lang="en-GB" dirty="0"/>
              <a:t>the whole army of barbarians </a:t>
            </a:r>
          </a:p>
          <a:p>
            <a:pPr lvl="1"/>
            <a:r>
              <a:rPr lang="en-GB" dirty="0"/>
              <a:t>844: </a:t>
            </a:r>
            <a:r>
              <a:rPr lang="el-GR" dirty="0" err="1"/>
              <a:t>ἀκούσας</a:t>
            </a:r>
            <a:r>
              <a:rPr lang="el-GR" dirty="0"/>
              <a:t> </a:t>
            </a:r>
            <a:r>
              <a:rPr lang="el-GR" dirty="0" err="1"/>
              <a:t>βαρβάροισι</a:t>
            </a:r>
            <a:r>
              <a:rPr lang="el-GR" dirty="0"/>
              <a:t> </a:t>
            </a:r>
            <a:r>
              <a:rPr lang="el-GR" dirty="0" err="1"/>
              <a:t>πήματα</a:t>
            </a:r>
            <a:r>
              <a:rPr lang="el-GR" dirty="0"/>
              <a:t>		</a:t>
            </a:r>
            <a:r>
              <a:rPr lang="en-GB" dirty="0"/>
              <a:t>	</a:t>
            </a:r>
            <a:r>
              <a:rPr lang="el-GR" dirty="0"/>
              <a:t>	</a:t>
            </a:r>
            <a:r>
              <a:rPr lang="en-GB" dirty="0"/>
              <a:t>hearing the barbarians’ calamities </a:t>
            </a:r>
          </a:p>
        </p:txBody>
      </p:sp>
    </p:spTree>
    <p:extLst>
      <p:ext uri="{BB962C8B-B14F-4D97-AF65-F5344CB8AC3E}">
        <p14:creationId xmlns:p14="http://schemas.microsoft.com/office/powerpoint/2010/main" val="3880807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7C1A3-F26E-7398-E4AB-E7BB8A96AF6C}"/>
              </a:ext>
            </a:extLst>
          </p:cNvPr>
          <p:cNvSpPr>
            <a:spLocks noGrp="1"/>
          </p:cNvSpPr>
          <p:nvPr>
            <p:ph type="title"/>
          </p:nvPr>
        </p:nvSpPr>
        <p:spPr/>
        <p:txBody>
          <a:bodyPr/>
          <a:lstStyle/>
          <a:p>
            <a:r>
              <a:rPr lang="en-GB" dirty="0"/>
              <a:t>Aeschylus’ </a:t>
            </a:r>
            <a:r>
              <a:rPr lang="en-GB" i="1" dirty="0"/>
              <a:t>Persians</a:t>
            </a:r>
            <a:r>
              <a:rPr lang="en-GB" dirty="0"/>
              <a:t>, 181-186</a:t>
            </a:r>
          </a:p>
        </p:txBody>
      </p:sp>
      <p:sp>
        <p:nvSpPr>
          <p:cNvPr id="3" name="Content Placeholder 2">
            <a:extLst>
              <a:ext uri="{FF2B5EF4-FFF2-40B4-BE49-F238E27FC236}">
                <a16:creationId xmlns:a16="http://schemas.microsoft.com/office/drawing/2014/main" id="{52804965-EB11-4260-106D-1581C2E25AA7}"/>
              </a:ext>
            </a:extLst>
          </p:cNvPr>
          <p:cNvSpPr>
            <a:spLocks noGrp="1"/>
          </p:cNvSpPr>
          <p:nvPr>
            <p:ph idx="1"/>
          </p:nvPr>
        </p:nvSpPr>
        <p:spPr>
          <a:xfrm>
            <a:off x="581193" y="2180496"/>
            <a:ext cx="5514808" cy="3678303"/>
          </a:xfrm>
        </p:spPr>
        <p:txBody>
          <a:bodyPr/>
          <a:lstStyle/>
          <a:p>
            <a:pPr marL="0" indent="0">
              <a:buNone/>
            </a:pPr>
            <a:r>
              <a:rPr lang="el-GR" dirty="0" err="1"/>
              <a:t>ἐδοξάτην</a:t>
            </a:r>
            <a:r>
              <a:rPr lang="el-GR" dirty="0"/>
              <a:t> μοι δύο </a:t>
            </a:r>
            <a:r>
              <a:rPr lang="el-GR" dirty="0" err="1"/>
              <a:t>γυναῖκ</a:t>
            </a:r>
            <a:r>
              <a:rPr lang="el-GR" dirty="0"/>
              <a:t>᾽ </a:t>
            </a:r>
            <a:r>
              <a:rPr lang="el-GR" dirty="0" err="1"/>
              <a:t>εὐείμονε</a:t>
            </a:r>
            <a:r>
              <a:rPr lang="el-GR" dirty="0"/>
              <a:t>,</a:t>
            </a:r>
          </a:p>
          <a:p>
            <a:pPr marL="0" indent="0">
              <a:buNone/>
            </a:pPr>
            <a:r>
              <a:rPr lang="el-GR" dirty="0" err="1"/>
              <a:t>ἡ</a:t>
            </a:r>
            <a:r>
              <a:rPr lang="el-GR" dirty="0"/>
              <a:t> </a:t>
            </a:r>
            <a:r>
              <a:rPr lang="el-GR" dirty="0" err="1"/>
              <a:t>μὲν</a:t>
            </a:r>
            <a:r>
              <a:rPr lang="el-GR" dirty="0"/>
              <a:t> </a:t>
            </a:r>
            <a:r>
              <a:rPr lang="el-GR" dirty="0" err="1"/>
              <a:t>πέπλοισι</a:t>
            </a:r>
            <a:r>
              <a:rPr lang="el-GR" dirty="0"/>
              <a:t> </a:t>
            </a:r>
            <a:r>
              <a:rPr lang="el-GR" dirty="0" err="1"/>
              <a:t>Περσικοῖς</a:t>
            </a:r>
            <a:r>
              <a:rPr lang="el-GR" dirty="0"/>
              <a:t> </a:t>
            </a:r>
            <a:r>
              <a:rPr lang="el-GR" dirty="0" err="1"/>
              <a:t>ἠσκημένη</a:t>
            </a:r>
            <a:r>
              <a:rPr lang="el-GR" dirty="0"/>
              <a:t>,</a:t>
            </a:r>
          </a:p>
          <a:p>
            <a:pPr marL="0" indent="0">
              <a:buNone/>
            </a:pPr>
            <a:r>
              <a:rPr lang="el-GR" dirty="0" err="1"/>
              <a:t>ἡ</a:t>
            </a:r>
            <a:r>
              <a:rPr lang="el-GR" dirty="0"/>
              <a:t> δ᾽ </a:t>
            </a:r>
            <a:r>
              <a:rPr lang="el-GR" dirty="0" err="1"/>
              <a:t>αὖτε</a:t>
            </a:r>
            <a:r>
              <a:rPr lang="el-GR" dirty="0"/>
              <a:t> </a:t>
            </a:r>
            <a:r>
              <a:rPr lang="el-GR" dirty="0" err="1"/>
              <a:t>Δωρικοῖσιν</a:t>
            </a:r>
            <a:r>
              <a:rPr lang="el-GR" dirty="0"/>
              <a:t>, </a:t>
            </a:r>
            <a:r>
              <a:rPr lang="el-GR" dirty="0" err="1"/>
              <a:t>εἰς</a:t>
            </a:r>
            <a:r>
              <a:rPr lang="el-GR" dirty="0"/>
              <a:t> </a:t>
            </a:r>
            <a:r>
              <a:rPr lang="el-GR" dirty="0" err="1"/>
              <a:t>ὄψιν</a:t>
            </a:r>
            <a:r>
              <a:rPr lang="el-GR" dirty="0"/>
              <a:t> </a:t>
            </a:r>
            <a:r>
              <a:rPr lang="el-GR" dirty="0" err="1"/>
              <a:t>μολεῖν</a:t>
            </a:r>
            <a:r>
              <a:rPr lang="el-GR" dirty="0"/>
              <a:t>,</a:t>
            </a:r>
          </a:p>
          <a:p>
            <a:pPr marL="0" indent="0">
              <a:buNone/>
            </a:pPr>
            <a:r>
              <a:rPr lang="el-GR" dirty="0"/>
              <a:t>[…]</a:t>
            </a:r>
          </a:p>
          <a:p>
            <a:pPr marL="0" indent="0">
              <a:buNone/>
            </a:pPr>
            <a:r>
              <a:rPr lang="el-GR" dirty="0"/>
              <a:t>      … </a:t>
            </a:r>
            <a:r>
              <a:rPr lang="el-GR" dirty="0" err="1"/>
              <a:t>πάτραν</a:t>
            </a:r>
            <a:r>
              <a:rPr lang="el-GR" dirty="0"/>
              <a:t> δ᾽ </a:t>
            </a:r>
            <a:r>
              <a:rPr lang="el-GR" dirty="0" err="1"/>
              <a:t>ἔναιον</a:t>
            </a:r>
            <a:r>
              <a:rPr lang="el-GR" dirty="0"/>
              <a:t> </a:t>
            </a:r>
            <a:r>
              <a:rPr lang="el-GR" dirty="0" err="1"/>
              <a:t>ἡ</a:t>
            </a:r>
            <a:r>
              <a:rPr lang="el-GR" dirty="0"/>
              <a:t> </a:t>
            </a:r>
            <a:r>
              <a:rPr lang="el-GR" dirty="0" err="1"/>
              <a:t>μὲν</a:t>
            </a:r>
            <a:r>
              <a:rPr lang="el-GR" dirty="0"/>
              <a:t> </a:t>
            </a:r>
            <a:r>
              <a:rPr lang="el-GR" dirty="0" err="1"/>
              <a:t>Ἑλλάδα</a:t>
            </a:r>
            <a:endParaRPr lang="el-GR" dirty="0"/>
          </a:p>
          <a:p>
            <a:pPr marL="0" indent="0">
              <a:buNone/>
            </a:pPr>
            <a:r>
              <a:rPr lang="el-GR" b="1" dirty="0" err="1"/>
              <a:t>κλήρῳ</a:t>
            </a:r>
            <a:r>
              <a:rPr lang="el-GR" b="1" dirty="0"/>
              <a:t> </a:t>
            </a:r>
            <a:r>
              <a:rPr lang="el-GR" b="1" dirty="0" err="1"/>
              <a:t>λαχοῦσα</a:t>
            </a:r>
            <a:r>
              <a:rPr lang="el-GR" b="1" dirty="0"/>
              <a:t> </a:t>
            </a:r>
            <a:r>
              <a:rPr lang="el-GR" b="1" dirty="0" err="1"/>
              <a:t>γαῖαν</a:t>
            </a:r>
            <a:r>
              <a:rPr lang="el-GR" b="1" dirty="0"/>
              <a:t>, </a:t>
            </a:r>
            <a:r>
              <a:rPr lang="el-GR" b="1" dirty="0" err="1"/>
              <a:t>ἡ</a:t>
            </a:r>
            <a:r>
              <a:rPr lang="el-GR" b="1" dirty="0"/>
              <a:t> </a:t>
            </a:r>
            <a:r>
              <a:rPr lang="el-GR" b="1" dirty="0" err="1"/>
              <a:t>δὲ</a:t>
            </a:r>
            <a:r>
              <a:rPr lang="el-GR" b="1" dirty="0"/>
              <a:t> </a:t>
            </a:r>
            <a:r>
              <a:rPr lang="el-GR" b="1" dirty="0" err="1"/>
              <a:t>βάρβαρον</a:t>
            </a:r>
            <a:r>
              <a:rPr lang="el-GR" b="1" dirty="0"/>
              <a:t>. </a:t>
            </a:r>
            <a:endParaRPr lang="en-GB" b="1" dirty="0"/>
          </a:p>
        </p:txBody>
      </p:sp>
      <p:sp>
        <p:nvSpPr>
          <p:cNvPr id="4" name="Content Placeholder 2">
            <a:extLst>
              <a:ext uri="{FF2B5EF4-FFF2-40B4-BE49-F238E27FC236}">
                <a16:creationId xmlns:a16="http://schemas.microsoft.com/office/drawing/2014/main" id="{7A8CD069-C114-DDA3-369A-F3DE381B66B3}"/>
              </a:ext>
            </a:extLst>
          </p:cNvPr>
          <p:cNvSpPr txBox="1">
            <a:spLocks/>
          </p:cNvSpPr>
          <p:nvPr/>
        </p:nvSpPr>
        <p:spPr>
          <a:xfrm>
            <a:off x="5702968" y="2180495"/>
            <a:ext cx="5907840" cy="3678303"/>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buFont typeface="Wingdings 2" panose="05020102010507070707" pitchFamily="18" charset="2"/>
              <a:buNone/>
            </a:pPr>
            <a:r>
              <a:rPr lang="en-GB" dirty="0"/>
              <a:t>I dreamt that two beautifully-clad women, </a:t>
            </a:r>
          </a:p>
          <a:p>
            <a:pPr marL="0" indent="0">
              <a:buFont typeface="Wingdings 2" panose="05020102010507070707" pitchFamily="18" charset="2"/>
              <a:buNone/>
            </a:pPr>
            <a:r>
              <a:rPr lang="en-GB" dirty="0"/>
              <a:t>one dressed in Persian peploi, </a:t>
            </a:r>
          </a:p>
          <a:p>
            <a:pPr marL="0" indent="0">
              <a:buFont typeface="Wingdings 2" panose="05020102010507070707" pitchFamily="18" charset="2"/>
              <a:buNone/>
            </a:pPr>
            <a:r>
              <a:rPr lang="en-GB" dirty="0"/>
              <a:t>the other in Dorian attire, came into sight,  </a:t>
            </a:r>
          </a:p>
          <a:p>
            <a:pPr marL="0" indent="0">
              <a:buFont typeface="Wingdings 2" panose="05020102010507070707" pitchFamily="18" charset="2"/>
              <a:buNone/>
            </a:pPr>
            <a:r>
              <a:rPr lang="en-GB" dirty="0"/>
              <a:t>[…] </a:t>
            </a:r>
          </a:p>
          <a:p>
            <a:pPr marL="0" indent="0">
              <a:buFont typeface="Wingdings 2" panose="05020102010507070707" pitchFamily="18" charset="2"/>
              <a:buNone/>
            </a:pPr>
            <a:r>
              <a:rPr lang="en-GB" dirty="0"/>
              <a:t> … and they dwelled in [two] fatherlands,</a:t>
            </a:r>
          </a:p>
          <a:p>
            <a:pPr marL="0" indent="0">
              <a:buFont typeface="Wingdings 2" panose="05020102010507070707" pitchFamily="18" charset="2"/>
              <a:buNone/>
            </a:pPr>
            <a:r>
              <a:rPr lang="en-GB" b="1" dirty="0"/>
              <a:t>one was allotted Greece, the other, barbarian land.</a:t>
            </a:r>
          </a:p>
        </p:txBody>
      </p:sp>
    </p:spTree>
    <p:extLst>
      <p:ext uri="{BB962C8B-B14F-4D97-AF65-F5344CB8AC3E}">
        <p14:creationId xmlns:p14="http://schemas.microsoft.com/office/powerpoint/2010/main" val="3608156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03256-698C-4083-89DF-49949EFCD8F7}"/>
              </a:ext>
            </a:extLst>
          </p:cNvPr>
          <p:cNvSpPr>
            <a:spLocks noGrp="1"/>
          </p:cNvSpPr>
          <p:nvPr>
            <p:ph type="title"/>
          </p:nvPr>
        </p:nvSpPr>
        <p:spPr/>
        <p:txBody>
          <a:bodyPr/>
          <a:lstStyle/>
          <a:p>
            <a:r>
              <a:rPr lang="en-GB" dirty="0"/>
              <a:t>Barbarity in Euripides’ tragedies</a:t>
            </a:r>
          </a:p>
        </p:txBody>
      </p:sp>
      <p:sp>
        <p:nvSpPr>
          <p:cNvPr id="3" name="Content Placeholder 2">
            <a:extLst>
              <a:ext uri="{FF2B5EF4-FFF2-40B4-BE49-F238E27FC236}">
                <a16:creationId xmlns:a16="http://schemas.microsoft.com/office/drawing/2014/main" id="{2CD9612B-40A9-C961-7E32-C3303B5EE3FA}"/>
              </a:ext>
            </a:extLst>
          </p:cNvPr>
          <p:cNvSpPr>
            <a:spLocks noGrp="1"/>
          </p:cNvSpPr>
          <p:nvPr>
            <p:ph idx="1"/>
          </p:nvPr>
        </p:nvSpPr>
        <p:spPr>
          <a:xfrm>
            <a:off x="581192" y="2045586"/>
            <a:ext cx="11029615" cy="1443853"/>
          </a:xfrm>
        </p:spPr>
        <p:txBody>
          <a:bodyPr/>
          <a:lstStyle/>
          <a:p>
            <a:r>
              <a:rPr lang="en-GB" dirty="0"/>
              <a:t>Euripides uses the word ‘</a:t>
            </a:r>
            <a:r>
              <a:rPr lang="en-GB" i="1" dirty="0" err="1"/>
              <a:t>barbaros</a:t>
            </a:r>
            <a:r>
              <a:rPr lang="en-GB" dirty="0"/>
              <a:t>’ 100 times in his surviving 18 tragedies. </a:t>
            </a:r>
          </a:p>
          <a:p>
            <a:r>
              <a:rPr lang="en-GB" dirty="0"/>
              <a:t>Aeschylus uses ‘</a:t>
            </a:r>
            <a:r>
              <a:rPr lang="en-GB" i="1" dirty="0" err="1"/>
              <a:t>barbaros</a:t>
            </a:r>
            <a:r>
              <a:rPr lang="en-GB" dirty="0"/>
              <a:t>’ 14 times (across 7 plays). </a:t>
            </a:r>
          </a:p>
          <a:p>
            <a:r>
              <a:rPr lang="en-GB" dirty="0"/>
              <a:t>Sophocles uses ‘</a:t>
            </a:r>
            <a:r>
              <a:rPr lang="en-GB" i="1" dirty="0" err="1"/>
              <a:t>barbaros</a:t>
            </a:r>
            <a:r>
              <a:rPr lang="en-GB" dirty="0"/>
              <a:t>’ 7 times (across 7 plays). </a:t>
            </a:r>
          </a:p>
        </p:txBody>
      </p:sp>
      <p:graphicFrame>
        <p:nvGraphicFramePr>
          <p:cNvPr id="4" name="Chart 3">
            <a:extLst>
              <a:ext uri="{FF2B5EF4-FFF2-40B4-BE49-F238E27FC236}">
                <a16:creationId xmlns:a16="http://schemas.microsoft.com/office/drawing/2014/main" id="{8092EA56-886E-7297-70F3-8EDCF46B799E}"/>
              </a:ext>
            </a:extLst>
          </p:cNvPr>
          <p:cNvGraphicFramePr/>
          <p:nvPr>
            <p:extLst>
              <p:ext uri="{D42A27DB-BD31-4B8C-83A1-F6EECF244321}">
                <p14:modId xmlns:p14="http://schemas.microsoft.com/office/powerpoint/2010/main" val="3133267284"/>
              </p:ext>
            </p:extLst>
          </p:nvPr>
        </p:nvGraphicFramePr>
        <p:xfrm>
          <a:off x="581192" y="3510844"/>
          <a:ext cx="11029614" cy="315123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878545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EED6A-4E36-412A-ED76-0209034BF317}"/>
              </a:ext>
            </a:extLst>
          </p:cNvPr>
          <p:cNvSpPr>
            <a:spLocks noGrp="1"/>
          </p:cNvSpPr>
          <p:nvPr>
            <p:ph type="title"/>
          </p:nvPr>
        </p:nvSpPr>
        <p:spPr/>
        <p:txBody>
          <a:bodyPr/>
          <a:lstStyle/>
          <a:p>
            <a:r>
              <a:rPr lang="en-GB" dirty="0"/>
              <a:t>Barbaric behaviour?</a:t>
            </a:r>
          </a:p>
        </p:txBody>
      </p:sp>
      <p:sp>
        <p:nvSpPr>
          <p:cNvPr id="3" name="Content Placeholder 2">
            <a:extLst>
              <a:ext uri="{FF2B5EF4-FFF2-40B4-BE49-F238E27FC236}">
                <a16:creationId xmlns:a16="http://schemas.microsoft.com/office/drawing/2014/main" id="{F0BFE92D-D7D2-151D-1189-5761D3D211BA}"/>
              </a:ext>
            </a:extLst>
          </p:cNvPr>
          <p:cNvSpPr>
            <a:spLocks noGrp="1"/>
          </p:cNvSpPr>
          <p:nvPr>
            <p:ph idx="1"/>
          </p:nvPr>
        </p:nvSpPr>
        <p:spPr/>
        <p:txBody>
          <a:bodyPr/>
          <a:lstStyle/>
          <a:p>
            <a:r>
              <a:rPr lang="en-GB" dirty="0"/>
              <a:t>Barbarian stereotypes: orientalism, effeminacy, luxury, softness, megalomania, hubris, savage cruelty, a fierce temper.</a:t>
            </a:r>
          </a:p>
          <a:p>
            <a:r>
              <a:rPr lang="en-GB" dirty="0"/>
              <a:t>Denys Page:  ‘She has nearly all the features of the type — unrestrained excess in lamentation, a readiness to fawn upon authority, the powers of magic, childish surprise at falsehood and broken promises, […] the inhuman cruelty of the child-murderess was a typically foreign quality’ (</a:t>
            </a:r>
            <a:r>
              <a:rPr lang="en-GB" i="1" dirty="0"/>
              <a:t>Euripides’ Medea</a:t>
            </a:r>
            <a:r>
              <a:rPr lang="en-GB" dirty="0"/>
              <a:t>,1938: xix–xx).</a:t>
            </a:r>
          </a:p>
          <a:p>
            <a:r>
              <a:rPr lang="en-GB" dirty="0"/>
              <a:t>The Carians in </a:t>
            </a:r>
            <a:r>
              <a:rPr lang="en-GB" i="1" dirty="0"/>
              <a:t>Iliad </a:t>
            </a:r>
            <a:r>
              <a:rPr lang="en-GB" dirty="0"/>
              <a:t>2.867 are </a:t>
            </a:r>
            <a:r>
              <a:rPr lang="el-GR" dirty="0"/>
              <a:t>βαρβαρόφωνος</a:t>
            </a:r>
            <a:r>
              <a:rPr lang="en-GB" i="1" dirty="0"/>
              <a:t>, </a:t>
            </a:r>
            <a:r>
              <a:rPr lang="en-GB" dirty="0"/>
              <a:t>‘of foreign speech’.</a:t>
            </a:r>
          </a:p>
          <a:p>
            <a:r>
              <a:rPr lang="en-GB" dirty="0"/>
              <a:t>Aeschylus’ Persians describe their ‘obscure barbaric speech’ (</a:t>
            </a:r>
            <a:r>
              <a:rPr lang="el-GR" dirty="0" err="1"/>
              <a:t>βάρβαρ</a:t>
            </a:r>
            <a:r>
              <a:rPr lang="el-GR" dirty="0"/>
              <a:t>᾽ </a:t>
            </a:r>
            <a:r>
              <a:rPr lang="el-GR" dirty="0" err="1"/>
              <a:t>ἀσαφηνῆ</a:t>
            </a:r>
            <a:r>
              <a:rPr lang="el-GR" dirty="0"/>
              <a:t>, 635)</a:t>
            </a:r>
            <a:r>
              <a:rPr lang="en-GB" dirty="0"/>
              <a:t>.</a:t>
            </a:r>
          </a:p>
          <a:p>
            <a:r>
              <a:rPr lang="en-GB" dirty="0"/>
              <a:t>Pat Easterling:  ‘If Medea is to be seen as a distinctly oriental type, why does Euripides make her talk like a Greek, argue like a Greek, and to all appearances feel like a Greek?’ (‘The infanticide in Euripides’ Medea’, 1977: 180)</a:t>
            </a:r>
          </a:p>
          <a:p>
            <a:pPr marL="0" indent="0">
              <a:buNone/>
            </a:pPr>
            <a:endParaRPr lang="en-GB" dirty="0"/>
          </a:p>
          <a:p>
            <a:endParaRPr lang="en-GB" dirty="0"/>
          </a:p>
        </p:txBody>
      </p:sp>
    </p:spTree>
    <p:extLst>
      <p:ext uri="{BB962C8B-B14F-4D97-AF65-F5344CB8AC3E}">
        <p14:creationId xmlns:p14="http://schemas.microsoft.com/office/powerpoint/2010/main" val="865970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2928117C-9446-4E7F-AE62-95E0F6DB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8" name="Rectangle 27">
            <a:extLst>
              <a:ext uri="{FF2B5EF4-FFF2-40B4-BE49-F238E27FC236}">
                <a16:creationId xmlns:a16="http://schemas.microsoft.com/office/drawing/2014/main" id="{84D30AFB-4D71-48B0-AA00-28EE92363A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9" name="Rectangle 28">
            <a:extLst>
              <a:ext uri="{FF2B5EF4-FFF2-40B4-BE49-F238E27FC236}">
                <a16:creationId xmlns:a16="http://schemas.microsoft.com/office/drawing/2014/main" id="{96A0B76F-8010-4C62-B4B6-C5FC438C05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0" name="Rectangle 29">
            <a:extLst>
              <a:ext uri="{FF2B5EF4-FFF2-40B4-BE49-F238E27FC236}">
                <a16:creationId xmlns:a16="http://schemas.microsoft.com/office/drawing/2014/main" id="{9FC936C0-4624-438D-BDD0-6B296BD640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1" name="Rectangle 30">
            <a:extLst>
              <a:ext uri="{FF2B5EF4-FFF2-40B4-BE49-F238E27FC236}">
                <a16:creationId xmlns:a16="http://schemas.microsoft.com/office/drawing/2014/main" id="{E08D4B6A-8113-4DFB-B82E-B60CAC8E0A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32" name="Rectangle 31">
            <a:extLst>
              <a:ext uri="{FF2B5EF4-FFF2-40B4-BE49-F238E27FC236}">
                <a16:creationId xmlns:a16="http://schemas.microsoft.com/office/drawing/2014/main" id="{9822E561-F97C-4CBB-A9A6-A6BF6317BC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 name="Title 1">
            <a:extLst>
              <a:ext uri="{FF2B5EF4-FFF2-40B4-BE49-F238E27FC236}">
                <a16:creationId xmlns:a16="http://schemas.microsoft.com/office/drawing/2014/main" id="{F192C041-BE38-06C0-6D66-E9CB4438D15F}"/>
              </a:ext>
            </a:extLst>
          </p:cNvPr>
          <p:cNvSpPr>
            <a:spLocks noGrp="1"/>
          </p:cNvSpPr>
          <p:nvPr>
            <p:ph type="title"/>
          </p:nvPr>
        </p:nvSpPr>
        <p:spPr>
          <a:xfrm>
            <a:off x="638620" y="863695"/>
            <a:ext cx="3511233" cy="3779995"/>
          </a:xfrm>
        </p:spPr>
        <p:txBody>
          <a:bodyPr vert="horz" lIns="91440" tIns="45720" rIns="91440" bIns="45720" rtlCol="0" anchor="ctr">
            <a:normAutofit/>
          </a:bodyPr>
          <a:lstStyle/>
          <a:p>
            <a:pPr algn="ctr"/>
            <a:r>
              <a:rPr lang="en-US" sz="3600">
                <a:solidFill>
                  <a:srgbClr val="FFFFFF"/>
                </a:solidFill>
              </a:rPr>
              <a:t>Medea’s appearance</a:t>
            </a:r>
          </a:p>
        </p:txBody>
      </p:sp>
      <p:sp>
        <p:nvSpPr>
          <p:cNvPr id="4" name="Text Placeholder 3">
            <a:extLst>
              <a:ext uri="{FF2B5EF4-FFF2-40B4-BE49-F238E27FC236}">
                <a16:creationId xmlns:a16="http://schemas.microsoft.com/office/drawing/2014/main" id="{B3A11D48-F669-BEEB-70DE-EAD0D371EECF}"/>
              </a:ext>
            </a:extLst>
          </p:cNvPr>
          <p:cNvSpPr>
            <a:spLocks noGrp="1"/>
          </p:cNvSpPr>
          <p:nvPr>
            <p:ph type="body" sz="half" idx="2"/>
          </p:nvPr>
        </p:nvSpPr>
        <p:spPr>
          <a:xfrm>
            <a:off x="638621" y="4739780"/>
            <a:ext cx="3511233" cy="1147054"/>
          </a:xfrm>
        </p:spPr>
        <p:txBody>
          <a:bodyPr vert="horz" lIns="91440" tIns="45720" rIns="91440" bIns="45720" rtlCol="0" anchor="b">
            <a:normAutofit/>
          </a:bodyPr>
          <a:lstStyle/>
          <a:p>
            <a:pPr algn="l">
              <a:lnSpc>
                <a:spcPct val="90000"/>
              </a:lnSpc>
            </a:pPr>
            <a:r>
              <a:rPr lang="en-US" sz="1900" cap="all" dirty="0">
                <a:solidFill>
                  <a:schemeClr val="accent1">
                    <a:lumMod val="25000"/>
                    <a:lumOff val="75000"/>
                  </a:schemeClr>
                </a:solidFill>
              </a:rPr>
              <a:t>Red-figure Lucanian calyx-krater, c.400 BCE, side A (Cleveland Art Museum 1991.1) </a:t>
            </a:r>
          </a:p>
        </p:txBody>
      </p:sp>
      <p:sp>
        <p:nvSpPr>
          <p:cNvPr id="33" name="Rectangle 32">
            <a:extLst>
              <a:ext uri="{FF2B5EF4-FFF2-40B4-BE49-F238E27FC236}">
                <a16:creationId xmlns:a16="http://schemas.microsoft.com/office/drawing/2014/main" id="{B01B0E58-A5C8-4CDA-A2E0-35DF94E59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20" y="457200"/>
            <a:ext cx="3511233" cy="914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pic>
        <p:nvPicPr>
          <p:cNvPr id="5" name="Content Placeholder 4" descr="A close-up of a vase&#10;&#10;AI-generated content may be incorrect.">
            <a:extLst>
              <a:ext uri="{FF2B5EF4-FFF2-40B4-BE49-F238E27FC236}">
                <a16:creationId xmlns:a16="http://schemas.microsoft.com/office/drawing/2014/main" id="{B4C8DAE2-A45A-6D17-12E7-6C1DC5465429}"/>
              </a:ext>
            </a:extLst>
          </p:cNvPr>
          <p:cNvPicPr>
            <a:picLocks noGrp="1" noChangeAspect="1"/>
          </p:cNvPicPr>
          <p:nvPr>
            <p:ph idx="1"/>
          </p:nvPr>
        </p:nvPicPr>
        <p:blipFill>
          <a:blip r:embed="rId2"/>
          <a:srcRect l="17637" r="14801" b="1"/>
          <a:stretch/>
        </p:blipFill>
        <p:spPr>
          <a:xfrm>
            <a:off x="4654295" y="457200"/>
            <a:ext cx="7086151" cy="5899650"/>
          </a:xfrm>
          <a:prstGeom prst="rect">
            <a:avLst/>
          </a:prstGeom>
        </p:spPr>
      </p:pic>
    </p:spTree>
    <p:extLst>
      <p:ext uri="{BB962C8B-B14F-4D97-AF65-F5344CB8AC3E}">
        <p14:creationId xmlns:p14="http://schemas.microsoft.com/office/powerpoint/2010/main" val="330339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7EF7E-646E-4A4C-94CB-3A2A9142DC74}"/>
              </a:ext>
            </a:extLst>
          </p:cNvPr>
          <p:cNvSpPr>
            <a:spLocks noGrp="1"/>
          </p:cNvSpPr>
          <p:nvPr>
            <p:ph type="title"/>
          </p:nvPr>
        </p:nvSpPr>
        <p:spPr/>
        <p:txBody>
          <a:bodyPr/>
          <a:lstStyle/>
          <a:p>
            <a:r>
              <a:rPr lang="en-GB" dirty="0"/>
              <a:t>Medea’s </a:t>
            </a:r>
            <a:r>
              <a:rPr lang="en-GB" dirty="0" err="1"/>
              <a:t>Hellenisation</a:t>
            </a:r>
            <a:r>
              <a:rPr lang="en-GB" dirty="0"/>
              <a:t> </a:t>
            </a:r>
          </a:p>
        </p:txBody>
      </p:sp>
      <p:sp>
        <p:nvSpPr>
          <p:cNvPr id="3" name="Content Placeholder 2">
            <a:extLst>
              <a:ext uri="{FF2B5EF4-FFF2-40B4-BE49-F238E27FC236}">
                <a16:creationId xmlns:a16="http://schemas.microsoft.com/office/drawing/2014/main" id="{45A4347D-6EC5-F128-03DE-67B094914B3C}"/>
              </a:ext>
            </a:extLst>
          </p:cNvPr>
          <p:cNvSpPr>
            <a:spLocks noGrp="1"/>
          </p:cNvSpPr>
          <p:nvPr>
            <p:ph idx="1"/>
          </p:nvPr>
        </p:nvSpPr>
        <p:spPr>
          <a:xfrm>
            <a:off x="581192" y="2078896"/>
            <a:ext cx="11029615" cy="4423504"/>
          </a:xfrm>
        </p:spPr>
        <p:txBody>
          <a:bodyPr/>
          <a:lstStyle/>
          <a:p>
            <a:r>
              <a:rPr lang="en-GB" dirty="0"/>
              <a:t>Medea’s ‘barbaric’ excessive lamentation, childishness, cruelty, and murderous tendencies are also seen in Ajax, Odysseus, Achilles, and Herakles…the figureheads of Greek heroism!</a:t>
            </a:r>
          </a:p>
          <a:p>
            <a:r>
              <a:rPr lang="en-GB" dirty="0"/>
              <a:t>She shows many traits of a Greek hero: hubris, a strong will and fierce temper, a penchant for revenge, a concern for her </a:t>
            </a:r>
            <a:r>
              <a:rPr lang="en-GB" i="1" dirty="0" err="1"/>
              <a:t>kleos</a:t>
            </a:r>
            <a:r>
              <a:rPr lang="en-GB" dirty="0"/>
              <a:t>, and a fear of being laughed at. </a:t>
            </a:r>
          </a:p>
          <a:p>
            <a:r>
              <a:rPr lang="en-GB" dirty="0"/>
              <a:t>She uses the language of honour, respect, and justice:</a:t>
            </a:r>
          </a:p>
          <a:p>
            <a:pPr lvl="1"/>
            <a:r>
              <a:rPr lang="en-GB" dirty="0"/>
              <a:t>‘ill-fortuned Medea, </a:t>
            </a:r>
            <a:r>
              <a:rPr lang="en-GB" b="1" dirty="0"/>
              <a:t>dishonoured</a:t>
            </a:r>
            <a:r>
              <a:rPr lang="en-GB" dirty="0"/>
              <a:t>’ (</a:t>
            </a:r>
            <a:r>
              <a:rPr lang="el-GR" dirty="0"/>
              <a:t>Μήδεια δ᾽ </a:t>
            </a:r>
            <a:r>
              <a:rPr lang="el-GR" dirty="0" err="1"/>
              <a:t>ἡ</a:t>
            </a:r>
            <a:r>
              <a:rPr lang="el-GR" dirty="0"/>
              <a:t> δύστηνος </a:t>
            </a:r>
            <a:r>
              <a:rPr lang="el-GR" b="1" dirty="0" err="1"/>
              <a:t>ἠτιμασμένη</a:t>
            </a:r>
            <a:r>
              <a:rPr lang="en-GB" dirty="0"/>
              <a:t>, 20).</a:t>
            </a:r>
          </a:p>
          <a:p>
            <a:pPr lvl="1"/>
            <a:r>
              <a:rPr lang="en-GB" dirty="0"/>
              <a:t>‘you were not about to </a:t>
            </a:r>
            <a:r>
              <a:rPr lang="en-GB" b="1" dirty="0"/>
              <a:t>dishonour</a:t>
            </a:r>
            <a:r>
              <a:rPr lang="en-GB" dirty="0"/>
              <a:t> (</a:t>
            </a:r>
            <a:r>
              <a:rPr lang="el-GR" b="1" dirty="0" err="1">
                <a:solidFill>
                  <a:srgbClr val="000000"/>
                </a:solidFill>
                <a:latin typeface="New Athena Unicode"/>
              </a:rPr>
              <a:t>ἀτιμάσας</a:t>
            </a:r>
            <a:r>
              <a:rPr lang="en-GB" dirty="0"/>
              <a:t>) my marriage bed and live out a pleasant life </a:t>
            </a:r>
            <a:r>
              <a:rPr lang="en-GB" b="1" dirty="0"/>
              <a:t>laughing</a:t>
            </a:r>
            <a:r>
              <a:rPr lang="en-GB" dirty="0"/>
              <a:t> at me’ (</a:t>
            </a:r>
            <a:r>
              <a:rPr lang="el-GR" b="1" dirty="0" err="1"/>
              <a:t>ἐγγελῶν</a:t>
            </a:r>
            <a:r>
              <a:rPr lang="el-GR" dirty="0"/>
              <a:t> </a:t>
            </a:r>
            <a:r>
              <a:rPr lang="el-GR" dirty="0" err="1"/>
              <a:t>ἐμοὶ</a:t>
            </a:r>
            <a:r>
              <a:rPr lang="el-GR" dirty="0"/>
              <a:t>, 1354-5)</a:t>
            </a:r>
          </a:p>
          <a:p>
            <a:pPr lvl="1"/>
            <a:r>
              <a:rPr lang="en-GB" dirty="0"/>
              <a:t>‘if I am caught sneaking into the house and plotting [its destruction], I will be killed, giving </a:t>
            </a:r>
            <a:r>
              <a:rPr lang="en-GB" b="1" dirty="0"/>
              <a:t>laughter</a:t>
            </a:r>
            <a:r>
              <a:rPr lang="en-GB" dirty="0"/>
              <a:t> to my enemies’ (</a:t>
            </a:r>
            <a:r>
              <a:rPr lang="el-GR" dirty="0" err="1"/>
              <a:t>ἐχθροῖς</a:t>
            </a:r>
            <a:r>
              <a:rPr lang="el-GR" dirty="0"/>
              <a:t> </a:t>
            </a:r>
            <a:r>
              <a:rPr lang="el-GR" b="1" dirty="0" err="1"/>
              <a:t>γέλων</a:t>
            </a:r>
            <a:r>
              <a:rPr lang="el-GR" dirty="0"/>
              <a:t>, 381-3).</a:t>
            </a:r>
          </a:p>
          <a:p>
            <a:pPr lvl="1"/>
            <a:r>
              <a:rPr lang="en-GB" dirty="0"/>
              <a:t>Let no one think of me as feeble and weak, not peaceful, but the very opposite: a grave threat to my enemies, and kindly towards my friends: such are the qualities of a </a:t>
            </a:r>
            <a:r>
              <a:rPr lang="en-GB" b="1" dirty="0"/>
              <a:t>most</a:t>
            </a:r>
            <a:r>
              <a:rPr lang="en-GB" dirty="0"/>
              <a:t> </a:t>
            </a:r>
            <a:r>
              <a:rPr lang="en-GB" b="1" dirty="0"/>
              <a:t>glorious</a:t>
            </a:r>
            <a:r>
              <a:rPr lang="en-GB" dirty="0"/>
              <a:t> life’ (</a:t>
            </a:r>
            <a:r>
              <a:rPr lang="el-GR" dirty="0" err="1"/>
              <a:t>μηδείς</a:t>
            </a:r>
            <a:r>
              <a:rPr lang="el-GR" dirty="0"/>
              <a:t> με </a:t>
            </a:r>
            <a:r>
              <a:rPr lang="el-GR" dirty="0" err="1"/>
              <a:t>φαύλην</a:t>
            </a:r>
            <a:r>
              <a:rPr lang="el-GR" dirty="0"/>
              <a:t> </a:t>
            </a:r>
            <a:r>
              <a:rPr lang="el-GR" dirty="0" err="1"/>
              <a:t>κἀσθενῆ</a:t>
            </a:r>
            <a:r>
              <a:rPr lang="el-GR" dirty="0"/>
              <a:t> </a:t>
            </a:r>
            <a:r>
              <a:rPr lang="el-GR" dirty="0" err="1"/>
              <a:t>νομιζέτω</a:t>
            </a:r>
            <a:r>
              <a:rPr lang="el-GR" dirty="0"/>
              <a:t> / </a:t>
            </a:r>
            <a:r>
              <a:rPr lang="el-GR" dirty="0" err="1"/>
              <a:t>μηδ</a:t>
            </a:r>
            <a:r>
              <a:rPr lang="el-GR" dirty="0"/>
              <a:t>᾽ </a:t>
            </a:r>
            <a:r>
              <a:rPr lang="el-GR" dirty="0" err="1"/>
              <a:t>ἡσυχαίαν</a:t>
            </a:r>
            <a:r>
              <a:rPr lang="el-GR" dirty="0"/>
              <a:t>, </a:t>
            </a:r>
            <a:r>
              <a:rPr lang="el-GR" dirty="0" err="1"/>
              <a:t>ἀλλὰ</a:t>
            </a:r>
            <a:r>
              <a:rPr lang="el-GR" dirty="0"/>
              <a:t> </a:t>
            </a:r>
            <a:r>
              <a:rPr lang="el-GR" dirty="0" err="1"/>
              <a:t>θατέρου</a:t>
            </a:r>
            <a:r>
              <a:rPr lang="el-GR" dirty="0"/>
              <a:t> τρόπου, / </a:t>
            </a:r>
            <a:r>
              <a:rPr lang="el-GR" dirty="0" err="1"/>
              <a:t>βαρεῖαν</a:t>
            </a:r>
            <a:r>
              <a:rPr lang="el-GR" dirty="0"/>
              <a:t> </a:t>
            </a:r>
            <a:r>
              <a:rPr lang="el-GR" dirty="0" err="1"/>
              <a:t>ἐχθροῖς</a:t>
            </a:r>
            <a:r>
              <a:rPr lang="el-GR" dirty="0"/>
              <a:t> </a:t>
            </a:r>
            <a:r>
              <a:rPr lang="el-GR" dirty="0" err="1"/>
              <a:t>λαὶ</a:t>
            </a:r>
            <a:r>
              <a:rPr lang="el-GR" dirty="0"/>
              <a:t> </a:t>
            </a:r>
            <a:r>
              <a:rPr lang="el-GR" dirty="0" err="1"/>
              <a:t>φίλοισιν</a:t>
            </a:r>
            <a:r>
              <a:rPr lang="el-GR" dirty="0"/>
              <a:t> </a:t>
            </a:r>
            <a:r>
              <a:rPr lang="el-GR" dirty="0" err="1"/>
              <a:t>εὐμενῆ</a:t>
            </a:r>
            <a:r>
              <a:rPr lang="el-GR" dirty="0"/>
              <a:t>· / </a:t>
            </a:r>
            <a:r>
              <a:rPr lang="el-GR" dirty="0" err="1"/>
              <a:t>τῶν</a:t>
            </a:r>
            <a:r>
              <a:rPr lang="el-GR" dirty="0"/>
              <a:t> </a:t>
            </a:r>
            <a:r>
              <a:rPr lang="el-GR" dirty="0" err="1"/>
              <a:t>γὰρ</a:t>
            </a:r>
            <a:r>
              <a:rPr lang="el-GR" dirty="0"/>
              <a:t> τοιούτων </a:t>
            </a:r>
            <a:r>
              <a:rPr lang="el-GR" b="1" dirty="0" err="1"/>
              <a:t>εὐκλεέστατος</a:t>
            </a:r>
            <a:r>
              <a:rPr lang="el-GR" dirty="0"/>
              <a:t> βίος (807-11).</a:t>
            </a:r>
            <a:endParaRPr lang="en-GB" dirty="0"/>
          </a:p>
        </p:txBody>
      </p:sp>
    </p:spTree>
    <p:extLst>
      <p:ext uri="{BB962C8B-B14F-4D97-AF65-F5344CB8AC3E}">
        <p14:creationId xmlns:p14="http://schemas.microsoft.com/office/powerpoint/2010/main" val="3564395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18B9178-0E28-B472-7F91-284CB579058A}"/>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67255C8F-7A51-38C0-14F0-86FA95AD25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0" name="Rectangle 9">
            <a:extLst>
              <a:ext uri="{FF2B5EF4-FFF2-40B4-BE49-F238E27FC236}">
                <a16:creationId xmlns:a16="http://schemas.microsoft.com/office/drawing/2014/main" id="{02364A10-547E-B1C9-4676-805CFFF8A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2" name="Rectangle 11">
            <a:extLst>
              <a:ext uri="{FF2B5EF4-FFF2-40B4-BE49-F238E27FC236}">
                <a16:creationId xmlns:a16="http://schemas.microsoft.com/office/drawing/2014/main" id="{BDB76220-3868-916D-E632-BBAB958BC9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4" name="Rectangle 13">
            <a:extLst>
              <a:ext uri="{FF2B5EF4-FFF2-40B4-BE49-F238E27FC236}">
                <a16:creationId xmlns:a16="http://schemas.microsoft.com/office/drawing/2014/main" id="{B2B5C663-02C6-0F96-CBF8-38ABF8B8B2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6" name="Rectangle 15">
            <a:extLst>
              <a:ext uri="{FF2B5EF4-FFF2-40B4-BE49-F238E27FC236}">
                <a16:creationId xmlns:a16="http://schemas.microsoft.com/office/drawing/2014/main" id="{2E9DC469-8406-3430-FC26-09530837F7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C996E4E-629D-5C4D-4608-3C261FA56876}"/>
              </a:ext>
            </a:extLst>
          </p:cNvPr>
          <p:cNvSpPr>
            <a:spLocks noGrp="1"/>
          </p:cNvSpPr>
          <p:nvPr>
            <p:ph type="title"/>
          </p:nvPr>
        </p:nvSpPr>
        <p:spPr>
          <a:xfrm>
            <a:off x="4449960" y="1507414"/>
            <a:ext cx="7295507" cy="3703320"/>
          </a:xfrm>
        </p:spPr>
        <p:txBody>
          <a:bodyPr vert="horz" lIns="91440" tIns="45720" rIns="91440" bIns="45720" rtlCol="0" anchor="ctr">
            <a:normAutofit/>
          </a:bodyPr>
          <a:lstStyle/>
          <a:p>
            <a:pPr>
              <a:lnSpc>
                <a:spcPct val="90000"/>
              </a:lnSpc>
            </a:pPr>
            <a:r>
              <a:rPr lang="en-US" sz="2600" dirty="0">
                <a:solidFill>
                  <a:schemeClr val="accent1"/>
                </a:solidFill>
              </a:rPr>
              <a:t>He might have made Medea a Clytemnestra figure — a magnificent criminal whose violence represents the primitive past of the race, posed against the civilized, rational values of male democracy, represented in this case by Jason. […] But he did none of these things: what he did was, like the endings of so many of his plays, unexpected. </a:t>
            </a:r>
          </a:p>
        </p:txBody>
      </p:sp>
      <p:sp>
        <p:nvSpPr>
          <p:cNvPr id="3" name="Content Placeholder 2">
            <a:extLst>
              <a:ext uri="{FF2B5EF4-FFF2-40B4-BE49-F238E27FC236}">
                <a16:creationId xmlns:a16="http://schemas.microsoft.com/office/drawing/2014/main" id="{7181ED90-F2D4-36A6-272F-7569B61AEBD1}"/>
              </a:ext>
            </a:extLst>
          </p:cNvPr>
          <p:cNvSpPr>
            <a:spLocks noGrp="1"/>
          </p:cNvSpPr>
          <p:nvPr>
            <p:ph idx="1"/>
          </p:nvPr>
        </p:nvSpPr>
        <p:spPr>
          <a:xfrm>
            <a:off x="444342" y="1507414"/>
            <a:ext cx="3330781" cy="3703320"/>
          </a:xfrm>
          <a:ln w="57150">
            <a:noFill/>
          </a:ln>
        </p:spPr>
        <p:txBody>
          <a:bodyPr vert="horz" lIns="91440" tIns="45720" rIns="91440" bIns="45720" rtlCol="0" anchor="ctr">
            <a:normAutofit/>
          </a:bodyPr>
          <a:lstStyle/>
          <a:p>
            <a:pPr marL="0" indent="0" algn="r">
              <a:buNone/>
            </a:pPr>
            <a:r>
              <a:rPr lang="en-US" sz="2000" cap="all" dirty="0">
                <a:solidFill>
                  <a:schemeClr val="accent2"/>
                </a:solidFill>
              </a:rPr>
              <a:t>Bernard Knox</a:t>
            </a:r>
          </a:p>
          <a:p>
            <a:pPr marL="0" indent="0" algn="r">
              <a:buNone/>
            </a:pPr>
            <a:r>
              <a:rPr lang="en-US" sz="2000" i="1" cap="all" dirty="0">
                <a:solidFill>
                  <a:schemeClr val="accent2"/>
                </a:solidFill>
              </a:rPr>
              <a:t>Word and Action</a:t>
            </a:r>
          </a:p>
          <a:p>
            <a:pPr marL="0" indent="0" algn="r">
              <a:buNone/>
            </a:pPr>
            <a:r>
              <a:rPr lang="en-US" sz="2000" cap="all" dirty="0">
                <a:solidFill>
                  <a:schemeClr val="accent2"/>
                </a:solidFill>
              </a:rPr>
              <a:t>(1986: 273)</a:t>
            </a:r>
          </a:p>
        </p:txBody>
      </p:sp>
      <p:sp>
        <p:nvSpPr>
          <p:cNvPr id="18" name="Rectangle 17">
            <a:extLst>
              <a:ext uri="{FF2B5EF4-FFF2-40B4-BE49-F238E27FC236}">
                <a16:creationId xmlns:a16="http://schemas.microsoft.com/office/drawing/2014/main" id="{8E15F62C-B449-3270-0136-A1E0EE0542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3642"/>
            <a:ext cx="11298933" cy="5127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0" name="Rectangle 19">
            <a:extLst>
              <a:ext uri="{FF2B5EF4-FFF2-40B4-BE49-F238E27FC236}">
                <a16:creationId xmlns:a16="http://schemas.microsoft.com/office/drawing/2014/main" id="{0FF3CC03-6757-A63E-45B3-153B1187E0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2209064" y="3329711"/>
            <a:ext cx="3703320" cy="5872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2" name="Rectangle 21">
            <a:extLst>
              <a:ext uri="{FF2B5EF4-FFF2-40B4-BE49-F238E27FC236}">
                <a16:creationId xmlns:a16="http://schemas.microsoft.com/office/drawing/2014/main" id="{34504371-26AB-AB46-67FF-E8989615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878019"/>
            <a:ext cx="11298933" cy="5127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1341003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93DF596-B22F-B3AD-402A-49DC66551381}"/>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EBE78BB3-E24D-4066-4313-FFB2BE24E7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0" name="Rectangle 9">
            <a:extLst>
              <a:ext uri="{FF2B5EF4-FFF2-40B4-BE49-F238E27FC236}">
                <a16:creationId xmlns:a16="http://schemas.microsoft.com/office/drawing/2014/main" id="{E0094385-C3F0-1147-7204-8F9BC840AC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2" name="Rectangle 11">
            <a:extLst>
              <a:ext uri="{FF2B5EF4-FFF2-40B4-BE49-F238E27FC236}">
                <a16:creationId xmlns:a16="http://schemas.microsoft.com/office/drawing/2014/main" id="{B3A73A22-D281-F13F-B42C-19533208D7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4" name="Rectangle 13">
            <a:extLst>
              <a:ext uri="{FF2B5EF4-FFF2-40B4-BE49-F238E27FC236}">
                <a16:creationId xmlns:a16="http://schemas.microsoft.com/office/drawing/2014/main" id="{BDBE65FE-3362-0AEF-2261-D89D0426F6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6" name="Rectangle 15">
            <a:extLst>
              <a:ext uri="{FF2B5EF4-FFF2-40B4-BE49-F238E27FC236}">
                <a16:creationId xmlns:a16="http://schemas.microsoft.com/office/drawing/2014/main" id="{B40DA63F-A2B1-0FBE-FDD7-9C4D647394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853BA1-1D5B-79C4-E04B-5A7B225F57CC}"/>
              </a:ext>
            </a:extLst>
          </p:cNvPr>
          <p:cNvSpPr>
            <a:spLocks noGrp="1"/>
          </p:cNvSpPr>
          <p:nvPr>
            <p:ph type="title"/>
          </p:nvPr>
        </p:nvSpPr>
        <p:spPr>
          <a:xfrm>
            <a:off x="4449960" y="1507414"/>
            <a:ext cx="7295507" cy="3703320"/>
          </a:xfrm>
        </p:spPr>
        <p:txBody>
          <a:bodyPr vert="horz" lIns="91440" tIns="45720" rIns="91440" bIns="45720" rtlCol="0" anchor="ctr">
            <a:normAutofit/>
          </a:bodyPr>
          <a:lstStyle/>
          <a:p>
            <a:pPr>
              <a:lnSpc>
                <a:spcPct val="90000"/>
              </a:lnSpc>
            </a:pPr>
            <a:r>
              <a:rPr lang="en-US" sz="2600" dirty="0">
                <a:solidFill>
                  <a:schemeClr val="accent1"/>
                </a:solidFill>
              </a:rPr>
              <a:t>While her opponents perceive Medea as a threatening barbarian presence, Medea’s own conception of herself is essentially heroic and strikingly ‘Greek’. […] Thus, as a foreign woman behaving like a Greek man, Medea’s self-conception cuts across the polarities of both gender and ethnicity. </a:t>
            </a:r>
          </a:p>
        </p:txBody>
      </p:sp>
      <p:sp>
        <p:nvSpPr>
          <p:cNvPr id="3" name="Content Placeholder 2">
            <a:extLst>
              <a:ext uri="{FF2B5EF4-FFF2-40B4-BE49-F238E27FC236}">
                <a16:creationId xmlns:a16="http://schemas.microsoft.com/office/drawing/2014/main" id="{F25EF6D9-96F1-3B05-2121-E863E846FD05}"/>
              </a:ext>
            </a:extLst>
          </p:cNvPr>
          <p:cNvSpPr>
            <a:spLocks noGrp="1"/>
          </p:cNvSpPr>
          <p:nvPr>
            <p:ph idx="1"/>
          </p:nvPr>
        </p:nvSpPr>
        <p:spPr>
          <a:xfrm>
            <a:off x="444342" y="1507414"/>
            <a:ext cx="3330781" cy="3703320"/>
          </a:xfrm>
          <a:ln w="57150">
            <a:noFill/>
          </a:ln>
        </p:spPr>
        <p:txBody>
          <a:bodyPr vert="horz" lIns="91440" tIns="45720" rIns="91440" bIns="45720" rtlCol="0" anchor="ctr">
            <a:normAutofit/>
          </a:bodyPr>
          <a:lstStyle/>
          <a:p>
            <a:pPr marL="0" indent="0" algn="r">
              <a:buNone/>
            </a:pPr>
            <a:r>
              <a:rPr lang="en-US" sz="2000" cap="all" dirty="0">
                <a:solidFill>
                  <a:schemeClr val="accent2"/>
                </a:solidFill>
              </a:rPr>
              <a:t>Bill Allan</a:t>
            </a:r>
          </a:p>
          <a:p>
            <a:pPr marL="0" indent="0" algn="r">
              <a:buNone/>
            </a:pPr>
            <a:r>
              <a:rPr lang="en-US" sz="2000" i="1" cap="all" dirty="0">
                <a:solidFill>
                  <a:schemeClr val="accent2"/>
                </a:solidFill>
              </a:rPr>
              <a:t>Euripides’ </a:t>
            </a:r>
            <a:r>
              <a:rPr lang="en-US" sz="2000" i="1" cap="all" dirty="0" err="1">
                <a:solidFill>
                  <a:schemeClr val="accent2"/>
                </a:solidFill>
              </a:rPr>
              <a:t>MEdea</a:t>
            </a:r>
            <a:endParaRPr lang="en-US" sz="2000" i="1" cap="all" dirty="0">
              <a:solidFill>
                <a:schemeClr val="accent2"/>
              </a:solidFill>
            </a:endParaRPr>
          </a:p>
          <a:p>
            <a:pPr marL="0" indent="0" algn="r">
              <a:buNone/>
            </a:pPr>
            <a:r>
              <a:rPr lang="en-US" sz="2000" cap="all" dirty="0">
                <a:solidFill>
                  <a:schemeClr val="accent2"/>
                </a:solidFill>
              </a:rPr>
              <a:t> (2002: 74–75)</a:t>
            </a:r>
          </a:p>
        </p:txBody>
      </p:sp>
      <p:sp>
        <p:nvSpPr>
          <p:cNvPr id="18" name="Rectangle 17">
            <a:extLst>
              <a:ext uri="{FF2B5EF4-FFF2-40B4-BE49-F238E27FC236}">
                <a16:creationId xmlns:a16="http://schemas.microsoft.com/office/drawing/2014/main" id="{9E6C1C4C-5D71-3C48-4EDC-42B64CD8C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3642"/>
            <a:ext cx="11298933" cy="5127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0" name="Rectangle 19">
            <a:extLst>
              <a:ext uri="{FF2B5EF4-FFF2-40B4-BE49-F238E27FC236}">
                <a16:creationId xmlns:a16="http://schemas.microsoft.com/office/drawing/2014/main" id="{9393036A-07CA-4BA3-2EB6-66155EE14A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2209064" y="3329711"/>
            <a:ext cx="3703320" cy="5872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2" name="Rectangle 21">
            <a:extLst>
              <a:ext uri="{FF2B5EF4-FFF2-40B4-BE49-F238E27FC236}">
                <a16:creationId xmlns:a16="http://schemas.microsoft.com/office/drawing/2014/main" id="{CD2DA771-7C7F-BCC7-E5AD-E3D8C251B4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878019"/>
            <a:ext cx="11298933" cy="5127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533176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9AA9F65-94B8-41A5-A7FF-23D2CFB116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0" name="Rectangle 9">
            <a:extLst>
              <a:ext uri="{FF2B5EF4-FFF2-40B4-BE49-F238E27FC236}">
                <a16:creationId xmlns:a16="http://schemas.microsoft.com/office/drawing/2014/main" id="{7E8B0F8E-3F6C-4541-B9C1-774D80A088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2" name="Rectangle 11">
            <a:extLst>
              <a:ext uri="{FF2B5EF4-FFF2-40B4-BE49-F238E27FC236}">
                <a16:creationId xmlns:a16="http://schemas.microsoft.com/office/drawing/2014/main" id="{7A45F5BC-32D1-41CD-B270-C46F18CA1A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4" name="Rectangle 13">
            <a:extLst>
              <a:ext uri="{FF2B5EF4-FFF2-40B4-BE49-F238E27FC236}">
                <a16:creationId xmlns:a16="http://schemas.microsoft.com/office/drawing/2014/main" id="{CE57EE13-72B0-4FFA-ACE1-EBDE89340E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6" name="Rectangle 15">
            <a:extLst>
              <a:ext uri="{FF2B5EF4-FFF2-40B4-BE49-F238E27FC236}">
                <a16:creationId xmlns:a16="http://schemas.microsoft.com/office/drawing/2014/main" id="{328C565D-A991-4381-AC37-76A58A4A12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B32D860-1F69-C028-37C2-5C57B7EEA16E}"/>
              </a:ext>
            </a:extLst>
          </p:cNvPr>
          <p:cNvSpPr>
            <a:spLocks noGrp="1"/>
          </p:cNvSpPr>
          <p:nvPr>
            <p:ph type="title"/>
          </p:nvPr>
        </p:nvSpPr>
        <p:spPr>
          <a:xfrm>
            <a:off x="4449960" y="1507414"/>
            <a:ext cx="7295507" cy="3703320"/>
          </a:xfrm>
        </p:spPr>
        <p:txBody>
          <a:bodyPr vert="horz" lIns="91440" tIns="45720" rIns="91440" bIns="45720" rtlCol="0" anchor="ctr">
            <a:normAutofit/>
          </a:bodyPr>
          <a:lstStyle/>
          <a:p>
            <a:pPr>
              <a:lnSpc>
                <a:spcPct val="90000"/>
              </a:lnSpc>
            </a:pPr>
            <a:br>
              <a:rPr lang="en-US" sz="2600">
                <a:solidFill>
                  <a:schemeClr val="accent1"/>
                </a:solidFill>
              </a:rPr>
            </a:br>
            <a:r>
              <a:rPr lang="en-US" sz="2600">
                <a:solidFill>
                  <a:schemeClr val="accent1"/>
                </a:solidFill>
              </a:rPr>
              <a:t>“It is a play about the barbarian’s powerful ability to restore her own dignity and achieve justice, and it is a “radical” play because it uproots traditional beliefs related to gender, politics and culture which lay at the heart of Athenian society of the fifth century BCE.”</a:t>
            </a:r>
            <a:br>
              <a:rPr lang="en-US" sz="2600">
                <a:solidFill>
                  <a:schemeClr val="accent1"/>
                </a:solidFill>
              </a:rPr>
            </a:br>
            <a:endParaRPr lang="en-US" sz="2600">
              <a:solidFill>
                <a:schemeClr val="accent1"/>
              </a:solidFill>
            </a:endParaRPr>
          </a:p>
        </p:txBody>
      </p:sp>
      <p:sp>
        <p:nvSpPr>
          <p:cNvPr id="3" name="Content Placeholder 2">
            <a:extLst>
              <a:ext uri="{FF2B5EF4-FFF2-40B4-BE49-F238E27FC236}">
                <a16:creationId xmlns:a16="http://schemas.microsoft.com/office/drawing/2014/main" id="{F8B16450-D46D-5B5E-DC62-6DCCFD3E9745}"/>
              </a:ext>
            </a:extLst>
          </p:cNvPr>
          <p:cNvSpPr>
            <a:spLocks noGrp="1"/>
          </p:cNvSpPr>
          <p:nvPr>
            <p:ph idx="1"/>
          </p:nvPr>
        </p:nvSpPr>
        <p:spPr>
          <a:xfrm>
            <a:off x="444342" y="1507414"/>
            <a:ext cx="3330781" cy="3703320"/>
          </a:xfrm>
          <a:ln w="57150">
            <a:noFill/>
          </a:ln>
        </p:spPr>
        <p:txBody>
          <a:bodyPr vert="horz" lIns="91440" tIns="45720" rIns="91440" bIns="45720" rtlCol="0" anchor="ctr">
            <a:normAutofit/>
          </a:bodyPr>
          <a:lstStyle/>
          <a:p>
            <a:pPr marL="0" indent="0" algn="r">
              <a:buNone/>
            </a:pPr>
            <a:r>
              <a:rPr lang="en-US" sz="2000" cap="all" dirty="0">
                <a:solidFill>
                  <a:schemeClr val="accent2"/>
                </a:solidFill>
              </a:rPr>
              <a:t>Olga </a:t>
            </a:r>
            <a:r>
              <a:rPr lang="en-US" sz="2000" cap="all" dirty="0" err="1">
                <a:solidFill>
                  <a:schemeClr val="accent2"/>
                </a:solidFill>
              </a:rPr>
              <a:t>Kekis</a:t>
            </a:r>
            <a:r>
              <a:rPr lang="en-US" sz="2000" cap="all" dirty="0">
                <a:solidFill>
                  <a:schemeClr val="accent2"/>
                </a:solidFill>
              </a:rPr>
              <a:t> </a:t>
            </a:r>
          </a:p>
          <a:p>
            <a:pPr marL="0" indent="0" algn="r">
              <a:buNone/>
            </a:pPr>
            <a:r>
              <a:rPr lang="en-US" sz="2000" cap="all" dirty="0">
                <a:solidFill>
                  <a:schemeClr val="accent2"/>
                </a:solidFill>
              </a:rPr>
              <a:t>‘Medea adapted: The subaltern barbarian speaks.’ </a:t>
            </a:r>
          </a:p>
          <a:p>
            <a:pPr marL="0" indent="0" algn="r">
              <a:buNone/>
            </a:pPr>
            <a:r>
              <a:rPr lang="en-US" sz="2000" cap="all" dirty="0">
                <a:solidFill>
                  <a:schemeClr val="accent2"/>
                </a:solidFill>
              </a:rPr>
              <a:t>(2019: 89)</a:t>
            </a:r>
          </a:p>
        </p:txBody>
      </p:sp>
      <p:sp>
        <p:nvSpPr>
          <p:cNvPr id="18" name="Rectangle 17">
            <a:extLst>
              <a:ext uri="{FF2B5EF4-FFF2-40B4-BE49-F238E27FC236}">
                <a16:creationId xmlns:a16="http://schemas.microsoft.com/office/drawing/2014/main" id="{B7180431-F4DE-415D-BCBB-9316423C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3642"/>
            <a:ext cx="11298933" cy="5127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0" name="Rectangle 19">
            <a:extLst>
              <a:ext uri="{FF2B5EF4-FFF2-40B4-BE49-F238E27FC236}">
                <a16:creationId xmlns:a16="http://schemas.microsoft.com/office/drawing/2014/main" id="{EEABD997-5EF9-4E9B-AFBB-F6DFAAF3AD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2209064" y="3329711"/>
            <a:ext cx="3703320" cy="5872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2" name="Rectangle 21">
            <a:extLst>
              <a:ext uri="{FF2B5EF4-FFF2-40B4-BE49-F238E27FC236}">
                <a16:creationId xmlns:a16="http://schemas.microsoft.com/office/drawing/2014/main" id="{E9AB5EE6-A047-4B18-B998-D46DF3CC3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878019"/>
            <a:ext cx="11298933" cy="5127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3753377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3EE98-4AB0-9FB5-8877-F1D044A62A6F}"/>
              </a:ext>
            </a:extLst>
          </p:cNvPr>
          <p:cNvSpPr>
            <a:spLocks noGrp="1"/>
          </p:cNvSpPr>
          <p:nvPr>
            <p:ph type="title"/>
          </p:nvPr>
        </p:nvSpPr>
        <p:spPr/>
        <p:txBody>
          <a:bodyPr/>
          <a:lstStyle/>
          <a:p>
            <a:r>
              <a:rPr lang="en-GB" dirty="0"/>
              <a:t>Barbarian </a:t>
            </a:r>
            <a:r>
              <a:rPr lang="en-GB" i="1" dirty="0" err="1"/>
              <a:t>Medea</a:t>
            </a:r>
            <a:r>
              <a:rPr lang="en-GB" dirty="0" err="1"/>
              <a:t>s</a:t>
            </a:r>
            <a:r>
              <a:rPr lang="en-GB" dirty="0"/>
              <a:t> of the 19</a:t>
            </a:r>
            <a:r>
              <a:rPr lang="en-GB" baseline="30000" dirty="0"/>
              <a:t>th</a:t>
            </a:r>
            <a:r>
              <a:rPr lang="en-GB" dirty="0"/>
              <a:t> century </a:t>
            </a:r>
          </a:p>
        </p:txBody>
      </p:sp>
      <p:sp>
        <p:nvSpPr>
          <p:cNvPr id="3" name="Content Placeholder 2">
            <a:extLst>
              <a:ext uri="{FF2B5EF4-FFF2-40B4-BE49-F238E27FC236}">
                <a16:creationId xmlns:a16="http://schemas.microsoft.com/office/drawing/2014/main" id="{3E26CB2B-272A-0B6F-5908-CA6685446A33}"/>
              </a:ext>
            </a:extLst>
          </p:cNvPr>
          <p:cNvSpPr>
            <a:spLocks noGrp="1"/>
          </p:cNvSpPr>
          <p:nvPr>
            <p:ph idx="1"/>
          </p:nvPr>
        </p:nvSpPr>
        <p:spPr/>
        <p:txBody>
          <a:bodyPr>
            <a:normAutofit/>
          </a:bodyPr>
          <a:lstStyle/>
          <a:p>
            <a:r>
              <a:rPr lang="en-GB" dirty="0"/>
              <a:t>From at least the latter half of the 19th century, representations of Greeks and ‘barbarians’ were shaped by theories of evolution. </a:t>
            </a:r>
          </a:p>
          <a:p>
            <a:r>
              <a:rPr lang="en-GB" dirty="0"/>
              <a:t>Robert Brough’s </a:t>
            </a:r>
            <a:r>
              <a:rPr lang="en-GB" i="1" dirty="0"/>
              <a:t>Medea; or, the best of mothers, with a brute of a husband</a:t>
            </a:r>
            <a:r>
              <a:rPr lang="en-GB" dirty="0"/>
              <a:t> (1856): </a:t>
            </a:r>
          </a:p>
          <a:p>
            <a:pPr lvl="1"/>
            <a:r>
              <a:rPr lang="en-GB" sz="1800" dirty="0"/>
              <a:t>Medea: ‘The fact is, I’m the daughter of a nation / A little backward in civilization.’ (1.1.201–202)</a:t>
            </a:r>
          </a:p>
          <a:p>
            <a:pPr lvl="1"/>
            <a:r>
              <a:rPr lang="en-GB" sz="1800" dirty="0"/>
              <a:t>Jason: ‘’</a:t>
            </a:r>
            <a:r>
              <a:rPr lang="en-GB" sz="1800" dirty="0" err="1"/>
              <a:t>Twasn’t</a:t>
            </a:r>
            <a:r>
              <a:rPr lang="en-GB" sz="1800" dirty="0"/>
              <a:t> a happy match—I couldn’t tame her.’ (1.1.276–277)</a:t>
            </a:r>
          </a:p>
          <a:p>
            <a:r>
              <a:rPr lang="en-GB" dirty="0"/>
              <a:t>Ideas of Medea’s ‘barbarity’ in the 19</a:t>
            </a:r>
            <a:r>
              <a:rPr lang="en-GB" baseline="30000" dirty="0"/>
              <a:t>th</a:t>
            </a:r>
            <a:r>
              <a:rPr lang="en-GB" dirty="0"/>
              <a:t> and 20</a:t>
            </a:r>
            <a:r>
              <a:rPr lang="en-GB" baseline="30000" dirty="0"/>
              <a:t>th</a:t>
            </a:r>
            <a:r>
              <a:rPr lang="en-GB" dirty="0"/>
              <a:t> century were informed by colonialism and scientific racism.</a:t>
            </a:r>
          </a:p>
        </p:txBody>
      </p:sp>
    </p:spTree>
    <p:extLst>
      <p:ext uri="{BB962C8B-B14F-4D97-AF65-F5344CB8AC3E}">
        <p14:creationId xmlns:p14="http://schemas.microsoft.com/office/powerpoint/2010/main" val="41666643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046C5-1374-368E-32C1-DC124F966771}"/>
              </a:ext>
            </a:extLst>
          </p:cNvPr>
          <p:cNvSpPr>
            <a:spLocks noGrp="1"/>
          </p:cNvSpPr>
          <p:nvPr>
            <p:ph type="title"/>
          </p:nvPr>
        </p:nvSpPr>
        <p:spPr/>
        <p:txBody>
          <a:bodyPr/>
          <a:lstStyle/>
          <a:p>
            <a:r>
              <a:rPr lang="en-GB" dirty="0"/>
              <a:t>Gilbert Murray’s </a:t>
            </a:r>
            <a:r>
              <a:rPr lang="en-GB" i="1" dirty="0"/>
              <a:t>Medea</a:t>
            </a:r>
            <a:endParaRPr lang="en-GB" dirty="0"/>
          </a:p>
        </p:txBody>
      </p:sp>
      <p:sp>
        <p:nvSpPr>
          <p:cNvPr id="3" name="Content Placeholder 2">
            <a:extLst>
              <a:ext uri="{FF2B5EF4-FFF2-40B4-BE49-F238E27FC236}">
                <a16:creationId xmlns:a16="http://schemas.microsoft.com/office/drawing/2014/main" id="{BB2E5061-F7CA-D99E-4229-79890B0D4AA2}"/>
              </a:ext>
            </a:extLst>
          </p:cNvPr>
          <p:cNvSpPr>
            <a:spLocks noGrp="1"/>
          </p:cNvSpPr>
          <p:nvPr>
            <p:ph idx="1"/>
          </p:nvPr>
        </p:nvSpPr>
        <p:spPr>
          <a:xfrm>
            <a:off x="581192" y="2150516"/>
            <a:ext cx="11029615" cy="3710638"/>
          </a:xfrm>
        </p:spPr>
        <p:txBody>
          <a:bodyPr/>
          <a:lstStyle/>
          <a:p>
            <a:r>
              <a:rPr lang="en-GB" dirty="0"/>
              <a:t>Translation published in 1906. </a:t>
            </a:r>
          </a:p>
          <a:p>
            <a:r>
              <a:rPr lang="en-GB" dirty="0"/>
              <a:t>The first to include Medea’s first speech to the Corinthian women in full. </a:t>
            </a:r>
          </a:p>
          <a:p>
            <a:r>
              <a:rPr lang="en-GB" dirty="0"/>
              <a:t>Informed by contemporary liberal politics, including women’s suffrage and international politics. </a:t>
            </a:r>
          </a:p>
          <a:p>
            <a:r>
              <a:rPr lang="en-GB" dirty="0"/>
              <a:t>Murray believed that Euripides shared many of his own socio-political sentiments: ‘rational, liberal, humane, feminist’ </a:t>
            </a:r>
          </a:p>
          <a:p>
            <a:r>
              <a:rPr lang="en-GB" dirty="0"/>
              <a:t>Murray to actress Sibyl Thorndike Murray to Thorndike (30 June 1941)</a:t>
            </a:r>
          </a:p>
          <a:p>
            <a:pPr lvl="1"/>
            <a:r>
              <a:rPr lang="en-GB" dirty="0"/>
              <a:t>‘Your symbolic interpretation of it is extremely interesting, and it never occurred to me before — Jason as civilisation and Medea as the wild forces savagely rebelling against it because it has done its work so badly.’</a:t>
            </a:r>
          </a:p>
        </p:txBody>
      </p:sp>
    </p:spTree>
    <p:extLst>
      <p:ext uri="{BB962C8B-B14F-4D97-AF65-F5344CB8AC3E}">
        <p14:creationId xmlns:p14="http://schemas.microsoft.com/office/powerpoint/2010/main" val="34083984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1C99D-1E03-01B4-FDFC-39D3CC7A3F0A}"/>
              </a:ext>
            </a:extLst>
          </p:cNvPr>
          <p:cNvSpPr>
            <a:spLocks noGrp="1"/>
          </p:cNvSpPr>
          <p:nvPr>
            <p:ph type="title"/>
          </p:nvPr>
        </p:nvSpPr>
        <p:spPr/>
        <p:txBody>
          <a:bodyPr/>
          <a:lstStyle/>
          <a:p>
            <a:r>
              <a:rPr lang="en-GB"/>
              <a:t>Gilbert Murray’s </a:t>
            </a:r>
            <a:r>
              <a:rPr lang="en-GB" i="1"/>
              <a:t>Medea</a:t>
            </a:r>
            <a:endParaRPr lang="en-GB" i="1" dirty="0"/>
          </a:p>
        </p:txBody>
      </p:sp>
      <p:graphicFrame>
        <p:nvGraphicFramePr>
          <p:cNvPr id="8" name="Table 7">
            <a:extLst>
              <a:ext uri="{FF2B5EF4-FFF2-40B4-BE49-F238E27FC236}">
                <a16:creationId xmlns:a16="http://schemas.microsoft.com/office/drawing/2014/main" id="{39C44478-A210-96F8-B1D7-C4DC7F4FD552}"/>
              </a:ext>
            </a:extLst>
          </p:cNvPr>
          <p:cNvGraphicFramePr>
            <a:graphicFrameLocks noGrp="1"/>
          </p:cNvGraphicFramePr>
          <p:nvPr>
            <p:extLst>
              <p:ext uri="{D42A27DB-BD31-4B8C-83A1-F6EECF244321}">
                <p14:modId xmlns:p14="http://schemas.microsoft.com/office/powerpoint/2010/main" val="2761428942"/>
              </p:ext>
            </p:extLst>
          </p:nvPr>
        </p:nvGraphicFramePr>
        <p:xfrm>
          <a:off x="581192" y="2335213"/>
          <a:ext cx="11029617" cy="3940066"/>
        </p:xfrm>
        <a:graphic>
          <a:graphicData uri="http://schemas.openxmlformats.org/drawingml/2006/table">
            <a:tbl>
              <a:tblPr/>
              <a:tblGrid>
                <a:gridCol w="5015736">
                  <a:extLst>
                    <a:ext uri="{9D8B030D-6E8A-4147-A177-3AD203B41FA5}">
                      <a16:colId xmlns:a16="http://schemas.microsoft.com/office/drawing/2014/main" val="151027145"/>
                    </a:ext>
                  </a:extLst>
                </a:gridCol>
                <a:gridCol w="767836">
                  <a:extLst>
                    <a:ext uri="{9D8B030D-6E8A-4147-A177-3AD203B41FA5}">
                      <a16:colId xmlns:a16="http://schemas.microsoft.com/office/drawing/2014/main" val="4192940065"/>
                    </a:ext>
                  </a:extLst>
                </a:gridCol>
                <a:gridCol w="5246045">
                  <a:extLst>
                    <a:ext uri="{9D8B030D-6E8A-4147-A177-3AD203B41FA5}">
                      <a16:colId xmlns:a16="http://schemas.microsoft.com/office/drawing/2014/main" val="2575436282"/>
                    </a:ext>
                  </a:extLst>
                </a:gridCol>
              </a:tblGrid>
              <a:tr h="410930">
                <a:tc>
                  <a:txBody>
                    <a:bodyPr/>
                    <a:lstStyle/>
                    <a:p>
                      <a:pPr algn="just"/>
                      <a:r>
                        <a:rPr lang="en-GB" sz="1800" dirty="0">
                          <a:solidFill>
                            <a:srgbClr val="000000"/>
                          </a:solidFill>
                          <a:effectLst/>
                          <a:latin typeface="+mn-lt"/>
                        </a:rPr>
                        <a:t>Oh, </a:t>
                      </a:r>
                      <a:r>
                        <a:rPr lang="en-GB" sz="1800" b="1" dirty="0">
                          <a:solidFill>
                            <a:srgbClr val="000000"/>
                          </a:solidFill>
                          <a:effectLst/>
                          <a:latin typeface="+mn-lt"/>
                        </a:rPr>
                        <a:t>wild</a:t>
                      </a:r>
                      <a:r>
                        <a:rPr lang="en-GB" sz="1800" dirty="0">
                          <a:solidFill>
                            <a:srgbClr val="000000"/>
                          </a:solidFill>
                          <a:effectLst/>
                          <a:latin typeface="+mn-lt"/>
                        </a:rPr>
                        <a:t> words! Did ye hear her cry […]?</a:t>
                      </a:r>
                      <a:endParaRPr lang="en-GB" sz="1800" dirty="0">
                        <a:effectLst/>
                        <a:latin typeface="+mn-lt"/>
                      </a:endParaRPr>
                    </a:p>
                  </a:txBody>
                  <a:tcPr marL="17412" marR="17412" marT="17412" marB="17412">
                    <a:lnL>
                      <a:noFill/>
                    </a:lnL>
                    <a:lnR>
                      <a:noFill/>
                    </a:lnR>
                    <a:lnT>
                      <a:noFill/>
                    </a:lnT>
                    <a:lnB>
                      <a:noFill/>
                    </a:lnB>
                    <a:noFill/>
                  </a:tcPr>
                </a:tc>
                <a:tc>
                  <a:txBody>
                    <a:bodyPr/>
                    <a:lstStyle/>
                    <a:p>
                      <a:br>
                        <a:rPr lang="en-GB" sz="1800">
                          <a:effectLst/>
                          <a:latin typeface="+mn-lt"/>
                        </a:rPr>
                      </a:br>
                      <a:endParaRPr lang="en-GB" sz="1800">
                        <a:effectLst/>
                        <a:latin typeface="+mn-lt"/>
                      </a:endParaRPr>
                    </a:p>
                  </a:txBody>
                  <a:tcPr marL="17412" marR="17412" marT="17412" marB="17412">
                    <a:lnL>
                      <a:noFill/>
                    </a:lnL>
                    <a:lnR>
                      <a:noFill/>
                    </a:lnR>
                    <a:lnT>
                      <a:noFill/>
                    </a:lnT>
                    <a:lnB>
                      <a:noFill/>
                    </a:lnB>
                    <a:noFill/>
                  </a:tcPr>
                </a:tc>
                <a:tc>
                  <a:txBody>
                    <a:bodyPr/>
                    <a:lstStyle/>
                    <a:p>
                      <a:pPr algn="just"/>
                      <a:r>
                        <a:rPr lang="el-GR" sz="1800">
                          <a:solidFill>
                            <a:srgbClr val="000000"/>
                          </a:solidFill>
                          <a:effectLst/>
                          <a:latin typeface="+mn-lt"/>
                        </a:rPr>
                        <a:t>κλύεθ᾽ οἷα λέγει […];                              (168)</a:t>
                      </a:r>
                      <a:endParaRPr lang="el-GR" sz="1800">
                        <a:effectLst/>
                        <a:latin typeface="+mn-lt"/>
                      </a:endParaRPr>
                    </a:p>
                  </a:txBody>
                  <a:tcPr marL="17412" marR="17412" marT="17412" marB="17412">
                    <a:lnL>
                      <a:noFill/>
                    </a:lnL>
                    <a:lnR>
                      <a:noFill/>
                    </a:lnR>
                    <a:lnT>
                      <a:noFill/>
                    </a:lnT>
                    <a:lnB>
                      <a:noFill/>
                    </a:lnB>
                    <a:noFill/>
                  </a:tcPr>
                </a:tc>
                <a:extLst>
                  <a:ext uri="{0D108BD9-81ED-4DB2-BD59-A6C34878D82A}">
                    <a16:rowId xmlns:a16="http://schemas.microsoft.com/office/drawing/2014/main" val="2409712913"/>
                  </a:ext>
                </a:extLst>
              </a:tr>
              <a:tr h="1037773">
                <a:tc>
                  <a:txBody>
                    <a:bodyPr/>
                    <a:lstStyle/>
                    <a:p>
                      <a:pPr algn="just"/>
                      <a:r>
                        <a:rPr lang="en-GB" sz="1800" dirty="0">
                          <a:solidFill>
                            <a:srgbClr val="000000"/>
                          </a:solidFill>
                          <a:effectLst/>
                          <a:latin typeface="+mn-lt"/>
                        </a:rPr>
                        <a:t>Tigress, not woman, </a:t>
                      </a:r>
                      <a:r>
                        <a:rPr lang="en-GB" sz="1800" b="1" dirty="0">
                          <a:solidFill>
                            <a:srgbClr val="000000"/>
                          </a:solidFill>
                          <a:effectLst/>
                          <a:latin typeface="+mn-lt"/>
                        </a:rPr>
                        <a:t>beast of wilder breath</a:t>
                      </a:r>
                      <a:endParaRPr lang="en-GB" sz="1800" b="1" dirty="0">
                        <a:effectLst/>
                        <a:latin typeface="+mn-lt"/>
                      </a:endParaRPr>
                    </a:p>
                    <a:p>
                      <a:pPr algn="just"/>
                      <a:r>
                        <a:rPr lang="en-GB" sz="1800" dirty="0">
                          <a:solidFill>
                            <a:srgbClr val="000000"/>
                          </a:solidFill>
                          <a:effectLst/>
                          <a:latin typeface="+mn-lt"/>
                        </a:rPr>
                        <a:t>Than </a:t>
                      </a:r>
                      <a:r>
                        <a:rPr lang="en-GB" sz="1800" dirty="0" err="1">
                          <a:solidFill>
                            <a:srgbClr val="000000"/>
                          </a:solidFill>
                          <a:effectLst/>
                          <a:latin typeface="+mn-lt"/>
                        </a:rPr>
                        <a:t>Skylla</a:t>
                      </a:r>
                      <a:r>
                        <a:rPr lang="en-GB" sz="1800" dirty="0">
                          <a:solidFill>
                            <a:srgbClr val="000000"/>
                          </a:solidFill>
                          <a:effectLst/>
                          <a:latin typeface="+mn-lt"/>
                        </a:rPr>
                        <a:t> shrieking o’er the Tuscan sea.</a:t>
                      </a:r>
                    </a:p>
                    <a:p>
                      <a:pPr algn="just"/>
                      <a:endParaRPr lang="en-GB" sz="1800" dirty="0">
                        <a:effectLst/>
                        <a:latin typeface="+mn-lt"/>
                      </a:endParaRPr>
                    </a:p>
                  </a:txBody>
                  <a:tcPr marL="17412" marR="17412" marT="17412" marB="17412">
                    <a:lnL>
                      <a:noFill/>
                    </a:lnL>
                    <a:lnR>
                      <a:noFill/>
                    </a:lnR>
                    <a:lnT>
                      <a:noFill/>
                    </a:lnT>
                    <a:lnB>
                      <a:noFill/>
                    </a:lnB>
                    <a:noFill/>
                  </a:tcPr>
                </a:tc>
                <a:tc>
                  <a:txBody>
                    <a:bodyPr/>
                    <a:lstStyle/>
                    <a:p>
                      <a:br>
                        <a:rPr lang="en-GB" sz="1800">
                          <a:effectLst/>
                          <a:latin typeface="+mn-lt"/>
                        </a:rPr>
                      </a:br>
                      <a:endParaRPr lang="en-GB" sz="1800">
                        <a:effectLst/>
                        <a:latin typeface="+mn-lt"/>
                      </a:endParaRPr>
                    </a:p>
                  </a:txBody>
                  <a:tcPr marL="17412" marR="17412" marT="17412" marB="17412">
                    <a:lnL>
                      <a:noFill/>
                    </a:lnL>
                    <a:lnR>
                      <a:noFill/>
                    </a:lnR>
                    <a:lnT>
                      <a:noFill/>
                    </a:lnT>
                    <a:lnB>
                      <a:noFill/>
                    </a:lnB>
                    <a:noFill/>
                  </a:tcPr>
                </a:tc>
                <a:tc>
                  <a:txBody>
                    <a:bodyPr/>
                    <a:lstStyle/>
                    <a:p>
                      <a:pPr algn="just"/>
                      <a:r>
                        <a:rPr lang="el-GR" sz="1800">
                          <a:solidFill>
                            <a:srgbClr val="000000"/>
                          </a:solidFill>
                          <a:effectLst/>
                          <a:latin typeface="+mn-lt"/>
                        </a:rPr>
                        <a:t>λέαιναν, οὐ γυναῖκα, τῆς Τυρσηνίδος</a:t>
                      </a:r>
                      <a:endParaRPr lang="el-GR" sz="1800">
                        <a:effectLst/>
                        <a:latin typeface="+mn-lt"/>
                      </a:endParaRPr>
                    </a:p>
                    <a:p>
                      <a:pPr algn="just"/>
                      <a:r>
                        <a:rPr lang="el-GR" sz="1800">
                          <a:solidFill>
                            <a:srgbClr val="000000"/>
                          </a:solidFill>
                          <a:effectLst/>
                          <a:latin typeface="+mn-lt"/>
                        </a:rPr>
                        <a:t>Σκύλλης ἔχουσαν ἀγριωτέραν φύσιν (1342–3)</a:t>
                      </a:r>
                      <a:endParaRPr lang="el-GR" sz="1800">
                        <a:effectLst/>
                        <a:latin typeface="+mn-lt"/>
                      </a:endParaRPr>
                    </a:p>
                  </a:txBody>
                  <a:tcPr marL="17412" marR="17412" marT="17412" marB="17412">
                    <a:lnL>
                      <a:noFill/>
                    </a:lnL>
                    <a:lnR>
                      <a:noFill/>
                    </a:lnR>
                    <a:lnT>
                      <a:noFill/>
                    </a:lnT>
                    <a:lnB>
                      <a:noFill/>
                    </a:lnB>
                    <a:noFill/>
                  </a:tcPr>
                </a:tc>
                <a:extLst>
                  <a:ext uri="{0D108BD9-81ED-4DB2-BD59-A6C34878D82A}">
                    <a16:rowId xmlns:a16="http://schemas.microsoft.com/office/drawing/2014/main" val="1496052784"/>
                  </a:ext>
                </a:extLst>
              </a:tr>
              <a:tr h="912405">
                <a:tc>
                  <a:txBody>
                    <a:bodyPr/>
                    <a:lstStyle/>
                    <a:p>
                      <a:pPr algn="just"/>
                      <a:r>
                        <a:rPr lang="en-GB" sz="1800" dirty="0">
                          <a:solidFill>
                            <a:srgbClr val="000000"/>
                          </a:solidFill>
                          <a:effectLst/>
                          <a:latin typeface="+mn-lt"/>
                        </a:rPr>
                        <a:t>           In sheer </a:t>
                      </a:r>
                      <a:r>
                        <a:rPr lang="en-GB" sz="1800" b="1" dirty="0">
                          <a:solidFill>
                            <a:srgbClr val="000000"/>
                          </a:solidFill>
                          <a:effectLst/>
                          <a:latin typeface="+mn-lt"/>
                        </a:rPr>
                        <a:t>savageness</a:t>
                      </a:r>
                      <a:r>
                        <a:rPr lang="en-GB" sz="1800" dirty="0">
                          <a:solidFill>
                            <a:srgbClr val="000000"/>
                          </a:solidFill>
                          <a:effectLst/>
                          <a:latin typeface="+mn-lt"/>
                        </a:rPr>
                        <a:t> of mood</a:t>
                      </a:r>
                      <a:endParaRPr lang="en-GB" sz="1800" dirty="0">
                        <a:effectLst/>
                        <a:latin typeface="+mn-lt"/>
                      </a:endParaRPr>
                    </a:p>
                    <a:p>
                      <a:pPr algn="just"/>
                      <a:r>
                        <a:rPr lang="en-GB" sz="1800" dirty="0">
                          <a:solidFill>
                            <a:srgbClr val="000000"/>
                          </a:solidFill>
                          <a:effectLst/>
                          <a:latin typeface="+mn-lt"/>
                        </a:rPr>
                        <a:t>Thou </a:t>
                      </a:r>
                      <a:r>
                        <a:rPr lang="en-GB" sz="1800" dirty="0" err="1">
                          <a:solidFill>
                            <a:srgbClr val="000000"/>
                          </a:solidFill>
                          <a:effectLst/>
                          <a:latin typeface="+mn-lt"/>
                        </a:rPr>
                        <a:t>drivest</a:t>
                      </a:r>
                      <a:r>
                        <a:rPr lang="en-GB" sz="1800" dirty="0">
                          <a:solidFill>
                            <a:srgbClr val="000000"/>
                          </a:solidFill>
                          <a:effectLst/>
                          <a:latin typeface="+mn-lt"/>
                        </a:rPr>
                        <a:t> from thee every friend. </a:t>
                      </a:r>
                      <a:endParaRPr lang="en-GB" sz="1800" dirty="0">
                        <a:effectLst/>
                        <a:latin typeface="+mn-lt"/>
                      </a:endParaRPr>
                    </a:p>
                    <a:p>
                      <a:endParaRPr lang="en-GB" sz="1800" dirty="0">
                        <a:effectLst/>
                        <a:latin typeface="+mn-lt"/>
                      </a:endParaRPr>
                    </a:p>
                  </a:txBody>
                  <a:tcPr marL="17412" marR="17412" marT="17412" marB="17412">
                    <a:lnL>
                      <a:noFill/>
                    </a:lnL>
                    <a:lnR>
                      <a:noFill/>
                    </a:lnR>
                    <a:lnT>
                      <a:noFill/>
                    </a:lnT>
                    <a:lnB>
                      <a:noFill/>
                    </a:lnB>
                    <a:noFill/>
                  </a:tcPr>
                </a:tc>
                <a:tc>
                  <a:txBody>
                    <a:bodyPr/>
                    <a:lstStyle/>
                    <a:p>
                      <a:endParaRPr lang="en-GB" sz="1800" dirty="0">
                        <a:effectLst/>
                        <a:latin typeface="+mn-lt"/>
                      </a:endParaRPr>
                    </a:p>
                  </a:txBody>
                  <a:tcPr marL="17412" marR="17412" marT="17412" marB="17412">
                    <a:lnL>
                      <a:noFill/>
                    </a:lnL>
                    <a:lnR>
                      <a:noFill/>
                    </a:lnR>
                    <a:lnT>
                      <a:noFill/>
                    </a:lnT>
                    <a:lnB>
                      <a:noFill/>
                    </a:lnB>
                    <a:noFill/>
                  </a:tcPr>
                </a:tc>
                <a:tc>
                  <a:txBody>
                    <a:bodyPr/>
                    <a:lstStyle/>
                    <a:p>
                      <a:pPr algn="just"/>
                      <a:r>
                        <a:rPr lang="el-GR" sz="1800">
                          <a:solidFill>
                            <a:srgbClr val="000000"/>
                          </a:solidFill>
                          <a:effectLst/>
                          <a:latin typeface="+mn-lt"/>
                        </a:rPr>
                        <a:t>                            αὐθαδίᾳ </a:t>
                      </a:r>
                      <a:endParaRPr lang="el-GR" sz="1800">
                        <a:effectLst/>
                        <a:latin typeface="+mn-lt"/>
                      </a:endParaRPr>
                    </a:p>
                    <a:p>
                      <a:pPr algn="just"/>
                      <a:r>
                        <a:rPr lang="el-GR" sz="1800">
                          <a:solidFill>
                            <a:srgbClr val="000000"/>
                          </a:solidFill>
                          <a:effectLst/>
                          <a:latin typeface="+mn-lt"/>
                        </a:rPr>
                        <a:t> φίλους ἀπωθῇ                                  (621–622)</a:t>
                      </a:r>
                      <a:endParaRPr lang="el-GR" sz="1800">
                        <a:effectLst/>
                        <a:latin typeface="+mn-lt"/>
                      </a:endParaRPr>
                    </a:p>
                  </a:txBody>
                  <a:tcPr marL="17412" marR="17412" marT="17412" marB="17412">
                    <a:lnL>
                      <a:noFill/>
                    </a:lnL>
                    <a:lnR>
                      <a:noFill/>
                    </a:lnR>
                    <a:lnT>
                      <a:noFill/>
                    </a:lnT>
                    <a:lnB>
                      <a:noFill/>
                    </a:lnB>
                    <a:noFill/>
                  </a:tcPr>
                </a:tc>
                <a:extLst>
                  <a:ext uri="{0D108BD9-81ED-4DB2-BD59-A6C34878D82A}">
                    <a16:rowId xmlns:a16="http://schemas.microsoft.com/office/drawing/2014/main" val="2638447958"/>
                  </a:ext>
                </a:extLst>
              </a:tr>
              <a:tr h="1163142">
                <a:tc>
                  <a:txBody>
                    <a:bodyPr/>
                    <a:lstStyle/>
                    <a:p>
                      <a:pPr algn="just"/>
                      <a:r>
                        <a:rPr lang="en-GB" sz="1800" dirty="0">
                          <a:solidFill>
                            <a:srgbClr val="000000"/>
                          </a:solidFill>
                          <a:effectLst/>
                          <a:latin typeface="+mn-lt"/>
                        </a:rPr>
                        <a:t>A wise-woman I am; and for that sin</a:t>
                      </a:r>
                      <a:endParaRPr lang="en-GB" sz="1800" dirty="0">
                        <a:effectLst/>
                        <a:latin typeface="+mn-lt"/>
                      </a:endParaRPr>
                    </a:p>
                    <a:p>
                      <a:pPr algn="just"/>
                      <a:r>
                        <a:rPr lang="en-GB" sz="1800" dirty="0">
                          <a:solidFill>
                            <a:srgbClr val="000000"/>
                          </a:solidFill>
                          <a:effectLst/>
                          <a:latin typeface="+mn-lt"/>
                        </a:rPr>
                        <a:t>To divers ill names men would pen me in;</a:t>
                      </a:r>
                      <a:endParaRPr lang="en-GB" sz="1800" dirty="0">
                        <a:effectLst/>
                        <a:latin typeface="+mn-lt"/>
                      </a:endParaRPr>
                    </a:p>
                    <a:p>
                      <a:pPr algn="just"/>
                      <a:r>
                        <a:rPr lang="en-GB" sz="1800" dirty="0">
                          <a:solidFill>
                            <a:srgbClr val="000000"/>
                          </a:solidFill>
                          <a:effectLst/>
                          <a:latin typeface="+mn-lt"/>
                        </a:rPr>
                        <a:t>A seed of strife; an </a:t>
                      </a:r>
                      <a:r>
                        <a:rPr lang="en-GB" sz="1800" b="1" dirty="0">
                          <a:solidFill>
                            <a:srgbClr val="000000"/>
                          </a:solidFill>
                          <a:effectLst/>
                          <a:latin typeface="+mn-lt"/>
                        </a:rPr>
                        <a:t>eastern dreamer</a:t>
                      </a:r>
                      <a:endParaRPr lang="en-GB" sz="1800" b="1" dirty="0">
                        <a:effectLst/>
                        <a:latin typeface="+mn-lt"/>
                      </a:endParaRPr>
                    </a:p>
                    <a:p>
                      <a:br>
                        <a:rPr lang="en-GB" sz="1800" dirty="0">
                          <a:effectLst/>
                          <a:latin typeface="+mn-lt"/>
                        </a:rPr>
                      </a:br>
                      <a:endParaRPr lang="en-GB" sz="1800" dirty="0">
                        <a:effectLst/>
                        <a:latin typeface="+mn-lt"/>
                      </a:endParaRPr>
                    </a:p>
                  </a:txBody>
                  <a:tcPr marL="17412" marR="17412" marT="17412" marB="17412">
                    <a:lnL>
                      <a:noFill/>
                    </a:lnL>
                    <a:lnR>
                      <a:noFill/>
                    </a:lnR>
                    <a:lnT>
                      <a:noFill/>
                    </a:lnT>
                    <a:lnB>
                      <a:noFill/>
                    </a:lnB>
                    <a:noFill/>
                  </a:tcPr>
                </a:tc>
                <a:tc>
                  <a:txBody>
                    <a:bodyPr/>
                    <a:lstStyle/>
                    <a:p>
                      <a:br>
                        <a:rPr lang="en-GB" sz="1800">
                          <a:effectLst/>
                          <a:latin typeface="+mn-lt"/>
                        </a:rPr>
                      </a:br>
                      <a:endParaRPr lang="en-GB" sz="1800">
                        <a:effectLst/>
                        <a:latin typeface="+mn-lt"/>
                      </a:endParaRPr>
                    </a:p>
                  </a:txBody>
                  <a:tcPr marL="17412" marR="17412" marT="17412" marB="17412">
                    <a:lnL>
                      <a:noFill/>
                    </a:lnL>
                    <a:lnR>
                      <a:noFill/>
                    </a:lnR>
                    <a:lnT>
                      <a:noFill/>
                    </a:lnT>
                    <a:lnB>
                      <a:noFill/>
                    </a:lnB>
                    <a:noFill/>
                  </a:tcPr>
                </a:tc>
                <a:tc>
                  <a:txBody>
                    <a:bodyPr/>
                    <a:lstStyle/>
                    <a:p>
                      <a:pPr algn="just"/>
                      <a:r>
                        <a:rPr lang="el-GR" sz="1800" dirty="0" err="1">
                          <a:solidFill>
                            <a:srgbClr val="000000"/>
                          </a:solidFill>
                          <a:effectLst/>
                          <a:latin typeface="+mn-lt"/>
                        </a:rPr>
                        <a:t>σοφὴ</a:t>
                      </a:r>
                      <a:r>
                        <a:rPr lang="el-GR" sz="1800" dirty="0">
                          <a:solidFill>
                            <a:srgbClr val="000000"/>
                          </a:solidFill>
                          <a:effectLst/>
                          <a:latin typeface="+mn-lt"/>
                        </a:rPr>
                        <a:t> </a:t>
                      </a:r>
                      <a:r>
                        <a:rPr lang="el-GR" sz="1800" dirty="0" err="1">
                          <a:solidFill>
                            <a:srgbClr val="000000"/>
                          </a:solidFill>
                          <a:effectLst/>
                          <a:latin typeface="+mn-lt"/>
                        </a:rPr>
                        <a:t>γὰρ</a:t>
                      </a:r>
                      <a:r>
                        <a:rPr lang="el-GR" sz="1800" dirty="0">
                          <a:solidFill>
                            <a:srgbClr val="000000"/>
                          </a:solidFill>
                          <a:effectLst/>
                          <a:latin typeface="+mn-lt"/>
                        </a:rPr>
                        <a:t> </a:t>
                      </a:r>
                      <a:r>
                        <a:rPr lang="el-GR" sz="1800" dirty="0" err="1">
                          <a:solidFill>
                            <a:srgbClr val="000000"/>
                          </a:solidFill>
                          <a:effectLst/>
                          <a:latin typeface="+mn-lt"/>
                        </a:rPr>
                        <a:t>οὖσα</a:t>
                      </a:r>
                      <a:r>
                        <a:rPr lang="el-GR" sz="1800" dirty="0">
                          <a:solidFill>
                            <a:srgbClr val="000000"/>
                          </a:solidFill>
                          <a:effectLst/>
                          <a:latin typeface="+mn-lt"/>
                        </a:rPr>
                        <a:t>, </a:t>
                      </a:r>
                      <a:r>
                        <a:rPr lang="el-GR" sz="1800" dirty="0" err="1">
                          <a:solidFill>
                            <a:srgbClr val="000000"/>
                          </a:solidFill>
                          <a:effectLst/>
                          <a:latin typeface="+mn-lt"/>
                        </a:rPr>
                        <a:t>τοῖς</a:t>
                      </a:r>
                      <a:r>
                        <a:rPr lang="el-GR" sz="1800" dirty="0">
                          <a:solidFill>
                            <a:srgbClr val="000000"/>
                          </a:solidFill>
                          <a:effectLst/>
                          <a:latin typeface="+mn-lt"/>
                        </a:rPr>
                        <a:t> </a:t>
                      </a:r>
                      <a:r>
                        <a:rPr lang="el-GR" sz="1800" dirty="0" err="1">
                          <a:solidFill>
                            <a:srgbClr val="000000"/>
                          </a:solidFill>
                          <a:effectLst/>
                          <a:latin typeface="+mn-lt"/>
                        </a:rPr>
                        <a:t>μέν</a:t>
                      </a:r>
                      <a:r>
                        <a:rPr lang="el-GR" sz="1800" dirty="0">
                          <a:solidFill>
                            <a:srgbClr val="000000"/>
                          </a:solidFill>
                          <a:effectLst/>
                          <a:latin typeface="+mn-lt"/>
                        </a:rPr>
                        <a:t> </a:t>
                      </a:r>
                      <a:r>
                        <a:rPr lang="el-GR" sz="1800" dirty="0" err="1">
                          <a:solidFill>
                            <a:srgbClr val="000000"/>
                          </a:solidFill>
                          <a:effectLst/>
                          <a:latin typeface="+mn-lt"/>
                        </a:rPr>
                        <a:t>εἰμ</a:t>
                      </a:r>
                      <a:r>
                        <a:rPr lang="en-GB" sz="1800" dirty="0">
                          <a:solidFill>
                            <a:srgbClr val="000000"/>
                          </a:solidFill>
                          <a:effectLst/>
                          <a:latin typeface="+mn-lt"/>
                        </a:rPr>
                        <a:t>’</a:t>
                      </a:r>
                      <a:r>
                        <a:rPr lang="el-GR" sz="1800" dirty="0">
                          <a:solidFill>
                            <a:srgbClr val="000000"/>
                          </a:solidFill>
                          <a:effectLst/>
                          <a:latin typeface="+mn-lt"/>
                        </a:rPr>
                        <a:t> </a:t>
                      </a:r>
                      <a:r>
                        <a:rPr lang="el-GR" sz="1800" dirty="0" err="1">
                          <a:solidFill>
                            <a:srgbClr val="000000"/>
                          </a:solidFill>
                          <a:effectLst/>
                          <a:latin typeface="+mn-lt"/>
                        </a:rPr>
                        <a:t>ἐπίφθονος</a:t>
                      </a:r>
                      <a:r>
                        <a:rPr lang="el-GR" sz="1800" dirty="0">
                          <a:solidFill>
                            <a:srgbClr val="000000"/>
                          </a:solidFill>
                          <a:effectLst/>
                          <a:latin typeface="+mn-lt"/>
                        </a:rPr>
                        <a:t> (303)</a:t>
                      </a:r>
                      <a:endParaRPr lang="el-GR" sz="1800" dirty="0">
                        <a:effectLst/>
                        <a:latin typeface="+mn-lt"/>
                      </a:endParaRPr>
                    </a:p>
                  </a:txBody>
                  <a:tcPr marL="17412" marR="17412" marT="17412" marB="17412">
                    <a:lnL>
                      <a:noFill/>
                    </a:lnL>
                    <a:lnR>
                      <a:noFill/>
                    </a:lnR>
                    <a:lnT>
                      <a:noFill/>
                    </a:lnT>
                    <a:lnB>
                      <a:noFill/>
                    </a:lnB>
                    <a:noFill/>
                  </a:tcPr>
                </a:tc>
                <a:extLst>
                  <a:ext uri="{0D108BD9-81ED-4DB2-BD59-A6C34878D82A}">
                    <a16:rowId xmlns:a16="http://schemas.microsoft.com/office/drawing/2014/main" val="3049376097"/>
                  </a:ext>
                </a:extLst>
              </a:tr>
            </a:tbl>
          </a:graphicData>
        </a:graphic>
      </p:graphicFrame>
    </p:spTree>
    <p:extLst>
      <p:ext uri="{BB962C8B-B14F-4D97-AF65-F5344CB8AC3E}">
        <p14:creationId xmlns:p14="http://schemas.microsoft.com/office/powerpoint/2010/main" val="42060088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B9AFB-89E9-3331-5738-846F821C1E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ACB0CF-E429-E7DB-A270-2DB2A5A3B48A}"/>
              </a:ext>
            </a:extLst>
          </p:cNvPr>
          <p:cNvSpPr>
            <a:spLocks noGrp="1"/>
          </p:cNvSpPr>
          <p:nvPr>
            <p:ph type="title"/>
          </p:nvPr>
        </p:nvSpPr>
        <p:spPr/>
        <p:txBody>
          <a:bodyPr/>
          <a:lstStyle/>
          <a:p>
            <a:r>
              <a:rPr lang="en-GB"/>
              <a:t>Gilbert Murray’s </a:t>
            </a:r>
            <a:r>
              <a:rPr lang="en-GB" i="1"/>
              <a:t>Medea</a:t>
            </a:r>
            <a:endParaRPr lang="en-GB" i="1" dirty="0"/>
          </a:p>
        </p:txBody>
      </p:sp>
      <p:graphicFrame>
        <p:nvGraphicFramePr>
          <p:cNvPr id="3" name="Table 2">
            <a:extLst>
              <a:ext uri="{FF2B5EF4-FFF2-40B4-BE49-F238E27FC236}">
                <a16:creationId xmlns:a16="http://schemas.microsoft.com/office/drawing/2014/main" id="{48E21CD0-978C-E1EF-CC8A-1FE27908886E}"/>
              </a:ext>
            </a:extLst>
          </p:cNvPr>
          <p:cNvGraphicFramePr>
            <a:graphicFrameLocks noGrp="1"/>
          </p:cNvGraphicFramePr>
          <p:nvPr>
            <p:extLst>
              <p:ext uri="{D42A27DB-BD31-4B8C-83A1-F6EECF244321}">
                <p14:modId xmlns:p14="http://schemas.microsoft.com/office/powerpoint/2010/main" val="1346626448"/>
              </p:ext>
            </p:extLst>
          </p:nvPr>
        </p:nvGraphicFramePr>
        <p:xfrm>
          <a:off x="581194" y="2262242"/>
          <a:ext cx="11029615" cy="3685229"/>
        </p:xfrm>
        <a:graphic>
          <a:graphicData uri="http://schemas.openxmlformats.org/drawingml/2006/table">
            <a:tbl>
              <a:tblPr/>
              <a:tblGrid>
                <a:gridCol w="5015730">
                  <a:extLst>
                    <a:ext uri="{9D8B030D-6E8A-4147-A177-3AD203B41FA5}">
                      <a16:colId xmlns:a16="http://schemas.microsoft.com/office/drawing/2014/main" val="3539118978"/>
                    </a:ext>
                  </a:extLst>
                </a:gridCol>
                <a:gridCol w="767841">
                  <a:extLst>
                    <a:ext uri="{9D8B030D-6E8A-4147-A177-3AD203B41FA5}">
                      <a16:colId xmlns:a16="http://schemas.microsoft.com/office/drawing/2014/main" val="2086594022"/>
                    </a:ext>
                  </a:extLst>
                </a:gridCol>
                <a:gridCol w="5246044">
                  <a:extLst>
                    <a:ext uri="{9D8B030D-6E8A-4147-A177-3AD203B41FA5}">
                      <a16:colId xmlns:a16="http://schemas.microsoft.com/office/drawing/2014/main" val="2565786036"/>
                    </a:ext>
                  </a:extLst>
                </a:gridCol>
              </a:tblGrid>
              <a:tr h="1365311">
                <a:tc>
                  <a:txBody>
                    <a:bodyPr/>
                    <a:lstStyle/>
                    <a:p>
                      <a:pPr algn="just"/>
                      <a:r>
                        <a:rPr lang="en-GB" sz="1800" dirty="0">
                          <a:solidFill>
                            <a:srgbClr val="000000"/>
                          </a:solidFill>
                          <a:effectLst/>
                          <a:latin typeface="+mn-lt"/>
                        </a:rPr>
                        <a:t>                          Thine old </a:t>
                      </a:r>
                      <a:r>
                        <a:rPr lang="en-GB" sz="1800" b="1" dirty="0">
                          <a:solidFill>
                            <a:srgbClr val="000000"/>
                          </a:solidFill>
                          <a:effectLst/>
                          <a:latin typeface="+mn-lt"/>
                        </a:rPr>
                        <a:t>barbarian</a:t>
                      </a:r>
                      <a:r>
                        <a:rPr lang="en-GB" sz="1800" dirty="0">
                          <a:solidFill>
                            <a:srgbClr val="000000"/>
                          </a:solidFill>
                          <a:effectLst/>
                          <a:latin typeface="+mn-lt"/>
                        </a:rPr>
                        <a:t> bride, </a:t>
                      </a:r>
                      <a:endParaRPr lang="en-GB" sz="1800" dirty="0">
                        <a:effectLst/>
                        <a:latin typeface="+mn-lt"/>
                      </a:endParaRPr>
                    </a:p>
                    <a:p>
                      <a:pPr algn="just"/>
                      <a:r>
                        <a:rPr lang="en-GB" sz="1800" dirty="0">
                          <a:solidFill>
                            <a:srgbClr val="000000"/>
                          </a:solidFill>
                          <a:effectLst/>
                          <a:latin typeface="+mn-lt"/>
                        </a:rPr>
                        <a:t>The </a:t>
                      </a:r>
                      <a:r>
                        <a:rPr lang="en-GB" sz="1800" b="1" dirty="0">
                          <a:solidFill>
                            <a:srgbClr val="000000"/>
                          </a:solidFill>
                          <a:effectLst/>
                          <a:latin typeface="+mn-lt"/>
                        </a:rPr>
                        <a:t>dog out of the east </a:t>
                      </a:r>
                      <a:r>
                        <a:rPr lang="en-GB" sz="1800" dirty="0">
                          <a:solidFill>
                            <a:srgbClr val="000000"/>
                          </a:solidFill>
                          <a:effectLst/>
                          <a:latin typeface="+mn-lt"/>
                        </a:rPr>
                        <a:t>who loved thee sore, </a:t>
                      </a:r>
                      <a:endParaRPr lang="en-GB" sz="1800" dirty="0">
                        <a:effectLst/>
                        <a:latin typeface="+mn-lt"/>
                      </a:endParaRPr>
                    </a:p>
                    <a:p>
                      <a:pPr algn="just"/>
                      <a:r>
                        <a:rPr lang="en-GB" sz="1800" dirty="0">
                          <a:solidFill>
                            <a:srgbClr val="000000"/>
                          </a:solidFill>
                          <a:effectLst/>
                          <a:latin typeface="+mn-lt"/>
                        </a:rPr>
                        <a:t>She grew grey-haired, she served thy pride no more. </a:t>
                      </a:r>
                      <a:endParaRPr lang="en-GB" sz="1800" dirty="0">
                        <a:effectLst/>
                        <a:latin typeface="+mn-lt"/>
                      </a:endParaRPr>
                    </a:p>
                  </a:txBody>
                  <a:tcPr marL="16814" marR="16814" marT="16814" marB="16814">
                    <a:lnL>
                      <a:noFill/>
                    </a:lnL>
                    <a:lnR>
                      <a:noFill/>
                    </a:lnR>
                    <a:lnT>
                      <a:noFill/>
                    </a:lnT>
                    <a:lnB>
                      <a:noFill/>
                    </a:lnB>
                    <a:noFill/>
                  </a:tcPr>
                </a:tc>
                <a:tc>
                  <a:txBody>
                    <a:bodyPr/>
                    <a:lstStyle/>
                    <a:p>
                      <a:br>
                        <a:rPr lang="en-GB" sz="1800">
                          <a:effectLst/>
                          <a:latin typeface="+mn-lt"/>
                        </a:rPr>
                      </a:br>
                      <a:endParaRPr lang="en-GB" sz="1800">
                        <a:effectLst/>
                        <a:latin typeface="+mn-lt"/>
                      </a:endParaRPr>
                    </a:p>
                  </a:txBody>
                  <a:tcPr marL="16814" marR="16814" marT="16814" marB="16814">
                    <a:lnL>
                      <a:noFill/>
                    </a:lnL>
                    <a:lnR>
                      <a:noFill/>
                    </a:lnR>
                    <a:lnT>
                      <a:noFill/>
                    </a:lnT>
                    <a:lnB>
                      <a:noFill/>
                    </a:lnB>
                    <a:noFill/>
                  </a:tcPr>
                </a:tc>
                <a:tc>
                  <a:txBody>
                    <a:bodyPr/>
                    <a:lstStyle/>
                    <a:p>
                      <a:pPr algn="just"/>
                      <a:r>
                        <a:rPr lang="el-GR" sz="1800" dirty="0">
                          <a:solidFill>
                            <a:srgbClr val="000000"/>
                          </a:solidFill>
                          <a:effectLst/>
                          <a:latin typeface="+mn-lt"/>
                        </a:rPr>
                        <a:t>                         </a:t>
                      </a:r>
                      <a:r>
                        <a:rPr lang="el-GR" sz="1800" dirty="0" err="1">
                          <a:solidFill>
                            <a:srgbClr val="000000"/>
                          </a:solidFill>
                          <a:effectLst/>
                          <a:latin typeface="+mn-lt"/>
                        </a:rPr>
                        <a:t>ἀλλὰ</a:t>
                      </a:r>
                      <a:r>
                        <a:rPr lang="el-GR" sz="1800" dirty="0">
                          <a:solidFill>
                            <a:srgbClr val="000000"/>
                          </a:solidFill>
                          <a:effectLst/>
                          <a:latin typeface="+mn-lt"/>
                        </a:rPr>
                        <a:t> </a:t>
                      </a:r>
                      <a:r>
                        <a:rPr lang="el-GR" sz="1800" dirty="0" err="1">
                          <a:solidFill>
                            <a:srgbClr val="000000"/>
                          </a:solidFill>
                          <a:effectLst/>
                          <a:latin typeface="+mn-lt"/>
                        </a:rPr>
                        <a:t>βάρβαρον</a:t>
                      </a:r>
                      <a:r>
                        <a:rPr lang="el-GR" sz="1800" dirty="0">
                          <a:solidFill>
                            <a:srgbClr val="000000"/>
                          </a:solidFill>
                          <a:effectLst/>
                          <a:latin typeface="+mn-lt"/>
                        </a:rPr>
                        <a:t> </a:t>
                      </a:r>
                      <a:r>
                        <a:rPr lang="el-GR" sz="1800" dirty="0" err="1">
                          <a:solidFill>
                            <a:srgbClr val="000000"/>
                          </a:solidFill>
                          <a:effectLst/>
                          <a:latin typeface="+mn-lt"/>
                        </a:rPr>
                        <a:t>λέχος</a:t>
                      </a:r>
                      <a:r>
                        <a:rPr lang="el-GR" sz="1800" dirty="0">
                          <a:solidFill>
                            <a:srgbClr val="000000"/>
                          </a:solidFill>
                          <a:effectLst/>
                          <a:latin typeface="+mn-lt"/>
                        </a:rPr>
                        <a:t> </a:t>
                      </a:r>
                      <a:endParaRPr lang="el-GR" sz="1800" dirty="0">
                        <a:effectLst/>
                        <a:latin typeface="+mn-lt"/>
                      </a:endParaRPr>
                    </a:p>
                    <a:p>
                      <a:pPr algn="just"/>
                      <a:r>
                        <a:rPr lang="el-GR" sz="1800" dirty="0" err="1">
                          <a:solidFill>
                            <a:srgbClr val="000000"/>
                          </a:solidFill>
                          <a:effectLst/>
                          <a:latin typeface="+mn-lt"/>
                        </a:rPr>
                        <a:t>πρὸς</a:t>
                      </a:r>
                      <a:r>
                        <a:rPr lang="el-GR" sz="1800" dirty="0">
                          <a:solidFill>
                            <a:srgbClr val="000000"/>
                          </a:solidFill>
                          <a:effectLst/>
                          <a:latin typeface="+mn-lt"/>
                        </a:rPr>
                        <a:t> </a:t>
                      </a:r>
                      <a:r>
                        <a:rPr lang="el-GR" sz="1800" dirty="0" err="1">
                          <a:solidFill>
                            <a:srgbClr val="000000"/>
                          </a:solidFill>
                          <a:effectLst/>
                          <a:latin typeface="+mn-lt"/>
                        </a:rPr>
                        <a:t>γῆρας</a:t>
                      </a:r>
                      <a:r>
                        <a:rPr lang="el-GR" sz="1800" dirty="0">
                          <a:solidFill>
                            <a:srgbClr val="000000"/>
                          </a:solidFill>
                          <a:effectLst/>
                          <a:latin typeface="+mn-lt"/>
                        </a:rPr>
                        <a:t> </a:t>
                      </a:r>
                      <a:r>
                        <a:rPr lang="el-GR" sz="1800" dirty="0" err="1">
                          <a:solidFill>
                            <a:srgbClr val="000000"/>
                          </a:solidFill>
                          <a:effectLst/>
                          <a:latin typeface="+mn-lt"/>
                        </a:rPr>
                        <a:t>οὐκ</a:t>
                      </a:r>
                      <a:r>
                        <a:rPr lang="el-GR" sz="1800" dirty="0">
                          <a:solidFill>
                            <a:srgbClr val="000000"/>
                          </a:solidFill>
                          <a:effectLst/>
                          <a:latin typeface="+mn-lt"/>
                        </a:rPr>
                        <a:t> </a:t>
                      </a:r>
                      <a:r>
                        <a:rPr lang="el-GR" sz="1800" dirty="0" err="1">
                          <a:solidFill>
                            <a:srgbClr val="000000"/>
                          </a:solidFill>
                          <a:effectLst/>
                          <a:latin typeface="+mn-lt"/>
                        </a:rPr>
                        <a:t>εὔδοξον</a:t>
                      </a:r>
                      <a:r>
                        <a:rPr lang="el-GR" sz="1800" dirty="0">
                          <a:solidFill>
                            <a:srgbClr val="000000"/>
                          </a:solidFill>
                          <a:effectLst/>
                          <a:latin typeface="+mn-lt"/>
                        </a:rPr>
                        <a:t> </a:t>
                      </a:r>
                      <a:r>
                        <a:rPr lang="el-GR" sz="1800" dirty="0" err="1">
                          <a:solidFill>
                            <a:srgbClr val="000000"/>
                          </a:solidFill>
                          <a:effectLst/>
                          <a:latin typeface="+mn-lt"/>
                        </a:rPr>
                        <a:t>ἐξέβαινέ</a:t>
                      </a:r>
                      <a:r>
                        <a:rPr lang="el-GR" sz="1800" dirty="0">
                          <a:solidFill>
                            <a:srgbClr val="000000"/>
                          </a:solidFill>
                          <a:effectLst/>
                          <a:latin typeface="+mn-lt"/>
                        </a:rPr>
                        <a:t> σοι (591–2)</a:t>
                      </a:r>
                      <a:endParaRPr lang="el-GR" sz="1800" dirty="0">
                        <a:effectLst/>
                        <a:latin typeface="+mn-lt"/>
                      </a:endParaRPr>
                    </a:p>
                  </a:txBody>
                  <a:tcPr marL="16814" marR="16814" marT="16814" marB="16814">
                    <a:lnL>
                      <a:noFill/>
                    </a:lnL>
                    <a:lnR>
                      <a:noFill/>
                    </a:lnR>
                    <a:lnT>
                      <a:noFill/>
                    </a:lnT>
                    <a:lnB>
                      <a:noFill/>
                    </a:lnB>
                    <a:noFill/>
                  </a:tcPr>
                </a:tc>
                <a:extLst>
                  <a:ext uri="{0D108BD9-81ED-4DB2-BD59-A6C34878D82A}">
                    <a16:rowId xmlns:a16="http://schemas.microsoft.com/office/drawing/2014/main" val="2954794060"/>
                  </a:ext>
                </a:extLst>
              </a:tr>
              <a:tr h="760000">
                <a:tc>
                  <a:txBody>
                    <a:bodyPr/>
                    <a:lstStyle/>
                    <a:p>
                      <a:pPr algn="just"/>
                      <a:r>
                        <a:rPr lang="en-GB" sz="1800" dirty="0">
                          <a:solidFill>
                            <a:srgbClr val="000000"/>
                          </a:solidFill>
                          <a:effectLst/>
                          <a:latin typeface="+mn-lt"/>
                        </a:rPr>
                        <a:t>I hear a voice and a moan, </a:t>
                      </a:r>
                      <a:endParaRPr lang="en-GB" sz="1800" dirty="0">
                        <a:effectLst/>
                        <a:latin typeface="+mn-lt"/>
                      </a:endParaRPr>
                    </a:p>
                    <a:p>
                      <a:pPr algn="just"/>
                      <a:r>
                        <a:rPr lang="en-GB" sz="1800" dirty="0">
                          <a:solidFill>
                            <a:srgbClr val="000000"/>
                          </a:solidFill>
                          <a:effectLst/>
                          <a:latin typeface="+mn-lt"/>
                        </a:rPr>
                        <a:t>A </a:t>
                      </a:r>
                      <a:r>
                        <a:rPr lang="en-GB" sz="1800" b="1" dirty="0">
                          <a:solidFill>
                            <a:srgbClr val="000000"/>
                          </a:solidFill>
                          <a:effectLst/>
                          <a:latin typeface="+mn-lt"/>
                        </a:rPr>
                        <a:t>voice of the eastern </a:t>
                      </a:r>
                      <a:r>
                        <a:rPr lang="en-GB" sz="1800" b="0" dirty="0">
                          <a:solidFill>
                            <a:srgbClr val="000000"/>
                          </a:solidFill>
                          <a:effectLst/>
                          <a:latin typeface="+mn-lt"/>
                        </a:rPr>
                        <a:t>seas</a:t>
                      </a:r>
                      <a:endParaRPr lang="en-GB" sz="1800" b="0" dirty="0">
                        <a:effectLst/>
                        <a:latin typeface="+mn-lt"/>
                      </a:endParaRPr>
                    </a:p>
                    <a:p>
                      <a:endParaRPr lang="en-GB" sz="1800" dirty="0">
                        <a:effectLst/>
                        <a:latin typeface="+mn-lt"/>
                      </a:endParaRPr>
                    </a:p>
                  </a:txBody>
                  <a:tcPr marL="16814" marR="16814" marT="16814" marB="16814">
                    <a:lnL>
                      <a:noFill/>
                    </a:lnL>
                    <a:lnR>
                      <a:noFill/>
                    </a:lnR>
                    <a:lnT>
                      <a:noFill/>
                    </a:lnT>
                    <a:lnB>
                      <a:noFill/>
                    </a:lnB>
                    <a:noFill/>
                  </a:tcPr>
                </a:tc>
                <a:tc>
                  <a:txBody>
                    <a:bodyPr/>
                    <a:lstStyle/>
                    <a:p>
                      <a:br>
                        <a:rPr lang="en-GB" sz="1800">
                          <a:effectLst/>
                          <a:latin typeface="+mn-lt"/>
                        </a:rPr>
                      </a:br>
                      <a:endParaRPr lang="en-GB" sz="1800">
                        <a:effectLst/>
                        <a:latin typeface="+mn-lt"/>
                      </a:endParaRPr>
                    </a:p>
                  </a:txBody>
                  <a:tcPr marL="16814" marR="16814" marT="16814" marB="16814">
                    <a:lnL>
                      <a:noFill/>
                    </a:lnL>
                    <a:lnR>
                      <a:noFill/>
                    </a:lnR>
                    <a:lnT>
                      <a:noFill/>
                    </a:lnT>
                    <a:lnB>
                      <a:noFill/>
                    </a:lnB>
                    <a:noFill/>
                  </a:tcPr>
                </a:tc>
                <a:tc>
                  <a:txBody>
                    <a:bodyPr/>
                    <a:lstStyle/>
                    <a:p>
                      <a:pPr algn="just"/>
                      <a:r>
                        <a:rPr lang="el-GR" sz="1800" dirty="0" err="1">
                          <a:solidFill>
                            <a:srgbClr val="000000"/>
                          </a:solidFill>
                          <a:effectLst/>
                          <a:latin typeface="+mn-lt"/>
                        </a:rPr>
                        <a:t>ἔκλυον</a:t>
                      </a:r>
                      <a:r>
                        <a:rPr lang="el-GR" sz="1800" dirty="0">
                          <a:solidFill>
                            <a:srgbClr val="000000"/>
                          </a:solidFill>
                          <a:effectLst/>
                          <a:latin typeface="+mn-lt"/>
                        </a:rPr>
                        <a:t> </a:t>
                      </a:r>
                      <a:r>
                        <a:rPr lang="el-GR" sz="1800" dirty="0" err="1">
                          <a:solidFill>
                            <a:srgbClr val="000000"/>
                          </a:solidFill>
                          <a:effectLst/>
                          <a:latin typeface="+mn-lt"/>
                        </a:rPr>
                        <a:t>φωνάν</a:t>
                      </a:r>
                      <a:r>
                        <a:rPr lang="el-GR" sz="1800" dirty="0">
                          <a:solidFill>
                            <a:srgbClr val="000000"/>
                          </a:solidFill>
                          <a:effectLst/>
                          <a:latin typeface="+mn-lt"/>
                        </a:rPr>
                        <a:t>, </a:t>
                      </a:r>
                      <a:r>
                        <a:rPr lang="el-GR" sz="1800" dirty="0" err="1">
                          <a:solidFill>
                            <a:srgbClr val="000000"/>
                          </a:solidFill>
                          <a:effectLst/>
                          <a:latin typeface="+mn-lt"/>
                        </a:rPr>
                        <a:t>ἔκλυον</a:t>
                      </a:r>
                      <a:r>
                        <a:rPr lang="el-GR" sz="1800" dirty="0">
                          <a:solidFill>
                            <a:srgbClr val="000000"/>
                          </a:solidFill>
                          <a:effectLst/>
                          <a:latin typeface="+mn-lt"/>
                        </a:rPr>
                        <a:t> </a:t>
                      </a:r>
                      <a:r>
                        <a:rPr lang="el-GR" sz="1800" dirty="0" err="1">
                          <a:solidFill>
                            <a:srgbClr val="000000"/>
                          </a:solidFill>
                          <a:effectLst/>
                          <a:latin typeface="+mn-lt"/>
                        </a:rPr>
                        <a:t>δὲ</a:t>
                      </a:r>
                      <a:r>
                        <a:rPr lang="el-GR" sz="1800" dirty="0">
                          <a:solidFill>
                            <a:srgbClr val="000000"/>
                          </a:solidFill>
                          <a:effectLst/>
                          <a:latin typeface="+mn-lt"/>
                        </a:rPr>
                        <a:t> </a:t>
                      </a:r>
                      <a:r>
                        <a:rPr lang="el-GR" sz="1800" dirty="0" err="1">
                          <a:solidFill>
                            <a:srgbClr val="000000"/>
                          </a:solidFill>
                          <a:effectLst/>
                          <a:latin typeface="+mn-lt"/>
                        </a:rPr>
                        <a:t>βοὰν</a:t>
                      </a:r>
                      <a:r>
                        <a:rPr lang="el-GR" sz="1800" dirty="0">
                          <a:solidFill>
                            <a:srgbClr val="000000"/>
                          </a:solidFill>
                          <a:effectLst/>
                          <a:latin typeface="+mn-lt"/>
                        </a:rPr>
                        <a:t> </a:t>
                      </a:r>
                      <a:endParaRPr lang="el-GR" sz="1800" dirty="0">
                        <a:effectLst/>
                        <a:latin typeface="+mn-lt"/>
                      </a:endParaRPr>
                    </a:p>
                    <a:p>
                      <a:pPr algn="just"/>
                      <a:r>
                        <a:rPr lang="el-GR" sz="1800" dirty="0" err="1">
                          <a:solidFill>
                            <a:srgbClr val="000000"/>
                          </a:solidFill>
                          <a:effectLst/>
                          <a:latin typeface="+mn-lt"/>
                        </a:rPr>
                        <a:t>τᾶς</a:t>
                      </a:r>
                      <a:r>
                        <a:rPr lang="el-GR" sz="1800" dirty="0">
                          <a:solidFill>
                            <a:srgbClr val="000000"/>
                          </a:solidFill>
                          <a:effectLst/>
                          <a:latin typeface="+mn-lt"/>
                        </a:rPr>
                        <a:t> </a:t>
                      </a:r>
                      <a:r>
                        <a:rPr lang="el-GR" sz="1800" dirty="0" err="1">
                          <a:solidFill>
                            <a:srgbClr val="000000"/>
                          </a:solidFill>
                          <a:effectLst/>
                          <a:latin typeface="+mn-lt"/>
                        </a:rPr>
                        <a:t>δυστάνου</a:t>
                      </a:r>
                      <a:r>
                        <a:rPr lang="el-GR" sz="1800" dirty="0">
                          <a:solidFill>
                            <a:srgbClr val="000000"/>
                          </a:solidFill>
                          <a:effectLst/>
                          <a:latin typeface="+mn-lt"/>
                        </a:rPr>
                        <a:t> </a:t>
                      </a:r>
                      <a:r>
                        <a:rPr lang="el-GR" sz="1800" dirty="0" err="1">
                          <a:solidFill>
                            <a:srgbClr val="000000"/>
                          </a:solidFill>
                          <a:effectLst/>
                          <a:latin typeface="+mn-lt"/>
                        </a:rPr>
                        <a:t>Κολχίδος</a:t>
                      </a:r>
                      <a:r>
                        <a:rPr lang="el-GR" sz="1800" dirty="0">
                          <a:solidFill>
                            <a:srgbClr val="000000"/>
                          </a:solidFill>
                          <a:effectLst/>
                          <a:latin typeface="+mn-lt"/>
                        </a:rPr>
                        <a:t>                  (131–132)</a:t>
                      </a:r>
                      <a:endParaRPr lang="el-GR" sz="1800" dirty="0">
                        <a:effectLst/>
                        <a:latin typeface="+mn-lt"/>
                      </a:endParaRPr>
                    </a:p>
                  </a:txBody>
                  <a:tcPr marL="16814" marR="16814" marT="16814" marB="16814">
                    <a:lnL>
                      <a:noFill/>
                    </a:lnL>
                    <a:lnR>
                      <a:noFill/>
                    </a:lnR>
                    <a:lnT>
                      <a:noFill/>
                    </a:lnT>
                    <a:lnB>
                      <a:noFill/>
                    </a:lnB>
                    <a:noFill/>
                  </a:tcPr>
                </a:tc>
                <a:extLst>
                  <a:ext uri="{0D108BD9-81ED-4DB2-BD59-A6C34878D82A}">
                    <a16:rowId xmlns:a16="http://schemas.microsoft.com/office/drawing/2014/main" val="1500195690"/>
                  </a:ext>
                </a:extLst>
              </a:tr>
              <a:tr h="881062">
                <a:tc>
                  <a:txBody>
                    <a:bodyPr/>
                    <a:lstStyle/>
                    <a:p>
                      <a:pPr algn="just"/>
                      <a:r>
                        <a:rPr lang="en-GB" sz="1800" dirty="0">
                          <a:solidFill>
                            <a:srgbClr val="000000"/>
                          </a:solidFill>
                          <a:effectLst/>
                          <a:latin typeface="+mn-lt"/>
                        </a:rPr>
                        <a:t>                                       from </a:t>
                      </a:r>
                      <a:r>
                        <a:rPr lang="en-GB" sz="1800" b="1" dirty="0">
                          <a:solidFill>
                            <a:srgbClr val="000000"/>
                          </a:solidFill>
                          <a:effectLst/>
                          <a:latin typeface="+mn-lt"/>
                        </a:rPr>
                        <a:t>savagery</a:t>
                      </a:r>
                      <a:endParaRPr lang="en-GB" sz="1800" b="1" dirty="0">
                        <a:effectLst/>
                        <a:latin typeface="+mn-lt"/>
                      </a:endParaRPr>
                    </a:p>
                    <a:p>
                      <a:pPr algn="just"/>
                      <a:r>
                        <a:rPr lang="en-GB" sz="1800" dirty="0">
                          <a:solidFill>
                            <a:srgbClr val="000000"/>
                          </a:solidFill>
                          <a:effectLst/>
                          <a:latin typeface="+mn-lt"/>
                        </a:rPr>
                        <a:t>Of </a:t>
                      </a:r>
                      <a:r>
                        <a:rPr lang="en-GB" sz="1800" b="1" dirty="0">
                          <a:solidFill>
                            <a:srgbClr val="000000"/>
                          </a:solidFill>
                          <a:effectLst/>
                          <a:latin typeface="+mn-lt"/>
                        </a:rPr>
                        <a:t>eastern</a:t>
                      </a:r>
                      <a:r>
                        <a:rPr lang="en-GB" sz="1800" dirty="0">
                          <a:solidFill>
                            <a:srgbClr val="000000"/>
                          </a:solidFill>
                          <a:effectLst/>
                          <a:latin typeface="+mn-lt"/>
                        </a:rPr>
                        <a:t> chambers, from a cruel land</a:t>
                      </a:r>
                      <a:endParaRPr lang="en-GB" sz="1800" dirty="0">
                        <a:effectLst/>
                        <a:latin typeface="+mn-lt"/>
                      </a:endParaRPr>
                    </a:p>
                    <a:p>
                      <a:endParaRPr lang="en-GB" sz="1800" dirty="0">
                        <a:effectLst/>
                        <a:latin typeface="+mn-lt"/>
                      </a:endParaRPr>
                    </a:p>
                  </a:txBody>
                  <a:tcPr marL="16814" marR="16814" marT="16814" marB="16814">
                    <a:lnL>
                      <a:noFill/>
                    </a:lnL>
                    <a:lnR>
                      <a:noFill/>
                    </a:lnR>
                    <a:lnT>
                      <a:noFill/>
                    </a:lnT>
                    <a:lnB>
                      <a:noFill/>
                    </a:lnB>
                    <a:noFill/>
                  </a:tcPr>
                </a:tc>
                <a:tc>
                  <a:txBody>
                    <a:bodyPr/>
                    <a:lstStyle/>
                    <a:p>
                      <a:br>
                        <a:rPr lang="en-GB" sz="1800">
                          <a:effectLst/>
                          <a:latin typeface="+mn-lt"/>
                        </a:rPr>
                      </a:br>
                      <a:endParaRPr lang="en-GB" sz="1800">
                        <a:effectLst/>
                        <a:latin typeface="+mn-lt"/>
                      </a:endParaRPr>
                    </a:p>
                  </a:txBody>
                  <a:tcPr marL="16814" marR="16814" marT="16814" marB="16814">
                    <a:lnL>
                      <a:noFill/>
                    </a:lnL>
                    <a:lnR>
                      <a:noFill/>
                    </a:lnR>
                    <a:lnT>
                      <a:noFill/>
                    </a:lnT>
                    <a:lnB>
                      <a:noFill/>
                    </a:lnB>
                    <a:noFill/>
                  </a:tcPr>
                </a:tc>
                <a:tc>
                  <a:txBody>
                    <a:bodyPr/>
                    <a:lstStyle/>
                    <a:p>
                      <a:pPr algn="just"/>
                      <a:r>
                        <a:rPr lang="el-GR" sz="1800">
                          <a:solidFill>
                            <a:srgbClr val="000000"/>
                          </a:solidFill>
                          <a:effectLst/>
                          <a:latin typeface="+mn-lt"/>
                        </a:rPr>
                        <a:t>ἐκ δόμων σε βαρβάρου τ’ ἀπὸ χθονὸς (1330)</a:t>
                      </a:r>
                      <a:endParaRPr lang="el-GR" sz="1800">
                        <a:effectLst/>
                        <a:latin typeface="+mn-lt"/>
                      </a:endParaRPr>
                    </a:p>
                  </a:txBody>
                  <a:tcPr marL="16814" marR="16814" marT="16814" marB="16814">
                    <a:lnL>
                      <a:noFill/>
                    </a:lnL>
                    <a:lnR>
                      <a:noFill/>
                    </a:lnR>
                    <a:lnT>
                      <a:noFill/>
                    </a:lnT>
                    <a:lnB>
                      <a:noFill/>
                    </a:lnB>
                    <a:noFill/>
                  </a:tcPr>
                </a:tc>
                <a:extLst>
                  <a:ext uri="{0D108BD9-81ED-4DB2-BD59-A6C34878D82A}">
                    <a16:rowId xmlns:a16="http://schemas.microsoft.com/office/drawing/2014/main" val="752691786"/>
                  </a:ext>
                </a:extLst>
              </a:tr>
              <a:tr h="517876">
                <a:tc>
                  <a:txBody>
                    <a:bodyPr/>
                    <a:lstStyle/>
                    <a:p>
                      <a:pPr algn="just"/>
                      <a:r>
                        <a:rPr lang="en-GB" sz="1800" dirty="0">
                          <a:solidFill>
                            <a:srgbClr val="000000"/>
                          </a:solidFill>
                          <a:effectLst/>
                          <a:latin typeface="+mn-lt"/>
                        </a:rPr>
                        <a:t>                                     I sought to rear </a:t>
                      </a:r>
                      <a:endParaRPr lang="en-GB" sz="1800" dirty="0">
                        <a:effectLst/>
                        <a:latin typeface="+mn-lt"/>
                      </a:endParaRPr>
                    </a:p>
                    <a:p>
                      <a:pPr algn="just"/>
                      <a:r>
                        <a:rPr lang="en-GB" sz="1800" dirty="0">
                          <a:solidFill>
                            <a:srgbClr val="000000"/>
                          </a:solidFill>
                          <a:effectLst/>
                          <a:latin typeface="+mn-lt"/>
                        </a:rPr>
                        <a:t>Our sons in nurture worthy of my </a:t>
                      </a:r>
                      <a:r>
                        <a:rPr lang="en-GB" sz="1800" b="1" dirty="0">
                          <a:solidFill>
                            <a:srgbClr val="000000"/>
                          </a:solidFill>
                          <a:effectLst/>
                          <a:latin typeface="+mn-lt"/>
                        </a:rPr>
                        <a:t>race</a:t>
                      </a:r>
                      <a:endParaRPr lang="en-GB" sz="1800" b="1" dirty="0">
                        <a:effectLst/>
                        <a:latin typeface="+mn-lt"/>
                      </a:endParaRPr>
                    </a:p>
                  </a:txBody>
                  <a:tcPr marL="16814" marR="16814" marT="16814" marB="16814">
                    <a:lnL>
                      <a:noFill/>
                    </a:lnL>
                    <a:lnR>
                      <a:noFill/>
                    </a:lnR>
                    <a:lnT>
                      <a:noFill/>
                    </a:lnT>
                    <a:lnB>
                      <a:noFill/>
                    </a:lnB>
                    <a:noFill/>
                  </a:tcPr>
                </a:tc>
                <a:tc>
                  <a:txBody>
                    <a:bodyPr/>
                    <a:lstStyle/>
                    <a:p>
                      <a:br>
                        <a:rPr lang="en-GB" sz="1800">
                          <a:effectLst/>
                          <a:latin typeface="+mn-lt"/>
                        </a:rPr>
                      </a:br>
                      <a:endParaRPr lang="en-GB" sz="1800">
                        <a:effectLst/>
                        <a:latin typeface="+mn-lt"/>
                      </a:endParaRPr>
                    </a:p>
                  </a:txBody>
                  <a:tcPr marL="16814" marR="16814" marT="16814" marB="16814">
                    <a:lnL>
                      <a:noFill/>
                    </a:lnL>
                    <a:lnR>
                      <a:noFill/>
                    </a:lnR>
                    <a:lnT>
                      <a:noFill/>
                    </a:lnT>
                    <a:lnB>
                      <a:noFill/>
                    </a:lnB>
                    <a:noFill/>
                  </a:tcPr>
                </a:tc>
                <a:tc>
                  <a:txBody>
                    <a:bodyPr/>
                    <a:lstStyle/>
                    <a:p>
                      <a:pPr algn="just"/>
                      <a:r>
                        <a:rPr lang="el-GR" sz="1800" dirty="0" err="1">
                          <a:solidFill>
                            <a:srgbClr val="000000"/>
                          </a:solidFill>
                          <a:effectLst/>
                          <a:latin typeface="+mn-lt"/>
                        </a:rPr>
                        <a:t>παῖδας</a:t>
                      </a:r>
                      <a:r>
                        <a:rPr lang="el-GR" sz="1800" dirty="0">
                          <a:solidFill>
                            <a:srgbClr val="000000"/>
                          </a:solidFill>
                          <a:effectLst/>
                          <a:latin typeface="+mn-lt"/>
                        </a:rPr>
                        <a:t> </a:t>
                      </a:r>
                      <a:r>
                        <a:rPr lang="el-GR" sz="1800" dirty="0" err="1">
                          <a:solidFill>
                            <a:srgbClr val="000000"/>
                          </a:solidFill>
                          <a:effectLst/>
                          <a:latin typeface="+mn-lt"/>
                        </a:rPr>
                        <a:t>δὲ</a:t>
                      </a:r>
                      <a:r>
                        <a:rPr lang="el-GR" sz="1800" dirty="0">
                          <a:solidFill>
                            <a:srgbClr val="000000"/>
                          </a:solidFill>
                          <a:effectLst/>
                          <a:latin typeface="+mn-lt"/>
                        </a:rPr>
                        <a:t> </a:t>
                      </a:r>
                      <a:r>
                        <a:rPr lang="el-GR" sz="1800" dirty="0" err="1">
                          <a:solidFill>
                            <a:srgbClr val="000000"/>
                          </a:solidFill>
                          <a:effectLst/>
                          <a:latin typeface="+mn-lt"/>
                        </a:rPr>
                        <a:t>θρέψαιμ</a:t>
                      </a:r>
                      <a:r>
                        <a:rPr lang="el-GR" sz="1800" dirty="0">
                          <a:solidFill>
                            <a:srgbClr val="000000"/>
                          </a:solidFill>
                          <a:effectLst/>
                          <a:latin typeface="+mn-lt"/>
                        </a:rPr>
                        <a:t>’ </a:t>
                      </a:r>
                      <a:r>
                        <a:rPr lang="el-GR" sz="1800" dirty="0" err="1">
                          <a:solidFill>
                            <a:srgbClr val="000000"/>
                          </a:solidFill>
                          <a:effectLst/>
                          <a:latin typeface="+mn-lt"/>
                        </a:rPr>
                        <a:t>ἀξίως</a:t>
                      </a:r>
                      <a:r>
                        <a:rPr lang="el-GR" sz="1800" dirty="0">
                          <a:solidFill>
                            <a:srgbClr val="000000"/>
                          </a:solidFill>
                          <a:effectLst/>
                          <a:latin typeface="+mn-lt"/>
                        </a:rPr>
                        <a:t> δόμων </a:t>
                      </a:r>
                      <a:r>
                        <a:rPr lang="el-GR" sz="1800" dirty="0" err="1">
                          <a:solidFill>
                            <a:srgbClr val="000000"/>
                          </a:solidFill>
                          <a:effectLst/>
                          <a:latin typeface="+mn-lt"/>
                        </a:rPr>
                        <a:t>ἐμῶν</a:t>
                      </a:r>
                      <a:r>
                        <a:rPr lang="el-GR" sz="1800" dirty="0">
                          <a:solidFill>
                            <a:srgbClr val="000000"/>
                          </a:solidFill>
                          <a:effectLst/>
                          <a:latin typeface="+mn-lt"/>
                        </a:rPr>
                        <a:t> (562)</a:t>
                      </a:r>
                      <a:endParaRPr lang="el-GR" sz="1800" dirty="0">
                        <a:effectLst/>
                        <a:latin typeface="+mn-lt"/>
                      </a:endParaRPr>
                    </a:p>
                  </a:txBody>
                  <a:tcPr marL="16814" marR="16814" marT="16814" marB="16814">
                    <a:lnL>
                      <a:noFill/>
                    </a:lnL>
                    <a:lnR>
                      <a:noFill/>
                    </a:lnR>
                    <a:lnT>
                      <a:noFill/>
                    </a:lnT>
                    <a:lnB>
                      <a:noFill/>
                    </a:lnB>
                    <a:noFill/>
                  </a:tcPr>
                </a:tc>
                <a:extLst>
                  <a:ext uri="{0D108BD9-81ED-4DB2-BD59-A6C34878D82A}">
                    <a16:rowId xmlns:a16="http://schemas.microsoft.com/office/drawing/2014/main" val="840366485"/>
                  </a:ext>
                </a:extLst>
              </a:tr>
            </a:tbl>
          </a:graphicData>
        </a:graphic>
      </p:graphicFrame>
    </p:spTree>
    <p:extLst>
      <p:ext uri="{BB962C8B-B14F-4D97-AF65-F5344CB8AC3E}">
        <p14:creationId xmlns:p14="http://schemas.microsoft.com/office/powerpoint/2010/main" val="200974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B4912-61E5-A6F9-755F-3E345FCCC63C}"/>
              </a:ext>
            </a:extLst>
          </p:cNvPr>
          <p:cNvSpPr>
            <a:spLocks noGrp="1"/>
          </p:cNvSpPr>
          <p:nvPr>
            <p:ph type="title"/>
          </p:nvPr>
        </p:nvSpPr>
        <p:spPr/>
        <p:txBody>
          <a:bodyPr/>
          <a:lstStyle/>
          <a:p>
            <a:r>
              <a:rPr lang="en-GB" dirty="0"/>
              <a:t>Medea as an immigrant, 11–13</a:t>
            </a:r>
          </a:p>
        </p:txBody>
      </p:sp>
      <p:sp>
        <p:nvSpPr>
          <p:cNvPr id="3" name="Content Placeholder 2">
            <a:extLst>
              <a:ext uri="{FF2B5EF4-FFF2-40B4-BE49-F238E27FC236}">
                <a16:creationId xmlns:a16="http://schemas.microsoft.com/office/drawing/2014/main" id="{3BA49F68-5053-B9B4-6E6A-F4496156A914}"/>
              </a:ext>
            </a:extLst>
          </p:cNvPr>
          <p:cNvSpPr>
            <a:spLocks noGrp="1"/>
          </p:cNvSpPr>
          <p:nvPr>
            <p:ph idx="1"/>
          </p:nvPr>
        </p:nvSpPr>
        <p:spPr>
          <a:xfrm>
            <a:off x="581193" y="2180496"/>
            <a:ext cx="5514808" cy="3678303"/>
          </a:xfrm>
        </p:spPr>
        <p:txBody>
          <a:bodyPr/>
          <a:lstStyle/>
          <a:p>
            <a:pPr marL="0" indent="0">
              <a:buNone/>
            </a:pPr>
            <a:r>
              <a:rPr lang="el-GR" dirty="0" err="1"/>
              <a:t>καὶ</a:t>
            </a:r>
            <a:r>
              <a:rPr lang="el-GR" dirty="0"/>
              <a:t> </a:t>
            </a:r>
            <a:r>
              <a:rPr lang="el-GR" dirty="0" err="1"/>
              <a:t>πρὶν</a:t>
            </a:r>
            <a:r>
              <a:rPr lang="el-GR" dirty="0"/>
              <a:t> </a:t>
            </a:r>
            <a:r>
              <a:rPr lang="el-GR" dirty="0" err="1"/>
              <a:t>μὲν</a:t>
            </a:r>
            <a:r>
              <a:rPr lang="el-GR" dirty="0"/>
              <a:t> </a:t>
            </a:r>
            <a:r>
              <a:rPr lang="el-GR" dirty="0" err="1"/>
              <a:t>εἶχε</a:t>
            </a:r>
            <a:r>
              <a:rPr lang="el-GR" dirty="0"/>
              <a:t> </a:t>
            </a:r>
            <a:r>
              <a:rPr lang="el-GR" dirty="0" err="1"/>
              <a:t>κἀνθάδ</a:t>
            </a:r>
            <a:r>
              <a:rPr lang="el-GR" dirty="0"/>
              <a:t>’ </a:t>
            </a:r>
            <a:r>
              <a:rPr lang="el-GR" dirty="0" err="1"/>
              <a:t>οὐ</a:t>
            </a:r>
            <a:r>
              <a:rPr lang="el-GR" dirty="0"/>
              <a:t> </a:t>
            </a:r>
            <a:r>
              <a:rPr lang="el-GR" dirty="0" err="1"/>
              <a:t>μεμπτὸν</a:t>
            </a:r>
            <a:r>
              <a:rPr lang="el-GR" dirty="0"/>
              <a:t> </a:t>
            </a:r>
            <a:r>
              <a:rPr lang="el-GR" dirty="0" err="1"/>
              <a:t>βίον</a:t>
            </a:r>
            <a:r>
              <a:rPr lang="el-GR" dirty="0"/>
              <a:t> </a:t>
            </a:r>
          </a:p>
          <a:p>
            <a:pPr marL="0" indent="0">
              <a:buNone/>
            </a:pPr>
            <a:r>
              <a:rPr lang="el-GR" dirty="0" err="1"/>
              <a:t>ξὺν</a:t>
            </a:r>
            <a:r>
              <a:rPr lang="el-GR" dirty="0"/>
              <a:t> </a:t>
            </a:r>
            <a:r>
              <a:rPr lang="el-GR" dirty="0" err="1"/>
              <a:t>ἀνδρὶ</a:t>
            </a:r>
            <a:r>
              <a:rPr lang="el-GR" dirty="0"/>
              <a:t> </a:t>
            </a:r>
            <a:r>
              <a:rPr lang="el-GR" dirty="0" err="1"/>
              <a:t>καὶ</a:t>
            </a:r>
            <a:r>
              <a:rPr lang="el-GR" dirty="0"/>
              <a:t> </a:t>
            </a:r>
            <a:r>
              <a:rPr lang="el-GR" dirty="0" err="1"/>
              <a:t>τέκνοισιν</a:t>
            </a:r>
            <a:r>
              <a:rPr lang="el-GR" dirty="0"/>
              <a:t>, </a:t>
            </a:r>
            <a:r>
              <a:rPr lang="el-GR" dirty="0" err="1"/>
              <a:t>ἁνδάνουσα</a:t>
            </a:r>
            <a:r>
              <a:rPr lang="el-GR" dirty="0"/>
              <a:t> </a:t>
            </a:r>
            <a:r>
              <a:rPr lang="el-GR" dirty="0" err="1"/>
              <a:t>μὲν</a:t>
            </a:r>
            <a:r>
              <a:rPr lang="el-GR" dirty="0"/>
              <a:t> </a:t>
            </a:r>
          </a:p>
          <a:p>
            <a:pPr marL="0" indent="0">
              <a:buNone/>
            </a:pPr>
            <a:r>
              <a:rPr lang="el-GR" b="1" dirty="0" err="1"/>
              <a:t>φυγὰς</a:t>
            </a:r>
            <a:r>
              <a:rPr lang="el-GR" dirty="0"/>
              <a:t> </a:t>
            </a:r>
            <a:r>
              <a:rPr lang="el-GR" dirty="0" err="1"/>
              <a:t>πολίταις</a:t>
            </a:r>
            <a:r>
              <a:rPr lang="el-GR" dirty="0"/>
              <a:t> </a:t>
            </a:r>
            <a:r>
              <a:rPr lang="el-GR" dirty="0" err="1"/>
              <a:t>ὧν</a:t>
            </a:r>
            <a:r>
              <a:rPr lang="el-GR" dirty="0"/>
              <a:t> </a:t>
            </a:r>
            <a:r>
              <a:rPr lang="el-GR" dirty="0" err="1"/>
              <a:t>ἀφίκετο</a:t>
            </a:r>
            <a:r>
              <a:rPr lang="el-GR" dirty="0"/>
              <a:t> χθόνα</a:t>
            </a:r>
            <a:endParaRPr lang="en-GB" dirty="0"/>
          </a:p>
        </p:txBody>
      </p:sp>
      <p:sp>
        <p:nvSpPr>
          <p:cNvPr id="4" name="Content Placeholder 2">
            <a:extLst>
              <a:ext uri="{FF2B5EF4-FFF2-40B4-BE49-F238E27FC236}">
                <a16:creationId xmlns:a16="http://schemas.microsoft.com/office/drawing/2014/main" id="{C7CA453A-ACB9-65B6-7689-86A963FF2AFC}"/>
              </a:ext>
            </a:extLst>
          </p:cNvPr>
          <p:cNvSpPr txBox="1">
            <a:spLocks/>
          </p:cNvSpPr>
          <p:nvPr/>
        </p:nvSpPr>
        <p:spPr>
          <a:xfrm>
            <a:off x="6096000" y="2180496"/>
            <a:ext cx="5514808" cy="3678303"/>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buFont typeface="Wingdings 2" panose="05020102010507070707" pitchFamily="18" charset="2"/>
              <a:buNone/>
            </a:pPr>
            <a:r>
              <a:rPr lang="en-GB" dirty="0"/>
              <a:t>At first she had an irreproachable life </a:t>
            </a:r>
          </a:p>
          <a:p>
            <a:pPr marL="0" indent="0">
              <a:buFont typeface="Wingdings 2" panose="05020102010507070707" pitchFamily="18" charset="2"/>
              <a:buNone/>
            </a:pPr>
            <a:r>
              <a:rPr lang="en-GB" dirty="0"/>
              <a:t>with husband and kids, an </a:t>
            </a:r>
            <a:r>
              <a:rPr lang="en-GB" b="1" dirty="0"/>
              <a:t>immigrant</a:t>
            </a:r>
            <a:r>
              <a:rPr lang="en-GB" dirty="0"/>
              <a:t> pleasing</a:t>
            </a:r>
          </a:p>
          <a:p>
            <a:pPr marL="0" indent="0">
              <a:buFont typeface="Wingdings 2" panose="05020102010507070707" pitchFamily="18" charset="2"/>
              <a:buNone/>
            </a:pPr>
            <a:r>
              <a:rPr lang="en-GB" dirty="0"/>
              <a:t>to the citizens to whose land she had come</a:t>
            </a:r>
          </a:p>
        </p:txBody>
      </p:sp>
    </p:spTree>
    <p:extLst>
      <p:ext uri="{BB962C8B-B14F-4D97-AF65-F5344CB8AC3E}">
        <p14:creationId xmlns:p14="http://schemas.microsoft.com/office/powerpoint/2010/main" val="22008526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7A839-C7DE-FC49-CD11-2D953086D73B}"/>
              </a:ext>
            </a:extLst>
          </p:cNvPr>
          <p:cNvSpPr>
            <a:spLocks noGrp="1"/>
          </p:cNvSpPr>
          <p:nvPr>
            <p:ph type="title"/>
          </p:nvPr>
        </p:nvSpPr>
        <p:spPr/>
        <p:txBody>
          <a:bodyPr/>
          <a:lstStyle/>
          <a:p>
            <a:r>
              <a:rPr lang="en-GB" dirty="0"/>
              <a:t>Medea as </a:t>
            </a:r>
            <a:r>
              <a:rPr lang="en-GB" i="1" dirty="0" err="1"/>
              <a:t>phugas</a:t>
            </a:r>
            <a:endParaRPr lang="en-GB" dirty="0"/>
          </a:p>
        </p:txBody>
      </p:sp>
      <p:sp>
        <p:nvSpPr>
          <p:cNvPr id="3" name="Content Placeholder 2">
            <a:extLst>
              <a:ext uri="{FF2B5EF4-FFF2-40B4-BE49-F238E27FC236}">
                <a16:creationId xmlns:a16="http://schemas.microsoft.com/office/drawing/2014/main" id="{094CC114-ED06-E6D1-E335-11B975FFF590}"/>
              </a:ext>
            </a:extLst>
          </p:cNvPr>
          <p:cNvSpPr>
            <a:spLocks noGrp="1"/>
          </p:cNvSpPr>
          <p:nvPr>
            <p:ph sz="half" idx="1"/>
          </p:nvPr>
        </p:nvSpPr>
        <p:spPr>
          <a:xfrm>
            <a:off x="581192" y="2228003"/>
            <a:ext cx="11029615" cy="4487590"/>
          </a:xfrm>
        </p:spPr>
        <p:txBody>
          <a:bodyPr>
            <a:normAutofit fontScale="70000" lnSpcReduction="20000"/>
          </a:bodyPr>
          <a:lstStyle/>
          <a:p>
            <a:r>
              <a:rPr lang="en-GB" dirty="0">
                <a:cs typeface="MuktaMahee Regular" pitchFamily="2" charset="77"/>
              </a:rPr>
              <a:t>11–12: </a:t>
            </a:r>
            <a:r>
              <a:rPr lang="el-GR" dirty="0" err="1">
                <a:cs typeface="MuktaMahee Regular" pitchFamily="2" charset="77"/>
              </a:rPr>
              <a:t>ἁνδάνουσα</a:t>
            </a:r>
            <a:r>
              <a:rPr lang="el-GR" dirty="0">
                <a:cs typeface="MuktaMahee Regular" pitchFamily="2" charset="77"/>
              </a:rPr>
              <a:t> </a:t>
            </a:r>
            <a:r>
              <a:rPr lang="el-GR" dirty="0" err="1">
                <a:cs typeface="MuktaMahee Regular" pitchFamily="2" charset="77"/>
              </a:rPr>
              <a:t>μὲν</a:t>
            </a:r>
            <a:r>
              <a:rPr lang="el-GR" dirty="0">
                <a:cs typeface="MuktaMahee Regular" pitchFamily="2" charset="77"/>
              </a:rPr>
              <a:t> / </a:t>
            </a:r>
            <a:r>
              <a:rPr lang="el-GR" dirty="0" err="1">
                <a:cs typeface="MuktaMahee Regular" pitchFamily="2" charset="77"/>
              </a:rPr>
              <a:t>φυγὰς</a:t>
            </a:r>
            <a:r>
              <a:rPr lang="el-GR" dirty="0">
                <a:cs typeface="MuktaMahee Regular" pitchFamily="2" charset="77"/>
              </a:rPr>
              <a:t> </a:t>
            </a:r>
            <a:r>
              <a:rPr lang="el-GR" dirty="0" err="1">
                <a:cs typeface="MuktaMahee Regular" pitchFamily="2" charset="77"/>
              </a:rPr>
              <a:t>πολίταις</a:t>
            </a:r>
            <a:r>
              <a:rPr lang="el-GR" dirty="0">
                <a:cs typeface="MuktaMahee Regular" pitchFamily="2" charset="77"/>
              </a:rPr>
              <a:t>		</a:t>
            </a:r>
            <a:r>
              <a:rPr lang="en-GB" dirty="0">
                <a:cs typeface="MuktaMahee Regular" pitchFamily="2" charset="77"/>
              </a:rPr>
              <a:t>	an immigrant pleasing to the citizens </a:t>
            </a:r>
          </a:p>
          <a:p>
            <a:r>
              <a:rPr lang="en-GB" dirty="0">
                <a:cs typeface="MuktaMahee Regular" pitchFamily="2" charset="77"/>
              </a:rPr>
              <a:t>272–273: </a:t>
            </a:r>
            <a:r>
              <a:rPr lang="el-GR" dirty="0" err="1">
                <a:cs typeface="MuktaMahee Regular" pitchFamily="2" charset="77"/>
              </a:rPr>
              <a:t>τῆσδε</a:t>
            </a:r>
            <a:r>
              <a:rPr lang="el-GR" dirty="0">
                <a:cs typeface="MuktaMahee Regular" pitchFamily="2" charset="77"/>
              </a:rPr>
              <a:t> </a:t>
            </a:r>
            <a:r>
              <a:rPr lang="el-GR" dirty="0" err="1">
                <a:cs typeface="MuktaMahee Regular" pitchFamily="2" charset="77"/>
              </a:rPr>
              <a:t>γῆς</a:t>
            </a:r>
            <a:r>
              <a:rPr lang="el-GR" dirty="0">
                <a:cs typeface="MuktaMahee Regular" pitchFamily="2" charset="77"/>
              </a:rPr>
              <a:t> </a:t>
            </a:r>
            <a:r>
              <a:rPr lang="el-GR" dirty="0" err="1">
                <a:cs typeface="MuktaMahee Regular" pitchFamily="2" charset="77"/>
              </a:rPr>
              <a:t>ἔξω</a:t>
            </a:r>
            <a:r>
              <a:rPr lang="el-GR" dirty="0">
                <a:cs typeface="MuktaMahee Regular" pitchFamily="2" charset="77"/>
              </a:rPr>
              <a:t> </a:t>
            </a:r>
            <a:r>
              <a:rPr lang="el-GR" dirty="0" err="1">
                <a:cs typeface="MuktaMahee Regular" pitchFamily="2" charset="77"/>
              </a:rPr>
              <a:t>περᾶν</a:t>
            </a:r>
            <a:r>
              <a:rPr lang="el-GR" dirty="0">
                <a:cs typeface="MuktaMahee Regular" pitchFamily="2" charset="77"/>
              </a:rPr>
              <a:t> / φυγάδα		</a:t>
            </a:r>
            <a:r>
              <a:rPr lang="en-GB" dirty="0">
                <a:cs typeface="MuktaMahee Regular" pitchFamily="2" charset="77"/>
              </a:rPr>
              <a:t>	leave this land as an exile</a:t>
            </a:r>
          </a:p>
          <a:p>
            <a:r>
              <a:rPr lang="en-GB" dirty="0">
                <a:cs typeface="MuktaMahee Regular" pitchFamily="2" charset="77"/>
              </a:rPr>
              <a:t>400: </a:t>
            </a:r>
            <a:r>
              <a:rPr lang="el-GR" dirty="0" err="1">
                <a:cs typeface="MuktaMahee Regular" pitchFamily="2" charset="77"/>
              </a:rPr>
              <a:t>φυγὰς</a:t>
            </a:r>
            <a:r>
              <a:rPr lang="el-GR" dirty="0">
                <a:cs typeface="MuktaMahee Regular" pitchFamily="2" charset="77"/>
              </a:rPr>
              <a:t> </a:t>
            </a:r>
            <a:r>
              <a:rPr lang="el-GR" dirty="0" err="1">
                <a:cs typeface="MuktaMahee Regular" pitchFamily="2" charset="77"/>
              </a:rPr>
              <a:t>ἐμὰς</a:t>
            </a:r>
            <a:r>
              <a:rPr lang="el-GR" dirty="0">
                <a:cs typeface="MuktaMahee Regular" pitchFamily="2" charset="77"/>
              </a:rPr>
              <a:t> χθονός				</a:t>
            </a:r>
            <a:r>
              <a:rPr lang="en-GB" dirty="0">
                <a:cs typeface="MuktaMahee Regular" pitchFamily="2" charset="77"/>
              </a:rPr>
              <a:t>	my exile from the land</a:t>
            </a:r>
          </a:p>
          <a:p>
            <a:r>
              <a:rPr lang="en-GB" dirty="0">
                <a:cs typeface="MuktaMahee Regular" pitchFamily="2" charset="77"/>
              </a:rPr>
              <a:t>438: </a:t>
            </a:r>
            <a:r>
              <a:rPr lang="el-GR" dirty="0" err="1">
                <a:cs typeface="MuktaMahee Regular" pitchFamily="2" charset="77"/>
              </a:rPr>
              <a:t>φυγὰς</a:t>
            </a:r>
            <a:r>
              <a:rPr lang="el-GR" dirty="0">
                <a:cs typeface="MuktaMahee Regular" pitchFamily="2" charset="77"/>
              </a:rPr>
              <a:t> </a:t>
            </a:r>
            <a:r>
              <a:rPr lang="el-GR" dirty="0" err="1">
                <a:cs typeface="MuktaMahee Regular" pitchFamily="2" charset="77"/>
              </a:rPr>
              <a:t>δὲ</a:t>
            </a:r>
            <a:r>
              <a:rPr lang="el-GR" dirty="0">
                <a:cs typeface="MuktaMahee Regular" pitchFamily="2" charset="77"/>
              </a:rPr>
              <a:t> </a:t>
            </a:r>
            <a:r>
              <a:rPr lang="el-GR" dirty="0" err="1">
                <a:cs typeface="MuktaMahee Regular" pitchFamily="2" charset="77"/>
              </a:rPr>
              <a:t>χῶρας</a:t>
            </a:r>
            <a:r>
              <a:rPr lang="el-GR" dirty="0">
                <a:cs typeface="MuktaMahee Regular" pitchFamily="2" charset="77"/>
              </a:rPr>
              <a:t>				</a:t>
            </a:r>
            <a:r>
              <a:rPr lang="en-GB" dirty="0">
                <a:cs typeface="MuktaMahee Regular" pitchFamily="2" charset="77"/>
              </a:rPr>
              <a:t>		an exile from this country</a:t>
            </a:r>
          </a:p>
          <a:p>
            <a:r>
              <a:rPr lang="en-GB" dirty="0">
                <a:cs typeface="MuktaMahee Regular" pitchFamily="2" charset="77"/>
              </a:rPr>
              <a:t>454: </a:t>
            </a:r>
            <a:r>
              <a:rPr lang="el-GR" dirty="0" err="1">
                <a:cs typeface="MuktaMahee Regular" pitchFamily="2" charset="77"/>
              </a:rPr>
              <a:t>πᾶν</a:t>
            </a:r>
            <a:r>
              <a:rPr lang="el-GR" dirty="0">
                <a:cs typeface="MuktaMahee Regular" pitchFamily="2" charset="77"/>
              </a:rPr>
              <a:t> </a:t>
            </a:r>
            <a:r>
              <a:rPr lang="el-GR" dirty="0" err="1">
                <a:cs typeface="MuktaMahee Regular" pitchFamily="2" charset="77"/>
              </a:rPr>
              <a:t>κέρδος</a:t>
            </a:r>
            <a:r>
              <a:rPr lang="el-GR" dirty="0">
                <a:cs typeface="MuktaMahee Regular" pitchFamily="2" charset="77"/>
              </a:rPr>
              <a:t> </a:t>
            </a:r>
            <a:r>
              <a:rPr lang="el-GR" dirty="0" err="1">
                <a:cs typeface="MuktaMahee Regular" pitchFamily="2" charset="77"/>
              </a:rPr>
              <a:t>ἡγοῦ</a:t>
            </a:r>
            <a:r>
              <a:rPr lang="el-GR" dirty="0">
                <a:cs typeface="MuktaMahee Regular" pitchFamily="2" charset="77"/>
              </a:rPr>
              <a:t> </a:t>
            </a:r>
            <a:r>
              <a:rPr lang="el-GR" dirty="0" err="1">
                <a:cs typeface="MuktaMahee Regular" pitchFamily="2" charset="77"/>
              </a:rPr>
              <a:t>ζημιουμένη</a:t>
            </a:r>
            <a:r>
              <a:rPr lang="el-GR" dirty="0">
                <a:cs typeface="MuktaMahee Regular" pitchFamily="2" charset="77"/>
              </a:rPr>
              <a:t> </a:t>
            </a:r>
            <a:r>
              <a:rPr lang="el-GR" dirty="0" err="1">
                <a:cs typeface="MuktaMahee Regular" pitchFamily="2" charset="77"/>
              </a:rPr>
              <a:t>φυγῇ</a:t>
            </a:r>
            <a:r>
              <a:rPr lang="el-GR" dirty="0">
                <a:cs typeface="MuktaMahee Regular" pitchFamily="2" charset="77"/>
              </a:rPr>
              <a:t>		</a:t>
            </a:r>
            <a:r>
              <a:rPr lang="en-GB" dirty="0">
                <a:cs typeface="MuktaMahee Regular" pitchFamily="2" charset="77"/>
              </a:rPr>
              <a:t>	consider your punishment of exile a benefit</a:t>
            </a:r>
          </a:p>
          <a:p>
            <a:r>
              <a:rPr lang="en-GB" dirty="0">
                <a:cs typeface="MuktaMahee Regular" pitchFamily="2" charset="77"/>
              </a:rPr>
              <a:t>462–463: </a:t>
            </a:r>
            <a:r>
              <a:rPr lang="el-GR" dirty="0" err="1">
                <a:cs typeface="MuktaMahee Regular" pitchFamily="2" charset="77"/>
              </a:rPr>
              <a:t>πόλλʼ</a:t>
            </a:r>
            <a:r>
              <a:rPr lang="el-GR" dirty="0">
                <a:cs typeface="MuktaMahee Regular" pitchFamily="2" charset="77"/>
              </a:rPr>
              <a:t> </a:t>
            </a:r>
            <a:r>
              <a:rPr lang="el-GR" dirty="0" err="1">
                <a:cs typeface="MuktaMahee Regular" pitchFamily="2" charset="77"/>
              </a:rPr>
              <a:t>ἐφέλκεται</a:t>
            </a:r>
            <a:r>
              <a:rPr lang="el-GR" dirty="0">
                <a:cs typeface="MuktaMahee Regular" pitchFamily="2" charset="77"/>
              </a:rPr>
              <a:t> </a:t>
            </a:r>
            <a:r>
              <a:rPr lang="el-GR" dirty="0" err="1">
                <a:cs typeface="MuktaMahee Regular" pitchFamily="2" charset="77"/>
              </a:rPr>
              <a:t>φυγὴ</a:t>
            </a:r>
            <a:r>
              <a:rPr lang="el-GR" dirty="0">
                <a:cs typeface="MuktaMahee Regular" pitchFamily="2" charset="77"/>
              </a:rPr>
              <a:t> / </a:t>
            </a:r>
            <a:r>
              <a:rPr lang="el-GR" dirty="0" err="1">
                <a:cs typeface="MuktaMahee Regular" pitchFamily="2" charset="77"/>
              </a:rPr>
              <a:t>κακὰ</a:t>
            </a:r>
            <a:r>
              <a:rPr lang="el-GR" dirty="0">
                <a:cs typeface="MuktaMahee Regular" pitchFamily="2" charset="77"/>
              </a:rPr>
              <a:t> </a:t>
            </a:r>
            <a:r>
              <a:rPr lang="el-GR" dirty="0" err="1">
                <a:cs typeface="MuktaMahee Regular" pitchFamily="2" charset="77"/>
              </a:rPr>
              <a:t>ξὺν</a:t>
            </a:r>
            <a:r>
              <a:rPr lang="el-GR" dirty="0">
                <a:cs typeface="MuktaMahee Regular" pitchFamily="2" charset="77"/>
              </a:rPr>
              <a:t> </a:t>
            </a:r>
            <a:r>
              <a:rPr lang="el-GR" dirty="0" err="1">
                <a:cs typeface="MuktaMahee Regular" pitchFamily="2" charset="77"/>
              </a:rPr>
              <a:t>αὑτῇ</a:t>
            </a:r>
            <a:r>
              <a:rPr lang="el-GR" dirty="0">
                <a:cs typeface="MuktaMahee Regular" pitchFamily="2" charset="77"/>
              </a:rPr>
              <a:t> </a:t>
            </a:r>
            <a:r>
              <a:rPr lang="en-GB" dirty="0">
                <a:cs typeface="MuktaMahee Regular" pitchFamily="2" charset="77"/>
              </a:rPr>
              <a:t>	</a:t>
            </a:r>
            <a:r>
              <a:rPr lang="el-GR" dirty="0">
                <a:cs typeface="MuktaMahee Regular" pitchFamily="2" charset="77"/>
              </a:rPr>
              <a:t>	</a:t>
            </a:r>
            <a:r>
              <a:rPr lang="en-GB" dirty="0">
                <a:cs typeface="MuktaMahee Regular" pitchFamily="2" charset="77"/>
              </a:rPr>
              <a:t>exile brings with it many troubles</a:t>
            </a:r>
          </a:p>
          <a:p>
            <a:r>
              <a:rPr lang="en-GB" dirty="0">
                <a:cs typeface="MuktaMahee Regular" pitchFamily="2" charset="77"/>
              </a:rPr>
              <a:t>554: </a:t>
            </a:r>
            <a:r>
              <a:rPr lang="el-GR" dirty="0" err="1">
                <a:cs typeface="MuktaMahee Regular" pitchFamily="2" charset="77"/>
              </a:rPr>
              <a:t>φυγὰς</a:t>
            </a:r>
            <a:r>
              <a:rPr lang="el-GR" dirty="0">
                <a:cs typeface="MuktaMahee Regular" pitchFamily="2" charset="77"/>
              </a:rPr>
              <a:t> </a:t>
            </a:r>
            <a:r>
              <a:rPr lang="el-GR" dirty="0" err="1">
                <a:cs typeface="MuktaMahee Regular" pitchFamily="2" charset="77"/>
              </a:rPr>
              <a:t>γεγώς</a:t>
            </a:r>
            <a:r>
              <a:rPr lang="el-GR" dirty="0">
                <a:cs typeface="MuktaMahee Regular" pitchFamily="2" charset="77"/>
              </a:rPr>
              <a:t>					</a:t>
            </a:r>
            <a:r>
              <a:rPr lang="en-GB" dirty="0">
                <a:cs typeface="MuktaMahee Regular" pitchFamily="2" charset="77"/>
              </a:rPr>
              <a:t>	exile that I am</a:t>
            </a:r>
          </a:p>
          <a:p>
            <a:r>
              <a:rPr lang="en-GB" dirty="0">
                <a:cs typeface="MuktaMahee Regular" pitchFamily="2" charset="77"/>
              </a:rPr>
              <a:t>610–611: </a:t>
            </a:r>
            <a:r>
              <a:rPr lang="el-GR" dirty="0" err="1">
                <a:cs typeface="MuktaMahee Regular" pitchFamily="2" charset="77"/>
              </a:rPr>
              <a:t>σαυτῇ</a:t>
            </a:r>
            <a:r>
              <a:rPr lang="el-GR" dirty="0">
                <a:cs typeface="MuktaMahee Regular" pitchFamily="2" charset="77"/>
              </a:rPr>
              <a:t> </a:t>
            </a:r>
            <a:r>
              <a:rPr lang="el-GR" dirty="0" err="1">
                <a:cs typeface="MuktaMahee Regular" pitchFamily="2" charset="77"/>
              </a:rPr>
              <a:t>φυγῆς</a:t>
            </a:r>
            <a:r>
              <a:rPr lang="el-GR" dirty="0">
                <a:cs typeface="MuktaMahee Regular" pitchFamily="2" charset="77"/>
              </a:rPr>
              <a:t> / </a:t>
            </a:r>
            <a:r>
              <a:rPr lang="el-GR" dirty="0" err="1">
                <a:cs typeface="MuktaMahee Regular" pitchFamily="2" charset="77"/>
              </a:rPr>
              <a:t>προσωφέλημα</a:t>
            </a:r>
            <a:r>
              <a:rPr lang="el-GR" dirty="0">
                <a:cs typeface="MuktaMahee Regular" pitchFamily="2" charset="77"/>
              </a:rPr>
              <a:t>		</a:t>
            </a:r>
            <a:r>
              <a:rPr lang="en-GB" dirty="0">
                <a:cs typeface="MuktaMahee Regular" pitchFamily="2" charset="77"/>
              </a:rPr>
              <a:t>	an aid to you in your exile</a:t>
            </a:r>
          </a:p>
          <a:p>
            <a:r>
              <a:rPr lang="en-GB" dirty="0">
                <a:cs typeface="MuktaMahee Regular" pitchFamily="2" charset="77"/>
              </a:rPr>
              <a:t>706: </a:t>
            </a:r>
            <a:r>
              <a:rPr lang="el-GR" dirty="0" err="1">
                <a:cs typeface="MuktaMahee Regular" pitchFamily="2" charset="77"/>
              </a:rPr>
              <a:t>Κρέων</a:t>
            </a:r>
            <a:r>
              <a:rPr lang="el-GR" dirty="0">
                <a:cs typeface="MuktaMahee Regular" pitchFamily="2" charset="77"/>
              </a:rPr>
              <a:t> μ᾽ </a:t>
            </a:r>
            <a:r>
              <a:rPr lang="el-GR" dirty="0" err="1">
                <a:cs typeface="MuktaMahee Regular" pitchFamily="2" charset="77"/>
              </a:rPr>
              <a:t>ἐλαύνει</a:t>
            </a:r>
            <a:r>
              <a:rPr lang="el-GR" dirty="0">
                <a:cs typeface="MuktaMahee Regular" pitchFamily="2" charset="77"/>
              </a:rPr>
              <a:t> φυγάδα </a:t>
            </a:r>
            <a:r>
              <a:rPr lang="el-GR" dirty="0" err="1">
                <a:cs typeface="MuktaMahee Regular" pitchFamily="2" charset="77"/>
              </a:rPr>
              <a:t>γῆς</a:t>
            </a:r>
            <a:r>
              <a:rPr lang="el-GR" dirty="0">
                <a:cs typeface="MuktaMahee Regular" pitchFamily="2" charset="77"/>
              </a:rPr>
              <a:t>			</a:t>
            </a:r>
            <a:r>
              <a:rPr lang="en-GB" dirty="0">
                <a:cs typeface="MuktaMahee Regular" pitchFamily="2" charset="77"/>
              </a:rPr>
              <a:t>	Creon drives me from the land, an exile</a:t>
            </a:r>
          </a:p>
          <a:p>
            <a:r>
              <a:rPr lang="en-GB" dirty="0">
                <a:cs typeface="MuktaMahee Regular" pitchFamily="2" charset="77"/>
              </a:rPr>
              <a:t>938: </a:t>
            </a:r>
            <a:r>
              <a:rPr lang="el-GR" dirty="0" err="1">
                <a:cs typeface="MuktaMahee Regular" pitchFamily="2" charset="77"/>
              </a:rPr>
              <a:t>ἐκ</a:t>
            </a:r>
            <a:r>
              <a:rPr lang="el-GR" dirty="0">
                <a:cs typeface="MuktaMahee Regular" pitchFamily="2" charset="77"/>
              </a:rPr>
              <a:t> </a:t>
            </a:r>
            <a:r>
              <a:rPr lang="el-GR" dirty="0" err="1">
                <a:cs typeface="MuktaMahee Regular" pitchFamily="2" charset="77"/>
              </a:rPr>
              <a:t>γῆς</a:t>
            </a:r>
            <a:r>
              <a:rPr lang="el-GR" dirty="0">
                <a:cs typeface="MuktaMahee Regular" pitchFamily="2" charset="77"/>
              </a:rPr>
              <a:t> </a:t>
            </a:r>
            <a:r>
              <a:rPr lang="el-GR" dirty="0" err="1">
                <a:cs typeface="MuktaMahee Regular" pitchFamily="2" charset="77"/>
              </a:rPr>
              <a:t>τῆσδʼ</a:t>
            </a:r>
            <a:r>
              <a:rPr lang="el-GR" dirty="0">
                <a:cs typeface="MuktaMahee Regular" pitchFamily="2" charset="77"/>
              </a:rPr>
              <a:t> </a:t>
            </a:r>
            <a:r>
              <a:rPr lang="el-GR" dirty="0" err="1">
                <a:cs typeface="MuktaMahee Regular" pitchFamily="2" charset="77"/>
              </a:rPr>
              <a:t>ἀπαροῦμεν</a:t>
            </a:r>
            <a:r>
              <a:rPr lang="el-GR" dirty="0">
                <a:cs typeface="MuktaMahee Regular" pitchFamily="2" charset="77"/>
              </a:rPr>
              <a:t> </a:t>
            </a:r>
            <a:r>
              <a:rPr lang="el-GR" dirty="0" err="1">
                <a:cs typeface="MuktaMahee Regular" pitchFamily="2" charset="77"/>
              </a:rPr>
              <a:t>φυγῇ</a:t>
            </a:r>
            <a:r>
              <a:rPr lang="el-GR" dirty="0">
                <a:cs typeface="MuktaMahee Regular" pitchFamily="2" charset="77"/>
              </a:rPr>
              <a:t>			</a:t>
            </a:r>
            <a:r>
              <a:rPr lang="en-GB" dirty="0">
                <a:cs typeface="MuktaMahee Regular" pitchFamily="2" charset="77"/>
              </a:rPr>
              <a:t>	we are being removed from this land in exile</a:t>
            </a:r>
          </a:p>
          <a:p>
            <a:r>
              <a:rPr lang="en-GB" dirty="0">
                <a:cs typeface="MuktaMahee Regular" pitchFamily="2" charset="77"/>
              </a:rPr>
              <a:t>967–968: </a:t>
            </a:r>
            <a:r>
              <a:rPr lang="el-GR" dirty="0" err="1">
                <a:cs typeface="MuktaMahee Regular" pitchFamily="2" charset="77"/>
              </a:rPr>
              <a:t>τῶν</a:t>
            </a:r>
            <a:r>
              <a:rPr lang="el-GR" dirty="0">
                <a:cs typeface="MuktaMahee Regular" pitchFamily="2" charset="77"/>
              </a:rPr>
              <a:t> δ᾽ </a:t>
            </a:r>
            <a:r>
              <a:rPr lang="el-GR" dirty="0" err="1">
                <a:cs typeface="MuktaMahee Regular" pitchFamily="2" charset="77"/>
              </a:rPr>
              <a:t>ἐμῶν</a:t>
            </a:r>
            <a:r>
              <a:rPr lang="el-GR" dirty="0">
                <a:cs typeface="MuktaMahee Regular" pitchFamily="2" charset="77"/>
              </a:rPr>
              <a:t> </a:t>
            </a:r>
            <a:r>
              <a:rPr lang="el-GR" dirty="0" err="1">
                <a:cs typeface="MuktaMahee Regular" pitchFamily="2" charset="77"/>
              </a:rPr>
              <a:t>παίδων</a:t>
            </a:r>
            <a:r>
              <a:rPr lang="el-GR" dirty="0">
                <a:cs typeface="MuktaMahee Regular" pitchFamily="2" charset="77"/>
              </a:rPr>
              <a:t> </a:t>
            </a:r>
            <a:r>
              <a:rPr lang="el-GR" dirty="0" err="1">
                <a:cs typeface="MuktaMahee Regular" pitchFamily="2" charset="77"/>
              </a:rPr>
              <a:t>φυγὰς</a:t>
            </a:r>
            <a:r>
              <a:rPr lang="el-GR" dirty="0">
                <a:cs typeface="MuktaMahee Regular" pitchFamily="2" charset="77"/>
              </a:rPr>
              <a:t>			</a:t>
            </a:r>
            <a:r>
              <a:rPr lang="en-GB" dirty="0">
                <a:cs typeface="MuktaMahee Regular" pitchFamily="2" charset="77"/>
              </a:rPr>
              <a:t>the exile of my children </a:t>
            </a:r>
          </a:p>
          <a:p>
            <a:r>
              <a:rPr lang="en-GB" dirty="0">
                <a:cs typeface="MuktaMahee Regular" pitchFamily="2" charset="77"/>
              </a:rPr>
              <a:t>1002: </a:t>
            </a:r>
            <a:r>
              <a:rPr lang="el-GR" dirty="0" err="1">
                <a:cs typeface="MuktaMahee Regular" pitchFamily="2" charset="77"/>
              </a:rPr>
              <a:t>ἀφεῖνται</a:t>
            </a:r>
            <a:r>
              <a:rPr lang="el-GR" dirty="0">
                <a:cs typeface="MuktaMahee Regular" pitchFamily="2" charset="77"/>
              </a:rPr>
              <a:t> </a:t>
            </a:r>
            <a:r>
              <a:rPr lang="el-GR" dirty="0" err="1">
                <a:cs typeface="MuktaMahee Regular" pitchFamily="2" charset="77"/>
              </a:rPr>
              <a:t>παῖδες</a:t>
            </a:r>
            <a:r>
              <a:rPr lang="el-GR" dirty="0">
                <a:cs typeface="MuktaMahee Regular" pitchFamily="2" charset="77"/>
              </a:rPr>
              <a:t> </a:t>
            </a:r>
            <a:r>
              <a:rPr lang="el-GR" dirty="0" err="1">
                <a:cs typeface="MuktaMahee Regular" pitchFamily="2" charset="77"/>
              </a:rPr>
              <a:t>οἵδε</a:t>
            </a:r>
            <a:r>
              <a:rPr lang="el-GR" dirty="0">
                <a:cs typeface="MuktaMahee Regular" pitchFamily="2" charset="77"/>
              </a:rPr>
              <a:t> σοι </a:t>
            </a:r>
            <a:r>
              <a:rPr lang="el-GR" dirty="0" err="1">
                <a:cs typeface="MuktaMahee Regular" pitchFamily="2" charset="77"/>
              </a:rPr>
              <a:t>φυγῆς</a:t>
            </a:r>
            <a:r>
              <a:rPr lang="el-GR" dirty="0">
                <a:cs typeface="MuktaMahee Regular" pitchFamily="2" charset="77"/>
              </a:rPr>
              <a:t>			</a:t>
            </a:r>
            <a:r>
              <a:rPr lang="en-GB" dirty="0">
                <a:cs typeface="MuktaMahee Regular" pitchFamily="2" charset="77"/>
              </a:rPr>
              <a:t>these boys have been spared exile</a:t>
            </a:r>
          </a:p>
          <a:p>
            <a:r>
              <a:rPr lang="en-GB" dirty="0">
                <a:cs typeface="MuktaMahee Regular" pitchFamily="2" charset="77"/>
              </a:rPr>
              <a:t>1024: </a:t>
            </a:r>
            <a:r>
              <a:rPr lang="el-GR" dirty="0" err="1">
                <a:cs typeface="MuktaMahee Regular" pitchFamily="2" charset="77"/>
              </a:rPr>
              <a:t>εἶμι</a:t>
            </a:r>
            <a:r>
              <a:rPr lang="el-GR" dirty="0">
                <a:cs typeface="MuktaMahee Regular" pitchFamily="2" charset="77"/>
              </a:rPr>
              <a:t> </a:t>
            </a:r>
            <a:r>
              <a:rPr lang="el-GR" dirty="0" err="1">
                <a:cs typeface="MuktaMahee Regular" pitchFamily="2" charset="77"/>
              </a:rPr>
              <a:t>δὴ</a:t>
            </a:r>
            <a:r>
              <a:rPr lang="el-GR" dirty="0">
                <a:cs typeface="MuktaMahee Regular" pitchFamily="2" charset="77"/>
              </a:rPr>
              <a:t> φυγάς					</a:t>
            </a:r>
            <a:r>
              <a:rPr lang="en-GB" dirty="0">
                <a:cs typeface="MuktaMahee Regular" pitchFamily="2" charset="77"/>
              </a:rPr>
              <a:t>	I go as a refugee</a:t>
            </a:r>
          </a:p>
          <a:p>
            <a:r>
              <a:rPr lang="en-GB" dirty="0">
                <a:cs typeface="MuktaMahee Regular" pitchFamily="2" charset="77"/>
              </a:rPr>
              <a:t>1124: </a:t>
            </a:r>
            <a:r>
              <a:rPr lang="el-GR" dirty="0">
                <a:cs typeface="MuktaMahee Regular" pitchFamily="2" charset="77"/>
              </a:rPr>
              <a:t>τί </a:t>
            </a:r>
            <a:r>
              <a:rPr lang="el-GR" dirty="0" err="1">
                <a:cs typeface="MuktaMahee Regular" pitchFamily="2" charset="77"/>
              </a:rPr>
              <a:t>δʼ</a:t>
            </a:r>
            <a:r>
              <a:rPr lang="el-GR" dirty="0">
                <a:cs typeface="MuktaMahee Regular" pitchFamily="2" charset="77"/>
              </a:rPr>
              <a:t> </a:t>
            </a:r>
            <a:r>
              <a:rPr lang="el-GR" dirty="0" err="1">
                <a:cs typeface="MuktaMahee Regular" pitchFamily="2" charset="77"/>
              </a:rPr>
              <a:t>ἄξιόν</a:t>
            </a:r>
            <a:r>
              <a:rPr lang="el-GR" dirty="0">
                <a:cs typeface="MuktaMahee Regular" pitchFamily="2" charset="77"/>
              </a:rPr>
              <a:t> μοι </a:t>
            </a:r>
            <a:r>
              <a:rPr lang="el-GR" dirty="0" err="1">
                <a:cs typeface="MuktaMahee Regular" pitchFamily="2" charset="77"/>
              </a:rPr>
              <a:t>τῆσδε</a:t>
            </a:r>
            <a:r>
              <a:rPr lang="el-GR" dirty="0">
                <a:cs typeface="MuktaMahee Regular" pitchFamily="2" charset="77"/>
              </a:rPr>
              <a:t> </a:t>
            </a:r>
            <a:r>
              <a:rPr lang="el-GR" dirty="0" err="1">
                <a:cs typeface="MuktaMahee Regular" pitchFamily="2" charset="77"/>
              </a:rPr>
              <a:t>τυγχάνει</a:t>
            </a:r>
            <a:r>
              <a:rPr lang="el-GR" dirty="0">
                <a:cs typeface="MuktaMahee Regular" pitchFamily="2" charset="77"/>
              </a:rPr>
              <a:t> </a:t>
            </a:r>
            <a:r>
              <a:rPr lang="el-GR" dirty="0" err="1">
                <a:cs typeface="MuktaMahee Regular" pitchFamily="2" charset="77"/>
              </a:rPr>
              <a:t>φυγῆς</a:t>
            </a:r>
            <a:r>
              <a:rPr lang="el-GR" dirty="0">
                <a:cs typeface="MuktaMahee Regular" pitchFamily="2" charset="77"/>
              </a:rPr>
              <a:t>;   	 	</a:t>
            </a:r>
            <a:r>
              <a:rPr lang="en-GB" dirty="0">
                <a:cs typeface="MuktaMahee Regular" pitchFamily="2" charset="77"/>
              </a:rPr>
              <a:t>what is worthy of my flight?</a:t>
            </a:r>
          </a:p>
          <a:p>
            <a:r>
              <a:rPr lang="en-GB" dirty="0">
                <a:cs typeface="MuktaMahee Regular" pitchFamily="2" charset="77"/>
              </a:rPr>
              <a:t>1155: </a:t>
            </a:r>
            <a:r>
              <a:rPr lang="el-GR" dirty="0" err="1">
                <a:cs typeface="MuktaMahee Regular" pitchFamily="2" charset="77"/>
              </a:rPr>
              <a:t>φυγὰς</a:t>
            </a:r>
            <a:r>
              <a:rPr lang="el-GR" dirty="0">
                <a:cs typeface="MuktaMahee Regular" pitchFamily="2" charset="77"/>
              </a:rPr>
              <a:t> </a:t>
            </a:r>
            <a:r>
              <a:rPr lang="el-GR" dirty="0" err="1">
                <a:cs typeface="MuktaMahee Regular" pitchFamily="2" charset="77"/>
              </a:rPr>
              <a:t>ἀφεῖναι</a:t>
            </a:r>
            <a:r>
              <a:rPr lang="el-GR" dirty="0">
                <a:cs typeface="MuktaMahee Regular" pitchFamily="2" charset="77"/>
              </a:rPr>
              <a:t>				</a:t>
            </a:r>
            <a:r>
              <a:rPr lang="en-GB" dirty="0">
                <a:cs typeface="MuktaMahee Regular" pitchFamily="2" charset="77"/>
              </a:rPr>
              <a:t>		spare from exile </a:t>
            </a:r>
          </a:p>
          <a:p>
            <a:r>
              <a:rPr lang="en-GB" dirty="0">
                <a:cs typeface="MuktaMahee Regular" pitchFamily="2" charset="77"/>
              </a:rPr>
              <a:t>1295: </a:t>
            </a:r>
            <a:r>
              <a:rPr lang="el-GR" dirty="0" err="1">
                <a:cs typeface="MuktaMahee Regular" pitchFamily="2" charset="77"/>
              </a:rPr>
              <a:t>μεθέστηκεν</a:t>
            </a:r>
            <a:r>
              <a:rPr lang="el-GR" dirty="0">
                <a:cs typeface="MuktaMahee Regular" pitchFamily="2" charset="77"/>
              </a:rPr>
              <a:t> </a:t>
            </a:r>
            <a:r>
              <a:rPr lang="el-GR" dirty="0" err="1">
                <a:cs typeface="MuktaMahee Regular" pitchFamily="2" charset="77"/>
              </a:rPr>
              <a:t>φυγῇ</a:t>
            </a:r>
            <a:r>
              <a:rPr lang="el-GR" dirty="0">
                <a:cs typeface="MuktaMahee Regular" pitchFamily="2" charset="77"/>
              </a:rPr>
              <a:t>;				</a:t>
            </a:r>
            <a:r>
              <a:rPr lang="en-GB" dirty="0">
                <a:cs typeface="MuktaMahee Regular" pitchFamily="2" charset="77"/>
              </a:rPr>
              <a:t>	has she fled in exile?</a:t>
            </a:r>
          </a:p>
          <a:p>
            <a:endParaRPr lang="en-GB" dirty="0">
              <a:cs typeface="MuktaMahee Regular" pitchFamily="2" charset="77"/>
            </a:endParaRPr>
          </a:p>
        </p:txBody>
      </p:sp>
    </p:spTree>
    <p:extLst>
      <p:ext uri="{BB962C8B-B14F-4D97-AF65-F5344CB8AC3E}">
        <p14:creationId xmlns:p14="http://schemas.microsoft.com/office/powerpoint/2010/main" val="37405286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94B71-F790-B20F-7EC8-FF5863E00126}"/>
              </a:ext>
            </a:extLst>
          </p:cNvPr>
          <p:cNvSpPr>
            <a:spLocks noGrp="1"/>
          </p:cNvSpPr>
          <p:nvPr>
            <p:ph type="title"/>
          </p:nvPr>
        </p:nvSpPr>
        <p:spPr/>
        <p:txBody>
          <a:bodyPr/>
          <a:lstStyle/>
          <a:p>
            <a:r>
              <a:rPr lang="en-GB" dirty="0"/>
              <a:t>Medea as migrant </a:t>
            </a:r>
          </a:p>
        </p:txBody>
      </p:sp>
      <p:sp>
        <p:nvSpPr>
          <p:cNvPr id="3" name="Content Placeholder 2">
            <a:extLst>
              <a:ext uri="{FF2B5EF4-FFF2-40B4-BE49-F238E27FC236}">
                <a16:creationId xmlns:a16="http://schemas.microsoft.com/office/drawing/2014/main" id="{A7B9F878-FC15-0949-4D79-F16F93069846}"/>
              </a:ext>
            </a:extLst>
          </p:cNvPr>
          <p:cNvSpPr>
            <a:spLocks noGrp="1"/>
          </p:cNvSpPr>
          <p:nvPr>
            <p:ph idx="1"/>
          </p:nvPr>
        </p:nvSpPr>
        <p:spPr/>
        <p:txBody>
          <a:bodyPr/>
          <a:lstStyle/>
          <a:p>
            <a:r>
              <a:rPr lang="en-GB" dirty="0"/>
              <a:t>Edith Hall: ‘Euripides prefers to test the validity of the conventional polarisation of Greek and barbarian’ (‘Black Sea Back Story: Euripides’ Medea’, 2019: 287).</a:t>
            </a:r>
          </a:p>
          <a:p>
            <a:r>
              <a:rPr lang="en-GB" dirty="0"/>
              <a:t>Rebecca </a:t>
            </a:r>
            <a:r>
              <a:rPr lang="en-GB" dirty="0" err="1"/>
              <a:t>Futo</a:t>
            </a:r>
            <a:r>
              <a:rPr lang="en-GB" dirty="0"/>
              <a:t> Kennedy: Medea brings ‘temporary benefits’ to the city where she resides, so long as she is ‘contained within proper </a:t>
            </a:r>
            <a:r>
              <a:rPr lang="en-GB" dirty="0" err="1"/>
              <a:t>metic</a:t>
            </a:r>
            <a:r>
              <a:rPr lang="en-GB" dirty="0"/>
              <a:t> spaces’, which, by the end, she transgresses (</a:t>
            </a:r>
            <a:r>
              <a:rPr lang="en-GB" i="1" dirty="0"/>
              <a:t>Immigrant Women in Athens, </a:t>
            </a:r>
            <a:r>
              <a:rPr lang="en-GB" dirty="0"/>
              <a:t>2014: 49).</a:t>
            </a:r>
          </a:p>
          <a:p>
            <a:r>
              <a:rPr lang="en-GB" dirty="0"/>
              <a:t>Aigeus promises to act as Medea’s host and protector (</a:t>
            </a:r>
            <a:r>
              <a:rPr lang="el-GR" dirty="0" err="1"/>
              <a:t>προξενεῖν</a:t>
            </a:r>
            <a:r>
              <a:rPr lang="en-GB" dirty="0"/>
              <a:t>); the chorus describe her as being in need of </a:t>
            </a:r>
            <a:r>
              <a:rPr lang="el-GR" dirty="0"/>
              <a:t>ξενία</a:t>
            </a:r>
            <a:r>
              <a:rPr lang="en-GB" dirty="0"/>
              <a:t>. </a:t>
            </a:r>
          </a:p>
          <a:p>
            <a:r>
              <a:rPr lang="en-GB" dirty="0"/>
              <a:t>Medea articulates her need for a land of refuge, </a:t>
            </a:r>
            <a:r>
              <a:rPr lang="el-GR" dirty="0" err="1"/>
              <a:t>γῆν</a:t>
            </a:r>
            <a:r>
              <a:rPr lang="el-GR" dirty="0"/>
              <a:t> </a:t>
            </a:r>
            <a:r>
              <a:rPr lang="el-GR" dirty="0" err="1"/>
              <a:t>ἄσυλον</a:t>
            </a:r>
            <a:r>
              <a:rPr lang="en-GB" dirty="0"/>
              <a:t>. </a:t>
            </a:r>
          </a:p>
        </p:txBody>
      </p:sp>
    </p:spTree>
    <p:extLst>
      <p:ext uri="{BB962C8B-B14F-4D97-AF65-F5344CB8AC3E}">
        <p14:creationId xmlns:p14="http://schemas.microsoft.com/office/powerpoint/2010/main" val="18702143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5848A78-0E5A-2672-DB10-9289DC9CADA8}"/>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0CA4301C-948F-A3A5-2A97-494791F4BA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0" name="Rectangle 9">
            <a:extLst>
              <a:ext uri="{FF2B5EF4-FFF2-40B4-BE49-F238E27FC236}">
                <a16:creationId xmlns:a16="http://schemas.microsoft.com/office/drawing/2014/main" id="{BB2089E1-82FE-22C9-1AE6-02AB911F28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2" name="Rectangle 11">
            <a:extLst>
              <a:ext uri="{FF2B5EF4-FFF2-40B4-BE49-F238E27FC236}">
                <a16:creationId xmlns:a16="http://schemas.microsoft.com/office/drawing/2014/main" id="{0BEE995E-E776-899F-2FDB-7C82AB4ABE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4" name="Rectangle 13">
            <a:extLst>
              <a:ext uri="{FF2B5EF4-FFF2-40B4-BE49-F238E27FC236}">
                <a16:creationId xmlns:a16="http://schemas.microsoft.com/office/drawing/2014/main" id="{39C60A6A-CA68-D253-8C61-7A2E121CDD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6" name="Rectangle 15">
            <a:extLst>
              <a:ext uri="{FF2B5EF4-FFF2-40B4-BE49-F238E27FC236}">
                <a16:creationId xmlns:a16="http://schemas.microsoft.com/office/drawing/2014/main" id="{77B7A9DE-70B7-B9AA-EA64-ECE0F797D2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D8BC65-DB34-9DA8-BA84-CEB57A76ABA3}"/>
              </a:ext>
            </a:extLst>
          </p:cNvPr>
          <p:cNvSpPr>
            <a:spLocks noGrp="1"/>
          </p:cNvSpPr>
          <p:nvPr>
            <p:ph type="title"/>
          </p:nvPr>
        </p:nvSpPr>
        <p:spPr>
          <a:xfrm>
            <a:off x="4449960" y="1507414"/>
            <a:ext cx="7295507" cy="3703320"/>
          </a:xfrm>
        </p:spPr>
        <p:txBody>
          <a:bodyPr vert="horz" lIns="91440" tIns="45720" rIns="91440" bIns="45720" rtlCol="0" anchor="ctr">
            <a:normAutofit/>
          </a:bodyPr>
          <a:lstStyle/>
          <a:p>
            <a:pPr>
              <a:lnSpc>
                <a:spcPct val="90000"/>
              </a:lnSpc>
            </a:pPr>
            <a:r>
              <a:rPr lang="en-US" sz="2600" dirty="0">
                <a:solidFill>
                  <a:schemeClr val="accent1"/>
                </a:solidFill>
              </a:rPr>
              <a:t> to read the tragedy as a day in the life of a </a:t>
            </a:r>
            <a:r>
              <a:rPr lang="en-GB" sz="2600" i="1" dirty="0">
                <a:solidFill>
                  <a:schemeClr val="accent1"/>
                </a:solidFill>
              </a:rPr>
              <a:t>PHUGAS</a:t>
            </a:r>
            <a:r>
              <a:rPr lang="el-GR" sz="2600" dirty="0">
                <a:solidFill>
                  <a:schemeClr val="accent1"/>
                </a:solidFill>
              </a:rPr>
              <a:t> </a:t>
            </a:r>
            <a:r>
              <a:rPr lang="en-US" sz="2600" dirty="0">
                <a:solidFill>
                  <a:schemeClr val="accent1"/>
                </a:solidFill>
              </a:rPr>
              <a:t>is therefore to animate a critical exploration of how dislocation from the gender-structured family produces physical displacement and a need for asylum</a:t>
            </a:r>
          </a:p>
        </p:txBody>
      </p:sp>
      <p:sp>
        <p:nvSpPr>
          <p:cNvPr id="3" name="Content Placeholder 2">
            <a:extLst>
              <a:ext uri="{FF2B5EF4-FFF2-40B4-BE49-F238E27FC236}">
                <a16:creationId xmlns:a16="http://schemas.microsoft.com/office/drawing/2014/main" id="{6B980928-3AB3-1E2D-AFC4-292B9EC5C51F}"/>
              </a:ext>
            </a:extLst>
          </p:cNvPr>
          <p:cNvSpPr>
            <a:spLocks noGrp="1"/>
          </p:cNvSpPr>
          <p:nvPr>
            <p:ph idx="1"/>
          </p:nvPr>
        </p:nvSpPr>
        <p:spPr>
          <a:xfrm>
            <a:off x="444342" y="1507414"/>
            <a:ext cx="3330781" cy="3703320"/>
          </a:xfrm>
          <a:ln w="57150">
            <a:noFill/>
          </a:ln>
        </p:spPr>
        <p:txBody>
          <a:bodyPr vert="horz" lIns="91440" tIns="45720" rIns="91440" bIns="45720" rtlCol="0" anchor="ctr">
            <a:normAutofit/>
          </a:bodyPr>
          <a:lstStyle/>
          <a:p>
            <a:pPr marL="0" indent="0" algn="r">
              <a:buNone/>
            </a:pPr>
            <a:r>
              <a:rPr lang="en-US" sz="2000" cap="all" dirty="0">
                <a:solidFill>
                  <a:schemeClr val="accent2"/>
                </a:solidFill>
              </a:rPr>
              <a:t>Demetra </a:t>
            </a:r>
            <a:r>
              <a:rPr lang="en-US" sz="2000" cap="all" dirty="0" err="1">
                <a:solidFill>
                  <a:schemeClr val="accent2"/>
                </a:solidFill>
              </a:rPr>
              <a:t>Kasimis</a:t>
            </a:r>
            <a:endParaRPr lang="en-US" sz="2000" cap="all" dirty="0">
              <a:solidFill>
                <a:schemeClr val="accent2"/>
              </a:solidFill>
            </a:endParaRPr>
          </a:p>
          <a:p>
            <a:pPr marL="0" indent="0" algn="r">
              <a:buNone/>
            </a:pPr>
            <a:r>
              <a:rPr lang="en-US" sz="2000" cap="all" dirty="0">
                <a:solidFill>
                  <a:schemeClr val="accent2"/>
                </a:solidFill>
              </a:rPr>
              <a:t>‘Medea the refugee’</a:t>
            </a:r>
          </a:p>
          <a:p>
            <a:pPr marL="0" indent="0" algn="r">
              <a:buNone/>
            </a:pPr>
            <a:r>
              <a:rPr lang="en-US" sz="2000" cap="all" dirty="0">
                <a:solidFill>
                  <a:schemeClr val="accent2"/>
                </a:solidFill>
              </a:rPr>
              <a:t>(2020: 394)</a:t>
            </a:r>
          </a:p>
        </p:txBody>
      </p:sp>
      <p:sp>
        <p:nvSpPr>
          <p:cNvPr id="18" name="Rectangle 17">
            <a:extLst>
              <a:ext uri="{FF2B5EF4-FFF2-40B4-BE49-F238E27FC236}">
                <a16:creationId xmlns:a16="http://schemas.microsoft.com/office/drawing/2014/main" id="{2542B64E-27EF-6269-274F-4348157CDC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3642"/>
            <a:ext cx="11298933" cy="5127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0" name="Rectangle 19">
            <a:extLst>
              <a:ext uri="{FF2B5EF4-FFF2-40B4-BE49-F238E27FC236}">
                <a16:creationId xmlns:a16="http://schemas.microsoft.com/office/drawing/2014/main" id="{E569057C-95A3-C614-F521-284AC3E618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2209064" y="3329711"/>
            <a:ext cx="3703320" cy="5872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2" name="Rectangle 21">
            <a:extLst>
              <a:ext uri="{FF2B5EF4-FFF2-40B4-BE49-F238E27FC236}">
                <a16:creationId xmlns:a16="http://schemas.microsoft.com/office/drawing/2014/main" id="{1A13C3E0-8FEF-88BA-4D45-9499F24B1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878019"/>
            <a:ext cx="11298933" cy="5127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740345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54854-5BD1-5A45-B7F2-8AE58A2CF900}"/>
              </a:ext>
            </a:extLst>
          </p:cNvPr>
          <p:cNvSpPr>
            <a:spLocks noGrp="1"/>
          </p:cNvSpPr>
          <p:nvPr>
            <p:ph type="title"/>
          </p:nvPr>
        </p:nvSpPr>
        <p:spPr/>
        <p:txBody>
          <a:bodyPr/>
          <a:lstStyle/>
          <a:p>
            <a:r>
              <a:rPr lang="en-GB" dirty="0"/>
              <a:t>Bibliography</a:t>
            </a:r>
          </a:p>
        </p:txBody>
      </p:sp>
      <p:sp>
        <p:nvSpPr>
          <p:cNvPr id="3" name="Content Placeholder 2">
            <a:extLst>
              <a:ext uri="{FF2B5EF4-FFF2-40B4-BE49-F238E27FC236}">
                <a16:creationId xmlns:a16="http://schemas.microsoft.com/office/drawing/2014/main" id="{8F52B393-EA26-7D23-B4D1-CD88A144E7BB}"/>
              </a:ext>
            </a:extLst>
          </p:cNvPr>
          <p:cNvSpPr>
            <a:spLocks noGrp="1"/>
          </p:cNvSpPr>
          <p:nvPr>
            <p:ph idx="1"/>
          </p:nvPr>
        </p:nvSpPr>
        <p:spPr>
          <a:xfrm>
            <a:off x="402956" y="1844298"/>
            <a:ext cx="11360258" cy="4649492"/>
          </a:xfrm>
        </p:spPr>
        <p:txBody>
          <a:bodyPr>
            <a:normAutofit/>
          </a:bodyPr>
          <a:lstStyle/>
          <a:p>
            <a:pPr>
              <a:spcBef>
                <a:spcPts val="0"/>
              </a:spcBef>
              <a:spcAft>
                <a:spcPts val="200"/>
              </a:spcAft>
            </a:pPr>
            <a:r>
              <a:rPr lang="en-GB" sz="1400" dirty="0"/>
              <a:t>Allan, William. 2002</a:t>
            </a:r>
            <a:r>
              <a:rPr lang="en-GB" sz="1400" i="1" dirty="0"/>
              <a:t>. Euripides: Medea. </a:t>
            </a:r>
            <a:r>
              <a:rPr lang="en-GB" sz="1400" dirty="0"/>
              <a:t>London. </a:t>
            </a:r>
          </a:p>
          <a:p>
            <a:pPr>
              <a:spcBef>
                <a:spcPts val="0"/>
              </a:spcBef>
              <a:spcAft>
                <a:spcPts val="200"/>
              </a:spcAft>
            </a:pPr>
            <a:r>
              <a:rPr lang="en-GB" sz="1400" dirty="0"/>
              <a:t>Bacon, Helen H. 1955. </a:t>
            </a:r>
            <a:r>
              <a:rPr lang="en-GB" sz="1400" i="1" dirty="0"/>
              <a:t>Barbarians in Greek Tragedy. </a:t>
            </a:r>
            <a:r>
              <a:rPr lang="en-GB" sz="1400" dirty="0"/>
              <a:t>New Haven. </a:t>
            </a:r>
          </a:p>
          <a:p>
            <a:pPr>
              <a:spcBef>
                <a:spcPts val="0"/>
              </a:spcBef>
              <a:spcAft>
                <a:spcPts val="200"/>
              </a:spcAft>
            </a:pPr>
            <a:r>
              <a:rPr lang="en-GB" sz="1400" dirty="0"/>
              <a:t>Easterling, Pat. 1977. ‘The infanticide in Euripides' Medea</a:t>
            </a:r>
            <a:r>
              <a:rPr lang="en-GB" sz="1400" i="1" dirty="0"/>
              <a:t>.’ Yale Classical Studies 25: Greek Tragedy</a:t>
            </a:r>
            <a:r>
              <a:rPr lang="en-GB" sz="1400" dirty="0"/>
              <a:t>: 177–191.</a:t>
            </a:r>
          </a:p>
          <a:p>
            <a:pPr>
              <a:spcBef>
                <a:spcPts val="0"/>
              </a:spcBef>
              <a:spcAft>
                <a:spcPts val="200"/>
              </a:spcAft>
            </a:pPr>
            <a:r>
              <a:rPr lang="en-GB" sz="1400" dirty="0"/>
              <a:t>Friedrich, Rainer. 1993. ‘Medea </a:t>
            </a:r>
            <a:r>
              <a:rPr lang="en-GB" sz="1400" dirty="0" err="1"/>
              <a:t>apolis</a:t>
            </a:r>
            <a:r>
              <a:rPr lang="en-GB" sz="1400" dirty="0"/>
              <a:t>: on Euripides’ dramatization of the crisis of the polis.’ In </a:t>
            </a:r>
            <a:r>
              <a:rPr lang="en-GB" sz="1400" dirty="0" err="1"/>
              <a:t>Sommerstein</a:t>
            </a:r>
            <a:r>
              <a:rPr lang="en-GB" sz="1400" dirty="0"/>
              <a:t>, Alan H., ed. </a:t>
            </a:r>
            <a:r>
              <a:rPr lang="en-GB" sz="1400" i="1" dirty="0"/>
              <a:t>Tragedy, Comedy and the Polis. </a:t>
            </a:r>
            <a:r>
              <a:rPr lang="en-GB" sz="1400" dirty="0"/>
              <a:t>Bari: 219–239.</a:t>
            </a:r>
          </a:p>
          <a:p>
            <a:pPr>
              <a:spcBef>
                <a:spcPts val="0"/>
              </a:spcBef>
              <a:spcAft>
                <a:spcPts val="200"/>
              </a:spcAft>
            </a:pPr>
            <a:r>
              <a:rPr lang="en-GB" sz="1400" dirty="0" err="1"/>
              <a:t>Futo</a:t>
            </a:r>
            <a:r>
              <a:rPr lang="en-GB" sz="1400" dirty="0"/>
              <a:t>-Kennedy, Rebecca. 2014. </a:t>
            </a:r>
            <a:r>
              <a:rPr lang="en-GB" sz="1400" i="1" dirty="0"/>
              <a:t>Immigrant women in Athens: gender, ethnicity, and citizenship in the classical city</a:t>
            </a:r>
            <a:r>
              <a:rPr lang="en-GB" sz="1400" dirty="0"/>
              <a:t>. New York. </a:t>
            </a:r>
          </a:p>
          <a:p>
            <a:pPr>
              <a:spcBef>
                <a:spcPts val="0"/>
              </a:spcBef>
              <a:spcAft>
                <a:spcPts val="200"/>
              </a:spcAft>
            </a:pPr>
            <a:r>
              <a:rPr lang="en-GB" sz="1400" dirty="0"/>
              <a:t>Hall, Edith. 2019. ‘Black Sea Back Story: Euripides’ Medea.’ In </a:t>
            </a:r>
            <a:r>
              <a:rPr lang="en-GB" sz="1400" dirty="0" err="1"/>
              <a:t>Braund</a:t>
            </a:r>
            <a:r>
              <a:rPr lang="en-GB" sz="1400" dirty="0"/>
              <a:t>, David; Hall, Edith and </a:t>
            </a:r>
            <a:r>
              <a:rPr lang="en-GB" sz="1400" dirty="0" err="1"/>
              <a:t>Wyles</a:t>
            </a:r>
            <a:r>
              <a:rPr lang="en-GB" sz="1400" dirty="0"/>
              <a:t>, Rosie, eds. </a:t>
            </a:r>
            <a:r>
              <a:rPr lang="en-GB" sz="1400" i="1" dirty="0"/>
              <a:t>Ancient Theatre and Performance Culture Around the Black Sea</a:t>
            </a:r>
            <a:r>
              <a:rPr lang="en-GB" sz="1400" dirty="0"/>
              <a:t>. Cambridge: 267–288.</a:t>
            </a:r>
          </a:p>
          <a:p>
            <a:pPr>
              <a:spcBef>
                <a:spcPts val="0"/>
              </a:spcBef>
              <a:spcAft>
                <a:spcPts val="200"/>
              </a:spcAft>
            </a:pPr>
            <a:r>
              <a:rPr lang="en-GB" sz="1400" dirty="0"/>
              <a:t>Hall, Edith. 1989. </a:t>
            </a:r>
            <a:r>
              <a:rPr lang="en-GB" sz="1400" i="1" dirty="0"/>
              <a:t>Inventing the Barbarian. Greek Self-Definition through Tragedy. </a:t>
            </a:r>
            <a:r>
              <a:rPr lang="en-GB" sz="1400" dirty="0"/>
              <a:t>Oxford. </a:t>
            </a:r>
          </a:p>
          <a:p>
            <a:pPr>
              <a:spcBef>
                <a:spcPts val="0"/>
              </a:spcBef>
              <a:spcAft>
                <a:spcPts val="200"/>
              </a:spcAft>
            </a:pPr>
            <a:r>
              <a:rPr lang="en-GB" sz="1400" dirty="0"/>
              <a:t>Hall, Jonathan M. 2002. ‘The Barbarian Enters the Stage</a:t>
            </a:r>
            <a:r>
              <a:rPr lang="en-GB" sz="1400" i="1" dirty="0"/>
              <a:t>.’ Hellenicity: Between Ethnicity and Culture. </a:t>
            </a:r>
            <a:r>
              <a:rPr lang="en-GB" sz="1400" dirty="0"/>
              <a:t>Chicago: 172–189, esp.175–178.</a:t>
            </a:r>
          </a:p>
          <a:p>
            <a:pPr>
              <a:spcBef>
                <a:spcPts val="0"/>
              </a:spcBef>
              <a:spcAft>
                <a:spcPts val="200"/>
              </a:spcAft>
            </a:pPr>
            <a:r>
              <a:rPr lang="en-GB" sz="1400" dirty="0" err="1"/>
              <a:t>Kasimis</a:t>
            </a:r>
            <a:r>
              <a:rPr lang="en-GB" sz="1400" dirty="0"/>
              <a:t>, Demetra. 2020. ‘Medea the Refugee.’ </a:t>
            </a:r>
            <a:r>
              <a:rPr lang="en-GB" sz="1400" i="1" dirty="0"/>
              <a:t>The Review of Politics</a:t>
            </a:r>
            <a:r>
              <a:rPr lang="en-GB" sz="1400" dirty="0"/>
              <a:t>. Vol. 82(3): 393–415.</a:t>
            </a:r>
          </a:p>
          <a:p>
            <a:pPr>
              <a:spcBef>
                <a:spcPts val="0"/>
              </a:spcBef>
              <a:spcAft>
                <a:spcPts val="200"/>
              </a:spcAft>
            </a:pPr>
            <a:r>
              <a:rPr lang="en-GB" sz="1400" dirty="0" err="1"/>
              <a:t>Kekis</a:t>
            </a:r>
            <a:r>
              <a:rPr lang="en-GB" sz="1400" dirty="0"/>
              <a:t>, Olga. 2019. ‘Medea adapted: The subaltern barbarian speaks.’ </a:t>
            </a:r>
            <a:r>
              <a:rPr lang="en-GB" sz="1400" i="1" dirty="0" err="1"/>
              <a:t>Hypertheatre</a:t>
            </a:r>
            <a:r>
              <a:rPr lang="en-GB" sz="1400" i="1" dirty="0"/>
              <a:t>: Contemporary Radical Adaptation of Greek Tragedy.</a:t>
            </a:r>
            <a:r>
              <a:rPr lang="en-GB" sz="1400" dirty="0"/>
              <a:t> London: 88–140, esp. 88–92. </a:t>
            </a:r>
          </a:p>
          <a:p>
            <a:pPr>
              <a:spcBef>
                <a:spcPts val="0"/>
              </a:spcBef>
              <a:spcAft>
                <a:spcPts val="200"/>
              </a:spcAft>
            </a:pPr>
            <a:r>
              <a:rPr lang="en-GB" sz="1400" dirty="0"/>
              <a:t>Knox, Bernard. 1986. </a:t>
            </a:r>
            <a:r>
              <a:rPr lang="en-GB" sz="1400" i="1" dirty="0"/>
              <a:t>Word and Action: Essays on the Ancient </a:t>
            </a:r>
            <a:r>
              <a:rPr lang="en-GB" sz="1400" i="1" dirty="0" err="1"/>
              <a:t>Theater</a:t>
            </a:r>
            <a:r>
              <a:rPr lang="en-GB" sz="1400" i="1" dirty="0"/>
              <a:t>. </a:t>
            </a:r>
            <a:r>
              <a:rPr lang="en-GB" sz="1400" dirty="0"/>
              <a:t>Baltimore/London. </a:t>
            </a:r>
          </a:p>
          <a:p>
            <a:pPr>
              <a:spcBef>
                <a:spcPts val="0"/>
              </a:spcBef>
              <a:spcAft>
                <a:spcPts val="200"/>
              </a:spcAft>
            </a:pPr>
            <a:r>
              <a:rPr lang="en-GB" sz="1400" dirty="0"/>
              <a:t>Murray, Gilbert. 1913. </a:t>
            </a:r>
            <a:r>
              <a:rPr lang="en-GB" sz="1400" i="1" dirty="0"/>
              <a:t>Euripides and his Age.</a:t>
            </a:r>
            <a:r>
              <a:rPr lang="en-GB" sz="1400" dirty="0"/>
              <a:t> London.</a:t>
            </a:r>
          </a:p>
          <a:p>
            <a:pPr>
              <a:spcBef>
                <a:spcPts val="0"/>
              </a:spcBef>
              <a:spcAft>
                <a:spcPts val="200"/>
              </a:spcAft>
            </a:pPr>
            <a:r>
              <a:rPr lang="en-GB" sz="1400" dirty="0"/>
              <a:t>Page, Denys. 1938. </a:t>
            </a:r>
            <a:r>
              <a:rPr lang="en-GB" sz="1400" i="1" dirty="0"/>
              <a:t>Euripides Medea</a:t>
            </a:r>
            <a:r>
              <a:rPr lang="en-GB" sz="1400" dirty="0"/>
              <a:t>. Oxford. </a:t>
            </a:r>
          </a:p>
          <a:p>
            <a:pPr>
              <a:spcBef>
                <a:spcPts val="0"/>
              </a:spcBef>
              <a:spcAft>
                <a:spcPts val="200"/>
              </a:spcAft>
            </a:pPr>
            <a:r>
              <a:rPr lang="en-GB" sz="1400" dirty="0"/>
              <a:t>Saïd, Suzanne. 2001. ‘Greeks and Barbarians in Euripides’ Tragedies: The End of Differences?’ In Harrison, Thomas, ed. </a:t>
            </a:r>
            <a:r>
              <a:rPr lang="en-GB" sz="1400" i="1" dirty="0"/>
              <a:t>Greeks and Barbarians</a:t>
            </a:r>
            <a:r>
              <a:rPr lang="en-GB" sz="1400" dirty="0"/>
              <a:t>. Edinburgh: 62–100. </a:t>
            </a:r>
          </a:p>
          <a:p>
            <a:pPr>
              <a:spcBef>
                <a:spcPts val="0"/>
              </a:spcBef>
              <a:spcAft>
                <a:spcPts val="200"/>
              </a:spcAft>
            </a:pPr>
            <a:r>
              <a:rPr lang="en-GB" sz="1400" dirty="0"/>
              <a:t>Taplin, Oliver. 2007. </a:t>
            </a:r>
            <a:r>
              <a:rPr lang="en-GB" sz="1400" i="1" dirty="0"/>
              <a:t>Pots and Plays: interactions between tragedy and Greek vase-painting of the fourth century B.C</a:t>
            </a:r>
            <a:r>
              <a:rPr lang="en-GB" sz="1400" dirty="0"/>
              <a:t>. Los Angeles. </a:t>
            </a:r>
          </a:p>
        </p:txBody>
      </p:sp>
    </p:spTree>
    <p:extLst>
      <p:ext uri="{BB962C8B-B14F-4D97-AF65-F5344CB8AC3E}">
        <p14:creationId xmlns:p14="http://schemas.microsoft.com/office/powerpoint/2010/main" val="4036314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F1F52-F058-DF80-9B13-7C7B2F06CD07}"/>
              </a:ext>
            </a:extLst>
          </p:cNvPr>
          <p:cNvSpPr>
            <a:spLocks noGrp="1"/>
          </p:cNvSpPr>
          <p:nvPr>
            <p:ph type="title"/>
          </p:nvPr>
        </p:nvSpPr>
        <p:spPr/>
        <p:txBody>
          <a:bodyPr/>
          <a:lstStyle/>
          <a:p>
            <a:r>
              <a:rPr lang="en-GB" dirty="0"/>
              <a:t>Herodotus 7.62</a:t>
            </a:r>
          </a:p>
        </p:txBody>
      </p:sp>
      <p:sp>
        <p:nvSpPr>
          <p:cNvPr id="3" name="Content Placeholder 2">
            <a:extLst>
              <a:ext uri="{FF2B5EF4-FFF2-40B4-BE49-F238E27FC236}">
                <a16:creationId xmlns:a16="http://schemas.microsoft.com/office/drawing/2014/main" id="{B368C8E2-22EE-0FBF-1806-1B3D17CB0B2C}"/>
              </a:ext>
            </a:extLst>
          </p:cNvPr>
          <p:cNvSpPr>
            <a:spLocks noGrp="1"/>
          </p:cNvSpPr>
          <p:nvPr>
            <p:ph sz="half" idx="1"/>
          </p:nvPr>
        </p:nvSpPr>
        <p:spPr>
          <a:xfrm>
            <a:off x="581194" y="2303508"/>
            <a:ext cx="5422390" cy="3633047"/>
          </a:xfrm>
        </p:spPr>
        <p:txBody>
          <a:bodyPr>
            <a:normAutofit/>
          </a:bodyPr>
          <a:lstStyle/>
          <a:p>
            <a:pPr marL="0" indent="0" algn="just">
              <a:buNone/>
            </a:pPr>
            <a:r>
              <a:rPr lang="el-GR" sz="2200" dirty="0" err="1"/>
              <a:t>ἐκαλέοντο</a:t>
            </a:r>
            <a:r>
              <a:rPr lang="el-GR" sz="2200" dirty="0"/>
              <a:t> </a:t>
            </a:r>
            <a:r>
              <a:rPr lang="el-GR" sz="2200" dirty="0" err="1"/>
              <a:t>δὲ</a:t>
            </a:r>
            <a:r>
              <a:rPr lang="el-GR" sz="2200" dirty="0"/>
              <a:t> πάλαι </a:t>
            </a:r>
            <a:r>
              <a:rPr lang="el-GR" sz="2200" dirty="0" err="1"/>
              <a:t>πρὸς</a:t>
            </a:r>
            <a:r>
              <a:rPr lang="el-GR" sz="2200" dirty="0"/>
              <a:t> πάντων </a:t>
            </a:r>
            <a:r>
              <a:rPr lang="el-GR" sz="2200" dirty="0" err="1"/>
              <a:t>Ἄριοι</a:t>
            </a:r>
            <a:r>
              <a:rPr lang="el-GR" sz="2200" dirty="0"/>
              <a:t>, </a:t>
            </a:r>
            <a:r>
              <a:rPr lang="el-GR" sz="2200" dirty="0" err="1"/>
              <a:t>ἀπικομένης</a:t>
            </a:r>
            <a:r>
              <a:rPr lang="el-GR" sz="2200" dirty="0"/>
              <a:t> </a:t>
            </a:r>
            <a:r>
              <a:rPr lang="el-GR" sz="2200" dirty="0" err="1"/>
              <a:t>δὲ</a:t>
            </a:r>
            <a:r>
              <a:rPr lang="el-GR" sz="2200" dirty="0"/>
              <a:t> </a:t>
            </a:r>
            <a:r>
              <a:rPr lang="el-GR" sz="2200" dirty="0" err="1"/>
              <a:t>Μηδείης</a:t>
            </a:r>
            <a:r>
              <a:rPr lang="el-GR" sz="2200" dirty="0"/>
              <a:t> </a:t>
            </a:r>
            <a:r>
              <a:rPr lang="el-GR" sz="2200" dirty="0" err="1"/>
              <a:t>τῆς</a:t>
            </a:r>
            <a:r>
              <a:rPr lang="el-GR" sz="2200" dirty="0"/>
              <a:t> </a:t>
            </a:r>
            <a:r>
              <a:rPr lang="el-GR" sz="2200" dirty="0" err="1"/>
              <a:t>Κολχίδος</a:t>
            </a:r>
            <a:r>
              <a:rPr lang="el-GR" sz="2200" dirty="0"/>
              <a:t> </a:t>
            </a:r>
            <a:r>
              <a:rPr lang="el-GR" sz="2200" dirty="0" err="1"/>
              <a:t>ἐξ</a:t>
            </a:r>
            <a:r>
              <a:rPr lang="el-GR" sz="2200" dirty="0"/>
              <a:t> </a:t>
            </a:r>
            <a:r>
              <a:rPr lang="el-GR" sz="2200" dirty="0" err="1"/>
              <a:t>Ἀθηνέων</a:t>
            </a:r>
            <a:r>
              <a:rPr lang="el-GR" sz="2200" dirty="0"/>
              <a:t> </a:t>
            </a:r>
            <a:r>
              <a:rPr lang="el-GR" sz="2200" dirty="0" err="1"/>
              <a:t>ἐς</a:t>
            </a:r>
            <a:r>
              <a:rPr lang="el-GR" sz="2200" dirty="0"/>
              <a:t> </a:t>
            </a:r>
            <a:r>
              <a:rPr lang="el-GR" sz="2200" dirty="0" err="1"/>
              <a:t>τοὺς</a:t>
            </a:r>
            <a:r>
              <a:rPr lang="el-GR" sz="2200" dirty="0"/>
              <a:t> </a:t>
            </a:r>
            <a:r>
              <a:rPr lang="el-GR" sz="2200" dirty="0" err="1"/>
              <a:t>Ἀρίους</a:t>
            </a:r>
            <a:r>
              <a:rPr lang="el-GR" sz="2200" dirty="0"/>
              <a:t> τούτους </a:t>
            </a:r>
            <a:r>
              <a:rPr lang="el-GR" sz="2200" dirty="0" err="1"/>
              <a:t>μετέβαλον</a:t>
            </a:r>
            <a:r>
              <a:rPr lang="el-GR" sz="2200" dirty="0"/>
              <a:t> </a:t>
            </a:r>
            <a:r>
              <a:rPr lang="el-GR" sz="2200" dirty="0" err="1"/>
              <a:t>καὶ</a:t>
            </a:r>
            <a:r>
              <a:rPr lang="el-GR" sz="2200" dirty="0"/>
              <a:t> </a:t>
            </a:r>
            <a:r>
              <a:rPr lang="el-GR" sz="2200" dirty="0" err="1"/>
              <a:t>οὗτοι</a:t>
            </a:r>
            <a:r>
              <a:rPr lang="el-GR" sz="2200" dirty="0"/>
              <a:t> </a:t>
            </a:r>
            <a:r>
              <a:rPr lang="el-GR" sz="2200" dirty="0" err="1"/>
              <a:t>τὸ</a:t>
            </a:r>
            <a:r>
              <a:rPr lang="el-GR" sz="2200" dirty="0"/>
              <a:t> </a:t>
            </a:r>
            <a:r>
              <a:rPr lang="el-GR" sz="2200" dirty="0" err="1"/>
              <a:t>οὔνομα</a:t>
            </a:r>
            <a:r>
              <a:rPr lang="el-GR" sz="2200" dirty="0"/>
              <a:t>. </a:t>
            </a:r>
            <a:r>
              <a:rPr lang="el-GR" sz="2200" dirty="0" err="1"/>
              <a:t>αὐτοὶ</a:t>
            </a:r>
            <a:r>
              <a:rPr lang="el-GR" sz="2200" dirty="0"/>
              <a:t> </a:t>
            </a:r>
            <a:r>
              <a:rPr lang="el-GR" sz="2200" dirty="0" err="1"/>
              <a:t>περὶ</a:t>
            </a:r>
            <a:r>
              <a:rPr lang="el-GR" sz="2200" dirty="0"/>
              <a:t> </a:t>
            </a:r>
            <a:r>
              <a:rPr lang="el-GR" sz="2200" dirty="0" err="1"/>
              <a:t>σφέων</a:t>
            </a:r>
            <a:r>
              <a:rPr lang="el-GR" sz="2200" dirty="0"/>
              <a:t> </a:t>
            </a:r>
            <a:r>
              <a:rPr lang="el-GR" sz="2200" dirty="0" err="1"/>
              <a:t>ὧδε</a:t>
            </a:r>
            <a:r>
              <a:rPr lang="el-GR" sz="2200" dirty="0"/>
              <a:t> </a:t>
            </a:r>
            <a:r>
              <a:rPr lang="el-GR" sz="2200" dirty="0" err="1"/>
              <a:t>λέγουσι</a:t>
            </a:r>
            <a:r>
              <a:rPr lang="el-GR" sz="2200" dirty="0"/>
              <a:t> </a:t>
            </a:r>
            <a:r>
              <a:rPr lang="el-GR" sz="2200" dirty="0" err="1"/>
              <a:t>Μῆδοι</a:t>
            </a:r>
            <a:r>
              <a:rPr lang="el-GR" sz="2200" dirty="0"/>
              <a:t>. </a:t>
            </a:r>
            <a:endParaRPr lang="en-GB" sz="2200" dirty="0"/>
          </a:p>
          <a:p>
            <a:pPr marL="0" indent="0" algn="just">
              <a:buNone/>
            </a:pPr>
            <a:endParaRPr lang="en-GB" sz="2200" dirty="0"/>
          </a:p>
        </p:txBody>
      </p:sp>
      <p:sp>
        <p:nvSpPr>
          <p:cNvPr id="4" name="Content Placeholder 3">
            <a:extLst>
              <a:ext uri="{FF2B5EF4-FFF2-40B4-BE49-F238E27FC236}">
                <a16:creationId xmlns:a16="http://schemas.microsoft.com/office/drawing/2014/main" id="{518D8747-43B4-E5C3-7B3A-D11DBA549236}"/>
              </a:ext>
            </a:extLst>
          </p:cNvPr>
          <p:cNvSpPr>
            <a:spLocks noGrp="1"/>
          </p:cNvSpPr>
          <p:nvPr>
            <p:ph sz="half" idx="2"/>
          </p:nvPr>
        </p:nvSpPr>
        <p:spPr/>
        <p:txBody>
          <a:bodyPr>
            <a:normAutofit/>
          </a:bodyPr>
          <a:lstStyle/>
          <a:p>
            <a:pPr marL="0" indent="0" algn="just">
              <a:buNone/>
            </a:pPr>
            <a:r>
              <a:rPr lang="en-GB" sz="2200" dirty="0"/>
              <a:t>The Medes were formerly called by everyone Arians, but when the Colchian woman Medea came from Athens to the Arians, they changed their name, like the Persians [after </a:t>
            </a:r>
            <a:r>
              <a:rPr lang="en-GB" sz="2200" dirty="0" err="1"/>
              <a:t>Perses</a:t>
            </a:r>
            <a:r>
              <a:rPr lang="en-GB" sz="2200" dirty="0"/>
              <a:t>]. This is the Medes’ own account of themselves.</a:t>
            </a:r>
          </a:p>
        </p:txBody>
      </p:sp>
      <p:sp>
        <p:nvSpPr>
          <p:cNvPr id="5" name="TextBox 4">
            <a:extLst>
              <a:ext uri="{FF2B5EF4-FFF2-40B4-BE49-F238E27FC236}">
                <a16:creationId xmlns:a16="http://schemas.microsoft.com/office/drawing/2014/main" id="{D0E87993-24BB-4C21-9F5D-328D094F5C29}"/>
              </a:ext>
            </a:extLst>
          </p:cNvPr>
          <p:cNvSpPr txBox="1"/>
          <p:nvPr/>
        </p:nvSpPr>
        <p:spPr>
          <a:xfrm>
            <a:off x="804041" y="5691352"/>
            <a:ext cx="7126014" cy="369332"/>
          </a:xfrm>
          <a:prstGeom prst="rect">
            <a:avLst/>
          </a:prstGeom>
          <a:noFill/>
        </p:spPr>
        <p:txBody>
          <a:bodyPr wrap="square" rtlCol="0">
            <a:spAutoFit/>
          </a:bodyPr>
          <a:lstStyle/>
          <a:p>
            <a:r>
              <a:rPr lang="en-GB" dirty="0"/>
              <a:t>Cf. Pausanias 2.3.8,  Apollodorus i.9.28, </a:t>
            </a:r>
            <a:r>
              <a:rPr lang="en-GB" dirty="0" err="1"/>
              <a:t>Diodorus</a:t>
            </a:r>
            <a:r>
              <a:rPr lang="en-GB" dirty="0"/>
              <a:t> Siculus 4.40–58</a:t>
            </a:r>
          </a:p>
        </p:txBody>
      </p:sp>
    </p:spTree>
    <p:extLst>
      <p:ext uri="{BB962C8B-B14F-4D97-AF65-F5344CB8AC3E}">
        <p14:creationId xmlns:p14="http://schemas.microsoft.com/office/powerpoint/2010/main" val="27267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B32CF-3859-4B15-4A12-17F6D500ACEC}"/>
              </a:ext>
            </a:extLst>
          </p:cNvPr>
          <p:cNvSpPr>
            <a:spLocks noGrp="1"/>
          </p:cNvSpPr>
          <p:nvPr>
            <p:ph type="title"/>
          </p:nvPr>
        </p:nvSpPr>
        <p:spPr/>
        <p:txBody>
          <a:bodyPr/>
          <a:lstStyle/>
          <a:p>
            <a:r>
              <a:rPr lang="en-GB" dirty="0"/>
              <a:t>Medea the barbarian?</a:t>
            </a:r>
          </a:p>
        </p:txBody>
      </p:sp>
      <p:sp>
        <p:nvSpPr>
          <p:cNvPr id="3" name="Content Placeholder 2">
            <a:extLst>
              <a:ext uri="{FF2B5EF4-FFF2-40B4-BE49-F238E27FC236}">
                <a16:creationId xmlns:a16="http://schemas.microsoft.com/office/drawing/2014/main" id="{0DB44A70-1597-8E76-471B-6F7A3FFB5CBD}"/>
              </a:ext>
            </a:extLst>
          </p:cNvPr>
          <p:cNvSpPr>
            <a:spLocks noGrp="1"/>
          </p:cNvSpPr>
          <p:nvPr>
            <p:ph idx="1"/>
          </p:nvPr>
        </p:nvSpPr>
        <p:spPr>
          <a:xfrm>
            <a:off x="581192" y="2020414"/>
            <a:ext cx="11029615" cy="4850925"/>
          </a:xfrm>
        </p:spPr>
        <p:txBody>
          <a:bodyPr>
            <a:normAutofit/>
          </a:bodyPr>
          <a:lstStyle/>
          <a:p>
            <a:r>
              <a:rPr lang="en-GB" dirty="0"/>
              <a:t>Edith Hall, </a:t>
            </a:r>
            <a:r>
              <a:rPr lang="en-GB" i="1" dirty="0"/>
              <a:t>Inventing the Barbarian</a:t>
            </a:r>
            <a:r>
              <a:rPr lang="en-GB" dirty="0"/>
              <a:t> (1989: 2): ‘the poets created a whole new “discourse of barbarism”, […] a complex system of signifiers denoting the ethnically, psychologically, and politically “other”.’</a:t>
            </a:r>
          </a:p>
          <a:p>
            <a:r>
              <a:rPr lang="en-GB" dirty="0"/>
              <a:t>Homer, </a:t>
            </a:r>
            <a:r>
              <a:rPr lang="en-GB" i="1" dirty="0"/>
              <a:t>Iliad</a:t>
            </a:r>
            <a:r>
              <a:rPr lang="en-GB" dirty="0"/>
              <a:t> 11.739–741: </a:t>
            </a:r>
          </a:p>
          <a:p>
            <a:endParaRPr lang="en-GB" dirty="0"/>
          </a:p>
          <a:p>
            <a:endParaRPr lang="en-GB" dirty="0"/>
          </a:p>
          <a:p>
            <a:endParaRPr lang="en-GB" dirty="0"/>
          </a:p>
          <a:p>
            <a:r>
              <a:rPr lang="en-GB" dirty="0"/>
              <a:t>Denys Page, </a:t>
            </a:r>
            <a:r>
              <a:rPr lang="en-GB" i="1" dirty="0"/>
              <a:t>Euripides Medea</a:t>
            </a:r>
            <a:r>
              <a:rPr lang="en-GB" dirty="0"/>
              <a:t> (1938: xxi): ‘Because she was a foreigner she could kill her children: because she was a witch she could escape in a magic chariot. She embodies the qualities which the fifth century Athenian believed to be oriental.’</a:t>
            </a:r>
          </a:p>
          <a:p>
            <a:r>
              <a:rPr lang="en-GB" dirty="0"/>
              <a:t>Page (1938: xvii): ‘here it is important to understand that the poet has described not a Greek woman but a barbarian. Though her emotions are natural to all women of all times in her position, their expression and the dreadful end to which they lead are everywhere affected by her foreign origin.’</a:t>
            </a:r>
          </a:p>
          <a:p>
            <a:endParaRPr lang="en-GB" dirty="0"/>
          </a:p>
        </p:txBody>
      </p:sp>
      <p:graphicFrame>
        <p:nvGraphicFramePr>
          <p:cNvPr id="4" name="Table 3">
            <a:extLst>
              <a:ext uri="{FF2B5EF4-FFF2-40B4-BE49-F238E27FC236}">
                <a16:creationId xmlns:a16="http://schemas.microsoft.com/office/drawing/2014/main" id="{21579076-49DF-6A93-0EB9-0743F5C40D78}"/>
              </a:ext>
            </a:extLst>
          </p:cNvPr>
          <p:cNvGraphicFramePr>
            <a:graphicFrameLocks noGrp="1"/>
          </p:cNvGraphicFramePr>
          <p:nvPr>
            <p:extLst>
              <p:ext uri="{D42A27DB-BD31-4B8C-83A1-F6EECF244321}">
                <p14:modId xmlns:p14="http://schemas.microsoft.com/office/powerpoint/2010/main" val="3613861399"/>
              </p:ext>
            </p:extLst>
          </p:nvPr>
        </p:nvGraphicFramePr>
        <p:xfrm>
          <a:off x="888124" y="3329543"/>
          <a:ext cx="10722683" cy="1255268"/>
        </p:xfrm>
        <a:graphic>
          <a:graphicData uri="http://schemas.openxmlformats.org/drawingml/2006/table">
            <a:tbl>
              <a:tblPr/>
              <a:tblGrid>
                <a:gridCol w="4787521">
                  <a:extLst>
                    <a:ext uri="{9D8B030D-6E8A-4147-A177-3AD203B41FA5}">
                      <a16:colId xmlns:a16="http://schemas.microsoft.com/office/drawing/2014/main" val="1095004140"/>
                    </a:ext>
                  </a:extLst>
                </a:gridCol>
                <a:gridCol w="252188">
                  <a:extLst>
                    <a:ext uri="{9D8B030D-6E8A-4147-A177-3AD203B41FA5}">
                      <a16:colId xmlns:a16="http://schemas.microsoft.com/office/drawing/2014/main" val="1700166548"/>
                    </a:ext>
                  </a:extLst>
                </a:gridCol>
                <a:gridCol w="5682974">
                  <a:extLst>
                    <a:ext uri="{9D8B030D-6E8A-4147-A177-3AD203B41FA5}">
                      <a16:colId xmlns:a16="http://schemas.microsoft.com/office/drawing/2014/main" val="1406302357"/>
                    </a:ext>
                  </a:extLst>
                </a:gridCol>
              </a:tblGrid>
              <a:tr h="1255268">
                <a:tc>
                  <a:txBody>
                    <a:bodyPr/>
                    <a:lstStyle/>
                    <a:p>
                      <a:pPr algn="just"/>
                      <a:r>
                        <a:rPr lang="el-GR" dirty="0" err="1">
                          <a:solidFill>
                            <a:srgbClr val="000000"/>
                          </a:solidFill>
                          <a:effectLst/>
                          <a:latin typeface="+mn-lt"/>
                        </a:rPr>
                        <a:t>Μούλιον</a:t>
                      </a:r>
                      <a:r>
                        <a:rPr lang="el-GR" dirty="0">
                          <a:solidFill>
                            <a:srgbClr val="000000"/>
                          </a:solidFill>
                          <a:effectLst/>
                          <a:latin typeface="+mn-lt"/>
                        </a:rPr>
                        <a:t> </a:t>
                      </a:r>
                      <a:r>
                        <a:rPr lang="el-GR" dirty="0" err="1">
                          <a:solidFill>
                            <a:srgbClr val="000000"/>
                          </a:solidFill>
                          <a:effectLst/>
                          <a:latin typeface="+mn-lt"/>
                        </a:rPr>
                        <a:t>αἰχμητήν</a:t>
                      </a:r>
                      <a:r>
                        <a:rPr lang="el-GR" dirty="0">
                          <a:solidFill>
                            <a:srgbClr val="000000"/>
                          </a:solidFill>
                          <a:effectLst/>
                          <a:latin typeface="+mn-lt"/>
                        </a:rPr>
                        <a:t>· </a:t>
                      </a:r>
                      <a:r>
                        <a:rPr lang="el-GR" dirty="0" err="1">
                          <a:solidFill>
                            <a:srgbClr val="000000"/>
                          </a:solidFill>
                          <a:effectLst/>
                          <a:latin typeface="+mn-lt"/>
                        </a:rPr>
                        <a:t>γαμβρὸς</a:t>
                      </a:r>
                      <a:r>
                        <a:rPr lang="el-GR" dirty="0">
                          <a:solidFill>
                            <a:srgbClr val="000000"/>
                          </a:solidFill>
                          <a:effectLst/>
                          <a:latin typeface="+mn-lt"/>
                        </a:rPr>
                        <a:t> δ᾽ </a:t>
                      </a:r>
                      <a:r>
                        <a:rPr lang="el-GR" dirty="0" err="1">
                          <a:solidFill>
                            <a:srgbClr val="000000"/>
                          </a:solidFill>
                          <a:effectLst/>
                          <a:latin typeface="+mn-lt"/>
                        </a:rPr>
                        <a:t>ἦν</a:t>
                      </a:r>
                      <a:r>
                        <a:rPr lang="el-GR" dirty="0">
                          <a:solidFill>
                            <a:srgbClr val="000000"/>
                          </a:solidFill>
                          <a:effectLst/>
                          <a:latin typeface="+mn-lt"/>
                        </a:rPr>
                        <a:t> </a:t>
                      </a:r>
                      <a:r>
                        <a:rPr lang="el-GR" dirty="0" err="1">
                          <a:solidFill>
                            <a:srgbClr val="000000"/>
                          </a:solidFill>
                          <a:effectLst/>
                          <a:latin typeface="+mn-lt"/>
                        </a:rPr>
                        <a:t>Αὐγείαο</a:t>
                      </a:r>
                      <a:r>
                        <a:rPr lang="el-GR" dirty="0">
                          <a:solidFill>
                            <a:srgbClr val="000000"/>
                          </a:solidFill>
                          <a:effectLst/>
                          <a:latin typeface="+mn-lt"/>
                        </a:rPr>
                        <a:t>,</a:t>
                      </a:r>
                      <a:endParaRPr lang="el-GR" dirty="0">
                        <a:effectLst/>
                        <a:latin typeface="+mn-lt"/>
                      </a:endParaRPr>
                    </a:p>
                    <a:p>
                      <a:pPr algn="just"/>
                      <a:r>
                        <a:rPr lang="el-GR" dirty="0" err="1">
                          <a:solidFill>
                            <a:srgbClr val="000000"/>
                          </a:solidFill>
                          <a:effectLst/>
                          <a:latin typeface="+mn-lt"/>
                        </a:rPr>
                        <a:t>πρεσβυτάτην</a:t>
                      </a:r>
                      <a:r>
                        <a:rPr lang="el-GR" dirty="0">
                          <a:solidFill>
                            <a:srgbClr val="000000"/>
                          </a:solidFill>
                          <a:effectLst/>
                          <a:latin typeface="+mn-lt"/>
                        </a:rPr>
                        <a:t> </a:t>
                      </a:r>
                      <a:r>
                        <a:rPr lang="el-GR" dirty="0" err="1">
                          <a:solidFill>
                            <a:srgbClr val="000000"/>
                          </a:solidFill>
                          <a:effectLst/>
                          <a:latin typeface="+mn-lt"/>
                        </a:rPr>
                        <a:t>δὲ</a:t>
                      </a:r>
                      <a:r>
                        <a:rPr lang="el-GR" dirty="0">
                          <a:solidFill>
                            <a:srgbClr val="000000"/>
                          </a:solidFill>
                          <a:effectLst/>
                          <a:latin typeface="+mn-lt"/>
                        </a:rPr>
                        <a:t> </a:t>
                      </a:r>
                      <a:r>
                        <a:rPr lang="el-GR" dirty="0" err="1">
                          <a:solidFill>
                            <a:srgbClr val="000000"/>
                          </a:solidFill>
                          <a:effectLst/>
                          <a:latin typeface="+mn-lt"/>
                        </a:rPr>
                        <a:t>θύγατρ</a:t>
                      </a:r>
                      <a:r>
                        <a:rPr lang="el-GR" dirty="0">
                          <a:solidFill>
                            <a:srgbClr val="000000"/>
                          </a:solidFill>
                          <a:effectLst/>
                          <a:latin typeface="+mn-lt"/>
                        </a:rPr>
                        <a:t>᾽ </a:t>
                      </a:r>
                      <a:r>
                        <a:rPr lang="el-GR" dirty="0" err="1">
                          <a:solidFill>
                            <a:srgbClr val="000000"/>
                          </a:solidFill>
                          <a:effectLst/>
                          <a:latin typeface="+mn-lt"/>
                        </a:rPr>
                        <a:t>εἶχε</a:t>
                      </a:r>
                      <a:r>
                        <a:rPr lang="el-GR" dirty="0">
                          <a:solidFill>
                            <a:srgbClr val="000000"/>
                          </a:solidFill>
                          <a:effectLst/>
                          <a:latin typeface="+mn-lt"/>
                        </a:rPr>
                        <a:t> </a:t>
                      </a:r>
                      <a:r>
                        <a:rPr lang="el-GR" dirty="0" err="1">
                          <a:solidFill>
                            <a:srgbClr val="000000"/>
                          </a:solidFill>
                          <a:effectLst/>
                          <a:latin typeface="+mn-lt"/>
                        </a:rPr>
                        <a:t>ξανθὴν</a:t>
                      </a:r>
                      <a:r>
                        <a:rPr lang="el-GR" dirty="0">
                          <a:solidFill>
                            <a:srgbClr val="000000"/>
                          </a:solidFill>
                          <a:effectLst/>
                          <a:latin typeface="+mn-lt"/>
                        </a:rPr>
                        <a:t> </a:t>
                      </a:r>
                      <a:r>
                        <a:rPr lang="el-GR" dirty="0" err="1">
                          <a:solidFill>
                            <a:srgbClr val="000000"/>
                          </a:solidFill>
                          <a:effectLst/>
                          <a:latin typeface="+mn-lt"/>
                        </a:rPr>
                        <a:t>Ἀγαμήδνη</a:t>
                      </a:r>
                      <a:r>
                        <a:rPr lang="el-GR" dirty="0">
                          <a:solidFill>
                            <a:srgbClr val="000000"/>
                          </a:solidFill>
                          <a:effectLst/>
                          <a:latin typeface="+mn-lt"/>
                        </a:rPr>
                        <a:t>,</a:t>
                      </a:r>
                      <a:endParaRPr lang="el-GR" dirty="0">
                        <a:effectLst/>
                        <a:latin typeface="+mn-lt"/>
                      </a:endParaRPr>
                    </a:p>
                    <a:p>
                      <a:pPr algn="just"/>
                      <a:r>
                        <a:rPr lang="el-GR" dirty="0" err="1">
                          <a:solidFill>
                            <a:srgbClr val="000000"/>
                          </a:solidFill>
                          <a:effectLst/>
                          <a:latin typeface="+mn-lt"/>
                        </a:rPr>
                        <a:t>ἣ</a:t>
                      </a:r>
                      <a:r>
                        <a:rPr lang="el-GR" dirty="0">
                          <a:solidFill>
                            <a:srgbClr val="000000"/>
                          </a:solidFill>
                          <a:effectLst/>
                          <a:latin typeface="+mn-lt"/>
                        </a:rPr>
                        <a:t> τόσα φάρμακα </a:t>
                      </a:r>
                      <a:r>
                        <a:rPr lang="el-GR" dirty="0" err="1">
                          <a:solidFill>
                            <a:srgbClr val="000000"/>
                          </a:solidFill>
                          <a:effectLst/>
                          <a:latin typeface="+mn-lt"/>
                        </a:rPr>
                        <a:t>ᾔδη</a:t>
                      </a:r>
                      <a:r>
                        <a:rPr lang="el-GR" dirty="0">
                          <a:solidFill>
                            <a:srgbClr val="000000"/>
                          </a:solidFill>
                          <a:effectLst/>
                          <a:latin typeface="+mn-lt"/>
                        </a:rPr>
                        <a:t> </a:t>
                      </a:r>
                      <a:r>
                        <a:rPr lang="el-GR" dirty="0" err="1">
                          <a:solidFill>
                            <a:srgbClr val="000000"/>
                          </a:solidFill>
                          <a:effectLst/>
                          <a:latin typeface="+mn-lt"/>
                        </a:rPr>
                        <a:t>ὅσα</a:t>
                      </a:r>
                      <a:r>
                        <a:rPr lang="el-GR" dirty="0">
                          <a:solidFill>
                            <a:srgbClr val="000000"/>
                          </a:solidFill>
                          <a:effectLst/>
                          <a:latin typeface="+mn-lt"/>
                        </a:rPr>
                        <a:t> τρέφει </a:t>
                      </a:r>
                      <a:r>
                        <a:rPr lang="el-GR" dirty="0" err="1">
                          <a:solidFill>
                            <a:srgbClr val="000000"/>
                          </a:solidFill>
                          <a:effectLst/>
                          <a:latin typeface="+mn-lt"/>
                        </a:rPr>
                        <a:t>εὐρεῖα</a:t>
                      </a:r>
                      <a:r>
                        <a:rPr lang="el-GR" dirty="0">
                          <a:solidFill>
                            <a:srgbClr val="000000"/>
                          </a:solidFill>
                          <a:effectLst/>
                          <a:latin typeface="+mn-lt"/>
                        </a:rPr>
                        <a:t> </a:t>
                      </a:r>
                      <a:r>
                        <a:rPr lang="el-GR" dirty="0" err="1">
                          <a:solidFill>
                            <a:srgbClr val="000000"/>
                          </a:solidFill>
                          <a:effectLst/>
                          <a:latin typeface="+mn-lt"/>
                        </a:rPr>
                        <a:t>χθών</a:t>
                      </a:r>
                      <a:r>
                        <a:rPr lang="el-GR" dirty="0">
                          <a:solidFill>
                            <a:srgbClr val="000000"/>
                          </a:solidFill>
                          <a:effectLst/>
                          <a:latin typeface="+mn-lt"/>
                        </a:rPr>
                        <a:t>. </a:t>
                      </a:r>
                      <a:endParaRPr lang="el-GR" dirty="0">
                        <a:effectLst/>
                        <a:latin typeface="+mn-lt"/>
                      </a:endParaRPr>
                    </a:p>
                  </a:txBody>
                  <a:tcPr marL="38100" marR="38100" marT="38100" marB="38100">
                    <a:lnL>
                      <a:noFill/>
                    </a:lnL>
                    <a:lnR>
                      <a:noFill/>
                    </a:lnR>
                    <a:lnT>
                      <a:noFill/>
                    </a:lnT>
                    <a:lnB>
                      <a:noFill/>
                    </a:lnB>
                    <a:noFill/>
                  </a:tcPr>
                </a:tc>
                <a:tc>
                  <a:txBody>
                    <a:bodyPr/>
                    <a:lstStyle/>
                    <a:p>
                      <a:br>
                        <a:rPr lang="en-GB" dirty="0">
                          <a:effectLst/>
                          <a:latin typeface="+mn-lt"/>
                        </a:rPr>
                      </a:br>
                      <a:endParaRPr lang="en-GB" dirty="0">
                        <a:effectLst/>
                        <a:latin typeface="+mn-lt"/>
                      </a:endParaRPr>
                    </a:p>
                  </a:txBody>
                  <a:tcPr marL="38100" marR="38100" marT="38100" marB="38100">
                    <a:lnL>
                      <a:noFill/>
                    </a:lnL>
                    <a:lnR>
                      <a:noFill/>
                    </a:lnR>
                    <a:lnT>
                      <a:noFill/>
                    </a:lnT>
                    <a:lnB>
                      <a:noFill/>
                    </a:lnB>
                    <a:noFill/>
                  </a:tcPr>
                </a:tc>
                <a:tc>
                  <a:txBody>
                    <a:bodyPr/>
                    <a:lstStyle/>
                    <a:p>
                      <a:pPr algn="just"/>
                      <a:r>
                        <a:rPr lang="en-GB" dirty="0">
                          <a:solidFill>
                            <a:srgbClr val="000000"/>
                          </a:solidFill>
                          <a:effectLst/>
                          <a:latin typeface="+mn-lt"/>
                        </a:rPr>
                        <a:t>the spearman </a:t>
                      </a:r>
                      <a:r>
                        <a:rPr lang="en-GB" dirty="0" err="1">
                          <a:solidFill>
                            <a:srgbClr val="000000"/>
                          </a:solidFill>
                          <a:effectLst/>
                          <a:latin typeface="+mn-lt"/>
                        </a:rPr>
                        <a:t>Moulios</a:t>
                      </a:r>
                      <a:r>
                        <a:rPr lang="en-GB" dirty="0">
                          <a:solidFill>
                            <a:srgbClr val="000000"/>
                          </a:solidFill>
                          <a:effectLst/>
                          <a:latin typeface="+mn-lt"/>
                        </a:rPr>
                        <a:t>; he was son-in-law to </a:t>
                      </a:r>
                      <a:r>
                        <a:rPr lang="en-GB" dirty="0" err="1">
                          <a:solidFill>
                            <a:srgbClr val="000000"/>
                          </a:solidFill>
                          <a:effectLst/>
                          <a:latin typeface="+mn-lt"/>
                        </a:rPr>
                        <a:t>Augeias</a:t>
                      </a:r>
                      <a:r>
                        <a:rPr lang="en-GB" dirty="0">
                          <a:solidFill>
                            <a:srgbClr val="000000"/>
                          </a:solidFill>
                          <a:effectLst/>
                          <a:latin typeface="+mn-lt"/>
                        </a:rPr>
                        <a:t>, </a:t>
                      </a:r>
                      <a:endParaRPr lang="en-GB" dirty="0">
                        <a:effectLst/>
                        <a:latin typeface="+mn-lt"/>
                      </a:endParaRPr>
                    </a:p>
                    <a:p>
                      <a:pPr algn="just"/>
                      <a:r>
                        <a:rPr lang="en-GB" dirty="0">
                          <a:solidFill>
                            <a:srgbClr val="000000"/>
                          </a:solidFill>
                          <a:effectLst/>
                          <a:latin typeface="+mn-lt"/>
                        </a:rPr>
                        <a:t>and had his eldest daughter, blonde </a:t>
                      </a:r>
                      <a:r>
                        <a:rPr lang="en-GB" dirty="0" err="1">
                          <a:solidFill>
                            <a:srgbClr val="000000"/>
                          </a:solidFill>
                          <a:effectLst/>
                          <a:latin typeface="+mn-lt"/>
                        </a:rPr>
                        <a:t>Agamede</a:t>
                      </a:r>
                      <a:r>
                        <a:rPr lang="en-GB" dirty="0">
                          <a:solidFill>
                            <a:srgbClr val="000000"/>
                          </a:solidFill>
                          <a:effectLst/>
                          <a:latin typeface="+mn-lt"/>
                        </a:rPr>
                        <a:t> as wife,</a:t>
                      </a:r>
                      <a:endParaRPr lang="en-GB" dirty="0">
                        <a:effectLst/>
                        <a:latin typeface="+mn-lt"/>
                      </a:endParaRPr>
                    </a:p>
                    <a:p>
                      <a:pPr algn="just"/>
                      <a:r>
                        <a:rPr lang="en-GB" dirty="0">
                          <a:solidFill>
                            <a:srgbClr val="000000"/>
                          </a:solidFill>
                          <a:effectLst/>
                          <a:latin typeface="+mn-lt"/>
                        </a:rPr>
                        <a:t>who knew as many medicines as the wide earth nourishes. </a:t>
                      </a:r>
                      <a:endParaRPr lang="en-GB" dirty="0">
                        <a:effectLst/>
                        <a:latin typeface="+mn-lt"/>
                      </a:endParaRPr>
                    </a:p>
                  </a:txBody>
                  <a:tcPr marL="38100" marR="38100" marT="38100" marB="38100">
                    <a:lnL>
                      <a:noFill/>
                    </a:lnL>
                    <a:lnR>
                      <a:noFill/>
                    </a:lnR>
                    <a:lnT>
                      <a:noFill/>
                    </a:lnT>
                    <a:lnB>
                      <a:noFill/>
                    </a:lnB>
                    <a:noFill/>
                  </a:tcPr>
                </a:tc>
                <a:extLst>
                  <a:ext uri="{0D108BD9-81ED-4DB2-BD59-A6C34878D82A}">
                    <a16:rowId xmlns:a16="http://schemas.microsoft.com/office/drawing/2014/main" val="1632573457"/>
                  </a:ext>
                </a:extLst>
              </a:tr>
            </a:tbl>
          </a:graphicData>
        </a:graphic>
      </p:graphicFrame>
    </p:spTree>
    <p:extLst>
      <p:ext uri="{BB962C8B-B14F-4D97-AF65-F5344CB8AC3E}">
        <p14:creationId xmlns:p14="http://schemas.microsoft.com/office/powerpoint/2010/main" val="371376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696CC-5844-BE3F-D40C-61908889D5B2}"/>
              </a:ext>
            </a:extLst>
          </p:cNvPr>
          <p:cNvSpPr>
            <a:spLocks noGrp="1"/>
          </p:cNvSpPr>
          <p:nvPr>
            <p:ph type="title"/>
          </p:nvPr>
        </p:nvSpPr>
        <p:spPr/>
        <p:txBody>
          <a:bodyPr/>
          <a:lstStyle/>
          <a:p>
            <a:r>
              <a:rPr lang="en-GB" dirty="0"/>
              <a:t>The discourse of barbarity</a:t>
            </a:r>
          </a:p>
        </p:txBody>
      </p:sp>
      <p:sp>
        <p:nvSpPr>
          <p:cNvPr id="3" name="Content Placeholder 2">
            <a:extLst>
              <a:ext uri="{FF2B5EF4-FFF2-40B4-BE49-F238E27FC236}">
                <a16:creationId xmlns:a16="http://schemas.microsoft.com/office/drawing/2014/main" id="{EB99DF2B-1880-2C5E-9F1A-CAEA27744563}"/>
              </a:ext>
            </a:extLst>
          </p:cNvPr>
          <p:cNvSpPr>
            <a:spLocks noGrp="1"/>
          </p:cNvSpPr>
          <p:nvPr>
            <p:ph idx="1"/>
          </p:nvPr>
        </p:nvSpPr>
        <p:spPr/>
        <p:txBody>
          <a:bodyPr/>
          <a:lstStyle/>
          <a:p>
            <a:r>
              <a:rPr lang="en-GB" dirty="0"/>
              <a:t>‘</a:t>
            </a:r>
            <a:r>
              <a:rPr lang="en-GB" i="1" dirty="0"/>
              <a:t>Barbaros</a:t>
            </a:r>
            <a:r>
              <a:rPr lang="en-GB" dirty="0"/>
              <a:t>’ is only used 4 times in </a:t>
            </a:r>
            <a:r>
              <a:rPr lang="en-GB" i="1" dirty="0"/>
              <a:t>Medea</a:t>
            </a:r>
            <a:r>
              <a:rPr lang="en-GB" dirty="0"/>
              <a:t>…</a:t>
            </a:r>
          </a:p>
          <a:p>
            <a:r>
              <a:rPr lang="en-GB" dirty="0"/>
              <a:t>…never by the chorus, Creon, Aigeus, the nurse, tutor, or messenger…</a:t>
            </a:r>
          </a:p>
          <a:p>
            <a:r>
              <a:rPr lang="en-GB" dirty="0"/>
              <a:t>…only by Jason (x2) and Medea herself (x2).  </a:t>
            </a:r>
          </a:p>
          <a:p>
            <a:r>
              <a:rPr lang="en-GB" dirty="0"/>
              <a:t>Helen Bacon, </a:t>
            </a:r>
            <a:r>
              <a:rPr lang="en-GB" i="1" dirty="0"/>
              <a:t>Barbarians in Greek Tragedy</a:t>
            </a:r>
            <a:r>
              <a:rPr lang="en-GB" dirty="0"/>
              <a:t> (1955: 5): three main meanings of </a:t>
            </a:r>
            <a:r>
              <a:rPr lang="en-GB" i="1" dirty="0" err="1"/>
              <a:t>barbaros</a:t>
            </a:r>
            <a:r>
              <a:rPr lang="en-GB" dirty="0"/>
              <a:t> in tragedy:</a:t>
            </a:r>
          </a:p>
          <a:p>
            <a:pPr lvl="1"/>
            <a:r>
              <a:rPr lang="en-GB" sz="1800" dirty="0"/>
              <a:t>unintelligible</a:t>
            </a:r>
          </a:p>
          <a:p>
            <a:pPr lvl="1"/>
            <a:r>
              <a:rPr lang="en-GB" sz="1800" dirty="0"/>
              <a:t>foreign, non-Greek (nationality)</a:t>
            </a:r>
          </a:p>
          <a:p>
            <a:pPr lvl="1"/>
            <a:r>
              <a:rPr lang="en-GB" sz="1800" dirty="0"/>
              <a:t>foreign, ‘with some implication of inferiority’ (uncivilised)</a:t>
            </a:r>
          </a:p>
        </p:txBody>
      </p:sp>
    </p:spTree>
    <p:extLst>
      <p:ext uri="{BB962C8B-B14F-4D97-AF65-F5344CB8AC3E}">
        <p14:creationId xmlns:p14="http://schemas.microsoft.com/office/powerpoint/2010/main" val="2333771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8E1D8-9984-63F5-E89E-551C01BC7BAA}"/>
              </a:ext>
            </a:extLst>
          </p:cNvPr>
          <p:cNvSpPr>
            <a:spLocks noGrp="1"/>
          </p:cNvSpPr>
          <p:nvPr>
            <p:ph type="title"/>
          </p:nvPr>
        </p:nvSpPr>
        <p:spPr/>
        <p:txBody>
          <a:bodyPr/>
          <a:lstStyle/>
          <a:p>
            <a:r>
              <a:rPr lang="en-GB" i="1" dirty="0"/>
              <a:t>Barbaros</a:t>
            </a:r>
            <a:r>
              <a:rPr lang="en-GB" dirty="0"/>
              <a:t> 1: Euripides’ </a:t>
            </a:r>
            <a:r>
              <a:rPr lang="en-GB" i="1" dirty="0"/>
              <a:t>Medea</a:t>
            </a:r>
            <a:r>
              <a:rPr lang="en-GB" dirty="0"/>
              <a:t>, 252-258</a:t>
            </a:r>
          </a:p>
        </p:txBody>
      </p:sp>
      <p:sp>
        <p:nvSpPr>
          <p:cNvPr id="3" name="Content Placeholder 2">
            <a:extLst>
              <a:ext uri="{FF2B5EF4-FFF2-40B4-BE49-F238E27FC236}">
                <a16:creationId xmlns:a16="http://schemas.microsoft.com/office/drawing/2014/main" id="{D7C08761-FD02-D084-A173-FE90DC796B2E}"/>
              </a:ext>
            </a:extLst>
          </p:cNvPr>
          <p:cNvSpPr>
            <a:spLocks noGrp="1"/>
          </p:cNvSpPr>
          <p:nvPr>
            <p:ph sz="half" idx="1"/>
          </p:nvPr>
        </p:nvSpPr>
        <p:spPr/>
        <p:txBody>
          <a:bodyPr/>
          <a:lstStyle/>
          <a:p>
            <a:pPr marL="0" indent="0">
              <a:buNone/>
            </a:pPr>
            <a:r>
              <a:rPr lang="el-GR" dirty="0" err="1"/>
              <a:t>ἀλλ</a:t>
            </a:r>
            <a:r>
              <a:rPr lang="el-GR" dirty="0"/>
              <a:t>᾽ </a:t>
            </a:r>
            <a:r>
              <a:rPr lang="el-GR" dirty="0" err="1"/>
              <a:t>οὐ</a:t>
            </a:r>
            <a:r>
              <a:rPr lang="el-GR" dirty="0"/>
              <a:t> </a:t>
            </a:r>
            <a:r>
              <a:rPr lang="el-GR" dirty="0" err="1"/>
              <a:t>γὰρ</a:t>
            </a:r>
            <a:r>
              <a:rPr lang="el-GR" dirty="0"/>
              <a:t> </a:t>
            </a:r>
            <a:r>
              <a:rPr lang="el-GR" dirty="0" err="1"/>
              <a:t>αὑτὸς</a:t>
            </a:r>
            <a:r>
              <a:rPr lang="el-GR" dirty="0"/>
              <a:t> </a:t>
            </a:r>
            <a:r>
              <a:rPr lang="el-GR" dirty="0" err="1"/>
              <a:t>πρὸς</a:t>
            </a:r>
            <a:r>
              <a:rPr lang="el-GR" dirty="0"/>
              <a:t> </a:t>
            </a:r>
            <a:r>
              <a:rPr lang="el-GR" dirty="0" err="1"/>
              <a:t>σὲ</a:t>
            </a:r>
            <a:r>
              <a:rPr lang="el-GR" dirty="0"/>
              <a:t> </a:t>
            </a:r>
            <a:r>
              <a:rPr lang="el-GR" dirty="0" err="1"/>
              <a:t>κἄμ</a:t>
            </a:r>
            <a:r>
              <a:rPr lang="el-GR" dirty="0"/>
              <a:t>᾽ </a:t>
            </a:r>
            <a:r>
              <a:rPr lang="el-GR" dirty="0" err="1"/>
              <a:t>ἥκει</a:t>
            </a:r>
            <a:r>
              <a:rPr lang="el-GR" dirty="0"/>
              <a:t> λόγος:</a:t>
            </a:r>
          </a:p>
          <a:p>
            <a:pPr marL="0" indent="0">
              <a:buNone/>
            </a:pPr>
            <a:r>
              <a:rPr lang="el-GR" dirty="0" err="1"/>
              <a:t>σοὶ</a:t>
            </a:r>
            <a:r>
              <a:rPr lang="el-GR" dirty="0"/>
              <a:t> </a:t>
            </a:r>
            <a:r>
              <a:rPr lang="el-GR" dirty="0" err="1"/>
              <a:t>μὲν</a:t>
            </a:r>
            <a:r>
              <a:rPr lang="el-GR" dirty="0"/>
              <a:t> πόλις θ᾽ </a:t>
            </a:r>
            <a:r>
              <a:rPr lang="el-GR" dirty="0" err="1"/>
              <a:t>ἥδ</a:t>
            </a:r>
            <a:r>
              <a:rPr lang="el-GR" dirty="0"/>
              <a:t>᾽ </a:t>
            </a:r>
            <a:r>
              <a:rPr lang="el-GR" dirty="0" err="1"/>
              <a:t>ἐστὶ</a:t>
            </a:r>
            <a:r>
              <a:rPr lang="el-GR" dirty="0"/>
              <a:t> </a:t>
            </a:r>
            <a:r>
              <a:rPr lang="el-GR" dirty="0" err="1"/>
              <a:t>καὶ</a:t>
            </a:r>
            <a:r>
              <a:rPr lang="el-GR" dirty="0"/>
              <a:t> </a:t>
            </a:r>
            <a:r>
              <a:rPr lang="el-GR" dirty="0" err="1"/>
              <a:t>πατρὸς</a:t>
            </a:r>
            <a:r>
              <a:rPr lang="el-GR" dirty="0"/>
              <a:t> δόμοι</a:t>
            </a:r>
          </a:p>
          <a:p>
            <a:pPr marL="0" indent="0">
              <a:buNone/>
            </a:pPr>
            <a:r>
              <a:rPr lang="el-GR" dirty="0"/>
              <a:t>βίου τ᾽ </a:t>
            </a:r>
            <a:r>
              <a:rPr lang="el-GR" dirty="0" err="1"/>
              <a:t>ὄνησις</a:t>
            </a:r>
            <a:r>
              <a:rPr lang="el-GR" dirty="0"/>
              <a:t> </a:t>
            </a:r>
            <a:r>
              <a:rPr lang="el-GR" dirty="0" err="1"/>
              <a:t>καὶ</a:t>
            </a:r>
            <a:r>
              <a:rPr lang="el-GR" dirty="0"/>
              <a:t> φίλων συνουσία,</a:t>
            </a:r>
          </a:p>
          <a:p>
            <a:pPr marL="0" indent="0">
              <a:buNone/>
            </a:pPr>
            <a:r>
              <a:rPr lang="el-GR" dirty="0" err="1"/>
              <a:t>ἐγὼ</a:t>
            </a:r>
            <a:r>
              <a:rPr lang="el-GR" dirty="0"/>
              <a:t> δ᾽ </a:t>
            </a:r>
            <a:r>
              <a:rPr lang="el-GR" dirty="0" err="1"/>
              <a:t>ἔρημος</a:t>
            </a:r>
            <a:r>
              <a:rPr lang="el-GR" dirty="0"/>
              <a:t> </a:t>
            </a:r>
            <a:r>
              <a:rPr lang="el-GR" dirty="0" err="1"/>
              <a:t>ἄπολις</a:t>
            </a:r>
            <a:r>
              <a:rPr lang="el-GR" dirty="0"/>
              <a:t> </a:t>
            </a:r>
            <a:r>
              <a:rPr lang="el-GR" dirty="0" err="1"/>
              <a:t>οὖσ</a:t>
            </a:r>
            <a:r>
              <a:rPr lang="el-GR" dirty="0"/>
              <a:t>᾽ </a:t>
            </a:r>
            <a:r>
              <a:rPr lang="el-GR" dirty="0" err="1"/>
              <a:t>ὑβρίζομαι</a:t>
            </a:r>
            <a:endParaRPr lang="el-GR" dirty="0"/>
          </a:p>
          <a:p>
            <a:pPr marL="0" indent="0">
              <a:buNone/>
            </a:pPr>
            <a:r>
              <a:rPr lang="el-GR" dirty="0" err="1"/>
              <a:t>πρὸς</a:t>
            </a:r>
            <a:r>
              <a:rPr lang="el-GR" dirty="0"/>
              <a:t> </a:t>
            </a:r>
            <a:r>
              <a:rPr lang="el-GR" dirty="0" err="1"/>
              <a:t>ἀνδρός</a:t>
            </a:r>
            <a:r>
              <a:rPr lang="el-GR" dirty="0"/>
              <a:t>, </a:t>
            </a:r>
            <a:r>
              <a:rPr lang="el-GR" b="1" dirty="0" err="1"/>
              <a:t>ἐκ</a:t>
            </a:r>
            <a:r>
              <a:rPr lang="el-GR" b="1" dirty="0"/>
              <a:t> </a:t>
            </a:r>
            <a:r>
              <a:rPr lang="el-GR" b="1" dirty="0" err="1"/>
              <a:t>γῆς</a:t>
            </a:r>
            <a:r>
              <a:rPr lang="el-GR" b="1" dirty="0"/>
              <a:t> βαρβάρου </a:t>
            </a:r>
            <a:r>
              <a:rPr lang="el-GR" b="1" dirty="0" err="1"/>
              <a:t>λελῃσμένη</a:t>
            </a:r>
            <a:r>
              <a:rPr lang="el-GR" dirty="0"/>
              <a:t>,</a:t>
            </a:r>
          </a:p>
          <a:p>
            <a:pPr marL="0" indent="0">
              <a:buNone/>
            </a:pPr>
            <a:r>
              <a:rPr lang="el-GR" dirty="0" err="1"/>
              <a:t>οὐ</a:t>
            </a:r>
            <a:r>
              <a:rPr lang="el-GR" dirty="0"/>
              <a:t> μητέρ᾽, </a:t>
            </a:r>
            <a:r>
              <a:rPr lang="el-GR" dirty="0" err="1"/>
              <a:t>οὐκ</a:t>
            </a:r>
            <a:r>
              <a:rPr lang="el-GR" dirty="0"/>
              <a:t> </a:t>
            </a:r>
            <a:r>
              <a:rPr lang="el-GR" dirty="0" err="1"/>
              <a:t>ἀδελφόν</a:t>
            </a:r>
            <a:r>
              <a:rPr lang="el-GR" dirty="0"/>
              <a:t>, </a:t>
            </a:r>
            <a:r>
              <a:rPr lang="el-GR" dirty="0" err="1"/>
              <a:t>οὐχὶ</a:t>
            </a:r>
            <a:r>
              <a:rPr lang="el-GR" dirty="0"/>
              <a:t> </a:t>
            </a:r>
            <a:r>
              <a:rPr lang="el-GR" dirty="0" err="1"/>
              <a:t>συγγενῆ</a:t>
            </a:r>
            <a:endParaRPr lang="el-GR" dirty="0"/>
          </a:p>
          <a:p>
            <a:pPr marL="0" indent="0">
              <a:buNone/>
            </a:pPr>
            <a:r>
              <a:rPr lang="el-GR" dirty="0" err="1"/>
              <a:t>μεθορμίσασθαι</a:t>
            </a:r>
            <a:r>
              <a:rPr lang="el-GR" dirty="0"/>
              <a:t> </a:t>
            </a:r>
            <a:r>
              <a:rPr lang="el-GR" dirty="0" err="1"/>
              <a:t>τῆσδ</a:t>
            </a:r>
            <a:r>
              <a:rPr lang="el-GR" dirty="0"/>
              <a:t>᾽ </a:t>
            </a:r>
            <a:r>
              <a:rPr lang="el-GR" dirty="0" err="1"/>
              <a:t>ἔχουσα</a:t>
            </a:r>
            <a:r>
              <a:rPr lang="el-GR" dirty="0"/>
              <a:t> </a:t>
            </a:r>
            <a:r>
              <a:rPr lang="el-GR" dirty="0" err="1"/>
              <a:t>συμφορᾶς</a:t>
            </a:r>
            <a:r>
              <a:rPr lang="el-GR" dirty="0"/>
              <a:t>.</a:t>
            </a:r>
            <a:endParaRPr lang="en-GB" dirty="0"/>
          </a:p>
        </p:txBody>
      </p:sp>
      <p:sp>
        <p:nvSpPr>
          <p:cNvPr id="4" name="Content Placeholder 3">
            <a:extLst>
              <a:ext uri="{FF2B5EF4-FFF2-40B4-BE49-F238E27FC236}">
                <a16:creationId xmlns:a16="http://schemas.microsoft.com/office/drawing/2014/main" id="{8364186C-62EF-600E-3FCA-7408DD60E05A}"/>
              </a:ext>
            </a:extLst>
          </p:cNvPr>
          <p:cNvSpPr>
            <a:spLocks noGrp="1"/>
          </p:cNvSpPr>
          <p:nvPr>
            <p:ph sz="half" idx="2"/>
          </p:nvPr>
        </p:nvSpPr>
        <p:spPr/>
        <p:txBody>
          <a:bodyPr/>
          <a:lstStyle/>
          <a:p>
            <a:pPr marL="0" indent="0">
              <a:buNone/>
            </a:pPr>
            <a:r>
              <a:rPr lang="en-GB" dirty="0"/>
              <a:t>But your story and mine are not the same:</a:t>
            </a:r>
          </a:p>
          <a:p>
            <a:pPr marL="0" indent="0">
              <a:buNone/>
            </a:pPr>
            <a:r>
              <a:rPr lang="en-GB" dirty="0"/>
              <a:t>you have this city and your father’s house </a:t>
            </a:r>
          </a:p>
          <a:p>
            <a:pPr marL="0" indent="0">
              <a:buNone/>
            </a:pPr>
            <a:r>
              <a:rPr lang="en-GB" dirty="0"/>
              <a:t>and life’s delights and company of friends,</a:t>
            </a:r>
          </a:p>
          <a:p>
            <a:pPr marL="0" indent="0">
              <a:buNone/>
            </a:pPr>
            <a:r>
              <a:rPr lang="en-GB" dirty="0"/>
              <a:t>but I, deserted, city-less, am maltreated by </a:t>
            </a:r>
          </a:p>
          <a:p>
            <a:pPr marL="0" indent="0">
              <a:buNone/>
            </a:pPr>
            <a:r>
              <a:rPr lang="en-GB" dirty="0"/>
              <a:t>my husband, </a:t>
            </a:r>
            <a:r>
              <a:rPr lang="en-GB" b="1" dirty="0"/>
              <a:t>plundered from a barbarian land</a:t>
            </a:r>
            <a:r>
              <a:rPr lang="en-GB" dirty="0"/>
              <a:t>, </a:t>
            </a:r>
          </a:p>
          <a:p>
            <a:pPr marL="0" indent="0">
              <a:buNone/>
            </a:pPr>
            <a:r>
              <a:rPr lang="en-GB" dirty="0"/>
              <a:t>and have no mother, no brother, no relative</a:t>
            </a:r>
          </a:p>
          <a:p>
            <a:pPr marL="0" indent="0">
              <a:buNone/>
            </a:pPr>
            <a:r>
              <a:rPr lang="en-GB" dirty="0"/>
              <a:t>to provide refuge from this calamity.</a:t>
            </a:r>
          </a:p>
        </p:txBody>
      </p:sp>
    </p:spTree>
    <p:extLst>
      <p:ext uri="{BB962C8B-B14F-4D97-AF65-F5344CB8AC3E}">
        <p14:creationId xmlns:p14="http://schemas.microsoft.com/office/powerpoint/2010/main" val="3416693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ECF04-5E12-34D3-9938-60193C108996}"/>
              </a:ext>
            </a:extLst>
          </p:cNvPr>
          <p:cNvSpPr>
            <a:spLocks noGrp="1"/>
          </p:cNvSpPr>
          <p:nvPr>
            <p:ph type="title"/>
          </p:nvPr>
        </p:nvSpPr>
        <p:spPr/>
        <p:txBody>
          <a:bodyPr/>
          <a:lstStyle/>
          <a:p>
            <a:r>
              <a:rPr lang="en-GB" i="1" dirty="0"/>
              <a:t>Barbaros</a:t>
            </a:r>
            <a:r>
              <a:rPr lang="en-GB" dirty="0"/>
              <a:t> 2: Euripides’ </a:t>
            </a:r>
            <a:r>
              <a:rPr lang="en-GB" i="1" dirty="0"/>
              <a:t>Medea</a:t>
            </a:r>
            <a:r>
              <a:rPr lang="en-GB" dirty="0"/>
              <a:t>, 534-541</a:t>
            </a:r>
          </a:p>
        </p:txBody>
      </p:sp>
      <p:sp>
        <p:nvSpPr>
          <p:cNvPr id="3" name="Content Placeholder 2">
            <a:extLst>
              <a:ext uri="{FF2B5EF4-FFF2-40B4-BE49-F238E27FC236}">
                <a16:creationId xmlns:a16="http://schemas.microsoft.com/office/drawing/2014/main" id="{E8D25192-5AB7-6E22-53AC-F1E1324FA23F}"/>
              </a:ext>
            </a:extLst>
          </p:cNvPr>
          <p:cNvSpPr>
            <a:spLocks noGrp="1"/>
          </p:cNvSpPr>
          <p:nvPr>
            <p:ph sz="half" idx="1"/>
          </p:nvPr>
        </p:nvSpPr>
        <p:spPr>
          <a:xfrm>
            <a:off x="581193" y="2137691"/>
            <a:ext cx="5422390" cy="3633047"/>
          </a:xfrm>
        </p:spPr>
        <p:txBody>
          <a:bodyPr/>
          <a:lstStyle/>
          <a:p>
            <a:pPr marL="0" indent="0">
              <a:buNone/>
            </a:pPr>
            <a:r>
              <a:rPr lang="el-GR" dirty="0" err="1"/>
              <a:t>μείζω</a:t>
            </a:r>
            <a:r>
              <a:rPr lang="el-GR" dirty="0"/>
              <a:t> </a:t>
            </a:r>
            <a:r>
              <a:rPr lang="el-GR" dirty="0" err="1"/>
              <a:t>γε</a:t>
            </a:r>
            <a:r>
              <a:rPr lang="el-GR" dirty="0"/>
              <a:t> </a:t>
            </a:r>
            <a:r>
              <a:rPr lang="el-GR" dirty="0" err="1"/>
              <a:t>μέντοι</a:t>
            </a:r>
            <a:r>
              <a:rPr lang="el-GR" dirty="0"/>
              <a:t> </a:t>
            </a:r>
            <a:r>
              <a:rPr lang="el-GR" dirty="0" err="1"/>
              <a:t>τῆς</a:t>
            </a:r>
            <a:r>
              <a:rPr lang="el-GR" dirty="0"/>
              <a:t> </a:t>
            </a:r>
            <a:r>
              <a:rPr lang="el-GR" dirty="0" err="1"/>
              <a:t>ἐμῆς</a:t>
            </a:r>
            <a:r>
              <a:rPr lang="el-GR" dirty="0"/>
              <a:t> σωτηρίας</a:t>
            </a:r>
          </a:p>
          <a:p>
            <a:pPr marL="0" indent="0">
              <a:buNone/>
            </a:pPr>
            <a:r>
              <a:rPr lang="el-GR" dirty="0" err="1"/>
              <a:t>εἴληφας</a:t>
            </a:r>
            <a:r>
              <a:rPr lang="el-GR" dirty="0"/>
              <a:t> </a:t>
            </a:r>
            <a:r>
              <a:rPr lang="el-GR" dirty="0" err="1"/>
              <a:t>ἢ</a:t>
            </a:r>
            <a:r>
              <a:rPr lang="el-GR" dirty="0"/>
              <a:t> </a:t>
            </a:r>
            <a:r>
              <a:rPr lang="el-GR" dirty="0" err="1"/>
              <a:t>δέδωκας</a:t>
            </a:r>
            <a:r>
              <a:rPr lang="el-GR" dirty="0"/>
              <a:t>, </a:t>
            </a:r>
            <a:r>
              <a:rPr lang="el-GR" dirty="0" err="1"/>
              <a:t>ὡς</a:t>
            </a:r>
            <a:r>
              <a:rPr lang="el-GR" dirty="0"/>
              <a:t> </a:t>
            </a:r>
            <a:r>
              <a:rPr lang="el-GR" dirty="0" err="1"/>
              <a:t>ἐγὼ</a:t>
            </a:r>
            <a:r>
              <a:rPr lang="el-GR" dirty="0"/>
              <a:t> φράσω.</a:t>
            </a:r>
          </a:p>
          <a:p>
            <a:pPr marL="0" indent="0">
              <a:buNone/>
            </a:pPr>
            <a:r>
              <a:rPr lang="el-GR" dirty="0" err="1"/>
              <a:t>πρῶτον</a:t>
            </a:r>
            <a:r>
              <a:rPr lang="el-GR" dirty="0"/>
              <a:t> </a:t>
            </a:r>
            <a:r>
              <a:rPr lang="el-GR" dirty="0" err="1"/>
              <a:t>μὲν</a:t>
            </a:r>
            <a:r>
              <a:rPr lang="el-GR" dirty="0"/>
              <a:t> </a:t>
            </a:r>
            <a:r>
              <a:rPr lang="el-GR" b="1" dirty="0" err="1"/>
              <a:t>Ἑλλάδ</a:t>
            </a:r>
            <a:r>
              <a:rPr lang="el-GR" b="1" dirty="0"/>
              <a:t>᾽ </a:t>
            </a:r>
            <a:r>
              <a:rPr lang="el-GR" b="1" dirty="0" err="1"/>
              <a:t>ἀντὶ</a:t>
            </a:r>
            <a:r>
              <a:rPr lang="el-GR" b="1" dirty="0"/>
              <a:t> βαρβάρου </a:t>
            </a:r>
            <a:r>
              <a:rPr lang="el-GR" b="1" dirty="0" err="1"/>
              <a:t>χθονὸς</a:t>
            </a:r>
            <a:endParaRPr lang="el-GR" b="1" dirty="0"/>
          </a:p>
          <a:p>
            <a:pPr marL="0" indent="0">
              <a:buNone/>
            </a:pPr>
            <a:r>
              <a:rPr lang="el-GR" dirty="0" err="1"/>
              <a:t>γαῖαν</a:t>
            </a:r>
            <a:r>
              <a:rPr lang="el-GR" dirty="0"/>
              <a:t> </a:t>
            </a:r>
            <a:r>
              <a:rPr lang="el-GR" dirty="0" err="1"/>
              <a:t>κατοικεῖς</a:t>
            </a:r>
            <a:r>
              <a:rPr lang="el-GR" dirty="0"/>
              <a:t> </a:t>
            </a:r>
            <a:r>
              <a:rPr lang="el-GR" dirty="0" err="1"/>
              <a:t>καὶ</a:t>
            </a:r>
            <a:r>
              <a:rPr lang="el-GR" dirty="0"/>
              <a:t> δίκην </a:t>
            </a:r>
            <a:r>
              <a:rPr lang="el-GR" dirty="0" err="1"/>
              <a:t>ἐπίστασαι</a:t>
            </a:r>
            <a:endParaRPr lang="el-GR" dirty="0"/>
          </a:p>
          <a:p>
            <a:pPr marL="0" indent="0">
              <a:buNone/>
            </a:pPr>
            <a:r>
              <a:rPr lang="el-GR" dirty="0" err="1"/>
              <a:t>νόμοις</a:t>
            </a:r>
            <a:r>
              <a:rPr lang="el-GR" dirty="0"/>
              <a:t> τε </a:t>
            </a:r>
            <a:r>
              <a:rPr lang="el-GR" dirty="0" err="1"/>
              <a:t>χρῆσθαι</a:t>
            </a:r>
            <a:r>
              <a:rPr lang="el-GR" dirty="0"/>
              <a:t> </a:t>
            </a:r>
            <a:r>
              <a:rPr lang="el-GR" dirty="0" err="1"/>
              <a:t>μὴ</a:t>
            </a:r>
            <a:r>
              <a:rPr lang="el-GR" dirty="0"/>
              <a:t> </a:t>
            </a:r>
            <a:r>
              <a:rPr lang="el-GR" dirty="0" err="1"/>
              <a:t>πρὸς</a:t>
            </a:r>
            <a:r>
              <a:rPr lang="el-GR" dirty="0"/>
              <a:t> </a:t>
            </a:r>
            <a:r>
              <a:rPr lang="el-GR" dirty="0" err="1"/>
              <a:t>ἰσχύος</a:t>
            </a:r>
            <a:r>
              <a:rPr lang="el-GR" dirty="0"/>
              <a:t> χάριν:</a:t>
            </a:r>
          </a:p>
          <a:p>
            <a:pPr marL="0" indent="0">
              <a:buNone/>
            </a:pPr>
            <a:r>
              <a:rPr lang="el-GR" dirty="0"/>
              <a:t>πάντες </a:t>
            </a:r>
            <a:r>
              <a:rPr lang="el-GR" dirty="0" err="1"/>
              <a:t>δέ</a:t>
            </a:r>
            <a:r>
              <a:rPr lang="el-GR" dirty="0"/>
              <a:t> σ᾽ </a:t>
            </a:r>
            <a:r>
              <a:rPr lang="el-GR" dirty="0" err="1"/>
              <a:t>ᾔσθοντ</a:t>
            </a:r>
            <a:r>
              <a:rPr lang="el-GR" dirty="0"/>
              <a:t>᾽ </a:t>
            </a:r>
            <a:r>
              <a:rPr lang="el-GR" dirty="0" err="1"/>
              <a:t>οὖσαν</a:t>
            </a:r>
            <a:r>
              <a:rPr lang="el-GR" dirty="0"/>
              <a:t> </a:t>
            </a:r>
            <a:r>
              <a:rPr lang="el-GR" dirty="0" err="1"/>
              <a:t>Ἕλληνες</a:t>
            </a:r>
            <a:r>
              <a:rPr lang="el-GR" dirty="0"/>
              <a:t> </a:t>
            </a:r>
            <a:r>
              <a:rPr lang="el-GR" dirty="0" err="1"/>
              <a:t>σοφὴν</a:t>
            </a:r>
            <a:endParaRPr lang="el-GR" dirty="0"/>
          </a:p>
          <a:p>
            <a:pPr marL="0" indent="0">
              <a:buNone/>
            </a:pPr>
            <a:r>
              <a:rPr lang="el-GR" dirty="0" err="1"/>
              <a:t>καὶ</a:t>
            </a:r>
            <a:r>
              <a:rPr lang="el-GR" dirty="0"/>
              <a:t> </a:t>
            </a:r>
            <a:r>
              <a:rPr lang="el-GR" dirty="0" err="1"/>
              <a:t>δόξαν</a:t>
            </a:r>
            <a:r>
              <a:rPr lang="el-GR" dirty="0"/>
              <a:t> </a:t>
            </a:r>
            <a:r>
              <a:rPr lang="el-GR" dirty="0" err="1"/>
              <a:t>ἔσχες</a:t>
            </a:r>
            <a:r>
              <a:rPr lang="el-GR" dirty="0"/>
              <a:t>: </a:t>
            </a:r>
            <a:r>
              <a:rPr lang="el-GR" dirty="0" err="1"/>
              <a:t>εἰ</a:t>
            </a:r>
            <a:r>
              <a:rPr lang="el-GR" dirty="0"/>
              <a:t> </a:t>
            </a:r>
            <a:r>
              <a:rPr lang="el-GR" dirty="0" err="1"/>
              <a:t>δὲ</a:t>
            </a:r>
            <a:r>
              <a:rPr lang="el-GR" dirty="0"/>
              <a:t> </a:t>
            </a:r>
            <a:r>
              <a:rPr lang="el-GR" dirty="0" err="1"/>
              <a:t>γῆς</a:t>
            </a:r>
            <a:r>
              <a:rPr lang="el-GR" dirty="0"/>
              <a:t> </a:t>
            </a:r>
            <a:r>
              <a:rPr lang="el-GR" dirty="0" err="1"/>
              <a:t>ἐπ</a:t>
            </a:r>
            <a:r>
              <a:rPr lang="el-GR" dirty="0"/>
              <a:t>᾽ </a:t>
            </a:r>
            <a:r>
              <a:rPr lang="el-GR" dirty="0" err="1"/>
              <a:t>ἐσχάτοις</a:t>
            </a:r>
            <a:endParaRPr lang="el-GR" dirty="0"/>
          </a:p>
          <a:p>
            <a:pPr marL="0" indent="0">
              <a:buNone/>
            </a:pPr>
            <a:r>
              <a:rPr lang="el-GR" dirty="0" err="1"/>
              <a:t>ὅροισιν</a:t>
            </a:r>
            <a:r>
              <a:rPr lang="el-GR" dirty="0"/>
              <a:t> </a:t>
            </a:r>
            <a:r>
              <a:rPr lang="el-GR" dirty="0" err="1"/>
              <a:t>ᾤκεις</a:t>
            </a:r>
            <a:r>
              <a:rPr lang="el-GR" dirty="0"/>
              <a:t>, </a:t>
            </a:r>
            <a:r>
              <a:rPr lang="el-GR" dirty="0" err="1"/>
              <a:t>οὐκ</a:t>
            </a:r>
            <a:r>
              <a:rPr lang="el-GR" dirty="0"/>
              <a:t> </a:t>
            </a:r>
            <a:r>
              <a:rPr lang="el-GR" dirty="0" err="1"/>
              <a:t>ἂν</a:t>
            </a:r>
            <a:r>
              <a:rPr lang="el-GR" dirty="0"/>
              <a:t> </a:t>
            </a:r>
            <a:r>
              <a:rPr lang="el-GR" dirty="0" err="1"/>
              <a:t>ἦν</a:t>
            </a:r>
            <a:r>
              <a:rPr lang="el-GR" dirty="0"/>
              <a:t> λόγος </a:t>
            </a:r>
            <a:r>
              <a:rPr lang="el-GR" dirty="0" err="1"/>
              <a:t>σέθεν</a:t>
            </a:r>
            <a:r>
              <a:rPr lang="el-GR" dirty="0"/>
              <a:t>.</a:t>
            </a:r>
            <a:endParaRPr lang="en-GB" dirty="0"/>
          </a:p>
        </p:txBody>
      </p:sp>
      <p:sp>
        <p:nvSpPr>
          <p:cNvPr id="4" name="Content Placeholder 3">
            <a:extLst>
              <a:ext uri="{FF2B5EF4-FFF2-40B4-BE49-F238E27FC236}">
                <a16:creationId xmlns:a16="http://schemas.microsoft.com/office/drawing/2014/main" id="{541C797A-9580-A316-0B9F-062F0130E3A8}"/>
              </a:ext>
            </a:extLst>
          </p:cNvPr>
          <p:cNvSpPr>
            <a:spLocks noGrp="1"/>
          </p:cNvSpPr>
          <p:nvPr>
            <p:ph sz="half" idx="2"/>
          </p:nvPr>
        </p:nvSpPr>
        <p:spPr>
          <a:xfrm>
            <a:off x="6188417" y="2137691"/>
            <a:ext cx="5422392" cy="3633047"/>
          </a:xfrm>
        </p:spPr>
        <p:txBody>
          <a:bodyPr/>
          <a:lstStyle/>
          <a:p>
            <a:pPr marL="0" indent="0">
              <a:buNone/>
            </a:pPr>
            <a:r>
              <a:rPr lang="en-GB" dirty="0"/>
              <a:t>But in return for saving me you got</a:t>
            </a:r>
          </a:p>
          <a:p>
            <a:pPr marL="0" indent="0">
              <a:buNone/>
            </a:pPr>
            <a:r>
              <a:rPr lang="en-GB" dirty="0"/>
              <a:t>more than you gave, as I will prove.</a:t>
            </a:r>
          </a:p>
          <a:p>
            <a:pPr marL="0" indent="0">
              <a:buNone/>
            </a:pPr>
            <a:r>
              <a:rPr lang="en-GB" dirty="0"/>
              <a:t>First</a:t>
            </a:r>
            <a:r>
              <a:rPr lang="en-GB" b="1" dirty="0"/>
              <a:t>, in a Greek land rather than a barbarian</a:t>
            </a:r>
          </a:p>
          <a:p>
            <a:pPr marL="0" indent="0">
              <a:buNone/>
            </a:pPr>
            <a:r>
              <a:rPr lang="en-GB" b="1" dirty="0"/>
              <a:t>country</a:t>
            </a:r>
            <a:r>
              <a:rPr lang="en-GB" dirty="0"/>
              <a:t> you now live, and you know justice</a:t>
            </a:r>
          </a:p>
          <a:p>
            <a:pPr marL="0" indent="0">
              <a:buNone/>
            </a:pPr>
            <a:r>
              <a:rPr lang="en-GB" dirty="0"/>
              <a:t>and heed the law, with no concession to force. </a:t>
            </a:r>
          </a:p>
          <a:p>
            <a:pPr marL="0" indent="0">
              <a:buNone/>
            </a:pPr>
            <a:r>
              <a:rPr lang="en-GB" dirty="0"/>
              <a:t>All the Greeks recognise that you are clever</a:t>
            </a:r>
          </a:p>
          <a:p>
            <a:pPr marL="0" indent="0">
              <a:buNone/>
            </a:pPr>
            <a:r>
              <a:rPr lang="en-GB" dirty="0"/>
              <a:t>and you have a reputation; if you were living</a:t>
            </a:r>
          </a:p>
          <a:p>
            <a:pPr marL="0" indent="0">
              <a:buNone/>
            </a:pPr>
            <a:r>
              <a:rPr lang="en-GB" dirty="0"/>
              <a:t>on the world’s outskirts, there would be no talk of you. </a:t>
            </a:r>
          </a:p>
        </p:txBody>
      </p:sp>
      <p:sp>
        <p:nvSpPr>
          <p:cNvPr id="5" name="TextBox 4">
            <a:extLst>
              <a:ext uri="{FF2B5EF4-FFF2-40B4-BE49-F238E27FC236}">
                <a16:creationId xmlns:a16="http://schemas.microsoft.com/office/drawing/2014/main" id="{B31B4E6A-5F85-6F81-1E4F-E4DF40E4665C}"/>
              </a:ext>
            </a:extLst>
          </p:cNvPr>
          <p:cNvSpPr txBox="1"/>
          <p:nvPr/>
        </p:nvSpPr>
        <p:spPr>
          <a:xfrm>
            <a:off x="541434" y="5850250"/>
            <a:ext cx="11029615" cy="646331"/>
          </a:xfrm>
          <a:prstGeom prst="rect">
            <a:avLst/>
          </a:prstGeom>
          <a:noFill/>
        </p:spPr>
        <p:txBody>
          <a:bodyPr wrap="square" rtlCol="0">
            <a:spAutoFit/>
          </a:bodyPr>
          <a:lstStyle/>
          <a:p>
            <a:pPr marL="285750" indent="-285750">
              <a:buClr>
                <a:schemeClr val="accent2"/>
              </a:buClr>
              <a:buFont typeface="Wingdings" pitchFamily="2" charset="2"/>
              <a:buChar char="§"/>
            </a:pPr>
            <a:r>
              <a:rPr lang="en-GB" dirty="0"/>
              <a:t>Olga </a:t>
            </a:r>
            <a:r>
              <a:rPr lang="en-GB" dirty="0" err="1"/>
              <a:t>Kekis</a:t>
            </a:r>
            <a:r>
              <a:rPr lang="en-GB" dirty="0"/>
              <a:t>: Jason is ‘the arrogant coloniser that embodies two related attitudes: metropolitan arrogance and a male chauvinistic contempt for, even fear of women’ (‘Medea adapted: The subaltern barbarian speaks’, 2019: 92)</a:t>
            </a:r>
          </a:p>
        </p:txBody>
      </p:sp>
    </p:spTree>
    <p:extLst>
      <p:ext uri="{BB962C8B-B14F-4D97-AF65-F5344CB8AC3E}">
        <p14:creationId xmlns:p14="http://schemas.microsoft.com/office/powerpoint/2010/main" val="186817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DE668B-52D5-A520-73CF-CC399EBACC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0F7CDD-7552-90EF-990A-EF9763916A90}"/>
              </a:ext>
            </a:extLst>
          </p:cNvPr>
          <p:cNvSpPr>
            <a:spLocks noGrp="1"/>
          </p:cNvSpPr>
          <p:nvPr>
            <p:ph type="title"/>
          </p:nvPr>
        </p:nvSpPr>
        <p:spPr/>
        <p:txBody>
          <a:bodyPr/>
          <a:lstStyle/>
          <a:p>
            <a:r>
              <a:rPr lang="en-GB" i="1" dirty="0"/>
              <a:t>Barbaros</a:t>
            </a:r>
            <a:r>
              <a:rPr lang="en-GB" dirty="0"/>
              <a:t> 3: Euripides’ </a:t>
            </a:r>
            <a:r>
              <a:rPr lang="en-GB" i="1" dirty="0"/>
              <a:t>Medea</a:t>
            </a:r>
            <a:r>
              <a:rPr lang="en-GB" dirty="0"/>
              <a:t>, 591-592</a:t>
            </a:r>
          </a:p>
        </p:txBody>
      </p:sp>
      <p:sp>
        <p:nvSpPr>
          <p:cNvPr id="3" name="Content Placeholder 2">
            <a:extLst>
              <a:ext uri="{FF2B5EF4-FFF2-40B4-BE49-F238E27FC236}">
                <a16:creationId xmlns:a16="http://schemas.microsoft.com/office/drawing/2014/main" id="{F2CE85DF-6272-30F3-1A1B-26F9DB78EBEA}"/>
              </a:ext>
            </a:extLst>
          </p:cNvPr>
          <p:cNvSpPr>
            <a:spLocks noGrp="1"/>
          </p:cNvSpPr>
          <p:nvPr>
            <p:ph sz="half" idx="1"/>
          </p:nvPr>
        </p:nvSpPr>
        <p:spPr/>
        <p:txBody>
          <a:bodyPr/>
          <a:lstStyle/>
          <a:p>
            <a:pPr marL="0" indent="0">
              <a:buNone/>
            </a:pPr>
            <a:r>
              <a:rPr lang="el-GR" dirty="0"/>
              <a:t> </a:t>
            </a:r>
            <a:r>
              <a:rPr lang="en-GB" dirty="0"/>
              <a:t>			</a:t>
            </a:r>
            <a:r>
              <a:rPr lang="el-GR" dirty="0" err="1"/>
              <a:t>ἀλλὰ</a:t>
            </a:r>
            <a:r>
              <a:rPr lang="el-GR" dirty="0"/>
              <a:t> </a:t>
            </a:r>
            <a:r>
              <a:rPr lang="el-GR" dirty="0" err="1"/>
              <a:t>βάρβαρον</a:t>
            </a:r>
            <a:r>
              <a:rPr lang="el-GR" dirty="0"/>
              <a:t> </a:t>
            </a:r>
            <a:r>
              <a:rPr lang="el-GR" dirty="0" err="1"/>
              <a:t>λέχος</a:t>
            </a:r>
            <a:endParaRPr lang="el-GR" dirty="0"/>
          </a:p>
          <a:p>
            <a:pPr marL="0" indent="0">
              <a:buNone/>
            </a:pPr>
            <a:r>
              <a:rPr lang="el-GR" dirty="0" err="1"/>
              <a:t>πρὸς</a:t>
            </a:r>
            <a:r>
              <a:rPr lang="el-GR" dirty="0"/>
              <a:t> </a:t>
            </a:r>
            <a:r>
              <a:rPr lang="el-GR" dirty="0" err="1"/>
              <a:t>γῆρας</a:t>
            </a:r>
            <a:r>
              <a:rPr lang="el-GR" dirty="0"/>
              <a:t> </a:t>
            </a:r>
            <a:r>
              <a:rPr lang="el-GR" dirty="0" err="1"/>
              <a:t>οὐκ</a:t>
            </a:r>
            <a:r>
              <a:rPr lang="el-GR" dirty="0"/>
              <a:t> </a:t>
            </a:r>
            <a:r>
              <a:rPr lang="el-GR" dirty="0" err="1"/>
              <a:t>εὔδοξον</a:t>
            </a:r>
            <a:r>
              <a:rPr lang="el-GR" dirty="0"/>
              <a:t> </a:t>
            </a:r>
            <a:r>
              <a:rPr lang="el-GR" dirty="0" err="1"/>
              <a:t>ἐξέβαινέ</a:t>
            </a:r>
            <a:r>
              <a:rPr lang="el-GR" dirty="0"/>
              <a:t> σοι.</a:t>
            </a:r>
            <a:endParaRPr lang="en-GB" dirty="0"/>
          </a:p>
        </p:txBody>
      </p:sp>
      <p:sp>
        <p:nvSpPr>
          <p:cNvPr id="4" name="Content Placeholder 3">
            <a:extLst>
              <a:ext uri="{FF2B5EF4-FFF2-40B4-BE49-F238E27FC236}">
                <a16:creationId xmlns:a16="http://schemas.microsoft.com/office/drawing/2014/main" id="{3D19E159-9A32-1A60-A0F9-419C359A2C72}"/>
              </a:ext>
            </a:extLst>
          </p:cNvPr>
          <p:cNvSpPr>
            <a:spLocks noGrp="1"/>
          </p:cNvSpPr>
          <p:nvPr>
            <p:ph sz="half" idx="2"/>
          </p:nvPr>
        </p:nvSpPr>
        <p:spPr/>
        <p:txBody>
          <a:bodyPr/>
          <a:lstStyle/>
          <a:p>
            <a:pPr marL="0" indent="0">
              <a:buNone/>
            </a:pPr>
            <a:r>
              <a:rPr lang="en-GB" dirty="0"/>
              <a:t> 		But a barbarian marriage-bed</a:t>
            </a:r>
          </a:p>
          <a:p>
            <a:pPr marL="0" indent="0">
              <a:buNone/>
            </a:pPr>
            <a:r>
              <a:rPr lang="en-GB" dirty="0"/>
              <a:t>in your old age was not reputable for you. </a:t>
            </a:r>
          </a:p>
        </p:txBody>
      </p:sp>
    </p:spTree>
    <p:extLst>
      <p:ext uri="{BB962C8B-B14F-4D97-AF65-F5344CB8AC3E}">
        <p14:creationId xmlns:p14="http://schemas.microsoft.com/office/powerpoint/2010/main" val="2290534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69F435-C132-01FE-CE18-A1491DE9CF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217D17-1D5E-DEC0-1807-A8EBD9C66844}"/>
              </a:ext>
            </a:extLst>
          </p:cNvPr>
          <p:cNvSpPr>
            <a:spLocks noGrp="1"/>
          </p:cNvSpPr>
          <p:nvPr>
            <p:ph type="title"/>
          </p:nvPr>
        </p:nvSpPr>
        <p:spPr/>
        <p:txBody>
          <a:bodyPr/>
          <a:lstStyle/>
          <a:p>
            <a:r>
              <a:rPr lang="en-GB" i="1" dirty="0"/>
              <a:t>Barbaros</a:t>
            </a:r>
            <a:r>
              <a:rPr lang="en-GB" dirty="0"/>
              <a:t> 4: Euripides’ </a:t>
            </a:r>
            <a:r>
              <a:rPr lang="en-GB" i="1" dirty="0"/>
              <a:t>Medea</a:t>
            </a:r>
            <a:r>
              <a:rPr lang="en-GB" dirty="0"/>
              <a:t>, 1323-1341</a:t>
            </a:r>
          </a:p>
        </p:txBody>
      </p:sp>
      <p:sp>
        <p:nvSpPr>
          <p:cNvPr id="3" name="Content Placeholder 2">
            <a:extLst>
              <a:ext uri="{FF2B5EF4-FFF2-40B4-BE49-F238E27FC236}">
                <a16:creationId xmlns:a16="http://schemas.microsoft.com/office/drawing/2014/main" id="{42637AFF-82D5-2303-7646-CF753C6D34AA}"/>
              </a:ext>
            </a:extLst>
          </p:cNvPr>
          <p:cNvSpPr>
            <a:spLocks noGrp="1"/>
          </p:cNvSpPr>
          <p:nvPr>
            <p:ph sz="half" idx="1"/>
          </p:nvPr>
        </p:nvSpPr>
        <p:spPr>
          <a:xfrm>
            <a:off x="581193" y="2228003"/>
            <a:ext cx="5422390" cy="4252310"/>
          </a:xfrm>
        </p:spPr>
        <p:txBody>
          <a:bodyPr>
            <a:normAutofit fontScale="92500" lnSpcReduction="20000"/>
          </a:bodyPr>
          <a:lstStyle/>
          <a:p>
            <a:pPr marL="0" indent="0">
              <a:buNone/>
            </a:pPr>
            <a:r>
              <a:rPr lang="el-GR" dirty="0" err="1"/>
              <a:t>ὦ</a:t>
            </a:r>
            <a:r>
              <a:rPr lang="el-GR" dirty="0"/>
              <a:t> </a:t>
            </a:r>
            <a:r>
              <a:rPr lang="el-GR" dirty="0" err="1"/>
              <a:t>μῖσος</a:t>
            </a:r>
            <a:r>
              <a:rPr lang="el-GR" dirty="0"/>
              <a:t>, </a:t>
            </a:r>
            <a:r>
              <a:rPr lang="el-GR" dirty="0" err="1"/>
              <a:t>ὦ</a:t>
            </a:r>
            <a:r>
              <a:rPr lang="el-GR" dirty="0"/>
              <a:t> μέγιστον </a:t>
            </a:r>
            <a:r>
              <a:rPr lang="el-GR" dirty="0" err="1"/>
              <a:t>ἐχθίστη</a:t>
            </a:r>
            <a:r>
              <a:rPr lang="el-GR" dirty="0"/>
              <a:t> γύναι</a:t>
            </a:r>
          </a:p>
          <a:p>
            <a:pPr marL="0" indent="0">
              <a:buNone/>
            </a:pPr>
            <a:r>
              <a:rPr lang="el-GR" dirty="0" err="1"/>
              <a:t>θεοῖς</a:t>
            </a:r>
            <a:r>
              <a:rPr lang="el-GR" dirty="0"/>
              <a:t> τε </a:t>
            </a:r>
            <a:r>
              <a:rPr lang="el-GR" dirty="0" err="1"/>
              <a:t>κἀμοὶ</a:t>
            </a:r>
            <a:r>
              <a:rPr lang="el-GR" dirty="0"/>
              <a:t> </a:t>
            </a:r>
            <a:r>
              <a:rPr lang="el-GR" dirty="0" err="1"/>
              <a:t>παντί</a:t>
            </a:r>
            <a:r>
              <a:rPr lang="el-GR" dirty="0"/>
              <a:t> τ᾽ </a:t>
            </a:r>
            <a:r>
              <a:rPr lang="el-GR" dirty="0" err="1"/>
              <a:t>ἀνθρώπων</a:t>
            </a:r>
            <a:r>
              <a:rPr lang="el-GR" dirty="0"/>
              <a:t> γένει,</a:t>
            </a:r>
          </a:p>
          <a:p>
            <a:pPr marL="0" indent="0">
              <a:buNone/>
            </a:pPr>
            <a:r>
              <a:rPr lang="el-GR" dirty="0" err="1"/>
              <a:t>ἥτις</a:t>
            </a:r>
            <a:r>
              <a:rPr lang="el-GR" dirty="0"/>
              <a:t> </a:t>
            </a:r>
            <a:r>
              <a:rPr lang="el-GR" dirty="0" err="1"/>
              <a:t>τέκνοισι</a:t>
            </a:r>
            <a:r>
              <a:rPr lang="el-GR" dirty="0"/>
              <a:t> </a:t>
            </a:r>
            <a:r>
              <a:rPr lang="el-GR" dirty="0" err="1"/>
              <a:t>σοῖσιν</a:t>
            </a:r>
            <a:r>
              <a:rPr lang="el-GR" dirty="0"/>
              <a:t> </a:t>
            </a:r>
            <a:r>
              <a:rPr lang="el-GR" dirty="0" err="1"/>
              <a:t>ἐμβαλεῖν</a:t>
            </a:r>
            <a:r>
              <a:rPr lang="el-GR" dirty="0"/>
              <a:t> ξίφος</a:t>
            </a:r>
          </a:p>
          <a:p>
            <a:pPr marL="0" indent="0">
              <a:buNone/>
            </a:pPr>
            <a:r>
              <a:rPr lang="el-GR" dirty="0" err="1"/>
              <a:t>ἔτλης</a:t>
            </a:r>
            <a:r>
              <a:rPr lang="el-GR" dirty="0"/>
              <a:t> </a:t>
            </a:r>
            <a:r>
              <a:rPr lang="el-GR" dirty="0" err="1"/>
              <a:t>τεκοῦσα</a:t>
            </a:r>
            <a:r>
              <a:rPr lang="el-GR" dirty="0"/>
              <a:t> </a:t>
            </a:r>
            <a:r>
              <a:rPr lang="el-GR" dirty="0" err="1"/>
              <a:t>κἄμ</a:t>
            </a:r>
            <a:r>
              <a:rPr lang="el-GR" dirty="0"/>
              <a:t>᾽ </a:t>
            </a:r>
            <a:r>
              <a:rPr lang="el-GR" dirty="0" err="1"/>
              <a:t>ἄπαιδ</a:t>
            </a:r>
            <a:r>
              <a:rPr lang="el-GR" dirty="0"/>
              <a:t>᾽ </a:t>
            </a:r>
            <a:r>
              <a:rPr lang="el-GR" dirty="0" err="1"/>
              <a:t>ἀπώλεσας</a:t>
            </a:r>
            <a:r>
              <a:rPr lang="el-GR" dirty="0"/>
              <a:t>.</a:t>
            </a:r>
          </a:p>
          <a:p>
            <a:pPr marL="0" indent="0">
              <a:buNone/>
            </a:pPr>
            <a:r>
              <a:rPr lang="el-GR" dirty="0"/>
              <a:t>[…]</a:t>
            </a:r>
          </a:p>
          <a:p>
            <a:pPr marL="0" indent="0">
              <a:buNone/>
            </a:pPr>
            <a:r>
              <a:rPr lang="el-GR" dirty="0"/>
              <a:t>… </a:t>
            </a:r>
            <a:r>
              <a:rPr lang="el-GR" dirty="0" err="1"/>
              <a:t>ἐγὼ</a:t>
            </a:r>
            <a:r>
              <a:rPr lang="el-GR" dirty="0"/>
              <a:t> </a:t>
            </a:r>
            <a:r>
              <a:rPr lang="el-GR" dirty="0" err="1"/>
              <a:t>δὲ</a:t>
            </a:r>
            <a:r>
              <a:rPr lang="el-GR" dirty="0"/>
              <a:t> </a:t>
            </a:r>
            <a:r>
              <a:rPr lang="el-GR" dirty="0" err="1"/>
              <a:t>νῦν</a:t>
            </a:r>
            <a:r>
              <a:rPr lang="el-GR" dirty="0"/>
              <a:t> </a:t>
            </a:r>
            <a:r>
              <a:rPr lang="el-GR" dirty="0" err="1"/>
              <a:t>φρονῶ</a:t>
            </a:r>
            <a:r>
              <a:rPr lang="el-GR" dirty="0"/>
              <a:t>, </a:t>
            </a:r>
            <a:r>
              <a:rPr lang="el-GR" dirty="0" err="1"/>
              <a:t>τότ</a:t>
            </a:r>
            <a:r>
              <a:rPr lang="el-GR" dirty="0"/>
              <a:t>᾽ </a:t>
            </a:r>
            <a:r>
              <a:rPr lang="el-GR" dirty="0" err="1"/>
              <a:t>οὐ</a:t>
            </a:r>
            <a:r>
              <a:rPr lang="el-GR" dirty="0"/>
              <a:t> </a:t>
            </a:r>
            <a:r>
              <a:rPr lang="el-GR" dirty="0" err="1"/>
              <a:t>φρονῶν</a:t>
            </a:r>
            <a:r>
              <a:rPr lang="el-GR" dirty="0"/>
              <a:t>,</a:t>
            </a:r>
          </a:p>
          <a:p>
            <a:pPr marL="0" indent="0">
              <a:buNone/>
            </a:pPr>
            <a:r>
              <a:rPr lang="el-GR" b="1" dirty="0" err="1"/>
              <a:t>ὅτ</a:t>
            </a:r>
            <a:r>
              <a:rPr lang="el-GR" b="1" dirty="0"/>
              <a:t>᾽ </a:t>
            </a:r>
            <a:r>
              <a:rPr lang="el-GR" b="1" dirty="0" err="1"/>
              <a:t>ἐκ</a:t>
            </a:r>
            <a:r>
              <a:rPr lang="el-GR" b="1" dirty="0"/>
              <a:t> δόμων σε βαρβάρου τ᾽ </a:t>
            </a:r>
            <a:r>
              <a:rPr lang="el-GR" b="1" dirty="0" err="1"/>
              <a:t>ἀπὸ</a:t>
            </a:r>
            <a:r>
              <a:rPr lang="el-GR" b="1" dirty="0"/>
              <a:t> </a:t>
            </a:r>
            <a:r>
              <a:rPr lang="el-GR" b="1" dirty="0" err="1"/>
              <a:t>χθονὸς</a:t>
            </a:r>
            <a:endParaRPr lang="el-GR" b="1" dirty="0"/>
          </a:p>
          <a:p>
            <a:pPr marL="0" indent="0">
              <a:buNone/>
            </a:pPr>
            <a:r>
              <a:rPr lang="el-GR" b="1" dirty="0" err="1"/>
              <a:t>Ἕλλην</a:t>
            </a:r>
            <a:r>
              <a:rPr lang="el-GR" b="1" dirty="0"/>
              <a:t>᾽ </a:t>
            </a:r>
            <a:r>
              <a:rPr lang="el-GR" b="1" dirty="0" err="1"/>
              <a:t>ἐς</a:t>
            </a:r>
            <a:r>
              <a:rPr lang="el-GR" b="1" dirty="0"/>
              <a:t> </a:t>
            </a:r>
            <a:r>
              <a:rPr lang="el-GR" b="1" dirty="0" err="1"/>
              <a:t>οἶκον</a:t>
            </a:r>
            <a:r>
              <a:rPr lang="el-GR" b="1" dirty="0"/>
              <a:t> </a:t>
            </a:r>
            <a:r>
              <a:rPr lang="el-GR" b="1" dirty="0" err="1"/>
              <a:t>ἠγόμην</a:t>
            </a:r>
            <a:r>
              <a:rPr lang="el-GR" b="1" dirty="0"/>
              <a:t>, </a:t>
            </a:r>
            <a:r>
              <a:rPr lang="el-GR" dirty="0" err="1"/>
              <a:t>κακὸν</a:t>
            </a:r>
            <a:r>
              <a:rPr lang="el-GR" dirty="0"/>
              <a:t> μέγα…</a:t>
            </a:r>
          </a:p>
          <a:p>
            <a:pPr marL="0" indent="0">
              <a:buNone/>
            </a:pPr>
            <a:r>
              <a:rPr lang="el-GR" dirty="0"/>
              <a:t>[…]</a:t>
            </a:r>
          </a:p>
          <a:p>
            <a:pPr marL="0" indent="0">
              <a:buNone/>
            </a:pPr>
            <a:r>
              <a:rPr lang="el-GR" dirty="0" err="1"/>
              <a:t>οὐκ</a:t>
            </a:r>
            <a:r>
              <a:rPr lang="el-GR" dirty="0"/>
              <a:t> </a:t>
            </a:r>
            <a:r>
              <a:rPr lang="el-GR" dirty="0" err="1"/>
              <a:t>ἔστιν</a:t>
            </a:r>
            <a:r>
              <a:rPr lang="el-GR" dirty="0"/>
              <a:t> </a:t>
            </a:r>
            <a:r>
              <a:rPr lang="el-GR" dirty="0" err="1"/>
              <a:t>ἥτις</a:t>
            </a:r>
            <a:r>
              <a:rPr lang="el-GR" dirty="0"/>
              <a:t> </a:t>
            </a:r>
            <a:r>
              <a:rPr lang="el-GR" dirty="0" err="1"/>
              <a:t>τοῦτ</a:t>
            </a:r>
            <a:r>
              <a:rPr lang="el-GR" dirty="0"/>
              <a:t>᾽ </a:t>
            </a:r>
            <a:r>
              <a:rPr lang="el-GR" dirty="0" err="1"/>
              <a:t>ἂν</a:t>
            </a:r>
            <a:r>
              <a:rPr lang="el-GR" dirty="0"/>
              <a:t> </a:t>
            </a:r>
            <a:r>
              <a:rPr lang="el-GR" dirty="0" err="1"/>
              <a:t>Ἑλληνὶς</a:t>
            </a:r>
            <a:r>
              <a:rPr lang="el-GR" dirty="0"/>
              <a:t> </a:t>
            </a:r>
            <a:r>
              <a:rPr lang="el-GR" dirty="0" err="1"/>
              <a:t>γυνὴ</a:t>
            </a:r>
            <a:endParaRPr lang="el-GR" dirty="0"/>
          </a:p>
          <a:p>
            <a:pPr marL="0" indent="0">
              <a:buNone/>
            </a:pPr>
            <a:r>
              <a:rPr lang="el-GR" dirty="0" err="1"/>
              <a:t>ἔτλη</a:t>
            </a:r>
            <a:r>
              <a:rPr lang="el-GR" dirty="0"/>
              <a:t> </a:t>
            </a:r>
            <a:r>
              <a:rPr lang="el-GR" dirty="0" err="1"/>
              <a:t>ποθ</a:t>
            </a:r>
            <a:r>
              <a:rPr lang="el-GR" dirty="0"/>
              <a:t>᾽, </a:t>
            </a:r>
            <a:r>
              <a:rPr lang="el-GR" dirty="0" err="1"/>
              <a:t>ὧν</a:t>
            </a:r>
            <a:r>
              <a:rPr lang="el-GR" dirty="0"/>
              <a:t> </a:t>
            </a:r>
            <a:r>
              <a:rPr lang="el-GR" dirty="0" err="1"/>
              <a:t>γε</a:t>
            </a:r>
            <a:r>
              <a:rPr lang="el-GR" dirty="0"/>
              <a:t> </a:t>
            </a:r>
            <a:r>
              <a:rPr lang="el-GR" dirty="0" err="1"/>
              <a:t>πρόσθεν</a:t>
            </a:r>
            <a:r>
              <a:rPr lang="el-GR" dirty="0"/>
              <a:t> </a:t>
            </a:r>
            <a:r>
              <a:rPr lang="el-GR" dirty="0" err="1"/>
              <a:t>ἠξίουν</a:t>
            </a:r>
            <a:r>
              <a:rPr lang="el-GR" dirty="0"/>
              <a:t> </a:t>
            </a:r>
            <a:r>
              <a:rPr lang="el-GR" dirty="0" err="1"/>
              <a:t>ἐγὼ</a:t>
            </a:r>
            <a:endParaRPr lang="el-GR" dirty="0"/>
          </a:p>
          <a:p>
            <a:pPr marL="0" indent="0">
              <a:buNone/>
            </a:pPr>
            <a:r>
              <a:rPr lang="el-GR" dirty="0" err="1"/>
              <a:t>γῆμαι</a:t>
            </a:r>
            <a:r>
              <a:rPr lang="el-GR" dirty="0"/>
              <a:t> σέ, </a:t>
            </a:r>
            <a:r>
              <a:rPr lang="el-GR" dirty="0" err="1"/>
              <a:t>κῆδος</a:t>
            </a:r>
            <a:r>
              <a:rPr lang="el-GR" dirty="0"/>
              <a:t> </a:t>
            </a:r>
            <a:r>
              <a:rPr lang="el-GR" dirty="0" err="1"/>
              <a:t>ἐχθρὸν</a:t>
            </a:r>
            <a:r>
              <a:rPr lang="el-GR" dirty="0"/>
              <a:t> </a:t>
            </a:r>
            <a:r>
              <a:rPr lang="el-GR" dirty="0" err="1"/>
              <a:t>ὀλέθριόν</a:t>
            </a:r>
            <a:r>
              <a:rPr lang="el-GR" dirty="0"/>
              <a:t> τ᾽ </a:t>
            </a:r>
            <a:r>
              <a:rPr lang="el-GR" dirty="0" err="1"/>
              <a:t>ἐμοί</a:t>
            </a:r>
            <a:r>
              <a:rPr lang="el-GR" dirty="0"/>
              <a:t> </a:t>
            </a:r>
            <a:endParaRPr lang="en-GB" dirty="0"/>
          </a:p>
        </p:txBody>
      </p:sp>
      <p:sp>
        <p:nvSpPr>
          <p:cNvPr id="4" name="Content Placeholder 3">
            <a:extLst>
              <a:ext uri="{FF2B5EF4-FFF2-40B4-BE49-F238E27FC236}">
                <a16:creationId xmlns:a16="http://schemas.microsoft.com/office/drawing/2014/main" id="{DAEFC1AE-F595-1E45-C132-1CD78D41EF05}"/>
              </a:ext>
            </a:extLst>
          </p:cNvPr>
          <p:cNvSpPr>
            <a:spLocks noGrp="1"/>
          </p:cNvSpPr>
          <p:nvPr>
            <p:ph sz="half" idx="2"/>
          </p:nvPr>
        </p:nvSpPr>
        <p:spPr>
          <a:xfrm>
            <a:off x="6188417" y="2228003"/>
            <a:ext cx="5422392" cy="4252310"/>
          </a:xfrm>
        </p:spPr>
        <p:txBody>
          <a:bodyPr>
            <a:normAutofit fontScale="92500" lnSpcReduction="20000"/>
          </a:bodyPr>
          <a:lstStyle/>
          <a:p>
            <a:pPr marL="0" indent="0">
              <a:buNone/>
            </a:pPr>
            <a:r>
              <a:rPr lang="en-GB" dirty="0"/>
              <a:t>‘Detestable creature, most hateful woman </a:t>
            </a:r>
          </a:p>
          <a:p>
            <a:pPr marL="0" indent="0">
              <a:buNone/>
            </a:pPr>
            <a:r>
              <a:rPr lang="en-GB" dirty="0"/>
              <a:t>to gods and me and the whole human race, </a:t>
            </a:r>
          </a:p>
          <a:p>
            <a:pPr marL="0" indent="0">
              <a:buNone/>
            </a:pPr>
            <a:r>
              <a:rPr lang="en-GB" dirty="0"/>
              <a:t>who dared plunge the sword into the children </a:t>
            </a:r>
          </a:p>
          <a:p>
            <a:pPr marL="0" indent="0">
              <a:buNone/>
            </a:pPr>
            <a:r>
              <a:rPr lang="en-GB" dirty="0"/>
              <a:t>you birthed and destroyed me, leaving me childless! </a:t>
            </a:r>
          </a:p>
          <a:p>
            <a:pPr marL="0" indent="0">
              <a:buNone/>
            </a:pPr>
            <a:r>
              <a:rPr lang="en-GB" dirty="0"/>
              <a:t>[…] </a:t>
            </a:r>
          </a:p>
          <a:p>
            <a:pPr marL="0" indent="0">
              <a:buNone/>
            </a:pPr>
            <a:r>
              <a:rPr lang="en-GB" dirty="0"/>
              <a:t>…I’m in my senses now — then I was not — </a:t>
            </a:r>
          </a:p>
          <a:p>
            <a:pPr marL="0" indent="0">
              <a:buNone/>
            </a:pPr>
            <a:r>
              <a:rPr lang="en-GB" b="1" dirty="0"/>
              <a:t>when from your house in a barbarian land </a:t>
            </a:r>
          </a:p>
          <a:p>
            <a:pPr marL="0" indent="0">
              <a:buNone/>
            </a:pPr>
            <a:r>
              <a:rPr lang="en-GB" b="1" dirty="0"/>
              <a:t>I brought you to a Greek home</a:t>
            </a:r>
            <a:r>
              <a:rPr lang="en-GB" dirty="0"/>
              <a:t>, a great evil…</a:t>
            </a:r>
          </a:p>
          <a:p>
            <a:pPr marL="0" indent="0">
              <a:buNone/>
            </a:pPr>
            <a:r>
              <a:rPr lang="en-GB" dirty="0"/>
              <a:t>[…] </a:t>
            </a:r>
          </a:p>
          <a:p>
            <a:pPr marL="0" indent="0">
              <a:buNone/>
            </a:pPr>
            <a:r>
              <a:rPr lang="en-GB" dirty="0"/>
              <a:t>There is no Greek woman who would have </a:t>
            </a:r>
          </a:p>
          <a:p>
            <a:pPr marL="0" indent="0">
              <a:buNone/>
            </a:pPr>
            <a:r>
              <a:rPr lang="en-GB" dirty="0"/>
              <a:t>ever dared do this, instead of whom I decided </a:t>
            </a:r>
          </a:p>
          <a:p>
            <a:pPr marL="0" indent="0">
              <a:buNone/>
            </a:pPr>
            <a:r>
              <a:rPr lang="en-GB" dirty="0"/>
              <a:t>to marry you, a hateful and destructive match for me.’</a:t>
            </a:r>
          </a:p>
        </p:txBody>
      </p:sp>
    </p:spTree>
    <p:extLst>
      <p:ext uri="{BB962C8B-B14F-4D97-AF65-F5344CB8AC3E}">
        <p14:creationId xmlns:p14="http://schemas.microsoft.com/office/powerpoint/2010/main" val="1435377632"/>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Dividend</Template>
  <TotalTime>269</TotalTime>
  <Words>3474</Words>
  <Application>Microsoft Macintosh PowerPoint</Application>
  <PresentationFormat>Widescreen</PresentationFormat>
  <Paragraphs>277</Paragraphs>
  <Slides>28</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Aptos</vt:lpstr>
      <vt:lpstr>Gill Sans MT</vt:lpstr>
      <vt:lpstr>MuktaMahee Regular</vt:lpstr>
      <vt:lpstr>New Athena Unicode</vt:lpstr>
      <vt:lpstr>Wingdings</vt:lpstr>
      <vt:lpstr>Wingdings 2</vt:lpstr>
      <vt:lpstr>Dividend</vt:lpstr>
      <vt:lpstr>Invention of the barbarian</vt:lpstr>
      <vt:lpstr> “It is a play about the barbarian’s powerful ability to restore her own dignity and achieve justice, and it is a “radical” play because it uproots traditional beliefs related to gender, politics and culture which lay at the heart of Athenian society of the fifth century BCE.” </vt:lpstr>
      <vt:lpstr>Herodotus 7.62</vt:lpstr>
      <vt:lpstr>Medea the barbarian?</vt:lpstr>
      <vt:lpstr>The discourse of barbarity</vt:lpstr>
      <vt:lpstr>Barbaros 1: Euripides’ Medea, 252-258</vt:lpstr>
      <vt:lpstr>Barbaros 2: Euripides’ Medea, 534-541</vt:lpstr>
      <vt:lpstr>Barbaros 3: Euripides’ Medea, 591-592</vt:lpstr>
      <vt:lpstr>Barbaros 4: Euripides’ Medea, 1323-1341</vt:lpstr>
      <vt:lpstr>Infanticide:  a barbarian phenomenon?</vt:lpstr>
      <vt:lpstr>Barbarity in Euripides</vt:lpstr>
      <vt:lpstr>Barbarity in Aeschylus’ Persians</vt:lpstr>
      <vt:lpstr>Aeschylus’ Persians, 181-186</vt:lpstr>
      <vt:lpstr>Barbarity in Euripides’ tragedies</vt:lpstr>
      <vt:lpstr>Barbaric behaviour?</vt:lpstr>
      <vt:lpstr>Medea’s appearance</vt:lpstr>
      <vt:lpstr>Medea’s Hellenisation </vt:lpstr>
      <vt:lpstr>He might have made Medea a Clytemnestra figure — a magnificent criminal whose violence represents the primitive past of the race, posed against the civilized, rational values of male democracy, represented in this case by Jason. […] But he did none of these things: what he did was, like the endings of so many of his plays, unexpected. </vt:lpstr>
      <vt:lpstr>While her opponents perceive Medea as a threatening barbarian presence, Medea’s own conception of herself is essentially heroic and strikingly ‘Greek’. […] Thus, as a foreign woman behaving like a Greek man, Medea’s self-conception cuts across the polarities of both gender and ethnicity. </vt:lpstr>
      <vt:lpstr>Barbarian Medeas of the 19th century </vt:lpstr>
      <vt:lpstr>Gilbert Murray’s Medea</vt:lpstr>
      <vt:lpstr>Gilbert Murray’s Medea</vt:lpstr>
      <vt:lpstr>Gilbert Murray’s Medea</vt:lpstr>
      <vt:lpstr>Medea as an immigrant, 11–13</vt:lpstr>
      <vt:lpstr>Medea as phugas</vt:lpstr>
      <vt:lpstr>Medea as migrant </vt:lpstr>
      <vt:lpstr> to read the tragedy as a day in the life of a PHUGAS is therefore to animate a critical exploration of how dislocation from the gender-structured family produces physical displacement and a need for asylum</vt:lpstr>
      <vt:lpstr>Bibliography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Leo Kershaw</dc:creator>
  <cp:lastModifiedBy>Leo Kershaw</cp:lastModifiedBy>
  <cp:revision>6</cp:revision>
  <dcterms:created xsi:type="dcterms:W3CDTF">2025-02-25T19:28:51Z</dcterms:created>
  <dcterms:modified xsi:type="dcterms:W3CDTF">2025-02-28T11:45:58Z</dcterms:modified>
</cp:coreProperties>
</file>