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56" r:id="rId3"/>
    <p:sldId id="653" r:id="rId4"/>
    <p:sldId id="257" r:id="rId5"/>
    <p:sldId id="258" r:id="rId6"/>
    <p:sldId id="259" r:id="rId7"/>
    <p:sldId id="260" r:id="rId8"/>
    <p:sldId id="652" r:id="rId9"/>
    <p:sldId id="262" r:id="rId10"/>
    <p:sldId id="263" r:id="rId11"/>
    <p:sldId id="286" r:id="rId12"/>
    <p:sldId id="264" r:id="rId13"/>
    <p:sldId id="345" r:id="rId14"/>
    <p:sldId id="302" r:id="rId15"/>
    <p:sldId id="303" r:id="rId16"/>
    <p:sldId id="288" r:id="rId17"/>
    <p:sldId id="289" r:id="rId18"/>
    <p:sldId id="265" r:id="rId19"/>
    <p:sldId id="648" r:id="rId20"/>
    <p:sldId id="267" r:id="rId21"/>
    <p:sldId id="287" r:id="rId22"/>
    <p:sldId id="269" r:id="rId23"/>
    <p:sldId id="270" r:id="rId24"/>
    <p:sldId id="271" r:id="rId25"/>
    <p:sldId id="272" r:id="rId26"/>
    <p:sldId id="273" r:id="rId27"/>
    <p:sldId id="274" r:id="rId28"/>
    <p:sldId id="313" r:id="rId29"/>
    <p:sldId id="280" r:id="rId30"/>
    <p:sldId id="275" r:id="rId31"/>
    <p:sldId id="277" r:id="rId32"/>
    <p:sldId id="649" r:id="rId33"/>
    <p:sldId id="650" r:id="rId34"/>
    <p:sldId id="278" r:id="rId35"/>
    <p:sldId id="279" r:id="rId36"/>
    <p:sldId id="281" r:id="rId37"/>
    <p:sldId id="282" r:id="rId38"/>
    <p:sldId id="283" r:id="rId39"/>
    <p:sldId id="284" r:id="rId40"/>
    <p:sldId id="276"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78" y="8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3F26E-598E-7FCF-ED36-815835C0705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57DB0AD-3815-4684-7F89-479F0A76657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4247F8D-E241-3095-BC20-35EFEC3ECF0B}"/>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5" name="Footer Placeholder 4">
            <a:extLst>
              <a:ext uri="{FF2B5EF4-FFF2-40B4-BE49-F238E27FC236}">
                <a16:creationId xmlns:a16="http://schemas.microsoft.com/office/drawing/2014/main" id="{C7C3A752-C952-9EFB-8B1E-57116DBB8F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CC09D0E-B1AA-1E07-115A-CD9BC71723E1}"/>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2052953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C951B-C9EA-4985-CE6E-06ADF3BBD5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7CC3387-8EB2-7092-3AAC-E24EF4F9A8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8EC314-A6E7-A891-D736-82A449F084AD}"/>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5" name="Footer Placeholder 4">
            <a:extLst>
              <a:ext uri="{FF2B5EF4-FFF2-40B4-BE49-F238E27FC236}">
                <a16:creationId xmlns:a16="http://schemas.microsoft.com/office/drawing/2014/main" id="{CD46E3CF-8822-BE66-1776-4F2162E7A6B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D6E5F4-AB18-3991-A967-E8EAF9900C68}"/>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2116319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C3BE89-4C0F-6501-E325-3B58689CAE1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D121591-7D7F-0AD9-F4B1-B96CD9CD7E0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6431C9-4997-3AAC-10AA-5C1CA8C9BF19}"/>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5" name="Footer Placeholder 4">
            <a:extLst>
              <a:ext uri="{FF2B5EF4-FFF2-40B4-BE49-F238E27FC236}">
                <a16:creationId xmlns:a16="http://schemas.microsoft.com/office/drawing/2014/main" id="{E2E700AE-B1BA-7EA6-B57C-9145E7F7752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252B01-E7E0-7D7D-B496-8896EDAF4EDD}"/>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1879981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AF01D-064D-904E-7567-C6AEDCB7BB7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961654-C618-2AA3-F22C-FAC73C5BEEF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D8938C4-EA1E-18F4-15C3-EC36238DCD1D}"/>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5" name="Footer Placeholder 4">
            <a:extLst>
              <a:ext uri="{FF2B5EF4-FFF2-40B4-BE49-F238E27FC236}">
                <a16:creationId xmlns:a16="http://schemas.microsoft.com/office/drawing/2014/main" id="{CB3BE9F5-009E-4133-5AA0-F1562D83D4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AB9E35-92CF-D916-3B0E-9CB14DC2F113}"/>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685371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164EA-A6B5-8A10-5807-0E8C99EAA1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828D232-7735-88BA-5B9E-B83F4642739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9C3F9A-871D-AB20-0EFE-CC70BDDFA962}"/>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5" name="Footer Placeholder 4">
            <a:extLst>
              <a:ext uri="{FF2B5EF4-FFF2-40B4-BE49-F238E27FC236}">
                <a16:creationId xmlns:a16="http://schemas.microsoft.com/office/drawing/2014/main" id="{A9548570-7759-EC0B-F249-19E8F3ACBE3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18D9EA-CC20-A817-1700-BD0FF2472198}"/>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1647086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FDFB2-92E5-A859-D44C-7A601A34A27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230819-982A-B6D7-C4FD-3A221D84A97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4D09E9E-A6D0-22EF-06AB-58B3FABDA5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D811C5-FD51-882E-83DC-303D71EB3921}"/>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6" name="Footer Placeholder 5">
            <a:extLst>
              <a:ext uri="{FF2B5EF4-FFF2-40B4-BE49-F238E27FC236}">
                <a16:creationId xmlns:a16="http://schemas.microsoft.com/office/drawing/2014/main" id="{F1FCD05C-5FF4-2310-E9C4-F1CDB5655E5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37797CC-F110-1C2E-8900-4B58C0F66FD0}"/>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413462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8D46D-ECD2-020F-6EF0-18DBF15E3F9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6CE4067-110A-8D8C-37B8-9F313B954D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CA58E6-DB40-BAFE-E71D-8C20B51140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4BF408-26C7-88FB-F24F-7D6EDB6730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800938-0451-203E-E9ED-5176084B30F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E313EA-3854-AD60-FC98-06F3DDF6025A}"/>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8" name="Footer Placeholder 7">
            <a:extLst>
              <a:ext uri="{FF2B5EF4-FFF2-40B4-BE49-F238E27FC236}">
                <a16:creationId xmlns:a16="http://schemas.microsoft.com/office/drawing/2014/main" id="{D4057F28-C6AF-61BD-A4B3-921EB2F332E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DE09CD7-FBDF-AE82-6E4D-4ED2810E8DD3}"/>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2498320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0BA969-D8E8-74CC-F783-D26755D69CA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6AAEA80-8FA2-F797-8D5A-A2688C627994}"/>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4" name="Footer Placeholder 3">
            <a:extLst>
              <a:ext uri="{FF2B5EF4-FFF2-40B4-BE49-F238E27FC236}">
                <a16:creationId xmlns:a16="http://schemas.microsoft.com/office/drawing/2014/main" id="{D5C5FCA0-0815-EB52-93E6-2603D4A12AE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D3E1713-8BB2-C703-A8EF-07E824304C4F}"/>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3920875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1ED1C5-BD48-3C3E-AB1C-51EC67E94BFD}"/>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3" name="Footer Placeholder 2">
            <a:extLst>
              <a:ext uri="{FF2B5EF4-FFF2-40B4-BE49-F238E27FC236}">
                <a16:creationId xmlns:a16="http://schemas.microsoft.com/office/drawing/2014/main" id="{69EC7BA7-DD03-99CA-E48E-177BB1C486F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35F0E15-5F99-1306-BEAF-56B8A262C286}"/>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4235247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1C0EE-DB98-9D31-112F-796D035FF4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5015C3D-A41B-4106-E938-1ABE471392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2D3C9B8-1D69-2AC0-090C-1E129D5EF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B0785E-814F-FAFC-A4E1-CBFA9798CDC8}"/>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6" name="Footer Placeholder 5">
            <a:extLst>
              <a:ext uri="{FF2B5EF4-FFF2-40B4-BE49-F238E27FC236}">
                <a16:creationId xmlns:a16="http://schemas.microsoft.com/office/drawing/2014/main" id="{35B2F563-3F9E-96BC-BE7D-405EF556F6A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D7D4E68-8AA2-E2CB-2E94-5A2B90295192}"/>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3751854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3CE55-0835-E3F2-6E81-5D46935D29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998ABDC-C0DB-6FBA-AF82-C69D8EB606C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AF3E3AC-2EE3-EBF8-21F5-92DCC2CB18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C3C7DE-5A73-57A6-61CF-F189A2CA3D50}"/>
              </a:ext>
            </a:extLst>
          </p:cNvPr>
          <p:cNvSpPr>
            <a:spLocks noGrp="1"/>
          </p:cNvSpPr>
          <p:nvPr>
            <p:ph type="dt" sz="half" idx="10"/>
          </p:nvPr>
        </p:nvSpPr>
        <p:spPr/>
        <p:txBody>
          <a:bodyPr/>
          <a:lstStyle/>
          <a:p>
            <a:fld id="{EDA75772-112C-469C-8B46-605FA203C733}" type="datetimeFigureOut">
              <a:rPr lang="en-GB" smtClean="0"/>
              <a:t>25/02/2025</a:t>
            </a:fld>
            <a:endParaRPr lang="en-GB"/>
          </a:p>
        </p:txBody>
      </p:sp>
      <p:sp>
        <p:nvSpPr>
          <p:cNvPr id="6" name="Footer Placeholder 5">
            <a:extLst>
              <a:ext uri="{FF2B5EF4-FFF2-40B4-BE49-F238E27FC236}">
                <a16:creationId xmlns:a16="http://schemas.microsoft.com/office/drawing/2014/main" id="{09535DC1-976B-23DD-FF24-5314D0381B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BFB298E-E2F0-622C-79DF-42F955AB6392}"/>
              </a:ext>
            </a:extLst>
          </p:cNvPr>
          <p:cNvSpPr>
            <a:spLocks noGrp="1"/>
          </p:cNvSpPr>
          <p:nvPr>
            <p:ph type="sldNum" sz="quarter" idx="12"/>
          </p:nvPr>
        </p:nvSpPr>
        <p:spPr/>
        <p:txBody>
          <a:bodyPr/>
          <a:lstStyle/>
          <a:p>
            <a:fld id="{EDC85A5A-9684-41F6-AB7C-EB6948446039}" type="slidenum">
              <a:rPr lang="en-GB" smtClean="0"/>
              <a:t>‹#›</a:t>
            </a:fld>
            <a:endParaRPr lang="en-GB"/>
          </a:p>
        </p:txBody>
      </p:sp>
    </p:spTree>
    <p:extLst>
      <p:ext uri="{BB962C8B-B14F-4D97-AF65-F5344CB8AC3E}">
        <p14:creationId xmlns:p14="http://schemas.microsoft.com/office/powerpoint/2010/main" val="3336695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D825FD-6C29-5162-90F7-57FD6A3A41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7A76C60-6003-2AC1-695B-8E67F19085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99053D-8055-EB3E-B89E-80F72A4851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DA75772-112C-469C-8B46-605FA203C733}" type="datetimeFigureOut">
              <a:rPr lang="en-GB" smtClean="0"/>
              <a:t>25/02/2025</a:t>
            </a:fld>
            <a:endParaRPr lang="en-GB"/>
          </a:p>
        </p:txBody>
      </p:sp>
      <p:sp>
        <p:nvSpPr>
          <p:cNvPr id="5" name="Footer Placeholder 4">
            <a:extLst>
              <a:ext uri="{FF2B5EF4-FFF2-40B4-BE49-F238E27FC236}">
                <a16:creationId xmlns:a16="http://schemas.microsoft.com/office/drawing/2014/main" id="{16ACA23E-84B4-987E-0B0C-57140F2AE5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A01D060B-B121-46CE-ABED-C299994FDD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DC85A5A-9684-41F6-AB7C-EB6948446039}" type="slidenum">
              <a:rPr lang="en-GB" smtClean="0"/>
              <a:t>‹#›</a:t>
            </a:fld>
            <a:endParaRPr lang="en-GB"/>
          </a:p>
        </p:txBody>
      </p:sp>
    </p:spTree>
    <p:extLst>
      <p:ext uri="{BB962C8B-B14F-4D97-AF65-F5344CB8AC3E}">
        <p14:creationId xmlns:p14="http://schemas.microsoft.com/office/powerpoint/2010/main" val="2775139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hyperlink" Target="https://www.atticinscriptions.com/inscription/IGII31/1056" TargetMode="External"/><Relationship Id="rId1" Type="http://schemas.openxmlformats.org/officeDocument/2006/relationships/slideLayout" Target="../slideLayouts/slideLayout1.xml"/><Relationship Id="rId4" Type="http://schemas.openxmlformats.org/officeDocument/2006/relationships/hyperlink" Target="https://www.atticinscriptions.com/inscription/PriestsandPriestesses/11"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atticinscriptions.com/inscription/AIO/593" TargetMode="Externa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9" name="Rectangle 68">
            <a:extLst>
              <a:ext uri="{FF2B5EF4-FFF2-40B4-BE49-F238E27FC236}">
                <a16:creationId xmlns:a16="http://schemas.microsoft.com/office/drawing/2014/main" id="{AAB8EDC3-1C0D-4505-A2C7-839A5161F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2069E294-3813-4588-9E9C-AEA08F9C4D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lack and orange vase with people on it&#10;&#10;AI-generated content may be incorrect.">
            <a:extLst>
              <a:ext uri="{FF2B5EF4-FFF2-40B4-BE49-F238E27FC236}">
                <a16:creationId xmlns:a16="http://schemas.microsoft.com/office/drawing/2014/main" id="{47A7A17D-2584-0750-96B6-26D90886D710}"/>
              </a:ext>
            </a:extLst>
          </p:cNvPr>
          <p:cNvPicPr>
            <a:picLocks noChangeAspect="1"/>
          </p:cNvPicPr>
          <p:nvPr/>
        </p:nvPicPr>
        <p:blipFill>
          <a:blip r:embed="rId2">
            <a:alphaModFix amt="40000"/>
          </a:blip>
          <a:srcRect t="14324" b="24865"/>
          <a:stretch/>
        </p:blipFill>
        <p:spPr>
          <a:xfrm>
            <a:off x="20" y="10"/>
            <a:ext cx="12191981" cy="6857990"/>
          </a:xfrm>
          <a:prstGeom prst="rect">
            <a:avLst/>
          </a:prstGeom>
        </p:spPr>
      </p:pic>
      <p:sp>
        <p:nvSpPr>
          <p:cNvPr id="9" name="TextBox 8">
            <a:extLst>
              <a:ext uri="{FF2B5EF4-FFF2-40B4-BE49-F238E27FC236}">
                <a16:creationId xmlns:a16="http://schemas.microsoft.com/office/drawing/2014/main" id="{10601DBF-E847-E162-1F2A-A6804C0FEF24}"/>
              </a:ext>
            </a:extLst>
          </p:cNvPr>
          <p:cNvSpPr txBox="1"/>
          <p:nvPr/>
        </p:nvSpPr>
        <p:spPr>
          <a:xfrm>
            <a:off x="838344" y="2013625"/>
            <a:ext cx="4614759" cy="4163337"/>
          </a:xfrm>
          <a:prstGeom prst="rect">
            <a:avLst/>
          </a:prstGeom>
        </p:spPr>
        <p:txBody>
          <a:bodyPr vert="horz" lIns="91440" tIns="45720" rIns="91440" bIns="45720" rtlCol="0">
            <a:normAutofit/>
          </a:bodyPr>
          <a:lstStyle/>
          <a:p>
            <a:pPr>
              <a:lnSpc>
                <a:spcPct val="90000"/>
              </a:lnSpc>
              <a:spcAft>
                <a:spcPts val="600"/>
              </a:spcAft>
            </a:pPr>
            <a:endParaRPr lang="en-US" sz="2000" dirty="0">
              <a:solidFill>
                <a:srgbClr val="FFFFFF"/>
              </a:solidFill>
            </a:endParaRPr>
          </a:p>
        </p:txBody>
      </p:sp>
      <p:pic>
        <p:nvPicPr>
          <p:cNvPr id="4" name="Picture 3" descr="A black and orange plate with a person and person&#10;&#10;AI-generated content may be incorrect.">
            <a:extLst>
              <a:ext uri="{FF2B5EF4-FFF2-40B4-BE49-F238E27FC236}">
                <a16:creationId xmlns:a16="http://schemas.microsoft.com/office/drawing/2014/main" id="{97804ED8-8EA4-3A9D-9EAE-8A7096DBEA41}"/>
              </a:ext>
            </a:extLst>
          </p:cNvPr>
          <p:cNvPicPr>
            <a:picLocks noChangeAspect="1"/>
          </p:cNvPicPr>
          <p:nvPr/>
        </p:nvPicPr>
        <p:blipFill>
          <a:blip r:embed="rId3"/>
          <a:srcRect t="7190" r="3" b="13128"/>
          <a:stretch/>
        </p:blipFill>
        <p:spPr>
          <a:xfrm>
            <a:off x="6101338" y="2015168"/>
            <a:ext cx="5283866" cy="4210442"/>
          </a:xfrm>
          <a:custGeom>
            <a:avLst/>
            <a:gdLst/>
            <a:ahLst/>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p:spPr>
      </p:pic>
      <p:sp>
        <p:nvSpPr>
          <p:cNvPr id="13" name="TextBox 12">
            <a:extLst>
              <a:ext uri="{FF2B5EF4-FFF2-40B4-BE49-F238E27FC236}">
                <a16:creationId xmlns:a16="http://schemas.microsoft.com/office/drawing/2014/main" id="{200221B5-A5C3-173F-C7D8-3D9DE9098146}"/>
              </a:ext>
            </a:extLst>
          </p:cNvPr>
          <p:cNvSpPr txBox="1"/>
          <p:nvPr/>
        </p:nvSpPr>
        <p:spPr>
          <a:xfrm>
            <a:off x="236499" y="4695146"/>
            <a:ext cx="6184900" cy="2215991"/>
          </a:xfrm>
          <a:prstGeom prst="rect">
            <a:avLst/>
          </a:prstGeom>
          <a:noFill/>
        </p:spPr>
        <p:txBody>
          <a:bodyPr wrap="square">
            <a:spAutoFit/>
          </a:bodyPr>
          <a:lstStyle/>
          <a:p>
            <a:r>
              <a:rPr lang="en-GB" sz="2400" b="1" dirty="0">
                <a:solidFill>
                  <a:srgbClr val="FFC000"/>
                </a:solidFill>
              </a:rPr>
              <a:t>Greek Religion: Priests, Priestesses and Prophets</a:t>
            </a:r>
          </a:p>
          <a:p>
            <a:endParaRPr lang="en-GB" b="1" dirty="0">
              <a:solidFill>
                <a:schemeClr val="bg1"/>
              </a:solidFill>
            </a:endParaRPr>
          </a:p>
          <a:p>
            <a:r>
              <a:rPr lang="en-GB" b="1" dirty="0">
                <a:solidFill>
                  <a:schemeClr val="bg1"/>
                </a:solidFill>
              </a:rPr>
              <a:t>Dr Paul Grigsby</a:t>
            </a:r>
          </a:p>
          <a:p>
            <a:endParaRPr lang="en-GB" b="1" dirty="0">
              <a:solidFill>
                <a:schemeClr val="bg1"/>
              </a:solidFill>
            </a:endParaRPr>
          </a:p>
          <a:p>
            <a:r>
              <a:rPr lang="en-GB" b="1" dirty="0">
                <a:solidFill>
                  <a:schemeClr val="bg1"/>
                </a:solidFill>
              </a:rPr>
              <a:t>University of Warwick, Classical Civilisation Teachers Day 28th February 2025</a:t>
            </a:r>
          </a:p>
        </p:txBody>
      </p:sp>
    </p:spTree>
    <p:extLst>
      <p:ext uri="{BB962C8B-B14F-4D97-AF65-F5344CB8AC3E}">
        <p14:creationId xmlns:p14="http://schemas.microsoft.com/office/powerpoint/2010/main" val="2799406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6E524-FB00-79D4-D241-448111476EED}"/>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293A8A34-06E0-CAAA-004F-D3A993E36F6C}"/>
              </a:ext>
            </a:extLst>
          </p:cNvPr>
          <p:cNvSpPr txBox="1"/>
          <p:nvPr/>
        </p:nvSpPr>
        <p:spPr>
          <a:xfrm>
            <a:off x="459377" y="583505"/>
            <a:ext cx="11273246" cy="5359801"/>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Appointment by lot or election</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Around 5</a:t>
            </a:r>
            <a:r>
              <a:rPr lang="en-GB" sz="1800" kern="100" baseline="30000" dirty="0">
                <a:effectLst/>
                <a:latin typeface="Aptos" panose="020B0004020202020204" pitchFamily="34" charset="0"/>
                <a:ea typeface="Aptos" panose="020B0004020202020204" pitchFamily="34" charset="0"/>
                <a:cs typeface="Times New Roman" panose="02020603050405020304" pitchFamily="18" charset="0"/>
              </a:rPr>
              <a:t>th</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4</a:t>
            </a:r>
            <a:r>
              <a:rPr lang="en-GB" sz="1800" kern="100" baseline="30000" dirty="0">
                <a:effectLst/>
                <a:latin typeface="Aptos" panose="020B0004020202020204" pitchFamily="34" charset="0"/>
                <a:ea typeface="Aptos" panose="020B0004020202020204" pitchFamily="34" charset="0"/>
                <a:cs typeface="Times New Roman" panose="02020603050405020304" pitchFamily="18" charset="0"/>
              </a:rPr>
              <a:t>th</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centuries, new cults chosen by lot or election from all Athenian citizens (Democratic)</a:t>
            </a:r>
          </a:p>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Annual tenure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perhaps. </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e.g.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of Athena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Nike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earliest known example: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“[Gla]</a:t>
            </a:r>
            <a:r>
              <a:rPr lang="en-GB" kern="100" dirty="0" err="1">
                <a:effectLst/>
                <a:latin typeface="Aptos" panose="020B0004020202020204" pitchFamily="34" charset="0"/>
                <a:ea typeface="Aptos" panose="020B0004020202020204" pitchFamily="34" charset="0"/>
                <a:cs typeface="Times New Roman" panose="02020603050405020304" pitchFamily="18" charset="0"/>
              </a:rPr>
              <a:t>ukos</a:t>
            </a:r>
            <a:r>
              <a:rPr lang="en-GB" kern="100" dirty="0">
                <a:effectLst/>
                <a:latin typeface="Aptos" panose="020B0004020202020204" pitchFamily="34" charset="0"/>
                <a:ea typeface="Aptos" panose="020B0004020202020204" pitchFamily="34" charset="0"/>
                <a:cs typeface="Times New Roman" panose="02020603050405020304" pitchFamily="18" charset="0"/>
              </a:rPr>
              <a:t> proposed: That the priestess of [Athena </a:t>
            </a:r>
            <a:r>
              <a:rPr lang="en-GB" i="1" kern="100" dirty="0">
                <a:effectLst/>
                <a:latin typeface="Aptos" panose="020B0004020202020204" pitchFamily="34" charset="0"/>
                <a:ea typeface="Aptos" panose="020B0004020202020204" pitchFamily="34" charset="0"/>
                <a:cs typeface="Times New Roman" panose="02020603050405020304" pitchFamily="18" charset="0"/>
              </a:rPr>
              <a:t>Nike</a:t>
            </a:r>
            <a:r>
              <a:rPr lang="en-GB" kern="100" dirty="0">
                <a:effectLst/>
                <a:latin typeface="Aptos" panose="020B0004020202020204" pitchFamily="34" charset="0"/>
                <a:ea typeface="Aptos" panose="020B0004020202020204" pitchFamily="34" charset="0"/>
                <a:cs typeface="Times New Roman" panose="02020603050405020304" pitchFamily="18" charset="0"/>
              </a:rPr>
              <a:t>], whoever [happens to be chosen by lot], be [chosen by lot] from all Athenian women.” </a:t>
            </a:r>
            <a:r>
              <a:rPr lang="en-GB" i="1" kern="100" dirty="0">
                <a:effectLst/>
                <a:latin typeface="Aptos" panose="020B0004020202020204" pitchFamily="34" charset="0"/>
                <a:ea typeface="Aptos" panose="020B0004020202020204" pitchFamily="34" charset="0"/>
                <a:cs typeface="Times New Roman" panose="02020603050405020304" pitchFamily="18" charset="0"/>
              </a:rPr>
              <a:t>IG</a:t>
            </a:r>
            <a:r>
              <a:rPr lang="en-GB" kern="100" dirty="0">
                <a:effectLst/>
                <a:latin typeface="Aptos" panose="020B0004020202020204" pitchFamily="34" charset="0"/>
                <a:ea typeface="Aptos" panose="020B0004020202020204" pitchFamily="34" charset="0"/>
                <a:cs typeface="Times New Roman" panose="02020603050405020304" pitchFamily="18" charset="0"/>
              </a:rPr>
              <a:t> I(3) 35 </a:t>
            </a:r>
            <a:r>
              <a:rPr lang="en-GB"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a:t>
            </a:r>
          </a:p>
          <a:p>
            <a:pPr lvl="1">
              <a:lnSpc>
                <a:spcPct val="107000"/>
              </a:lnSpc>
              <a:spcAft>
                <a:spcPts val="800"/>
              </a:spcAft>
            </a:pP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err="1">
                <a:effectLst/>
                <a:latin typeface="Aptos" panose="020B0004020202020204" pitchFamily="34" charset="0"/>
                <a:ea typeface="Aptos" panose="020B0004020202020204" pitchFamily="34" charset="0"/>
                <a:cs typeface="Times New Roman" panose="02020603050405020304" pitchFamily="18" charset="0"/>
              </a:rPr>
              <a:t>Myrrhine</a:t>
            </a:r>
            <a:r>
              <a:rPr lang="en-GB" kern="100" dirty="0">
                <a:effectLst/>
                <a:latin typeface="Aptos" panose="020B0004020202020204" pitchFamily="34" charset="0"/>
                <a:ea typeface="Aptos" panose="020B0004020202020204" pitchFamily="34" charset="0"/>
                <a:cs typeface="Times New Roman" panose="02020603050405020304" pitchFamily="18" charset="0"/>
              </a:rPr>
              <a:t> was first to look after the seat of Athena </a:t>
            </a:r>
            <a:r>
              <a:rPr lang="en-GB" i="1" kern="100" dirty="0">
                <a:effectLst/>
                <a:latin typeface="Aptos" panose="020B0004020202020204" pitchFamily="34" charset="0"/>
                <a:ea typeface="Aptos" panose="020B0004020202020204" pitchFamily="34" charset="0"/>
                <a:cs typeface="Times New Roman" panose="02020603050405020304" pitchFamily="18" charset="0"/>
              </a:rPr>
              <a:t>Nike</a:t>
            </a:r>
            <a:r>
              <a:rPr lang="en-GB" kern="100" dirty="0">
                <a:effectLst/>
                <a:latin typeface="Aptos" panose="020B0004020202020204" pitchFamily="34" charset="0"/>
                <a:ea typeface="Aptos" panose="020B0004020202020204" pitchFamily="34" charset="0"/>
                <a:cs typeface="Times New Roman" panose="02020603050405020304" pitchFamily="18" charset="0"/>
              </a:rPr>
              <a:t>, chosen in good fortune out of all by lot. </a:t>
            </a:r>
            <a:r>
              <a:rPr lang="en-GB" i="1" kern="100" dirty="0">
                <a:effectLst/>
                <a:latin typeface="Aptos" panose="020B0004020202020204" pitchFamily="34" charset="0"/>
                <a:ea typeface="Aptos" panose="020B0004020202020204" pitchFamily="34" charset="0"/>
                <a:cs typeface="Times New Roman" panose="02020603050405020304" pitchFamily="18" charset="0"/>
              </a:rPr>
              <a:t>IG</a:t>
            </a:r>
            <a:r>
              <a:rPr lang="en-GB" kern="100" dirty="0">
                <a:effectLst/>
                <a:latin typeface="Aptos" panose="020B0004020202020204" pitchFamily="34" charset="0"/>
                <a:ea typeface="Aptos" panose="020B0004020202020204" pitchFamily="34" charset="0"/>
                <a:cs typeface="Times New Roman" panose="02020603050405020304" pitchFamily="18" charset="0"/>
              </a:rPr>
              <a:t> I(3) 1330</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decree authorizing this, however, does not indicate how the sortition was to be conducted (from pre-selected candidates, for example?) or whether the tenure was to be for life or only for one year.</a:t>
            </a:r>
          </a:p>
        </p:txBody>
      </p:sp>
    </p:spTree>
    <p:extLst>
      <p:ext uri="{BB962C8B-B14F-4D97-AF65-F5344CB8AC3E}">
        <p14:creationId xmlns:p14="http://schemas.microsoft.com/office/powerpoint/2010/main" val="42855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4DF39BE-9D3F-EFB7-1798-FB1B234E1D68}"/>
              </a:ext>
            </a:extLst>
          </p:cNvPr>
          <p:cNvPicPr>
            <a:picLocks noChangeAspect="1"/>
          </p:cNvPicPr>
          <p:nvPr/>
        </p:nvPicPr>
        <p:blipFill>
          <a:blip r:embed="rId2"/>
          <a:stretch>
            <a:fillRect/>
          </a:stretch>
        </p:blipFill>
        <p:spPr>
          <a:xfrm>
            <a:off x="5855620" y="3699906"/>
            <a:ext cx="6096000" cy="2954894"/>
          </a:xfrm>
          <a:prstGeom prst="rect">
            <a:avLst/>
          </a:prstGeom>
        </p:spPr>
      </p:pic>
      <p:pic>
        <p:nvPicPr>
          <p:cNvPr id="9" name="Picture 8">
            <a:extLst>
              <a:ext uri="{FF2B5EF4-FFF2-40B4-BE49-F238E27FC236}">
                <a16:creationId xmlns:a16="http://schemas.microsoft.com/office/drawing/2014/main" id="{24DE9052-BB32-AF55-DAAC-BBC359DA65CF}"/>
              </a:ext>
            </a:extLst>
          </p:cNvPr>
          <p:cNvPicPr>
            <a:picLocks noChangeAspect="1"/>
          </p:cNvPicPr>
          <p:nvPr/>
        </p:nvPicPr>
        <p:blipFill>
          <a:blip r:embed="rId3"/>
          <a:stretch>
            <a:fillRect/>
          </a:stretch>
        </p:blipFill>
        <p:spPr>
          <a:xfrm>
            <a:off x="5829300" y="203200"/>
            <a:ext cx="6122320" cy="3333882"/>
          </a:xfrm>
          <a:prstGeom prst="rect">
            <a:avLst/>
          </a:prstGeom>
        </p:spPr>
      </p:pic>
      <p:sp>
        <p:nvSpPr>
          <p:cNvPr id="2" name="TextBox 1">
            <a:extLst>
              <a:ext uri="{FF2B5EF4-FFF2-40B4-BE49-F238E27FC236}">
                <a16:creationId xmlns:a16="http://schemas.microsoft.com/office/drawing/2014/main" id="{139FE16B-7A44-B844-4985-9434A8FF9407}"/>
              </a:ext>
            </a:extLst>
          </p:cNvPr>
          <p:cNvSpPr txBox="1"/>
          <p:nvPr/>
        </p:nvSpPr>
        <p:spPr>
          <a:xfrm>
            <a:off x="382089" y="4054505"/>
            <a:ext cx="5143500" cy="2594556"/>
          </a:xfrm>
          <a:prstGeom prst="rect">
            <a:avLst/>
          </a:prstGeom>
          <a:noFill/>
        </p:spPr>
        <p:txBody>
          <a:bodyPr wrap="square">
            <a:spAutoFit/>
          </a:bodyPr>
          <a:lstStyle/>
          <a:p>
            <a:r>
              <a:rPr lang="en-GB" dirty="0"/>
              <a:t>*</a:t>
            </a:r>
            <a:r>
              <a:rPr lang="en-GB" i="1" dirty="0" err="1"/>
              <a:t>aletris</a:t>
            </a:r>
            <a:r>
              <a:rPr lang="en-GB" dirty="0"/>
              <a:t> – grinder of sacred grain</a:t>
            </a:r>
          </a:p>
          <a:p>
            <a:endParaRPr lang="en-GB" dirty="0"/>
          </a:p>
          <a:p>
            <a:r>
              <a:rPr lang="en-GB" dirty="0"/>
              <a:t>Philippe II, daughter of </a:t>
            </a:r>
            <a:r>
              <a:rPr lang="en-GB" dirty="0" err="1"/>
              <a:t>Medeios</a:t>
            </a:r>
            <a:r>
              <a:rPr lang="en-GB" dirty="0"/>
              <a:t> of Piraeus, began her career on Delos, as a basket bearer at the Delia and sub-priestess of Artemis during the early first century BC. Later, she attained the highest office of priestess of Athena </a:t>
            </a:r>
            <a:r>
              <a:rPr lang="en-GB" i="1" dirty="0" err="1"/>
              <a:t>Polias</a:t>
            </a:r>
            <a:r>
              <a:rPr lang="en-GB" dirty="0"/>
              <a:t> at Athens.</a:t>
            </a:r>
          </a:p>
          <a:p>
            <a:endParaRPr lang="en-GB" dirty="0"/>
          </a:p>
          <a:p>
            <a:pPr marL="457200"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(Connelly, 2022, 28)</a:t>
            </a:r>
          </a:p>
        </p:txBody>
      </p:sp>
      <p:sp>
        <p:nvSpPr>
          <p:cNvPr id="3" name="TextBox 2">
            <a:extLst>
              <a:ext uri="{FF2B5EF4-FFF2-40B4-BE49-F238E27FC236}">
                <a16:creationId xmlns:a16="http://schemas.microsoft.com/office/drawing/2014/main" id="{9C5C98B0-8362-86A0-17B9-40A56808A28F}"/>
              </a:ext>
            </a:extLst>
          </p:cNvPr>
          <p:cNvSpPr txBox="1"/>
          <p:nvPr/>
        </p:nvSpPr>
        <p:spPr>
          <a:xfrm>
            <a:off x="261258" y="208939"/>
            <a:ext cx="5264331" cy="3139321"/>
          </a:xfrm>
          <a:prstGeom prst="rect">
            <a:avLst/>
          </a:prstGeom>
          <a:noFill/>
          <a:ln w="76200">
            <a:solidFill>
              <a:srgbClr val="FFC000"/>
            </a:solidFill>
          </a:ln>
        </p:spPr>
        <p:txBody>
          <a:bodyPr wrap="square" rtlCol="0">
            <a:spAutoFit/>
          </a:bodyPr>
          <a:lstStyle/>
          <a:p>
            <a:pPr lvl="1"/>
            <a:endParaRPr lang="en-GB" dirty="0"/>
          </a:p>
          <a:p>
            <a:pPr lvl="1"/>
            <a:r>
              <a:rPr lang="en-GB" dirty="0"/>
              <a:t>As soon as I turned seven I was an </a:t>
            </a:r>
            <a:r>
              <a:rPr lang="en-GB" i="1" dirty="0" err="1"/>
              <a:t>arrephoros</a:t>
            </a:r>
            <a:r>
              <a:rPr lang="en-GB" dirty="0"/>
              <a:t>,</a:t>
            </a:r>
          </a:p>
          <a:p>
            <a:pPr lvl="1"/>
            <a:r>
              <a:rPr lang="en-GB" dirty="0"/>
              <a:t>then, I was an </a:t>
            </a:r>
            <a:r>
              <a:rPr lang="en-GB" i="1" dirty="0" err="1"/>
              <a:t>aletris</a:t>
            </a:r>
            <a:r>
              <a:rPr lang="en-GB" i="1" dirty="0"/>
              <a:t>*</a:t>
            </a:r>
            <a:r>
              <a:rPr lang="en-GB" dirty="0"/>
              <a:t>; when I was ten I shed</a:t>
            </a:r>
          </a:p>
          <a:p>
            <a:pPr lvl="1"/>
            <a:r>
              <a:rPr lang="en-GB" dirty="0"/>
              <a:t>my saffron robe for the Foundress, being a bear at the </a:t>
            </a:r>
            <a:r>
              <a:rPr lang="en-GB" dirty="0" err="1"/>
              <a:t>Brauronia</a:t>
            </a:r>
            <a:r>
              <a:rPr lang="en-GB" dirty="0"/>
              <a:t>;</a:t>
            </a:r>
          </a:p>
          <a:p>
            <a:pPr lvl="1"/>
            <a:r>
              <a:rPr lang="en-GB" dirty="0"/>
              <a:t>And once, when I was a beautiful maiden, I was a </a:t>
            </a:r>
            <a:r>
              <a:rPr lang="en-GB" i="1" dirty="0" err="1"/>
              <a:t>kanephoros</a:t>
            </a:r>
            <a:r>
              <a:rPr lang="en-GB" dirty="0"/>
              <a:t>,</a:t>
            </a:r>
          </a:p>
          <a:p>
            <a:pPr lvl="1"/>
            <a:r>
              <a:rPr lang="en-GB" dirty="0"/>
              <a:t>wearing a necklace of dried figs.</a:t>
            </a:r>
          </a:p>
          <a:p>
            <a:endParaRPr lang="en-GB" dirty="0"/>
          </a:p>
          <a:p>
            <a:pPr algn="r"/>
            <a:r>
              <a:rPr lang="en-GB" dirty="0"/>
              <a:t>Aristophanes </a:t>
            </a:r>
            <a:r>
              <a:rPr lang="en-GB" i="1" dirty="0"/>
              <a:t>Lysistrata</a:t>
            </a:r>
            <a:r>
              <a:rPr lang="en-GB" dirty="0"/>
              <a:t> 641–47 </a:t>
            </a:r>
            <a:r>
              <a:rPr lang="en-GB" dirty="0">
                <a:solidFill>
                  <a:srgbClr val="FF0000"/>
                </a:solidFill>
              </a:rPr>
              <a:t>[#2]</a:t>
            </a:r>
          </a:p>
          <a:p>
            <a:endParaRPr lang="en-GB" dirty="0"/>
          </a:p>
        </p:txBody>
      </p:sp>
    </p:spTree>
    <p:extLst>
      <p:ext uri="{BB962C8B-B14F-4D97-AF65-F5344CB8AC3E}">
        <p14:creationId xmlns:p14="http://schemas.microsoft.com/office/powerpoint/2010/main" val="3759575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F89892-058A-13DE-4FEE-89406D940DB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39AAAD1-5E75-257C-B6D5-203FD8E2F8F3}"/>
              </a:ext>
            </a:extLst>
          </p:cNvPr>
          <p:cNvSpPr txBox="1"/>
          <p:nvPr/>
        </p:nvSpPr>
        <p:spPr>
          <a:xfrm>
            <a:off x="127000" y="141085"/>
            <a:ext cx="11887200" cy="6362896"/>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Annual tenure (and age)</a:t>
            </a:r>
          </a:p>
          <a:p>
            <a:pPr>
              <a:lnSpc>
                <a:spcPct val="107000"/>
              </a:lnSpc>
              <a:spcAft>
                <a:spcPts val="800"/>
              </a:spcAft>
            </a:pPr>
            <a:r>
              <a:rPr lang="en-GB" sz="1800" b="1" i="1" kern="100" dirty="0">
                <a:effectLst/>
                <a:latin typeface="Aptos" panose="020B0004020202020204" pitchFamily="34" charset="0"/>
                <a:ea typeface="Aptos" panose="020B0004020202020204" pitchFamily="34" charset="0"/>
                <a:cs typeface="Times New Roman" panose="02020603050405020304" pitchFamily="18" charset="0"/>
              </a:rPr>
              <a:t>Daphnephoros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Sources:</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Pindar fr.94b -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Daphnephorikon</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for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Agasikles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Pausanias 9.10.4 – boy from aristocrats becomes yearly priest of Apollo</a:t>
            </a: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Proclus C5AD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Chrest</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in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Photius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(Cod. 239, pp. 321a-b Bekker) </a:t>
            </a:r>
          </a:p>
        </p:txBody>
      </p:sp>
      <p:pic>
        <p:nvPicPr>
          <p:cNvPr id="2" name="Picture 1">
            <a:extLst>
              <a:ext uri="{FF2B5EF4-FFF2-40B4-BE49-F238E27FC236}">
                <a16:creationId xmlns:a16="http://schemas.microsoft.com/office/drawing/2014/main" id="{AC9B0076-E17D-D485-ADB0-EB9DB8B7C699}"/>
              </a:ext>
            </a:extLst>
          </p:cNvPr>
          <p:cNvPicPr>
            <a:picLocks noChangeAspect="1"/>
          </p:cNvPicPr>
          <p:nvPr/>
        </p:nvPicPr>
        <p:blipFill>
          <a:blip r:embed="rId2"/>
          <a:srcRect t="3888" b="9122"/>
          <a:stretch/>
        </p:blipFill>
        <p:spPr>
          <a:xfrm>
            <a:off x="1292263" y="1135152"/>
            <a:ext cx="9607473" cy="3601948"/>
          </a:xfrm>
          <a:prstGeom prst="rect">
            <a:avLst/>
          </a:prstGeom>
        </p:spPr>
      </p:pic>
    </p:spTree>
    <p:extLst>
      <p:ext uri="{BB962C8B-B14F-4D97-AF65-F5344CB8AC3E}">
        <p14:creationId xmlns:p14="http://schemas.microsoft.com/office/powerpoint/2010/main" val="1430628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3" end="1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4" end="1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rocky area with trees in the background&#10;&#10;Description automatically generated with medium confidence">
            <a:extLst>
              <a:ext uri="{FF2B5EF4-FFF2-40B4-BE49-F238E27FC236}">
                <a16:creationId xmlns:a16="http://schemas.microsoft.com/office/drawing/2014/main" id="{0956ABAE-DF24-ADBE-13CF-C43B9E1684E4}"/>
              </a:ext>
            </a:extLst>
          </p:cNvPr>
          <p:cNvPicPr>
            <a:picLocks noChangeAspect="1"/>
          </p:cNvPicPr>
          <p:nvPr/>
        </p:nvPicPr>
        <p:blipFill rotWithShape="1">
          <a:blip r:embed="rId2">
            <a:extLst>
              <a:ext uri="{28A0092B-C50C-407E-A947-70E740481C1C}">
                <a14:useLocalDpi xmlns:a14="http://schemas.microsoft.com/office/drawing/2010/main" val="0"/>
              </a:ext>
            </a:extLst>
          </a:blip>
          <a:srcRect r="1" b="17303"/>
          <a:stretch/>
        </p:blipFill>
        <p:spPr>
          <a:xfrm>
            <a:off x="889112" y="302610"/>
            <a:ext cx="10413776" cy="5748494"/>
          </a:xfrm>
          <a:prstGeom prst="rect">
            <a:avLst/>
          </a:prstGeom>
        </p:spPr>
      </p:pic>
      <p:sp>
        <p:nvSpPr>
          <p:cNvPr id="2" name="TextBox 1">
            <a:extLst>
              <a:ext uri="{FF2B5EF4-FFF2-40B4-BE49-F238E27FC236}">
                <a16:creationId xmlns:a16="http://schemas.microsoft.com/office/drawing/2014/main" id="{AC11E722-C037-64BA-1919-CBAC5CFD148F}"/>
              </a:ext>
            </a:extLst>
          </p:cNvPr>
          <p:cNvSpPr txBox="1"/>
          <p:nvPr/>
        </p:nvSpPr>
        <p:spPr>
          <a:xfrm>
            <a:off x="4250783" y="6186058"/>
            <a:ext cx="3690434" cy="369332"/>
          </a:xfrm>
          <a:prstGeom prst="rect">
            <a:avLst/>
          </a:prstGeom>
          <a:noFill/>
        </p:spPr>
        <p:txBody>
          <a:bodyPr wrap="none" rtlCol="0">
            <a:spAutoFit/>
          </a:bodyPr>
          <a:lstStyle/>
          <a:p>
            <a:r>
              <a:rPr lang="en-GB" dirty="0"/>
              <a:t>Sanctuary of Apollo </a:t>
            </a:r>
            <a:r>
              <a:rPr lang="en-GB" i="1" dirty="0"/>
              <a:t>Ismenios</a:t>
            </a:r>
            <a:r>
              <a:rPr lang="en-GB" dirty="0"/>
              <a:t>, Thebes</a:t>
            </a:r>
          </a:p>
        </p:txBody>
      </p:sp>
    </p:spTree>
    <p:extLst>
      <p:ext uri="{BB962C8B-B14F-4D97-AF65-F5344CB8AC3E}">
        <p14:creationId xmlns:p14="http://schemas.microsoft.com/office/powerpoint/2010/main" val="3663626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Users\User\Desktop\2015-10 (Oct)\scan0001.jpg"/>
          <p:cNvPicPr/>
          <p:nvPr/>
        </p:nvPicPr>
        <p:blipFill rotWithShape="1">
          <a:blip r:embed="rId2" cstate="print">
            <a:extLst>
              <a:ext uri="{BEBA8EAE-BF5A-486C-A8C5-ECC9F3942E4B}">
                <a14:imgProps xmlns:a14="http://schemas.microsoft.com/office/drawing/2010/main">
                  <a14:imgLayer r:embed="rId3">
                    <a14:imgEffect>
                      <a14:backgroundRemoval t="7825" b="73248" l="55541" r="93191">
                        <a14:foregroundMark x1="71696" y1="13922" x2="71696" y2="13922"/>
                        <a14:foregroundMark x1="72029" y1="12739" x2="90254" y2="22111"/>
                        <a14:foregroundMark x1="90254" y1="22111" x2="93191" y2="32757"/>
                        <a14:foregroundMark x1="92857" y1="43494" x2="90320" y2="52684"/>
                        <a14:foregroundMark x1="79039" y1="70519" x2="61682" y2="72975"/>
                        <a14:foregroundMark x1="55741" y1="27843" x2="55607" y2="65423"/>
                        <a14:foregroundMark x1="55941" y1="73248" x2="55941" y2="73248"/>
                        <a14:foregroundMark x1="60948" y1="12466" x2="60948" y2="12466"/>
                        <a14:foregroundMark x1="60214" y1="12466" x2="59012" y2="13922"/>
                        <a14:foregroundMark x1="57944" y1="14468" x2="60414" y2="11010"/>
                        <a14:foregroundMark x1="84579" y1="13740" x2="80507" y2="16652"/>
                      </a14:backgroundRemoval>
                    </a14:imgEffect>
                  </a14:imgLayer>
                </a14:imgProps>
              </a:ext>
              <a:ext uri="{28A0092B-C50C-407E-A947-70E740481C1C}">
                <a14:useLocalDpi xmlns:a14="http://schemas.microsoft.com/office/drawing/2010/main" val="0"/>
              </a:ext>
            </a:extLst>
          </a:blip>
          <a:srcRect l="52273" r="3030" b="18881"/>
          <a:stretch/>
        </p:blipFill>
        <p:spPr bwMode="auto">
          <a:xfrm>
            <a:off x="1739901" y="1003300"/>
            <a:ext cx="3759200" cy="4864100"/>
          </a:xfrm>
          <a:prstGeom prst="rect">
            <a:avLst/>
          </a:prstGeom>
          <a:noFill/>
          <a:ln>
            <a:noFill/>
          </a:ln>
        </p:spPr>
      </p:pic>
      <p:sp>
        <p:nvSpPr>
          <p:cNvPr id="10" name="TextBox 9"/>
          <p:cNvSpPr txBox="1"/>
          <p:nvPr/>
        </p:nvSpPr>
        <p:spPr>
          <a:xfrm>
            <a:off x="1541148" y="177011"/>
            <a:ext cx="9126853" cy="646331"/>
          </a:xfrm>
          <a:prstGeom prst="rect">
            <a:avLst/>
          </a:prstGeom>
          <a:noFill/>
        </p:spPr>
        <p:txBody>
          <a:bodyPr wrap="square" rtlCol="0">
            <a:spAutoFit/>
          </a:bodyPr>
          <a:lstStyle/>
          <a:p>
            <a:r>
              <a:rPr lang="en-GB" i="1" dirty="0">
                <a:latin typeface="Aptos" panose="020B0004020202020204" pitchFamily="34" charset="0"/>
              </a:rPr>
              <a:t>P. Oxy. </a:t>
            </a:r>
            <a:r>
              <a:rPr lang="en-GB" dirty="0">
                <a:latin typeface="Aptos" panose="020B0004020202020204" pitchFamily="34" charset="0"/>
              </a:rPr>
              <a:t>659 (4, 1904) - Pindar fr.94b </a:t>
            </a:r>
            <a:r>
              <a:rPr lang="en-GB" i="1" dirty="0">
                <a:latin typeface="Aptos" panose="020B0004020202020204" pitchFamily="34" charset="0"/>
              </a:rPr>
              <a:t>Partheneion</a:t>
            </a:r>
            <a:r>
              <a:rPr lang="en-GB" dirty="0">
                <a:latin typeface="Aptos" panose="020B0004020202020204" pitchFamily="34" charset="0"/>
              </a:rPr>
              <a:t> 2: ‘</a:t>
            </a:r>
            <a:r>
              <a:rPr lang="en-GB" i="1" dirty="0">
                <a:latin typeface="Aptos" panose="020B0004020202020204" pitchFamily="34" charset="0"/>
              </a:rPr>
              <a:t>Daphnephorikon for Agasikles of Thebes</a:t>
            </a:r>
            <a:r>
              <a:rPr lang="en-GB" i="1" dirty="0">
                <a:latin typeface="Cambria" panose="02040503050406030204" pitchFamily="18" charset="0"/>
              </a:rPr>
              <a:t>’  </a:t>
            </a:r>
            <a:r>
              <a:rPr lang="en-GB" dirty="0">
                <a:solidFill>
                  <a:srgbClr val="FF0000"/>
                </a:solidFill>
                <a:latin typeface="Cambria" panose="02040503050406030204" pitchFamily="18" charset="0"/>
              </a:rPr>
              <a:t>[#3]</a:t>
            </a:r>
            <a:endParaRPr lang="en-GB" i="1" dirty="0">
              <a:solidFill>
                <a:srgbClr val="FF0000"/>
              </a:solidFill>
              <a:latin typeface="Cambria" panose="02040503050406030204" pitchFamily="18" charset="0"/>
            </a:endParaRPr>
          </a:p>
        </p:txBody>
      </p:sp>
      <p:sp>
        <p:nvSpPr>
          <p:cNvPr id="5" name="TextBox 4">
            <a:extLst>
              <a:ext uri="{FF2B5EF4-FFF2-40B4-BE49-F238E27FC236}">
                <a16:creationId xmlns:a16="http://schemas.microsoft.com/office/drawing/2014/main" id="{24295AEF-1E4D-4A07-F9CA-ACA6381732D4}"/>
              </a:ext>
            </a:extLst>
          </p:cNvPr>
          <p:cNvSpPr txBox="1"/>
          <p:nvPr/>
        </p:nvSpPr>
        <p:spPr>
          <a:xfrm>
            <a:off x="6096000" y="672430"/>
            <a:ext cx="5132349" cy="5909310"/>
          </a:xfrm>
          <a:prstGeom prst="rect">
            <a:avLst/>
          </a:prstGeom>
          <a:noFill/>
        </p:spPr>
        <p:txBody>
          <a:bodyPr wrap="square">
            <a:spAutoFit/>
          </a:bodyPr>
          <a:lstStyle/>
          <a:p>
            <a:r>
              <a:rPr lang="en-GB" dirty="0">
                <a:ea typeface="Cambria" panose="02040503050406030204" pitchFamily="18" charset="0"/>
              </a:rPr>
              <a:t>…But quickly tying up my robe</a:t>
            </a:r>
          </a:p>
          <a:p>
            <a:r>
              <a:rPr lang="en-GB" dirty="0">
                <a:ea typeface="Cambria" panose="02040503050406030204" pitchFamily="18" charset="0"/>
              </a:rPr>
              <a:t>and carrying in my gentle hands a splendid branch</a:t>
            </a:r>
          </a:p>
          <a:p>
            <a:r>
              <a:rPr lang="en-GB" dirty="0">
                <a:ea typeface="Cambria" panose="02040503050406030204" pitchFamily="18" charset="0"/>
              </a:rPr>
              <a:t>of laurel, I shall hymn</a:t>
            </a:r>
          </a:p>
          <a:p>
            <a:r>
              <a:rPr lang="en-GB" dirty="0">
                <a:ea typeface="Cambria" panose="02040503050406030204" pitchFamily="18" charset="0"/>
              </a:rPr>
              <a:t>the all-glorious house of </a:t>
            </a:r>
            <a:r>
              <a:rPr lang="en-GB" dirty="0" err="1">
                <a:ea typeface="Cambria" panose="02040503050406030204" pitchFamily="18" charset="0"/>
              </a:rPr>
              <a:t>Aioladas</a:t>
            </a:r>
            <a:endParaRPr lang="en-GB" dirty="0">
              <a:ea typeface="Cambria" panose="02040503050406030204" pitchFamily="18" charset="0"/>
            </a:endParaRPr>
          </a:p>
          <a:p>
            <a:r>
              <a:rPr lang="en-GB" dirty="0">
                <a:ea typeface="Cambria" panose="02040503050406030204" pitchFamily="18" charset="0"/>
              </a:rPr>
              <a:t>and of his son </a:t>
            </a:r>
            <a:r>
              <a:rPr lang="en-GB" dirty="0" err="1">
                <a:ea typeface="Cambria" panose="02040503050406030204" pitchFamily="18" charset="0"/>
              </a:rPr>
              <a:t>Pagondas</a:t>
            </a:r>
            <a:r>
              <a:rPr lang="en-GB" dirty="0">
                <a:ea typeface="Cambria" panose="02040503050406030204" pitchFamily="18" charset="0"/>
              </a:rPr>
              <a:t>…</a:t>
            </a:r>
          </a:p>
          <a:p>
            <a:r>
              <a:rPr lang="en-GB" dirty="0">
                <a:ea typeface="Cambria" panose="02040503050406030204" pitchFamily="18" charset="0"/>
              </a:rPr>
              <a:t> </a:t>
            </a:r>
          </a:p>
          <a:p>
            <a:r>
              <a:rPr lang="en-GB" dirty="0">
                <a:ea typeface="Cambria" panose="02040503050406030204" pitchFamily="18" charset="0"/>
              </a:rPr>
              <a:t>…my maidenly head flourishing</a:t>
            </a:r>
          </a:p>
          <a:p>
            <a:r>
              <a:rPr lang="en-GB" dirty="0">
                <a:ea typeface="Cambria" panose="02040503050406030204" pitchFamily="18" charset="0"/>
              </a:rPr>
              <a:t>with garlands,</a:t>
            </a:r>
          </a:p>
          <a:p>
            <a:r>
              <a:rPr lang="en-GB" dirty="0">
                <a:ea typeface="Cambria" panose="02040503050406030204" pitchFamily="18" charset="0"/>
              </a:rPr>
              <a:t>and I shall imitate in my songs,</a:t>
            </a:r>
          </a:p>
          <a:p>
            <a:r>
              <a:rPr lang="en-GB" dirty="0">
                <a:ea typeface="Cambria" panose="02040503050406030204" pitchFamily="18" charset="0"/>
              </a:rPr>
              <a:t>to the accompaniment of lotus pipes,</a:t>
            </a:r>
          </a:p>
          <a:p>
            <a:r>
              <a:rPr lang="en-GB" dirty="0">
                <a:ea typeface="Cambria" panose="02040503050406030204" pitchFamily="18" charset="0"/>
              </a:rPr>
              <a:t>that siren’s loud song</a:t>
            </a:r>
          </a:p>
          <a:p>
            <a:r>
              <a:rPr lang="en-GB" b="1" dirty="0">
                <a:ea typeface="Cambria" panose="02040503050406030204" pitchFamily="18" charset="0"/>
              </a:rPr>
              <a:t>As a faithful witness for </a:t>
            </a:r>
            <a:r>
              <a:rPr lang="en-GB" b="1" dirty="0" err="1">
                <a:ea typeface="Cambria" panose="02040503050406030204" pitchFamily="18" charset="0"/>
              </a:rPr>
              <a:t>Agasikles</a:t>
            </a:r>
            <a:endParaRPr lang="en-GB" b="1" dirty="0">
              <a:ea typeface="Cambria" panose="02040503050406030204" pitchFamily="18" charset="0"/>
            </a:endParaRPr>
          </a:p>
          <a:p>
            <a:r>
              <a:rPr lang="en-GB" b="1" dirty="0">
                <a:ea typeface="Cambria" panose="02040503050406030204" pitchFamily="18" charset="0"/>
              </a:rPr>
              <a:t>I have come to the dance</a:t>
            </a:r>
          </a:p>
          <a:p>
            <a:r>
              <a:rPr lang="en-GB" b="1" dirty="0">
                <a:ea typeface="Cambria" panose="02040503050406030204" pitchFamily="18" charset="0"/>
              </a:rPr>
              <a:t>and for his noble parents</a:t>
            </a:r>
          </a:p>
          <a:p>
            <a:r>
              <a:rPr lang="en-GB" dirty="0">
                <a:ea typeface="Cambria" panose="02040503050406030204" pitchFamily="18" charset="0"/>
              </a:rPr>
              <a:t> </a:t>
            </a:r>
          </a:p>
          <a:p>
            <a:r>
              <a:rPr lang="en-GB" dirty="0">
                <a:ea typeface="Cambria" panose="02040503050406030204" pitchFamily="18" charset="0"/>
              </a:rPr>
              <a:t> . . .of </a:t>
            </a:r>
            <a:r>
              <a:rPr lang="en-GB" dirty="0" err="1">
                <a:ea typeface="Cambria" panose="02040503050406030204" pitchFamily="18" charset="0"/>
              </a:rPr>
              <a:t>Damaina</a:t>
            </a:r>
            <a:r>
              <a:rPr lang="en-GB" dirty="0">
                <a:ea typeface="Cambria" panose="02040503050406030204" pitchFamily="18" charset="0"/>
              </a:rPr>
              <a:t>, stepping forth now</a:t>
            </a:r>
          </a:p>
          <a:p>
            <a:r>
              <a:rPr lang="en-GB" dirty="0">
                <a:ea typeface="Cambria" panose="02040503050406030204" pitchFamily="18" charset="0"/>
              </a:rPr>
              <a:t>with a . . . foot, lead the way for me, since the first</a:t>
            </a:r>
          </a:p>
          <a:p>
            <a:r>
              <a:rPr lang="en-GB" dirty="0">
                <a:ea typeface="Cambria" panose="02040503050406030204" pitchFamily="18" charset="0"/>
              </a:rPr>
              <a:t>to follow you on the way will be your kindly daughter,</a:t>
            </a:r>
          </a:p>
          <a:p>
            <a:r>
              <a:rPr lang="en-GB" dirty="0">
                <a:ea typeface="Cambria" panose="02040503050406030204" pitchFamily="18" charset="0"/>
              </a:rPr>
              <a:t>who beside the branch of leafy bay</a:t>
            </a:r>
          </a:p>
          <a:p>
            <a:r>
              <a:rPr lang="en-GB" dirty="0">
                <a:ea typeface="Cambria" panose="02040503050406030204" pitchFamily="18" charset="0"/>
              </a:rPr>
              <a:t>walks on sandals….</a:t>
            </a:r>
          </a:p>
        </p:txBody>
      </p:sp>
    </p:spTree>
    <p:extLst>
      <p:ext uri="{BB962C8B-B14F-4D97-AF65-F5344CB8AC3E}">
        <p14:creationId xmlns:p14="http://schemas.microsoft.com/office/powerpoint/2010/main" val="3088470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17EC3-FDF9-E3B1-D559-BB134A6FCB0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5F33C41E-33A3-5CDC-997B-E7250F83144F}"/>
              </a:ext>
            </a:extLst>
          </p:cNvPr>
          <p:cNvSpPr txBox="1"/>
          <p:nvPr/>
        </p:nvSpPr>
        <p:spPr>
          <a:xfrm>
            <a:off x="127000" y="141085"/>
            <a:ext cx="11887200" cy="6545253"/>
          </a:xfrm>
          <a:prstGeom prst="rect">
            <a:avLst/>
          </a:prstGeom>
          <a:noFill/>
        </p:spPr>
        <p:txBody>
          <a:bodyPr wrap="square">
            <a:spAutoFit/>
          </a:bodyPr>
          <a:lstStyle/>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Pausanias 9.10.4 – boy from aristocrats becomes yearly priest of Apollo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[#4]</a:t>
            </a: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[4] The following custom is, to my knowledge, still carried out in Thebes. A </a:t>
            </a:r>
            <a:r>
              <a:rPr lang="en-GB" b="1" kern="100" dirty="0">
                <a:effectLst/>
                <a:latin typeface="Aptos" panose="020B0004020202020204" pitchFamily="34" charset="0"/>
                <a:ea typeface="Aptos" panose="020B0004020202020204" pitchFamily="34" charset="0"/>
                <a:cs typeface="Times New Roman" panose="02020603050405020304" pitchFamily="18" charset="0"/>
              </a:rPr>
              <a:t>boy</a:t>
            </a:r>
            <a:r>
              <a:rPr lang="en-GB" kern="100" dirty="0">
                <a:effectLst/>
                <a:latin typeface="Aptos" panose="020B0004020202020204" pitchFamily="34" charset="0"/>
                <a:ea typeface="Aptos" panose="020B0004020202020204" pitchFamily="34" charset="0"/>
                <a:cs typeface="Times New Roman" panose="02020603050405020304" pitchFamily="18" charset="0"/>
              </a:rPr>
              <a:t> </a:t>
            </a:r>
            <a:r>
              <a:rPr lang="en-GB" b="1" kern="100" dirty="0">
                <a:effectLst/>
                <a:latin typeface="Aptos" panose="020B0004020202020204" pitchFamily="34" charset="0"/>
                <a:ea typeface="Aptos" panose="020B0004020202020204" pitchFamily="34" charset="0"/>
                <a:cs typeface="Times New Roman" panose="02020603050405020304" pitchFamily="18" charset="0"/>
              </a:rPr>
              <a:t>of noble family</a:t>
            </a:r>
            <a:r>
              <a:rPr lang="en-GB" kern="100" dirty="0">
                <a:effectLst/>
                <a:latin typeface="Aptos" panose="020B0004020202020204" pitchFamily="34" charset="0"/>
                <a:ea typeface="Aptos" panose="020B0004020202020204" pitchFamily="34" charset="0"/>
                <a:cs typeface="Times New Roman" panose="02020603050405020304" pitchFamily="18" charset="0"/>
              </a:rPr>
              <a:t>, who is himself both </a:t>
            </a:r>
            <a:r>
              <a:rPr lang="en-GB" b="1" kern="100" dirty="0">
                <a:effectLst/>
                <a:latin typeface="Aptos" panose="020B0004020202020204" pitchFamily="34" charset="0"/>
                <a:ea typeface="Aptos" panose="020B0004020202020204" pitchFamily="34" charset="0"/>
                <a:cs typeface="Times New Roman" panose="02020603050405020304" pitchFamily="18" charset="0"/>
              </a:rPr>
              <a:t>handsome and strong</a:t>
            </a:r>
            <a:r>
              <a:rPr lang="en-GB" kern="100" dirty="0">
                <a:effectLst/>
                <a:latin typeface="Aptos" panose="020B0004020202020204" pitchFamily="34" charset="0"/>
                <a:ea typeface="Aptos" panose="020B0004020202020204" pitchFamily="34" charset="0"/>
                <a:cs typeface="Times New Roman" panose="02020603050405020304" pitchFamily="18" charset="0"/>
              </a:rPr>
              <a:t>, is chosen priest of </a:t>
            </a:r>
            <a:r>
              <a:rPr lang="en-GB" kern="100" dirty="0" err="1">
                <a:effectLst/>
                <a:latin typeface="Aptos" panose="020B0004020202020204" pitchFamily="34" charset="0"/>
                <a:ea typeface="Aptos" panose="020B0004020202020204" pitchFamily="34" charset="0"/>
                <a:cs typeface="Times New Roman" panose="02020603050405020304" pitchFamily="18" charset="0"/>
              </a:rPr>
              <a:t>Ismenian</a:t>
            </a:r>
            <a:r>
              <a:rPr lang="en-GB" kern="100" dirty="0">
                <a:effectLst/>
                <a:latin typeface="Aptos" panose="020B0004020202020204" pitchFamily="34" charset="0"/>
                <a:ea typeface="Aptos" panose="020B0004020202020204" pitchFamily="34" charset="0"/>
                <a:cs typeface="Times New Roman" panose="02020603050405020304" pitchFamily="18" charset="0"/>
              </a:rPr>
              <a:t> Apollo for a year. He is called Daphnephoros [Laurel-bearer], for the boys wear wreaths of laurel leaves. I cannot say for certain whether all alike who have worn the laurel dedicate by custom a bronze tripod to the god; but I do not think that it is the rule for all, because I did not see many votive tripods there. But the wealthier of the boys do certainly dedicate them. Most remarkable both for its age and for the fame of him who dedicated it is a tripod dedicated by Amphitryon for Heracles after he had worn the laurel.</a:t>
            </a:r>
          </a:p>
          <a:p>
            <a:pPr lvl="1">
              <a:lnSpc>
                <a:spcPct val="107000"/>
              </a:lnSpc>
              <a:spcAft>
                <a:spcPts val="800"/>
              </a:spcAft>
            </a:pPr>
            <a:endParaRPr lang="en-GB"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Proclus C5AD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Chrest</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in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Photius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(Cod. 239, pp. 321a-b Bekker)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[#5]</a:t>
            </a: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And the “laurel-carrying songs” he puts into the same category as these; for every nine years in Boeotia, priests bring in laurels to the sacred places of Apollo, singing to him with a chorus of young girls.</a:t>
            </a:r>
          </a:p>
        </p:txBody>
      </p:sp>
      <p:pic>
        <p:nvPicPr>
          <p:cNvPr id="2" name="Picture 1">
            <a:extLst>
              <a:ext uri="{FF2B5EF4-FFF2-40B4-BE49-F238E27FC236}">
                <a16:creationId xmlns:a16="http://schemas.microsoft.com/office/drawing/2014/main" id="{B25B5DB4-9BD8-5C83-9739-5421957BC4FE}"/>
              </a:ext>
            </a:extLst>
          </p:cNvPr>
          <p:cNvPicPr>
            <a:picLocks noChangeAspect="1"/>
          </p:cNvPicPr>
          <p:nvPr/>
        </p:nvPicPr>
        <p:blipFill>
          <a:blip r:embed="rId2"/>
          <a:srcRect t="3888" b="9122"/>
          <a:stretch/>
        </p:blipFill>
        <p:spPr>
          <a:xfrm>
            <a:off x="2818906" y="273262"/>
            <a:ext cx="6554188" cy="2457238"/>
          </a:xfrm>
          <a:prstGeom prst="rect">
            <a:avLst/>
          </a:prstGeom>
        </p:spPr>
      </p:pic>
    </p:spTree>
    <p:extLst>
      <p:ext uri="{BB962C8B-B14F-4D97-AF65-F5344CB8AC3E}">
        <p14:creationId xmlns:p14="http://schemas.microsoft.com/office/powerpoint/2010/main" val="3091582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a:extLst>
              <a:ext uri="{FF2B5EF4-FFF2-40B4-BE49-F238E27FC236}">
                <a16:creationId xmlns:a16="http://schemas.microsoft.com/office/drawing/2014/main" id="{1D9E4881-ABE0-3BC1-3843-7A8E794423E5}"/>
              </a:ext>
            </a:extLst>
          </p:cNvPr>
          <p:cNvPicPr>
            <a:picLocks noChangeAspect="1"/>
          </p:cNvPicPr>
          <p:nvPr/>
        </p:nvPicPr>
        <p:blipFill>
          <a:blip r:embed="rId2"/>
          <a:srcRect t="12019" b="3728"/>
          <a:stretch/>
        </p:blipFill>
        <p:spPr>
          <a:xfrm>
            <a:off x="20" y="1282"/>
            <a:ext cx="12191980" cy="6856718"/>
          </a:xfrm>
          <a:prstGeom prst="rect">
            <a:avLst/>
          </a:prstGeom>
        </p:spPr>
      </p:pic>
      <p:sp>
        <p:nvSpPr>
          <p:cNvPr id="3" name="TextBox 2">
            <a:extLst>
              <a:ext uri="{FF2B5EF4-FFF2-40B4-BE49-F238E27FC236}">
                <a16:creationId xmlns:a16="http://schemas.microsoft.com/office/drawing/2014/main" id="{E1195CA1-0662-E010-01B2-986CABDB0724}"/>
              </a:ext>
            </a:extLst>
          </p:cNvPr>
          <p:cNvSpPr txBox="1"/>
          <p:nvPr/>
        </p:nvSpPr>
        <p:spPr>
          <a:xfrm>
            <a:off x="298315" y="6199230"/>
            <a:ext cx="11186808" cy="461665"/>
          </a:xfrm>
          <a:prstGeom prst="rect">
            <a:avLst/>
          </a:prstGeom>
          <a:noFill/>
        </p:spPr>
        <p:txBody>
          <a:bodyPr wrap="square">
            <a:spAutoFit/>
          </a:bodyPr>
          <a:lstStyle/>
          <a:p>
            <a:pPr algn="ctr"/>
            <a:r>
              <a:rPr lang="en-GB" sz="2400" b="1" dirty="0" err="1">
                <a:solidFill>
                  <a:schemeClr val="bg1"/>
                </a:solidFill>
              </a:rPr>
              <a:t>Pyri</a:t>
            </a:r>
            <a:r>
              <a:rPr lang="en-GB" sz="2400" b="1" dirty="0">
                <a:solidFill>
                  <a:schemeClr val="bg1"/>
                </a:solidFill>
              </a:rPr>
              <a:t> </a:t>
            </a:r>
            <a:r>
              <a:rPr lang="en-GB" sz="2400" b="1" i="1" dirty="0">
                <a:solidFill>
                  <a:schemeClr val="bg1"/>
                </a:solidFill>
              </a:rPr>
              <a:t>pithos</a:t>
            </a:r>
            <a:r>
              <a:rPr lang="en-GB" sz="2400" b="1" dirty="0">
                <a:solidFill>
                  <a:schemeClr val="bg1"/>
                </a:solidFill>
              </a:rPr>
              <a:t> – Thebes 8</a:t>
            </a:r>
            <a:r>
              <a:rPr lang="en-GB" sz="2400" b="1" baseline="30000" dirty="0">
                <a:solidFill>
                  <a:schemeClr val="bg1"/>
                </a:solidFill>
              </a:rPr>
              <a:t>th</a:t>
            </a:r>
            <a:r>
              <a:rPr lang="en-GB" sz="2400" b="1" dirty="0">
                <a:solidFill>
                  <a:schemeClr val="bg1"/>
                </a:solidFill>
              </a:rPr>
              <a:t> Century BC</a:t>
            </a:r>
          </a:p>
        </p:txBody>
      </p:sp>
    </p:spTree>
    <p:extLst>
      <p:ext uri="{BB962C8B-B14F-4D97-AF65-F5344CB8AC3E}">
        <p14:creationId xmlns:p14="http://schemas.microsoft.com/office/powerpoint/2010/main" val="3180129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Picture 3" descr="A close-up of a pot&#10;&#10;AI-generated content may be incorrect.">
            <a:extLst>
              <a:ext uri="{FF2B5EF4-FFF2-40B4-BE49-F238E27FC236}">
                <a16:creationId xmlns:a16="http://schemas.microsoft.com/office/drawing/2014/main" id="{1CE97A68-3BB1-6FC6-533F-9ACE7AF0DE27}"/>
              </a:ext>
            </a:extLst>
          </p:cNvPr>
          <p:cNvPicPr>
            <a:picLocks noChangeAspect="1"/>
          </p:cNvPicPr>
          <p:nvPr/>
        </p:nvPicPr>
        <p:blipFill>
          <a:blip r:embed="rId2"/>
          <a:srcRect t="5961" b="19053"/>
          <a:stretch/>
        </p:blipFill>
        <p:spPr>
          <a:xfrm>
            <a:off x="20" y="1282"/>
            <a:ext cx="12191980" cy="6856718"/>
          </a:xfrm>
          <a:prstGeom prst="rect">
            <a:avLst/>
          </a:prstGeom>
        </p:spPr>
      </p:pic>
      <p:sp>
        <p:nvSpPr>
          <p:cNvPr id="3" name="TextBox 2">
            <a:extLst>
              <a:ext uri="{FF2B5EF4-FFF2-40B4-BE49-F238E27FC236}">
                <a16:creationId xmlns:a16="http://schemas.microsoft.com/office/drawing/2014/main" id="{4FB9DCE1-2EE3-F45F-525E-95A3FFB44EBD}"/>
              </a:ext>
            </a:extLst>
          </p:cNvPr>
          <p:cNvSpPr txBox="1"/>
          <p:nvPr/>
        </p:nvSpPr>
        <p:spPr>
          <a:xfrm>
            <a:off x="7840493" y="5372380"/>
            <a:ext cx="3898359" cy="1200329"/>
          </a:xfrm>
          <a:prstGeom prst="rect">
            <a:avLst/>
          </a:prstGeom>
          <a:noFill/>
          <a:ln w="57150">
            <a:solidFill>
              <a:srgbClr val="FFC000"/>
            </a:solidFill>
          </a:ln>
        </p:spPr>
        <p:txBody>
          <a:bodyPr wrap="square">
            <a:spAutoFit/>
          </a:bodyPr>
          <a:lstStyle/>
          <a:p>
            <a:pPr algn="ctr"/>
            <a:r>
              <a:rPr lang="en-GB" sz="2400" b="1" dirty="0">
                <a:solidFill>
                  <a:schemeClr val="bg1"/>
                </a:solidFill>
              </a:rPr>
              <a:t>https://blogs.warwick.ac.uk/materialmusings/entry/whos_that_girl_1/</a:t>
            </a:r>
          </a:p>
        </p:txBody>
      </p:sp>
    </p:spTree>
    <p:extLst>
      <p:ext uri="{BB962C8B-B14F-4D97-AF65-F5344CB8AC3E}">
        <p14:creationId xmlns:p14="http://schemas.microsoft.com/office/powerpoint/2010/main" val="66573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48A133-8BE9-6173-D17B-4D379881AA2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19D5D64-05D0-28D5-0393-00DD58F09E22}"/>
              </a:ext>
            </a:extLst>
          </p:cNvPr>
          <p:cNvSpPr txBox="1"/>
          <p:nvPr/>
        </p:nvSpPr>
        <p:spPr>
          <a:xfrm>
            <a:off x="596900" y="1301943"/>
            <a:ext cx="10998200" cy="3957750"/>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Appointment by sale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Hellenistic Asia Minor and islands in Eastern Aegean</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a:t>
            </a:r>
            <a:r>
              <a:rPr lang="en-GB" b="1" kern="100" dirty="0">
                <a:effectLst/>
                <a:latin typeface="Aptos" panose="020B0004020202020204" pitchFamily="34" charset="0"/>
                <a:ea typeface="Aptos" panose="020B0004020202020204" pitchFamily="34" charset="0"/>
                <a:cs typeface="Times New Roman" panose="02020603050405020304" pitchFamily="18" charset="0"/>
              </a:rPr>
              <a:t>The man who purchases the priesthood shall exercise it for life</a:t>
            </a:r>
            <a:r>
              <a:rPr lang="en-GB" kern="100" dirty="0">
                <a:effectLst/>
                <a:latin typeface="Aptos" panose="020B0004020202020204" pitchFamily="34" charset="0"/>
                <a:ea typeface="Aptos" panose="020B0004020202020204" pitchFamily="34" charset="0"/>
                <a:cs typeface="Times New Roman" panose="02020603050405020304" pitchFamily="18" charset="0"/>
              </a:rPr>
              <a:t>, provided he continues to live in the city. He is to be </a:t>
            </a:r>
            <a:r>
              <a:rPr lang="en-GB" b="1" kern="100" dirty="0">
                <a:effectLst/>
                <a:latin typeface="Aptos" panose="020B0004020202020204" pitchFamily="34" charset="0"/>
                <a:ea typeface="Aptos" panose="020B0004020202020204" pitchFamily="34" charset="0"/>
                <a:cs typeface="Times New Roman" panose="02020603050405020304" pitchFamily="18" charset="0"/>
              </a:rPr>
              <a:t>exempt from all taxes </a:t>
            </a:r>
            <a:r>
              <a:rPr lang="en-GB" kern="100" dirty="0">
                <a:effectLst/>
                <a:latin typeface="Aptos" panose="020B0004020202020204" pitchFamily="34" charset="0"/>
                <a:ea typeface="Aptos" panose="020B0004020202020204" pitchFamily="34" charset="0"/>
                <a:cs typeface="Times New Roman" panose="02020603050405020304" pitchFamily="18" charset="0"/>
              </a:rPr>
              <a:t>and </a:t>
            </a:r>
            <a:r>
              <a:rPr lang="en-GB" b="1" kern="100" dirty="0">
                <a:effectLst/>
                <a:latin typeface="Aptos" panose="020B0004020202020204" pitchFamily="34" charset="0"/>
                <a:ea typeface="Aptos" panose="020B0004020202020204" pitchFamily="34" charset="0"/>
                <a:cs typeface="Times New Roman" panose="02020603050405020304" pitchFamily="18" charset="0"/>
              </a:rPr>
              <a:t>receive for himself the first portions </a:t>
            </a:r>
            <a:r>
              <a:rPr lang="en-GB" kern="100" dirty="0">
                <a:effectLst/>
                <a:latin typeface="Aptos" panose="020B0004020202020204" pitchFamily="34" charset="0"/>
                <a:ea typeface="Aptos" panose="020B0004020202020204" pitchFamily="34" charset="0"/>
                <a:cs typeface="Times New Roman" panose="02020603050405020304" pitchFamily="18" charset="0"/>
              </a:rPr>
              <a:t>from the one who makes a sacrifice, of entrails, shanks, knees, tongue, two double portions of meat, Hermes-cakes, the offerings of which anyone makes burnt-sacrifices.</a:t>
            </a: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And, in addition, an appropriate share of the banquet. If the city holds a banquet, he is to receive 1/12 gold stater. . ..”</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Inscription from Chios (LSCG 77)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[#6]</a:t>
            </a:r>
          </a:p>
        </p:txBody>
      </p:sp>
    </p:spTree>
    <p:extLst>
      <p:ext uri="{BB962C8B-B14F-4D97-AF65-F5344CB8AC3E}">
        <p14:creationId xmlns:p14="http://schemas.microsoft.com/office/powerpoint/2010/main" val="1510326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E1DE540-131C-C9EE-DAE3-5F89FE6A338A}"/>
            </a:ext>
          </a:extLst>
        </p:cNvPr>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group of stone pillars in a field with trees in the background&#10;&#10;Description automatically generated">
            <a:extLst>
              <a:ext uri="{FF2B5EF4-FFF2-40B4-BE49-F238E27FC236}">
                <a16:creationId xmlns:a16="http://schemas.microsoft.com/office/drawing/2014/main" id="{C1F0FFE4-72AC-A180-F7DE-72001C26A9AB}"/>
              </a:ext>
            </a:extLst>
          </p:cNvPr>
          <p:cNvPicPr>
            <a:picLocks noChangeAspect="1"/>
          </p:cNvPicPr>
          <p:nvPr/>
        </p:nvPicPr>
        <p:blipFill rotWithShape="1">
          <a:blip r:embed="rId2">
            <a:extLst>
              <a:ext uri="{28A0092B-C50C-407E-A947-70E740481C1C}">
                <a14:useLocalDpi xmlns:a14="http://schemas.microsoft.com/office/drawing/2010/main" val="0"/>
              </a:ext>
            </a:extLst>
          </a:blip>
          <a:srcRect t="723" r="-1" b="23046"/>
          <a:stretch/>
        </p:blipFill>
        <p:spPr>
          <a:xfrm>
            <a:off x="4904316" y="-4"/>
            <a:ext cx="7287684" cy="3694372"/>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11" name="Picture 10" descr="A dirt road with rocks in the middle of a forest&#10;&#10;Description automatically generated">
            <a:extLst>
              <a:ext uri="{FF2B5EF4-FFF2-40B4-BE49-F238E27FC236}">
                <a16:creationId xmlns:a16="http://schemas.microsoft.com/office/drawing/2014/main" id="{E9A5BCC1-FBB5-7F5E-6EB2-2D6D43B28A4D}"/>
              </a:ext>
            </a:extLst>
          </p:cNvPr>
          <p:cNvPicPr>
            <a:picLocks noChangeAspect="1"/>
          </p:cNvPicPr>
          <p:nvPr/>
        </p:nvPicPr>
        <p:blipFill rotWithShape="1">
          <a:blip r:embed="rId3">
            <a:extLst>
              <a:ext uri="{28A0092B-C50C-407E-A947-70E740481C1C}">
                <a14:useLocalDpi xmlns:a14="http://schemas.microsoft.com/office/drawing/2010/main" val="0"/>
              </a:ext>
            </a:extLst>
          </a:blip>
          <a:srcRect t="10675" b="18529"/>
          <a:stretch/>
        </p:blipFill>
        <p:spPr>
          <a:xfrm>
            <a:off x="4726728" y="3802961"/>
            <a:ext cx="7472381" cy="305504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p:spPr>
      </p:pic>
      <p:sp>
        <p:nvSpPr>
          <p:cNvPr id="4" name="TextBox 3">
            <a:extLst>
              <a:ext uri="{FF2B5EF4-FFF2-40B4-BE49-F238E27FC236}">
                <a16:creationId xmlns:a16="http://schemas.microsoft.com/office/drawing/2014/main" id="{5A6D7643-9F00-0DA1-7D6E-D02141C0C3F5}"/>
              </a:ext>
            </a:extLst>
          </p:cNvPr>
          <p:cNvSpPr txBox="1"/>
          <p:nvPr/>
        </p:nvSpPr>
        <p:spPr>
          <a:xfrm>
            <a:off x="351896" y="1043546"/>
            <a:ext cx="4200525" cy="5301644"/>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Duties of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Hierioi</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and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Hiereiai</a:t>
            </a:r>
            <a:endParaRPr lang="en-GB" sz="1800" b="1"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 the most basic terms, the chief responsibility of the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was to manage the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the o</a:t>
            </a:r>
            <a:r>
              <a:rPr lang="en-GB" sz="1800" kern="100" dirty="0">
                <a:effectLst/>
                <a:latin typeface="Aptos" panose="020B0004020202020204" pitchFamily="34" charset="0"/>
                <a:ea typeface="Aptos" panose="020B0004020202020204" pitchFamily="34" charset="0"/>
                <a:cs typeface="Aptos" panose="020B0004020202020204" pitchFamily="34" charset="0"/>
              </a:rPr>
              <a:t>ff</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erings, sacri</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ces, and the sanctuary itself and its property, all of which were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or ‘sacred’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Mikalson</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2004: 11 (295)</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Some public sacrifice could be undertaken by magistrates, and even private citizens could sacrifice if a priest wasn’t present – so exclusive role of mediator is wrong – probably only true of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mantis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90000"/>
              </a:lnSpc>
              <a:spcAft>
                <a:spcPts val="600"/>
              </a:spcAft>
            </a:pPr>
            <a:endParaRPr lang="en-US" sz="1800" dirty="0"/>
          </a:p>
        </p:txBody>
      </p:sp>
    </p:spTree>
    <p:extLst>
      <p:ext uri="{BB962C8B-B14F-4D97-AF65-F5344CB8AC3E}">
        <p14:creationId xmlns:p14="http://schemas.microsoft.com/office/powerpoint/2010/main" val="2766886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EC4B200-CA08-B548-B4A4-F14CF5F0EEC3}"/>
              </a:ext>
            </a:extLst>
          </p:cNvPr>
          <p:cNvSpPr txBox="1"/>
          <p:nvPr/>
        </p:nvSpPr>
        <p:spPr>
          <a:xfrm>
            <a:off x="412821" y="1074362"/>
            <a:ext cx="8159679" cy="5846152"/>
          </a:xfrm>
          <a:prstGeom prst="rect">
            <a:avLst/>
          </a:prstGeom>
          <a:noFill/>
        </p:spPr>
        <p:txBody>
          <a:bodyPr wrap="square">
            <a:spAutoFit/>
          </a:bodyPr>
          <a:lstStyle/>
          <a:p>
            <a:pPr>
              <a:lnSpc>
                <a:spcPct val="107000"/>
              </a:lnSpc>
              <a:spcAft>
                <a:spcPts val="800"/>
              </a:spcAft>
            </a:pPr>
            <a:r>
              <a:rPr lang="en-GB" sz="2400" b="1" kern="100" dirty="0">
                <a:solidFill>
                  <a:srgbClr val="FFC000"/>
                </a:solidFill>
                <a:effectLst/>
                <a:latin typeface="Aptos" panose="020B0004020202020204" pitchFamily="34" charset="0"/>
                <a:ea typeface="Aptos" panose="020B0004020202020204" pitchFamily="34" charset="0"/>
                <a:cs typeface="Times New Roman" panose="02020603050405020304" pitchFamily="18" charset="0"/>
              </a:rPr>
              <a:t>Introduction</a:t>
            </a:r>
          </a:p>
          <a:p>
            <a:pPr algn="ct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err="1">
                <a:effectLst/>
                <a:latin typeface="Arial" panose="020B0604020202020204" pitchFamily="34" charset="0"/>
                <a:ea typeface="Aptos" panose="020B0004020202020204" pitchFamily="34" charset="0"/>
                <a:cs typeface="Times New Roman" panose="02020603050405020304" pitchFamily="18" charset="0"/>
              </a:rPr>
              <a:t>ἱ</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ερεύς</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‘priest’ </a:t>
            </a:r>
          </a:p>
          <a:p>
            <a:pPr>
              <a:lnSpc>
                <a:spcPct val="107000"/>
              </a:lnSpc>
              <a:spcAft>
                <a:spcPts val="800"/>
              </a:spcAft>
            </a:pP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err="1">
                <a:effectLst/>
                <a:latin typeface="Arial" panose="020B0604020202020204" pitchFamily="34" charset="0"/>
                <a:ea typeface="Aptos" panose="020B0004020202020204" pitchFamily="34" charset="0"/>
                <a:cs typeface="Times New Roman" panose="02020603050405020304" pitchFamily="18" charset="0"/>
              </a:rPr>
              <a:t>ἱ</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έρει</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α) = ‘priestess’ </a:t>
            </a:r>
          </a:p>
          <a:p>
            <a:pPr>
              <a:lnSpc>
                <a:spcPct val="107000"/>
              </a:lnSpc>
              <a:spcAft>
                <a:spcPts val="800"/>
              </a:spcAft>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mantis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(μ</a:t>
            </a:r>
            <a:r>
              <a:rPr lang="en-GB" sz="1800" kern="100" dirty="0">
                <a:effectLst/>
                <a:latin typeface="Arial" panose="020B0604020202020204" pitchFamily="34" charset="0"/>
                <a:ea typeface="Aptos" panose="020B0004020202020204" pitchFamily="34" charset="0"/>
                <a:cs typeface="Times New Roman" panose="02020603050405020304" pitchFamily="18" charset="0"/>
              </a:rPr>
              <a:t>ᾰ</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́ντ</a:t>
            </a:r>
            <a:r>
              <a:rPr lang="en-GB" sz="1800" kern="100" dirty="0">
                <a:effectLst/>
                <a:latin typeface="Arial" panose="020B0604020202020204" pitchFamily="34" charset="0"/>
                <a:ea typeface="Aptos" panose="020B0004020202020204" pitchFamily="34" charset="0"/>
                <a:cs typeface="Times New Roman" panose="02020603050405020304" pitchFamily="18" charset="0"/>
              </a:rPr>
              <a:t>ῐ</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ς) = ‘seer’, ‘prophet’</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Flower uses native terms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rather than the English equivalents, as English terms have baggage:</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‘…although convenient, [they] carry a great deal of cultural baggage and can never adequately convey the cultural meaning of indigenous terms. What we mean by ‘priest’, for instance, overlaps only minimally at best with the Greek conception of a </a:t>
            </a:r>
            <a:r>
              <a:rPr lang="en-GB"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kern="100" dirty="0">
                <a:effectLst/>
                <a:latin typeface="Aptos" panose="020B0004020202020204" pitchFamily="34" charset="0"/>
                <a:ea typeface="Aptos" panose="020B0004020202020204" pitchFamily="34" charset="0"/>
                <a:cs typeface="Times New Roman" panose="02020603050405020304" pitchFamily="18" charset="0"/>
              </a:rPr>
              <a:t>. Likewise, ‘seer’ is a culturally loaded term, as are the other words commonly used to translate </a:t>
            </a:r>
            <a:r>
              <a:rPr lang="en-GB" i="1" kern="100" dirty="0">
                <a:effectLst/>
                <a:latin typeface="Aptos" panose="020B0004020202020204" pitchFamily="34" charset="0"/>
                <a:ea typeface="Aptos" panose="020B0004020202020204" pitchFamily="34" charset="0"/>
                <a:cs typeface="Times New Roman" panose="02020603050405020304" pitchFamily="18" charset="0"/>
              </a:rPr>
              <a:t>mantis</a:t>
            </a:r>
            <a:r>
              <a:rPr lang="en-GB" kern="100" dirty="0">
                <a:effectLst/>
                <a:latin typeface="Aptos" panose="020B0004020202020204" pitchFamily="34" charset="0"/>
                <a:ea typeface="Aptos" panose="020B0004020202020204" pitchFamily="34" charset="0"/>
                <a:cs typeface="Times New Roman" panose="02020603050405020304" pitchFamily="18" charset="0"/>
              </a:rPr>
              <a:t>, such as ‘prophet’, ‘diviner’, or ‘soothsayer’.’</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(Flower, 2015, 294).</a:t>
            </a:r>
          </a:p>
        </p:txBody>
      </p:sp>
      <p:pic>
        <p:nvPicPr>
          <p:cNvPr id="2" name="Picture 1">
            <a:extLst>
              <a:ext uri="{FF2B5EF4-FFF2-40B4-BE49-F238E27FC236}">
                <a16:creationId xmlns:a16="http://schemas.microsoft.com/office/drawing/2014/main" id="{6603296C-DFCB-B783-8D69-0840F6D5C1C3}"/>
              </a:ext>
            </a:extLst>
          </p:cNvPr>
          <p:cNvPicPr>
            <a:picLocks noChangeAspect="1"/>
          </p:cNvPicPr>
          <p:nvPr/>
        </p:nvPicPr>
        <p:blipFill>
          <a:blip r:embed="rId2"/>
          <a:stretch>
            <a:fillRect/>
          </a:stretch>
        </p:blipFill>
        <p:spPr>
          <a:xfrm>
            <a:off x="9131300" y="1487739"/>
            <a:ext cx="2647879" cy="3882522"/>
          </a:xfrm>
          <a:prstGeom prst="rect">
            <a:avLst/>
          </a:prstGeom>
        </p:spPr>
      </p:pic>
    </p:spTree>
    <p:extLst>
      <p:ext uri="{BB962C8B-B14F-4D97-AF65-F5344CB8AC3E}">
        <p14:creationId xmlns:p14="http://schemas.microsoft.com/office/powerpoint/2010/main" val="1846226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2465B-8F09-0156-2D41-9F23F6DA92C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D779AE80-276C-C563-FC0C-ACE66500DA6E}"/>
              </a:ext>
            </a:extLst>
          </p:cNvPr>
          <p:cNvSpPr txBox="1"/>
          <p:nvPr/>
        </p:nvSpPr>
        <p:spPr>
          <a:xfrm>
            <a:off x="800100" y="1113879"/>
            <a:ext cx="10515600" cy="5336974"/>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Inscription from the Amphiareion at Oropos, c. 386-377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LSGC</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69) – if priest not present – great code of the sanctuary, LSCG 69 (I. Oropos 277)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[#7]</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When a person comes to be healed by the god, he is to donate a first-fruit offering of at least nine obols of silver, and deposit it in the treasury in the presence of the </a:t>
            </a:r>
            <a:r>
              <a:rPr lang="en-GB" i="1" kern="100" dirty="0">
                <a:effectLst/>
                <a:latin typeface="Aptos" panose="020B0004020202020204" pitchFamily="34" charset="0"/>
                <a:ea typeface="Aptos" panose="020B0004020202020204" pitchFamily="34" charset="0"/>
                <a:cs typeface="Times New Roman" panose="02020603050405020304" pitchFamily="18" charset="0"/>
              </a:rPr>
              <a:t>neokoros</a:t>
            </a:r>
            <a:r>
              <a:rPr lang="en-GB" kern="100" dirty="0">
                <a:effectLst/>
                <a:latin typeface="Aptos" panose="020B0004020202020204" pitchFamily="34" charset="0"/>
                <a:ea typeface="Aptos" panose="020B0004020202020204" pitchFamily="34" charset="0"/>
                <a:cs typeface="Times New Roman" panose="02020603050405020304" pitchFamily="18" charset="0"/>
              </a:rPr>
              <a:t>. When he is present, the priest is to say the prayers over the sacrifices and place the victim on the altar; </a:t>
            </a:r>
            <a:r>
              <a:rPr lang="en-GB" b="1" kern="100" dirty="0">
                <a:effectLst/>
                <a:latin typeface="Aptos" panose="020B0004020202020204" pitchFamily="34" charset="0"/>
                <a:ea typeface="Aptos" panose="020B0004020202020204" pitchFamily="34" charset="0"/>
                <a:cs typeface="Times New Roman" panose="02020603050405020304" pitchFamily="18" charset="0"/>
              </a:rPr>
              <a:t>when he is not present the person making the sacrifice is to do this</a:t>
            </a:r>
            <a:r>
              <a:rPr lang="en-GB" kern="100" dirty="0">
                <a:effectLst/>
                <a:latin typeface="Aptos" panose="020B0004020202020204" pitchFamily="34" charset="0"/>
                <a:ea typeface="Aptos" panose="020B0004020202020204" pitchFamily="34" charset="0"/>
                <a:cs typeface="Times New Roman" panose="02020603050405020304" pitchFamily="18" charset="0"/>
              </a:rPr>
              <a:t>. During the public sacrifice each person is to say the prayers for himself, but the priest is to say them over the public sacrifices, and </a:t>
            </a:r>
            <a:r>
              <a:rPr lang="en-GB" b="1" kern="100" dirty="0">
                <a:effectLst/>
                <a:latin typeface="Aptos" panose="020B0004020202020204" pitchFamily="34" charset="0"/>
                <a:ea typeface="Aptos" panose="020B0004020202020204" pitchFamily="34" charset="0"/>
                <a:cs typeface="Times New Roman" panose="02020603050405020304" pitchFamily="18" charset="0"/>
              </a:rPr>
              <a:t>he is to receive the skin of all the victims sacrificed within the sanctuary</a:t>
            </a:r>
            <a:r>
              <a:rPr lang="en-GB" kern="100" dirty="0">
                <a:effectLst/>
                <a:latin typeface="Aptos" panose="020B0004020202020204" pitchFamily="34" charset="0"/>
                <a:ea typeface="Aptos" panose="020B0004020202020204" pitchFamily="34" charset="0"/>
                <a:cs typeface="Times New Roman" panose="02020603050405020304" pitchFamily="18" charset="0"/>
              </a:rPr>
              <a:t>. Each person may offer whatever sacrifices he wishes. No portions of meat are to be carried out of the precinct. </a:t>
            </a:r>
            <a:r>
              <a:rPr lang="en-GB" kern="100" dirty="0" err="1">
                <a:effectLst/>
                <a:latin typeface="Aptos" panose="020B0004020202020204" pitchFamily="34" charset="0"/>
                <a:ea typeface="Aptos" panose="020B0004020202020204" pitchFamily="34" charset="0"/>
                <a:cs typeface="Times New Roman" panose="02020603050405020304" pitchFamily="18" charset="0"/>
              </a:rPr>
              <a:t>Sacrificers</a:t>
            </a:r>
            <a:r>
              <a:rPr lang="en-GB" kern="100" dirty="0">
                <a:effectLst/>
                <a:latin typeface="Aptos" panose="020B0004020202020204" pitchFamily="34" charset="0"/>
                <a:ea typeface="Aptos" panose="020B0004020202020204" pitchFamily="34" charset="0"/>
                <a:cs typeface="Times New Roman" panose="02020603050405020304" pitchFamily="18" charset="0"/>
              </a:rPr>
              <a:t> are to donate the shoulder-portion of each victim to the priest except during a festival; at that time he is to receive the shoulder portion only from the public victims. . .</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Sacrifice -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or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could</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preside over it (making prayers) but didn’t even have to do the messy stuff:</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Supported by a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mageiros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(or ‘butcher cook’) and a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kreonomos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(distributor of meat)		</a:t>
            </a:r>
          </a:p>
        </p:txBody>
      </p:sp>
    </p:spTree>
    <p:extLst>
      <p:ext uri="{BB962C8B-B14F-4D97-AF65-F5344CB8AC3E}">
        <p14:creationId xmlns:p14="http://schemas.microsoft.com/office/powerpoint/2010/main" val="312706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ED7CA8E-3E01-3132-F7FE-04C5F0382089}"/>
              </a:ext>
            </a:extLst>
          </p:cNvPr>
          <p:cNvSpPr txBox="1"/>
          <p:nvPr/>
        </p:nvSpPr>
        <p:spPr>
          <a:xfrm>
            <a:off x="984250" y="751344"/>
            <a:ext cx="10223500" cy="5477269"/>
          </a:xfrm>
          <a:prstGeom prst="rect">
            <a:avLst/>
          </a:prstGeom>
          <a:noFill/>
        </p:spPr>
        <p:txBody>
          <a:bodyPr wrap="square">
            <a:spAutoFit/>
          </a:bodyPr>
          <a:lstStyle/>
          <a:p>
            <a:r>
              <a:rPr lang="en-GB" sz="1800" kern="100" dirty="0">
                <a:effectLst/>
                <a:latin typeface="Aptos" panose="020B0004020202020204" pitchFamily="34" charset="0"/>
                <a:ea typeface="Aptos" panose="020B0004020202020204" pitchFamily="34" charset="0"/>
                <a:cs typeface="Times New Roman" panose="02020603050405020304" pitchFamily="18" charset="0"/>
              </a:rPr>
              <a:t>Also officials called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neokoroi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acting as a type of warden and could do things in the priests absence</a:t>
            </a:r>
          </a:p>
          <a:p>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n-GB" sz="1800" kern="100" dirty="0">
                <a:effectLst/>
                <a:latin typeface="Aptos" panose="020B0004020202020204" pitchFamily="34" charset="0"/>
                <a:ea typeface="Aptos" panose="020B0004020202020204" pitchFamily="34" charset="0"/>
                <a:cs typeface="Times New Roman" panose="02020603050405020304" pitchFamily="18" charset="0"/>
              </a:rPr>
              <a:t>Inscription from the Amphiareion at Oropos, c. 386-377 (LSGC 69) (I. Oropos 277) </a:t>
            </a:r>
            <a:r>
              <a:rPr lang="en-GB" kern="100" dirty="0">
                <a:solidFill>
                  <a:srgbClr val="FF0000"/>
                </a:solidFill>
                <a:latin typeface="Aptos" panose="020B0004020202020204" pitchFamily="34" charset="0"/>
                <a:ea typeface="Aptos" panose="020B0004020202020204" pitchFamily="34" charset="0"/>
                <a:cs typeface="Times New Roman" panose="02020603050405020304" pitchFamily="18" charset="0"/>
              </a:rPr>
              <a:t>[#7]</a:t>
            </a:r>
          </a:p>
          <a:p>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a:p>
            <a:endParaRPr lang="en-GB" dirty="0"/>
          </a:p>
          <a:p>
            <a:pPr lvl="1"/>
            <a:r>
              <a:rPr lang="en-GB" dirty="0"/>
              <a:t>Gods! From the onset of winter until the spring ploughing season the priest of Amphiaraos is to go into the sanctuary when winter arrives and until the sowing season with no greater interval than three days between visits, and </a:t>
            </a:r>
            <a:r>
              <a:rPr lang="en-GB" b="1" dirty="0"/>
              <a:t>he is to be in residence there not less than ten days in each month</a:t>
            </a:r>
            <a:r>
              <a:rPr lang="en-GB" dirty="0"/>
              <a:t>. </a:t>
            </a:r>
            <a:r>
              <a:rPr lang="en-GB" b="1" dirty="0"/>
              <a:t>He is to require the </a:t>
            </a:r>
            <a:r>
              <a:rPr lang="en-GB" b="1" i="1" dirty="0"/>
              <a:t>neokoros</a:t>
            </a:r>
            <a:r>
              <a:rPr lang="en-GB" b="1" dirty="0"/>
              <a:t> [temple attendant] to care for the sanctuary in accordance with the law and also for those who visit the sanctuary. </a:t>
            </a:r>
            <a:r>
              <a:rPr lang="en-GB" dirty="0"/>
              <a:t>If anyone commits a crime in the sanctuary, whether stranger or member of the deme, the priest has authority to fine him up to a maximum of five drachmas, and he is to require security from the person so fined. Should he pay the fine, he is to deposit it in the treasury in the presence of the priest. If anyone suffers some private injury in the sanctuary, whether stranger or member of the deme, the priest is to give judgment up to a maximum of three drachmas; as for larger sums, the judgments provided in the laws for each victim are to be in effect here also. Any summons arising from an offense in the sanctuary must be issued on the same day. If the defendant does not make restitution, a trial is to be held on the next day.</a:t>
            </a:r>
          </a:p>
        </p:txBody>
      </p:sp>
    </p:spTree>
    <p:extLst>
      <p:ext uri="{BB962C8B-B14F-4D97-AF65-F5344CB8AC3E}">
        <p14:creationId xmlns:p14="http://schemas.microsoft.com/office/powerpoint/2010/main" val="2696724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00263-599D-18BC-2DBA-BBC177CF101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198207AB-09FA-0AFF-2BC6-9E58297BF4E4}"/>
              </a:ext>
            </a:extLst>
          </p:cNvPr>
          <p:cNvSpPr txBox="1"/>
          <p:nvPr/>
        </p:nvSpPr>
        <p:spPr>
          <a:xfrm>
            <a:off x="622300" y="1240756"/>
            <a:ext cx="3048000" cy="4653069"/>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So roles could include: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Physical upkeep of sanctuary, opening it up, showing around visitors</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Financing the sanctuary</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Managing sacrificial calendar</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Issuing curses</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Rites of purification</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But nothing in a sense which couldn’t be delegated at times…</a:t>
            </a:r>
          </a:p>
        </p:txBody>
      </p:sp>
      <p:pic>
        <p:nvPicPr>
          <p:cNvPr id="6" name="Picture 5" descr="A close-up of a painting&#10;&#10;AI-generated content may be incorrect.">
            <a:extLst>
              <a:ext uri="{FF2B5EF4-FFF2-40B4-BE49-F238E27FC236}">
                <a16:creationId xmlns:a16="http://schemas.microsoft.com/office/drawing/2014/main" id="{578598B2-4570-B5B6-00E2-2F5593B892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3921" y="1172828"/>
            <a:ext cx="7373379" cy="4791744"/>
          </a:xfrm>
          <a:prstGeom prst="rect">
            <a:avLst/>
          </a:prstGeom>
        </p:spPr>
      </p:pic>
    </p:spTree>
    <p:extLst>
      <p:ext uri="{BB962C8B-B14F-4D97-AF65-F5344CB8AC3E}">
        <p14:creationId xmlns:p14="http://schemas.microsoft.com/office/powerpoint/2010/main" val="190932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32E9F-2F1D-D417-A796-F118E485AECC}"/>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FF60E29-26F2-A32D-4E9E-53BFC09CFD0D}"/>
              </a:ext>
            </a:extLst>
          </p:cNvPr>
          <p:cNvSpPr txBox="1"/>
          <p:nvPr/>
        </p:nvSpPr>
        <p:spPr>
          <a:xfrm>
            <a:off x="596900" y="1066846"/>
            <a:ext cx="10909300" cy="4140108"/>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 his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Politics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(1322b18–29)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[#8]</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Aristotle reveals that many duties, as well as some sacrifices, might be the specific responsibility of various civic officials: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Another kind of supervision is that concerning the gods; for example,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supervisors of matters concerned with the temples (such as the preservation of existing buildings and the restoration of those that are in disrepair) and with all of the other things that have been set aside for the gods. It happens that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in some places there is only one supervisory o</a:t>
            </a:r>
            <a:r>
              <a:rPr lang="en-GB" sz="1800" b="1" kern="100" dirty="0">
                <a:effectLst/>
                <a:latin typeface="Aptos" panose="020B0004020202020204" pitchFamily="34" charset="0"/>
                <a:ea typeface="Aptos" panose="020B0004020202020204" pitchFamily="34" charset="0"/>
                <a:cs typeface="Aptos" panose="020B0004020202020204" pitchFamily="34" charset="0"/>
              </a:rPr>
              <a:t>ffi</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ce of this sort</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for instance in small cities, but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in others there are many offices that are separate from the priesthood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hierosyne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for example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hieropoioi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(performers of sacred rites) and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naophylakes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(temple guardians) and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tamiai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(treasurers of sacred funds). Next to this is the supervision devoted to the management of all the public sacri</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ces that the law does not assign to the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but to the officials who derive their honour from the common hearth. These o</a:t>
            </a:r>
            <a:r>
              <a:rPr lang="en-GB" sz="1800" kern="100" dirty="0">
                <a:effectLst/>
                <a:latin typeface="Aptos" panose="020B0004020202020204" pitchFamily="34" charset="0"/>
                <a:ea typeface="Aptos" panose="020B0004020202020204" pitchFamily="34" charset="0"/>
                <a:cs typeface="Aptos" panose="020B0004020202020204" pitchFamily="34" charset="0"/>
              </a:rPr>
              <a:t>ffi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cials are sometimes called archons, sometimes kings, and sometimes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prytaneis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(presidents).</a:t>
            </a:r>
          </a:p>
        </p:txBody>
      </p:sp>
    </p:spTree>
    <p:extLst>
      <p:ext uri="{BB962C8B-B14F-4D97-AF65-F5344CB8AC3E}">
        <p14:creationId xmlns:p14="http://schemas.microsoft.com/office/powerpoint/2010/main" val="3604169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2C351-CCBF-23F3-A738-C868367E3C2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65C4BC8-5CCC-D6FB-D53C-F7C6137E507E}"/>
              </a:ext>
            </a:extLst>
          </p:cNvPr>
          <p:cNvSpPr txBox="1"/>
          <p:nvPr/>
        </p:nvSpPr>
        <p:spPr>
          <a:xfrm>
            <a:off x="276497" y="760513"/>
            <a:ext cx="11639006" cy="5735929"/>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So one way to imagine a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or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would be as a type of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master of ceremonies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in a public display of ritual performance, who (depending on the size and resources of the sanctuary) acted in concert with civic officials and was supported by a sta</a:t>
            </a:r>
            <a:r>
              <a:rPr lang="en-GB" sz="1800" kern="100" dirty="0">
                <a:effectLst/>
                <a:latin typeface="Aptos" panose="020B0004020202020204" pitchFamily="34" charset="0"/>
                <a:ea typeface="Aptos" panose="020B0004020202020204" pitchFamily="34" charset="0"/>
                <a:cs typeface="Aptos" panose="020B0004020202020204" pitchFamily="34" charset="0"/>
              </a:rPr>
              <a:t>ff</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of variously skilled attendants. (Flower, 2015, 297)</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Nonetheless, a famous story recorded by Thucydides (4.133.2–3)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[#9]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reveals that daily manual tasks, even in a large and wealthy sanctuary, could not necessarily be passed on to others: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During the same summer [of 423 BCE] the temple of Hera near Argos was burnt down; Chrysis the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kern="100" dirty="0">
                <a:effectLst/>
                <a:latin typeface="Aptos" panose="020B0004020202020204" pitchFamily="34" charset="0"/>
                <a:ea typeface="Aptos" panose="020B0004020202020204" pitchFamily="34" charset="0"/>
                <a:cs typeface="Times New Roman" panose="02020603050405020304" pitchFamily="18" charset="0"/>
              </a:rPr>
              <a:t> had put a moveable lamp too near the woollen </a:t>
            </a:r>
            <a:r>
              <a:rPr lang="en-GB" kern="100" dirty="0">
                <a:effectLst/>
                <a:latin typeface="Aptos" panose="020B0004020202020204" pitchFamily="34" charset="0"/>
                <a:ea typeface="Aptos" panose="020B0004020202020204" pitchFamily="34" charset="0"/>
                <a:cs typeface="Aptos" panose="020B0004020202020204" pitchFamily="34" charset="0"/>
              </a:rPr>
              <a:t>fil</a:t>
            </a:r>
            <a:r>
              <a:rPr lang="en-GB" kern="100" dirty="0">
                <a:effectLst/>
                <a:latin typeface="Aptos" panose="020B0004020202020204" pitchFamily="34" charset="0"/>
                <a:ea typeface="Aptos" panose="020B0004020202020204" pitchFamily="34" charset="0"/>
                <a:cs typeface="Times New Roman" panose="02020603050405020304" pitchFamily="18" charset="0"/>
              </a:rPr>
              <a:t>lets and had then gone to sleep, so that they all caught fire and were in a blaze before she noticed. In her fear of the Argives she fled that very night to </a:t>
            </a:r>
            <a:r>
              <a:rPr lang="en-GB" kern="100" dirty="0" err="1">
                <a:effectLst/>
                <a:latin typeface="Aptos" panose="020B0004020202020204" pitchFamily="34" charset="0"/>
                <a:ea typeface="Aptos" panose="020B0004020202020204" pitchFamily="34" charset="0"/>
                <a:cs typeface="Times New Roman" panose="02020603050405020304" pitchFamily="18" charset="0"/>
              </a:rPr>
              <a:t>Phlius</a:t>
            </a:r>
            <a:r>
              <a:rPr lang="en-GB" kern="100" dirty="0">
                <a:effectLst/>
                <a:latin typeface="Aptos" panose="020B0004020202020204" pitchFamily="34" charset="0"/>
                <a:ea typeface="Aptos" panose="020B0004020202020204" pitchFamily="34" charset="0"/>
                <a:cs typeface="Times New Roman" panose="02020603050405020304" pitchFamily="18" charset="0"/>
              </a:rPr>
              <a:t>; and the Argives, in accordance with the established law, appointed another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kern="100" dirty="0">
                <a:effectLst/>
                <a:latin typeface="Aptos" panose="020B0004020202020204" pitchFamily="34" charset="0"/>
                <a:ea typeface="Aptos" panose="020B0004020202020204" pitchFamily="34" charset="0"/>
                <a:cs typeface="Times New Roman" panose="02020603050405020304" pitchFamily="18" charset="0"/>
              </a:rPr>
              <a:t> named </a:t>
            </a:r>
            <a:r>
              <a:rPr lang="en-GB" kern="100" dirty="0" err="1">
                <a:effectLst/>
                <a:latin typeface="Aptos" panose="020B0004020202020204" pitchFamily="34" charset="0"/>
                <a:ea typeface="Aptos" panose="020B0004020202020204" pitchFamily="34" charset="0"/>
                <a:cs typeface="Times New Roman" panose="02020603050405020304" pitchFamily="18" charset="0"/>
              </a:rPr>
              <a:t>Phaeinis</a:t>
            </a:r>
            <a:r>
              <a:rPr lang="en-GB" kern="100" dirty="0">
                <a:effectLst/>
                <a:latin typeface="Aptos" panose="020B0004020202020204" pitchFamily="34" charset="0"/>
                <a:ea typeface="Aptos" panose="020B0004020202020204" pitchFamily="34" charset="0"/>
                <a:cs typeface="Times New Roman" panose="02020603050405020304" pitchFamily="18" charset="0"/>
              </a:rPr>
              <a:t>. Chrysis had served for eight years of this war and half of the ninth when she went into exile.</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We know that this Chrysis had been the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of Hera at Argos for a total of </a:t>
            </a:r>
            <a:r>
              <a:rPr lang="en-GB" sz="1800" b="1" kern="100" dirty="0">
                <a:effectLst/>
                <a:latin typeface="Aptos" panose="020B0004020202020204" pitchFamily="34" charset="0"/>
                <a:ea typeface="Aptos" panose="020B0004020202020204" pitchFamily="34" charset="0"/>
                <a:cs typeface="Aptos" panose="020B0004020202020204" pitchFamily="34" charset="0"/>
              </a:rPr>
              <a:t>fi</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fty-six and a half years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since Thucydides (2.2.1) had used the forty-eighth year of her priesthood as one means of dating the </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rst year of the Peloponnesian War (431–404 BCE). Pausanias (2.17.7)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[#10]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says her statue was not taken down – so the priestess was important enough to have this honour - still stands in front of burnt temple.</a:t>
            </a:r>
          </a:p>
        </p:txBody>
      </p:sp>
    </p:spTree>
    <p:extLst>
      <p:ext uri="{BB962C8B-B14F-4D97-AF65-F5344CB8AC3E}">
        <p14:creationId xmlns:p14="http://schemas.microsoft.com/office/powerpoint/2010/main" val="1681104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B2652-DBB8-AE3F-BCFB-4001CD886935}"/>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8437CBC-B4BD-8755-BE2F-DA5EAF51F53B}"/>
              </a:ext>
            </a:extLst>
          </p:cNvPr>
          <p:cNvSpPr txBox="1"/>
          <p:nvPr/>
        </p:nvSpPr>
        <p:spPr>
          <a:xfrm>
            <a:off x="635000" y="657921"/>
            <a:ext cx="11137899" cy="5553572"/>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Good segway to…</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Skilled or unskilled?</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“And the cause of this inconsistency and confusion is that men believe that the office of king is, like that of priest, one which any man can fill, whereas it is the most important of human functions and demands the greatest wisdom.”</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Isocrates,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To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Nicoles</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6</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 most cases, the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or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had no special religious training or knowledge to bring to their office. What expertise they had was acquired on the job. Yet individuals who held a lifetime priesthood might acquire a good deal of ritual and technical knowledge over the course of a career.</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 famous example is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Lysimache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who, in the </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fth-century BCE, was the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of Athena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Polias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for sixty-four</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years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IG</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II 3453; 2 Pliny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HN</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34.76). </a:t>
            </a:r>
          </a:p>
        </p:txBody>
      </p:sp>
    </p:spTree>
    <p:extLst>
      <p:ext uri="{BB962C8B-B14F-4D97-AF65-F5344CB8AC3E}">
        <p14:creationId xmlns:p14="http://schemas.microsoft.com/office/powerpoint/2010/main" val="404327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9C4F9D-1C50-052E-B920-DF117F2A81B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89CC178-823A-42CE-0064-89E52E431857}"/>
              </a:ext>
            </a:extLst>
          </p:cNvPr>
          <p:cNvSpPr txBox="1"/>
          <p:nvPr/>
        </p:nvSpPr>
        <p:spPr>
          <a:xfrm>
            <a:off x="428626" y="2856080"/>
            <a:ext cx="7710487" cy="3866571"/>
          </a:xfrm>
          <a:prstGeom prst="rect">
            <a:avLst/>
          </a:prstGeom>
          <a:noFill/>
        </p:spPr>
        <p:txBody>
          <a:bodyPr wrap="square">
            <a:spAutoFit/>
          </a:bodyPr>
          <a:lstStyle/>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“[This . . .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Lysimache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was by her descent (daughter) of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Drakontides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she completed [eighty-eight] years;</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 . sixty-four years she [served] Athena</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and lived to see four [generations] of children.</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Lysimache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mother of - of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Phlya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Uninscribed space</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[Demetrios] made it.”</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Statue base of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Lysimache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priestess of Athena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Polias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IG</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II(2) 3453) (360 BC)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[#11]</a:t>
            </a:r>
          </a:p>
        </p:txBody>
      </p:sp>
      <p:pic>
        <p:nvPicPr>
          <p:cNvPr id="4" name="Picture 3" descr="A close up of a text&#10;&#10;AI-generated content may be incorrect.">
            <a:extLst>
              <a:ext uri="{FF2B5EF4-FFF2-40B4-BE49-F238E27FC236}">
                <a16:creationId xmlns:a16="http://schemas.microsoft.com/office/drawing/2014/main" id="{9BE2898B-DE61-B7E2-D19D-F06466594F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626" y="372521"/>
            <a:ext cx="5451474" cy="2119309"/>
          </a:xfrm>
          <a:prstGeom prst="rect">
            <a:avLst/>
          </a:prstGeom>
        </p:spPr>
      </p:pic>
      <p:pic>
        <p:nvPicPr>
          <p:cNvPr id="5" name="Picture 4">
            <a:extLst>
              <a:ext uri="{FF2B5EF4-FFF2-40B4-BE49-F238E27FC236}">
                <a16:creationId xmlns:a16="http://schemas.microsoft.com/office/drawing/2014/main" id="{C60EA504-7EF2-B578-321A-C08A2EE4BAED}"/>
              </a:ext>
            </a:extLst>
          </p:cNvPr>
          <p:cNvPicPr>
            <a:picLocks noChangeAspect="1"/>
          </p:cNvPicPr>
          <p:nvPr/>
        </p:nvPicPr>
        <p:blipFill>
          <a:blip r:embed="rId3"/>
          <a:stretch>
            <a:fillRect/>
          </a:stretch>
        </p:blipFill>
        <p:spPr>
          <a:xfrm>
            <a:off x="8228806" y="372521"/>
            <a:ext cx="3686174" cy="4967119"/>
          </a:xfrm>
          <a:prstGeom prst="rect">
            <a:avLst/>
          </a:prstGeom>
        </p:spPr>
      </p:pic>
      <p:sp>
        <p:nvSpPr>
          <p:cNvPr id="7" name="TextBox 6">
            <a:extLst>
              <a:ext uri="{FF2B5EF4-FFF2-40B4-BE49-F238E27FC236}">
                <a16:creationId xmlns:a16="http://schemas.microsoft.com/office/drawing/2014/main" id="{21116191-5DD5-03FA-FF8B-B2D095208380}"/>
              </a:ext>
            </a:extLst>
          </p:cNvPr>
          <p:cNvSpPr txBox="1"/>
          <p:nvPr/>
        </p:nvSpPr>
        <p:spPr>
          <a:xfrm>
            <a:off x="8318500" y="5562149"/>
            <a:ext cx="3506787" cy="923330"/>
          </a:xfrm>
          <a:prstGeom prst="rect">
            <a:avLst/>
          </a:prstGeom>
          <a:noFill/>
        </p:spPr>
        <p:txBody>
          <a:bodyPr wrap="square">
            <a:spAutoFit/>
          </a:bodyPr>
          <a:lstStyle/>
          <a:p>
            <a:r>
              <a:rPr lang="en-GB" dirty="0"/>
              <a:t>Marble portrait head of an old woman, sometimes identified as </a:t>
            </a:r>
            <a:r>
              <a:rPr lang="en-GB" dirty="0" err="1"/>
              <a:t>Lysimache</a:t>
            </a:r>
            <a:r>
              <a:rPr lang="en-GB" dirty="0"/>
              <a:t>, priestess of Athena</a:t>
            </a:r>
          </a:p>
        </p:txBody>
      </p:sp>
    </p:spTree>
    <p:extLst>
      <p:ext uri="{BB962C8B-B14F-4D97-AF65-F5344CB8AC3E}">
        <p14:creationId xmlns:p14="http://schemas.microsoft.com/office/powerpoint/2010/main" val="326775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C4E089-5B64-CB4F-9919-3705F5171F9F}"/>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3DDD715-3E5B-966E-256E-F061B8AE8CF0}"/>
              </a:ext>
            </a:extLst>
          </p:cNvPr>
          <p:cNvSpPr txBox="1"/>
          <p:nvPr/>
        </p:nvSpPr>
        <p:spPr>
          <a:xfrm>
            <a:off x="695528" y="325462"/>
            <a:ext cx="6343650" cy="6351482"/>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Dedication for the priestess </a:t>
            </a:r>
            <a:r>
              <a:rPr lang="en-GB" sz="1800" b="1" kern="100" dirty="0" err="1">
                <a:effectLst/>
                <a:latin typeface="Aptos" panose="020B0004020202020204" pitchFamily="34" charset="0"/>
                <a:ea typeface="Aptos" panose="020B0004020202020204" pitchFamily="34" charset="0"/>
                <a:cs typeface="Times New Roman" panose="02020603050405020304" pitchFamily="18" charset="0"/>
              </a:rPr>
              <a:t>Penteteris</a:t>
            </a:r>
            <a:endParaRPr lang="en-GB"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b="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https://www.atticinscriptions.com/inscription/IGII31/1056</a:t>
            </a:r>
          </a:p>
          <a:p>
            <a:pPr>
              <a:lnSpc>
                <a:spcPct val="107000"/>
              </a:lnSpc>
              <a:spcAft>
                <a:spcPts val="800"/>
              </a:spcAft>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IG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II(3) 1.1056 (260-220 BC)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[#12]</a:t>
            </a:r>
          </a:p>
          <a:p>
            <a:pPr>
              <a:lnSpc>
                <a:spcPct val="107000"/>
              </a:lnSpc>
              <a:spcAft>
                <a:spcPts val="800"/>
              </a:spcAft>
            </a:pPr>
            <a:endParaRPr lang="en-GB" b="1"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 . . . . [for his (?) piety towards the gods and] [love of honour] towards the Council and the People; and the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prytany</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secretary shall inscribe this decree on a stone stele and stand it [on the acropolis]; and for the inscription of the stele [the administrator] shall allocate [the expenditure]. </a:t>
            </a:r>
          </a:p>
          <a:p>
            <a:pPr>
              <a:lnSpc>
                <a:spcPct val="107000"/>
              </a:lnSpc>
              <a:spcAft>
                <a:spcPts val="800"/>
              </a:spcAft>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col. 1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In crown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Council</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People (crown)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of Athena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Polias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Penteteris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pic>
        <p:nvPicPr>
          <p:cNvPr id="6" name="Picture 5">
            <a:hlinkClick r:id="rId2"/>
            <a:extLst>
              <a:ext uri="{FF2B5EF4-FFF2-40B4-BE49-F238E27FC236}">
                <a16:creationId xmlns:a16="http://schemas.microsoft.com/office/drawing/2014/main" id="{A041F9CD-E909-4CD8-CED7-60E9355227BE}"/>
              </a:ext>
            </a:extLst>
          </p:cNvPr>
          <p:cNvPicPr>
            <a:picLocks noChangeAspect="1"/>
          </p:cNvPicPr>
          <p:nvPr/>
        </p:nvPicPr>
        <p:blipFill>
          <a:blip r:embed="rId3"/>
          <a:stretch>
            <a:fillRect/>
          </a:stretch>
        </p:blipFill>
        <p:spPr>
          <a:xfrm>
            <a:off x="7108869" y="59832"/>
            <a:ext cx="4994231" cy="6798168"/>
          </a:xfrm>
          <a:prstGeom prst="rect">
            <a:avLst/>
          </a:prstGeom>
        </p:spPr>
      </p:pic>
      <p:sp>
        <p:nvSpPr>
          <p:cNvPr id="2" name="TextBox 1">
            <a:extLst>
              <a:ext uri="{FF2B5EF4-FFF2-40B4-BE49-F238E27FC236}">
                <a16:creationId xmlns:a16="http://schemas.microsoft.com/office/drawing/2014/main" id="{51946EFA-037C-D3A2-096D-210F731FEFCF}"/>
              </a:ext>
            </a:extLst>
          </p:cNvPr>
          <p:cNvSpPr txBox="1"/>
          <p:nvPr/>
        </p:nvSpPr>
        <p:spPr>
          <a:xfrm>
            <a:off x="695528" y="6163206"/>
            <a:ext cx="7664585" cy="646331"/>
          </a:xfrm>
          <a:prstGeom prst="rect">
            <a:avLst/>
          </a:prstGeom>
          <a:noFill/>
        </p:spPr>
        <p:txBody>
          <a:bodyPr wrap="square">
            <a:spAutoFit/>
          </a:bodyPr>
          <a:lstStyle/>
          <a:p>
            <a:r>
              <a:rPr lang="en-GB" dirty="0">
                <a:hlinkClick r:id="rId4"/>
              </a:rPr>
              <a:t>https://www.atticinscriptions.com/inscription/PriestsandPriestesses/11</a:t>
            </a:r>
            <a:r>
              <a:rPr lang="en-GB" dirty="0"/>
              <a:t> </a:t>
            </a:r>
            <a:r>
              <a:rPr lang="en-GB" dirty="0">
                <a:solidFill>
                  <a:srgbClr val="FF0000"/>
                </a:solidFill>
              </a:rPr>
              <a:t>[#13]</a:t>
            </a:r>
          </a:p>
        </p:txBody>
      </p:sp>
    </p:spTree>
    <p:extLst>
      <p:ext uri="{BB962C8B-B14F-4D97-AF65-F5344CB8AC3E}">
        <p14:creationId xmlns:p14="http://schemas.microsoft.com/office/powerpoint/2010/main" val="136550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a:extLst>
              <a:ext uri="{FF2B5EF4-FFF2-40B4-BE49-F238E27FC236}">
                <a16:creationId xmlns:a16="http://schemas.microsoft.com/office/drawing/2014/main" id="{67D4398C-9623-A748-8A16-EAF920087B99}"/>
              </a:ext>
            </a:extLst>
          </p:cNvPr>
          <p:cNvPicPr>
            <a:picLocks noChangeAspect="1"/>
          </p:cNvPicPr>
          <p:nvPr/>
        </p:nvPicPr>
        <p:blipFill rotWithShape="1">
          <a:blip r:embed="rId3">
            <a:extLst>
              <a:ext uri="{28A0092B-C50C-407E-A947-70E740481C1C}">
                <a14:useLocalDpi xmlns:a14="http://schemas.microsoft.com/office/drawing/2010/main" val="0"/>
              </a:ext>
            </a:extLst>
          </a:blip>
          <a:srcRect l="12361" t="11136" r="19649" b="10100"/>
          <a:stretch/>
        </p:blipFill>
        <p:spPr bwMode="auto">
          <a:xfrm>
            <a:off x="216131" y="0"/>
            <a:ext cx="4339243" cy="6749933"/>
          </a:xfrm>
          <a:prstGeom prst="rect">
            <a:avLst/>
          </a:prstGeom>
          <a:noFill/>
          <a:ln>
            <a:noFill/>
          </a:ln>
        </p:spPr>
      </p:pic>
      <p:sp>
        <p:nvSpPr>
          <p:cNvPr id="2" name="TextBox 1">
            <a:extLst>
              <a:ext uri="{FF2B5EF4-FFF2-40B4-BE49-F238E27FC236}">
                <a16:creationId xmlns:a16="http://schemas.microsoft.com/office/drawing/2014/main" id="{A42F32C4-E4E3-5BE3-7FEC-D1A8D824A1B7}"/>
              </a:ext>
            </a:extLst>
          </p:cNvPr>
          <p:cNvSpPr txBox="1"/>
          <p:nvPr/>
        </p:nvSpPr>
        <p:spPr>
          <a:xfrm>
            <a:off x="7223921" y="238182"/>
            <a:ext cx="3130985" cy="707886"/>
          </a:xfrm>
          <a:prstGeom prst="rect">
            <a:avLst/>
          </a:prstGeom>
          <a:noFill/>
        </p:spPr>
        <p:txBody>
          <a:bodyPr wrap="none" rtlCol="0">
            <a:spAutoFit/>
          </a:bodyPr>
          <a:lstStyle/>
          <a:p>
            <a:r>
              <a:rPr lang="en-GB" sz="2000" dirty="0">
                <a:solidFill>
                  <a:srgbClr val="FFC000"/>
                </a:solidFill>
              </a:rPr>
              <a:t>Sacrificial Calendar of Erchia</a:t>
            </a:r>
          </a:p>
          <a:p>
            <a:pPr algn="ctr"/>
            <a:r>
              <a:rPr lang="en-GB" sz="2000" dirty="0">
                <a:solidFill>
                  <a:srgbClr val="FFC000"/>
                </a:solidFill>
              </a:rPr>
              <a:t>Ca. 375-350 BC</a:t>
            </a:r>
          </a:p>
        </p:txBody>
      </p:sp>
      <p:pic>
        <p:nvPicPr>
          <p:cNvPr id="9" name="Picture 8" descr="Icon&#10;&#10;Description automatically generated">
            <a:extLst>
              <a:ext uri="{FF2B5EF4-FFF2-40B4-BE49-F238E27FC236}">
                <a16:creationId xmlns:a16="http://schemas.microsoft.com/office/drawing/2014/main" id="{A9F30300-F54A-0D3D-2B6C-F9EA0628C8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7489" y="2257349"/>
            <a:ext cx="1495634" cy="2019582"/>
          </a:xfrm>
          <a:prstGeom prst="rect">
            <a:avLst/>
          </a:prstGeom>
        </p:spPr>
      </p:pic>
      <p:sp>
        <p:nvSpPr>
          <p:cNvPr id="11" name="TextBox 10">
            <a:extLst>
              <a:ext uri="{FF2B5EF4-FFF2-40B4-BE49-F238E27FC236}">
                <a16:creationId xmlns:a16="http://schemas.microsoft.com/office/drawing/2014/main" id="{4014A258-6098-89D3-51B6-D8E3711EAC49}"/>
              </a:ext>
            </a:extLst>
          </p:cNvPr>
          <p:cNvSpPr txBox="1"/>
          <p:nvPr/>
        </p:nvSpPr>
        <p:spPr>
          <a:xfrm>
            <a:off x="8382898" y="1219178"/>
            <a:ext cx="1040801" cy="646331"/>
          </a:xfrm>
          <a:prstGeom prst="rect">
            <a:avLst/>
          </a:prstGeom>
          <a:noFill/>
        </p:spPr>
        <p:txBody>
          <a:bodyPr wrap="square">
            <a:spAutoFit/>
          </a:bodyPr>
          <a:lstStyle/>
          <a:p>
            <a:pPr algn="ctr"/>
            <a:r>
              <a:rPr lang="en-GB" dirty="0">
                <a:solidFill>
                  <a:srgbClr val="FFC000"/>
                </a:solidFill>
                <a:hlinkClick r:id="rId2"/>
              </a:rPr>
              <a:t>AIO</a:t>
            </a:r>
            <a:r>
              <a:rPr lang="en-GB" dirty="0">
                <a:hlinkClick r:id="rId2"/>
              </a:rPr>
              <a:t> 593</a:t>
            </a:r>
            <a:r>
              <a:rPr lang="en-GB" dirty="0"/>
              <a:t> </a:t>
            </a:r>
            <a:r>
              <a:rPr lang="en-GB" dirty="0">
                <a:solidFill>
                  <a:srgbClr val="FF0000"/>
                </a:solidFill>
              </a:rPr>
              <a:t>[#14]</a:t>
            </a:r>
          </a:p>
        </p:txBody>
      </p:sp>
      <p:sp>
        <p:nvSpPr>
          <p:cNvPr id="13" name="TextBox 12">
            <a:extLst>
              <a:ext uri="{FF2B5EF4-FFF2-40B4-BE49-F238E27FC236}">
                <a16:creationId xmlns:a16="http://schemas.microsoft.com/office/drawing/2014/main" id="{3E1B7CFC-68A3-80E0-0BC8-D952A7EDF2C4}"/>
              </a:ext>
            </a:extLst>
          </p:cNvPr>
          <p:cNvSpPr txBox="1"/>
          <p:nvPr/>
        </p:nvSpPr>
        <p:spPr>
          <a:xfrm>
            <a:off x="4957489" y="4761659"/>
            <a:ext cx="6751056" cy="1754326"/>
          </a:xfrm>
          <a:prstGeom prst="rect">
            <a:avLst/>
          </a:prstGeom>
          <a:noFill/>
        </p:spPr>
        <p:txBody>
          <a:bodyPr wrap="square">
            <a:spAutoFit/>
          </a:bodyPr>
          <a:lstStyle/>
          <a:p>
            <a:r>
              <a:rPr lang="en-GB" dirty="0"/>
              <a:t>The calendar is divided into five columns of offerings the cost of which is approximately equal (ca. 110 dr. per column, ca. 550 dr. overall). </a:t>
            </a:r>
          </a:p>
          <a:p>
            <a:endParaRPr lang="en-GB" dirty="0"/>
          </a:p>
          <a:p>
            <a:r>
              <a:rPr lang="en-GB" dirty="0"/>
              <a:t>This presumably reflects the division of the costs of the programme among five individuals or groups</a:t>
            </a:r>
          </a:p>
        </p:txBody>
      </p:sp>
      <p:sp>
        <p:nvSpPr>
          <p:cNvPr id="15" name="TextBox 14">
            <a:extLst>
              <a:ext uri="{FF2B5EF4-FFF2-40B4-BE49-F238E27FC236}">
                <a16:creationId xmlns:a16="http://schemas.microsoft.com/office/drawing/2014/main" id="{1CC8ACF7-38CD-F527-5DBF-5EEA5B748A5C}"/>
              </a:ext>
            </a:extLst>
          </p:cNvPr>
          <p:cNvSpPr txBox="1"/>
          <p:nvPr/>
        </p:nvSpPr>
        <p:spPr>
          <a:xfrm>
            <a:off x="6643363" y="2217109"/>
            <a:ext cx="5081195" cy="2031325"/>
          </a:xfrm>
          <a:prstGeom prst="rect">
            <a:avLst/>
          </a:prstGeom>
          <a:noFill/>
        </p:spPr>
        <p:txBody>
          <a:bodyPr wrap="square">
            <a:spAutoFit/>
          </a:bodyPr>
          <a:lstStyle/>
          <a:p>
            <a:r>
              <a:rPr lang="en-GB" dirty="0">
                <a:solidFill>
                  <a:srgbClr val="FFC000"/>
                </a:solidFill>
              </a:rPr>
              <a:t>Attic Inscriptions Online (AIO) </a:t>
            </a:r>
            <a:r>
              <a:rPr lang="en-GB" dirty="0"/>
              <a:t>Founded by Stephen Lambert and launched in 2012 – now site is run by BSA </a:t>
            </a:r>
          </a:p>
          <a:p>
            <a:endParaRPr lang="en-GB" dirty="0"/>
          </a:p>
          <a:p>
            <a:r>
              <a:rPr lang="en-GB" dirty="0">
                <a:solidFill>
                  <a:srgbClr val="FFC000"/>
                </a:solidFill>
              </a:rPr>
              <a:t>Attic Inscriptions Education (AIE) </a:t>
            </a:r>
            <a:r>
              <a:rPr lang="en-GB" dirty="0"/>
              <a:t>contains resources facilitating the use of Attic inscriptions for teachers and students at pre-University level.</a:t>
            </a:r>
          </a:p>
        </p:txBody>
      </p:sp>
    </p:spTree>
    <p:extLst>
      <p:ext uri="{BB962C8B-B14F-4D97-AF65-F5344CB8AC3E}">
        <p14:creationId xmlns:p14="http://schemas.microsoft.com/office/powerpoint/2010/main" val="34506103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B6564D-27FD-F0EA-538D-9D02A6277F9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DA41422B-9D51-BBA1-0147-24218E448DFB}"/>
              </a:ext>
            </a:extLst>
          </p:cNvPr>
          <p:cNvSpPr txBox="1"/>
          <p:nvPr/>
        </p:nvSpPr>
        <p:spPr>
          <a:xfrm>
            <a:off x="444500" y="709217"/>
            <a:ext cx="6273800" cy="5838521"/>
          </a:xfrm>
          <a:prstGeom prst="rect">
            <a:avLst/>
          </a:prstGeom>
          <a:noFill/>
        </p:spPr>
        <p:txBody>
          <a:bodyPr wrap="square">
            <a:spAutoFit/>
          </a:bodyPr>
          <a:lstStyle/>
          <a:p>
            <a:pPr>
              <a:lnSpc>
                <a:spcPct val="107000"/>
              </a:lnSpc>
              <a:spcAft>
                <a:spcPts val="800"/>
              </a:spcAft>
            </a:pP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Manteis</a:t>
            </a:r>
            <a:endParaRPr lang="en-GB" sz="1800" b="1"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Who were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what did they do? Who could be a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mantis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Unlike the typical civic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mantis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was a purveyor of services that depended on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technical knowledge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to a not negligible extent, on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personal charisma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ability to inspire con</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dence in oneself as someone possessing special skills, knowledge, and talents). We might describe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as ‘migrant charismatic specialists’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(Burkert 1992: 42),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who travelled from city to offering supernatural services for a fee to anyone who was willing and able to pay. </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(Flower, 2015, 298).</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But, of course, exceptions – some settled in one place; some attached to armies. </a:t>
            </a:r>
          </a:p>
        </p:txBody>
      </p:sp>
      <p:pic>
        <p:nvPicPr>
          <p:cNvPr id="2" name="Picture 1">
            <a:extLst>
              <a:ext uri="{FF2B5EF4-FFF2-40B4-BE49-F238E27FC236}">
                <a16:creationId xmlns:a16="http://schemas.microsoft.com/office/drawing/2014/main" id="{E50D61FF-65D7-5D61-F118-BA46A91C0598}"/>
              </a:ext>
            </a:extLst>
          </p:cNvPr>
          <p:cNvPicPr>
            <a:picLocks noChangeAspect="1"/>
          </p:cNvPicPr>
          <p:nvPr/>
        </p:nvPicPr>
        <p:blipFill>
          <a:blip r:embed="rId2"/>
          <a:stretch>
            <a:fillRect/>
          </a:stretch>
        </p:blipFill>
        <p:spPr>
          <a:xfrm>
            <a:off x="6628155" y="1452697"/>
            <a:ext cx="5285690" cy="4206605"/>
          </a:xfrm>
          <a:prstGeom prst="rect">
            <a:avLst/>
          </a:prstGeom>
        </p:spPr>
      </p:pic>
    </p:spTree>
    <p:extLst>
      <p:ext uri="{BB962C8B-B14F-4D97-AF65-F5344CB8AC3E}">
        <p14:creationId xmlns:p14="http://schemas.microsoft.com/office/powerpoint/2010/main" val="1053934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16BB327-7AA9-4EC5-815F-9D8E6BC53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05C8BF8-E4C1-F1A7-B082-30DFD4FF8D82}"/>
              </a:ext>
            </a:extLst>
          </p:cNvPr>
          <p:cNvPicPr>
            <a:picLocks noChangeAspect="1"/>
          </p:cNvPicPr>
          <p:nvPr/>
        </p:nvPicPr>
        <p:blipFill>
          <a:blip r:embed="rId2"/>
          <a:stretch>
            <a:fillRect/>
          </a:stretch>
        </p:blipFill>
        <p:spPr>
          <a:xfrm>
            <a:off x="3999560" y="287754"/>
            <a:ext cx="4192880" cy="6282491"/>
          </a:xfrm>
          <a:prstGeom prst="rect">
            <a:avLst/>
          </a:prstGeom>
        </p:spPr>
      </p:pic>
    </p:spTree>
    <p:extLst>
      <p:ext uri="{BB962C8B-B14F-4D97-AF65-F5344CB8AC3E}">
        <p14:creationId xmlns:p14="http://schemas.microsoft.com/office/powerpoint/2010/main" val="12036836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6C283A-D4D3-6CD4-3148-EE3C354C411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54CDA30-1FD4-303B-BBD3-304B2F9B821E}"/>
              </a:ext>
            </a:extLst>
          </p:cNvPr>
          <p:cNvSpPr txBox="1"/>
          <p:nvPr/>
        </p:nvSpPr>
        <p:spPr>
          <a:xfrm>
            <a:off x="577850" y="829810"/>
            <a:ext cx="11036300" cy="4653069"/>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Settled in one place…</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At the sanctuary of Olympia two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(one from the family of the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Iamidai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another from the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Klytiadai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not only practised divination atop Zeus’ altar but were responsible for the care of the altar and for certain monthly sacri</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ces, which were duties of a kind that elsewhere normally belonged to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(Paus. 5.13.11, 5.15.10; Weniger 1915).</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b="1" kern="100" dirty="0">
                <a:latin typeface="Aptos" panose="020B0004020202020204" pitchFamily="34" charset="0"/>
                <a:ea typeface="Aptos" panose="020B0004020202020204" pitchFamily="34" charset="0"/>
                <a:cs typeface="Times New Roman" panose="02020603050405020304" pitchFamily="18" charset="0"/>
              </a:rPr>
              <a:t>Attached to armies…</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Some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struck up long-term relationships with particular generals. Nikias is said to have relied upon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Stilbides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(Plut. Nic. 23.5) and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Aristander</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of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Telmessos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served both Philip II and then Alexander the Great.</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While on military campaign two types of sacri</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cial divination were of particular importance: one was the camp-ground sacri</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ce (called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the other was the battle-line sacri</a:t>
            </a:r>
            <a:r>
              <a:rPr lang="en-GB" sz="1800" kern="100" dirty="0">
                <a:effectLst/>
                <a:latin typeface="Aptos" panose="020B0004020202020204" pitchFamily="34" charset="0"/>
                <a:ea typeface="Aptos" panose="020B0004020202020204" pitchFamily="34" charset="0"/>
                <a:cs typeface="Aptos" panose="020B0004020202020204" pitchFamily="34" charset="0"/>
              </a:rPr>
              <a:t>fi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ce (called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sphagia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p:txBody>
      </p:sp>
    </p:spTree>
    <p:extLst>
      <p:ext uri="{BB962C8B-B14F-4D97-AF65-F5344CB8AC3E}">
        <p14:creationId xmlns:p14="http://schemas.microsoft.com/office/powerpoint/2010/main" val="1841366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8343B5-26E9-5E78-2845-6CDFA4B8385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BAF1D969-4C1F-C03A-8164-C3B2336EBE63}"/>
              </a:ext>
            </a:extLst>
          </p:cNvPr>
          <p:cNvSpPr txBox="1"/>
          <p:nvPr/>
        </p:nvSpPr>
        <p:spPr>
          <a:xfrm>
            <a:off x="673100" y="1598306"/>
            <a:ext cx="4991100" cy="3661387"/>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Duties of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manteis</a:t>
            </a:r>
            <a:endParaRPr lang="en-GB" sz="1800" b="1"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Expert in the art of divination</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Also associated with healing and purification</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 some cases, they function similar to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hierioi</a:t>
            </a:r>
            <a:endParaRPr lang="en-GB" sz="1800"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Authority and credibility often came from membership to a particular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genos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of seers (the four most renowned were the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Melampodidai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Iamidai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Klytiadai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Telliadai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p:txBody>
      </p:sp>
      <p:pic>
        <p:nvPicPr>
          <p:cNvPr id="2" name="Picture 1">
            <a:extLst>
              <a:ext uri="{FF2B5EF4-FFF2-40B4-BE49-F238E27FC236}">
                <a16:creationId xmlns:a16="http://schemas.microsoft.com/office/drawing/2014/main" id="{766172C9-C225-C842-366F-D2C1B8355360}"/>
              </a:ext>
            </a:extLst>
          </p:cNvPr>
          <p:cNvPicPr>
            <a:picLocks noChangeAspect="1"/>
          </p:cNvPicPr>
          <p:nvPr/>
        </p:nvPicPr>
        <p:blipFill>
          <a:blip r:embed="rId2"/>
          <a:stretch>
            <a:fillRect/>
          </a:stretch>
        </p:blipFill>
        <p:spPr>
          <a:xfrm>
            <a:off x="6096000" y="1516197"/>
            <a:ext cx="5285690" cy="4206605"/>
          </a:xfrm>
          <a:prstGeom prst="rect">
            <a:avLst/>
          </a:prstGeom>
        </p:spPr>
      </p:pic>
    </p:spTree>
    <p:extLst>
      <p:ext uri="{BB962C8B-B14F-4D97-AF65-F5344CB8AC3E}">
        <p14:creationId xmlns:p14="http://schemas.microsoft.com/office/powerpoint/2010/main" val="14723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01F55A-8C41-31D5-1181-3DC48A69A575}"/>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4213540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ACA672-F763-F51C-98E7-0E7A598BB984}"/>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681766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34F6FC-E899-2D84-0363-451E5A5EACB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08ADE566-C5A4-AFB0-F343-5D212C7F0AF3}"/>
              </a:ext>
            </a:extLst>
          </p:cNvPr>
          <p:cNvSpPr txBox="1"/>
          <p:nvPr/>
        </p:nvSpPr>
        <p:spPr>
          <a:xfrm>
            <a:off x="1981996" y="782440"/>
            <a:ext cx="3321844" cy="5633337"/>
          </a:xfrm>
          <a:prstGeom prst="rect">
            <a:avLst/>
          </a:prstGeom>
          <a:noFill/>
        </p:spPr>
        <p:txBody>
          <a:bodyPr wrap="square">
            <a:spAutoFit/>
          </a:bodyPr>
          <a:lstStyle/>
          <a:p>
            <a:pPr>
              <a:lnSpc>
                <a:spcPct val="107000"/>
              </a:lnSpc>
              <a:spcAft>
                <a:spcPts val="800"/>
              </a:spcAft>
            </a:pPr>
            <a:r>
              <a:rPr lang="en-GB" sz="1800" b="1" i="1" kern="100" dirty="0">
                <a:effectLst/>
                <a:latin typeface="Aptos" panose="020B0004020202020204" pitchFamily="34" charset="0"/>
                <a:ea typeface="Aptos" panose="020B0004020202020204" pitchFamily="34" charset="0"/>
                <a:cs typeface="Times New Roman" panose="02020603050405020304" pitchFamily="18" charset="0"/>
              </a:rPr>
              <a:t>Genos</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at Ptoion</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Ptoios golden-haired god of the oracle, to you this offering, Apollo,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Pastrophos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son Aristichos set up for you his image. You approved it and in exchange - according to the promise you made to me in person in darkness, when smiling, you responded to my voice -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grant true for me and my ancestors the good word of prophecy that is fulfilled.</a:t>
            </a:r>
          </a:p>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gn="r">
              <a:lnSpc>
                <a:spcPct val="107000"/>
              </a:lnSpc>
              <a:spcAft>
                <a:spcPts val="800"/>
              </a:spcAft>
            </a:pPr>
            <a:r>
              <a:rPr lang="en-GB" sz="1800" b="1" i="1" kern="100" dirty="0">
                <a:effectLst/>
                <a:latin typeface="Aptos" panose="020B0004020202020204" pitchFamily="34" charset="0"/>
                <a:ea typeface="Aptos" panose="020B0004020202020204" pitchFamily="34" charset="0"/>
                <a:cs typeface="Times New Roman" panose="02020603050405020304" pitchFamily="18" charset="0"/>
              </a:rPr>
              <a:t>BCH</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70 (1946) 217-232 </a:t>
            </a:r>
            <a:r>
              <a:rPr lang="en-GB"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[#15]</a:t>
            </a:r>
            <a:endPar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19F1E6FB-7826-800E-D41F-96B35347BA66}"/>
              </a:ext>
            </a:extLst>
          </p:cNvPr>
          <p:cNvPicPr>
            <a:picLocks noChangeAspect="1"/>
          </p:cNvPicPr>
          <p:nvPr/>
        </p:nvPicPr>
        <p:blipFill>
          <a:blip r:embed="rId2"/>
          <a:stretch>
            <a:fillRect/>
          </a:stretch>
        </p:blipFill>
        <p:spPr>
          <a:xfrm>
            <a:off x="6888161" y="476250"/>
            <a:ext cx="3321844" cy="5905500"/>
          </a:xfrm>
          <a:prstGeom prst="rect">
            <a:avLst/>
          </a:prstGeom>
        </p:spPr>
      </p:pic>
    </p:spTree>
    <p:extLst>
      <p:ext uri="{BB962C8B-B14F-4D97-AF65-F5344CB8AC3E}">
        <p14:creationId xmlns:p14="http://schemas.microsoft.com/office/powerpoint/2010/main" val="17679980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BC70A5-DCC7-8C21-DE08-45E6D1CC553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EEE88A28-BC3B-F363-3908-249708A0491C}"/>
              </a:ext>
            </a:extLst>
          </p:cNvPr>
          <p:cNvSpPr txBox="1"/>
          <p:nvPr/>
        </p:nvSpPr>
        <p:spPr>
          <a:xfrm>
            <a:off x="708025" y="1554297"/>
            <a:ext cx="5943600" cy="4060342"/>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Female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manteis</a:t>
            </a:r>
            <a:endParaRPr lang="en-GB" sz="1800" b="1"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Pythia often called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mantis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prophetis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Promantis</a:t>
            </a:r>
            <a:endParaRPr lang="en-GB" sz="1800"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i="1"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Female voice of a male god</a:t>
            </a:r>
          </a:p>
          <a:p>
            <a:pPr>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How chosen?</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Little is known. </a:t>
            </a:r>
          </a:p>
          <a:p>
            <a:pPr>
              <a:lnSpc>
                <a:spcPct val="107000"/>
              </a:lnSpc>
              <a:spcAft>
                <a:spcPts val="800"/>
              </a:spcAft>
            </a:pP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Pythia was probably selected, at the death of her predecessor, from amongst a guild of priestesses of the temple. These women were all natives of Delphi and were required to have had a sober life and be of good character</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p:txBody>
      </p:sp>
      <p:pic>
        <p:nvPicPr>
          <p:cNvPr id="2" name="Picture 1">
            <a:extLst>
              <a:ext uri="{FF2B5EF4-FFF2-40B4-BE49-F238E27FC236}">
                <a16:creationId xmlns:a16="http://schemas.microsoft.com/office/drawing/2014/main" id="{D8E50742-09DF-39F3-EA1E-CDABB75E0A63}"/>
              </a:ext>
            </a:extLst>
          </p:cNvPr>
          <p:cNvPicPr>
            <a:picLocks noChangeAspect="1"/>
          </p:cNvPicPr>
          <p:nvPr/>
        </p:nvPicPr>
        <p:blipFill>
          <a:blip r:embed="rId2"/>
          <a:stretch>
            <a:fillRect/>
          </a:stretch>
        </p:blipFill>
        <p:spPr>
          <a:xfrm>
            <a:off x="6475755" y="1554297"/>
            <a:ext cx="5285690" cy="4206605"/>
          </a:xfrm>
          <a:prstGeom prst="rect">
            <a:avLst/>
          </a:prstGeom>
        </p:spPr>
      </p:pic>
    </p:spTree>
    <p:extLst>
      <p:ext uri="{BB962C8B-B14F-4D97-AF65-F5344CB8AC3E}">
        <p14:creationId xmlns:p14="http://schemas.microsoft.com/office/powerpoint/2010/main" val="202460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7CFBD-E9A6-FB4C-27E0-6CCE67ABC8C6}"/>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E613C10-ECBE-9F2E-DCBC-ACDC6171B9B2}"/>
              </a:ext>
            </a:extLst>
          </p:cNvPr>
          <p:cNvSpPr txBox="1"/>
          <p:nvPr/>
        </p:nvSpPr>
        <p:spPr>
          <a:xfrm>
            <a:off x="457200" y="1358946"/>
            <a:ext cx="11226799" cy="3558795"/>
          </a:xfrm>
          <a:prstGeom prst="rect">
            <a:avLst/>
          </a:prstGeom>
          <a:noFill/>
        </p:spPr>
        <p:txBody>
          <a:bodyPr wrap="square">
            <a:spAutoFit/>
          </a:bodyPr>
          <a:lstStyle/>
          <a:p>
            <a:pPr>
              <a:lnSpc>
                <a:spcPct val="107000"/>
              </a:lnSpc>
              <a:spcAft>
                <a:spcPts val="800"/>
              </a:spcAft>
            </a:pP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Chresmologoi</a:t>
            </a:r>
            <a:endParaRPr lang="en-GB" sz="1800" b="1"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b="1"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Professional collectors, chanters, and interpreters of oracles. An Athenian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chresmologos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visited Xerxes at Susa (Herodotus 7.6)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[#16]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“Whenever he came into the king’s presence they would use high language concerning him and he would recite from his oracles; all that portended disaster to the Persian he left unspoken, but chose and recited such prophecies as were most favourable, telling of the Hellespont, how it must be bridged by a man of Persia, and how the host should march. So Xerxes was beset by </a:t>
            </a:r>
            <a:r>
              <a:rPr lang="en-GB" kern="100" dirty="0" err="1">
                <a:effectLst/>
                <a:latin typeface="Aptos" panose="020B0004020202020204" pitchFamily="34" charset="0"/>
                <a:ea typeface="Aptos" panose="020B0004020202020204" pitchFamily="34" charset="0"/>
                <a:cs typeface="Times New Roman" panose="02020603050405020304" pitchFamily="18" charset="0"/>
              </a:rPr>
              <a:t>Onomacritus</a:t>
            </a:r>
            <a:r>
              <a:rPr lang="en-GB" kern="100" dirty="0">
                <a:effectLst/>
                <a:latin typeface="Aptos" panose="020B0004020202020204" pitchFamily="34" charset="0"/>
                <a:ea typeface="Aptos" panose="020B0004020202020204" pitchFamily="34" charset="0"/>
                <a:cs typeface="Times New Roman" panose="02020603050405020304" pitchFamily="18" charset="0"/>
              </a:rPr>
              <a:t> with his oracles…”</a:t>
            </a:r>
          </a:p>
        </p:txBody>
      </p:sp>
    </p:spTree>
    <p:extLst>
      <p:ext uri="{BB962C8B-B14F-4D97-AF65-F5344CB8AC3E}">
        <p14:creationId xmlns:p14="http://schemas.microsoft.com/office/powerpoint/2010/main" val="7622769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EFEF92-65E0-5403-012E-389E232F7147}"/>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7C1DA357-DE41-654E-C6D3-03ACC0F953FD}"/>
              </a:ext>
            </a:extLst>
          </p:cNvPr>
          <p:cNvSpPr txBox="1"/>
          <p:nvPr/>
        </p:nvSpPr>
        <p:spPr>
          <a:xfrm>
            <a:off x="857250" y="1301943"/>
            <a:ext cx="10477499" cy="4254113"/>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Criticism of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and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Chresmologoi</a:t>
            </a:r>
            <a:endParaRPr lang="en-GB" sz="1800" b="1"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b="1"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Athenian reaction to the failed Sicilian Expedition (415-413 BC):</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 When the news reached Athens, even though the actual soldiers who had escaped from the action itself gave a clear report, they for long refused to believe that the armament could have been so utterly destroyed. When, however, they were convinced, they were angry with the orators who had taken part in promoting the expedition—as though they had not voted for it themselves—and they were also enraged at the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chresmologoi</a:t>
            </a:r>
            <a:r>
              <a:rPr lang="en-GB" kern="100" dirty="0">
                <a:effectLst/>
                <a:latin typeface="Aptos" panose="020B0004020202020204" pitchFamily="34" charset="0"/>
                <a:ea typeface="Aptos" panose="020B0004020202020204" pitchFamily="34" charset="0"/>
                <a:cs typeface="Times New Roman" panose="02020603050405020304" pitchFamily="18" charset="0"/>
              </a:rPr>
              <a:t> and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kern="100" dirty="0">
                <a:effectLst/>
                <a:latin typeface="Aptos" panose="020B0004020202020204" pitchFamily="34" charset="0"/>
                <a:ea typeface="Aptos" panose="020B0004020202020204" pitchFamily="34" charset="0"/>
                <a:cs typeface="Times New Roman" panose="02020603050405020304" pitchFamily="18" charset="0"/>
              </a:rPr>
              <a:t> and whoever at that time by any practice of divination had led them to hope that they would conquer Sicily.”</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Thucydides 8.1.1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[#17]</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p:txBody>
      </p:sp>
    </p:spTree>
    <p:extLst>
      <p:ext uri="{BB962C8B-B14F-4D97-AF65-F5344CB8AC3E}">
        <p14:creationId xmlns:p14="http://schemas.microsoft.com/office/powerpoint/2010/main" val="41053862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2A7A1D5-70EC-05DD-DD81-679D293467FE}"/>
              </a:ext>
            </a:extLst>
          </p:cNvPr>
          <p:cNvSpPr txBox="1"/>
          <p:nvPr/>
        </p:nvSpPr>
        <p:spPr>
          <a:xfrm>
            <a:off x="1095375" y="902988"/>
            <a:ext cx="10029825" cy="5359801"/>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Other (derogatory?) terms</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Magos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Magician</a:t>
            </a:r>
          </a:p>
          <a:p>
            <a:pPr marL="285750" indent="-285750">
              <a:lnSpc>
                <a:spcPct val="107000"/>
              </a:lnSpc>
              <a:spcAft>
                <a:spcPts val="800"/>
              </a:spcAft>
              <a:buFont typeface="Arial" panose="020B0604020202020204" pitchFamily="34" charset="0"/>
              <a:buChar char="•"/>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Goes/</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Goetis</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Sorcerer/sorceress</a:t>
            </a:r>
          </a:p>
          <a:p>
            <a:pPr marL="285750" indent="-285750">
              <a:lnSpc>
                <a:spcPct val="107000"/>
              </a:lnSpc>
              <a:spcAft>
                <a:spcPts val="800"/>
              </a:spcAft>
              <a:buFont typeface="Arial" panose="020B0604020202020204" pitchFamily="34" charset="0"/>
              <a:buChar char="•"/>
            </a:pP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Agyrtes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Begging priest</a:t>
            </a:r>
          </a:p>
          <a:p>
            <a:pPr marL="285750" indent="-285750">
              <a:lnSpc>
                <a:spcPct val="107000"/>
              </a:lnSpc>
              <a:spcAft>
                <a:spcPts val="800"/>
              </a:spcAft>
              <a:buFont typeface="Arial" panose="020B0604020202020204" pitchFamily="34" charset="0"/>
              <a:buChar char="•"/>
            </a:pP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Pharmakeus</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pharmakis</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Provider of potions and spells</a:t>
            </a:r>
          </a:p>
          <a:p>
            <a:pPr marL="285750" indent="-285750">
              <a:lnSpc>
                <a:spcPct val="107000"/>
              </a:lnSpc>
              <a:spcAft>
                <a:spcPts val="800"/>
              </a:spcAft>
              <a:buFont typeface="Arial" panose="020B0604020202020204" pitchFamily="34" charset="0"/>
              <a:buChar char="•"/>
            </a:pP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Oneiropolos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Dream interpreter</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Criticisms of religious experts (1)</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“Those who first attributed a sacred character to this disease [epilepsy] seem to me to be like the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magoi</a:t>
            </a:r>
            <a:r>
              <a:rPr lang="en-GB" kern="100" dirty="0">
                <a:effectLst/>
                <a:latin typeface="Aptos" panose="020B0004020202020204" pitchFamily="34" charset="0"/>
                <a:ea typeface="Aptos" panose="020B0004020202020204" pitchFamily="34" charset="0"/>
                <a:cs typeface="Times New Roman" panose="02020603050405020304" pitchFamily="18" charset="0"/>
              </a:rPr>
              <a:t> (sorcerers),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kathartai</a:t>
            </a:r>
            <a:r>
              <a:rPr lang="en-GB" kern="100" dirty="0">
                <a:effectLst/>
                <a:latin typeface="Aptos" panose="020B0004020202020204" pitchFamily="34" charset="0"/>
                <a:ea typeface="Aptos" panose="020B0004020202020204" pitchFamily="34" charset="0"/>
                <a:cs typeface="Times New Roman" panose="02020603050405020304" pitchFamily="18" charset="0"/>
              </a:rPr>
              <a:t> (</a:t>
            </a:r>
            <a:r>
              <a:rPr lang="en-GB" kern="100" dirty="0" err="1">
                <a:effectLst/>
                <a:latin typeface="Aptos" panose="020B0004020202020204" pitchFamily="34" charset="0"/>
                <a:ea typeface="Aptos" panose="020B0004020202020204" pitchFamily="34" charset="0"/>
                <a:cs typeface="Times New Roman" panose="02020603050405020304" pitchFamily="18" charset="0"/>
              </a:rPr>
              <a:t>puriers</a:t>
            </a:r>
            <a:r>
              <a:rPr lang="en-GB" kern="100" dirty="0">
                <a:effectLst/>
                <a:latin typeface="Aptos" panose="020B0004020202020204" pitchFamily="34" charset="0"/>
                <a:ea typeface="Aptos" panose="020B0004020202020204" pitchFamily="34" charset="0"/>
                <a:cs typeface="Times New Roman" panose="02020603050405020304" pitchFamily="18" charset="0"/>
              </a:rPr>
              <a:t>),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agyrtai</a:t>
            </a:r>
            <a:r>
              <a:rPr lang="en-GB" kern="100" dirty="0">
                <a:effectLst/>
                <a:latin typeface="Aptos" panose="020B0004020202020204" pitchFamily="34" charset="0"/>
                <a:ea typeface="Aptos" panose="020B0004020202020204" pitchFamily="34" charset="0"/>
                <a:cs typeface="Times New Roman" panose="02020603050405020304" pitchFamily="18" charset="0"/>
              </a:rPr>
              <a:t> (beggar-priests), and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alazones</a:t>
            </a:r>
            <a:r>
              <a:rPr lang="en-GB" kern="100" dirty="0">
                <a:effectLst/>
                <a:latin typeface="Aptos" panose="020B0004020202020204" pitchFamily="34" charset="0"/>
                <a:ea typeface="Aptos" panose="020B0004020202020204" pitchFamily="34" charset="0"/>
                <a:cs typeface="Times New Roman" panose="02020603050405020304" pitchFamily="18" charset="0"/>
              </a:rPr>
              <a:t> (charlatans) of our own day, men who pretend to be exceedingly pious and to have superior knowledge.”</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Hippocratic Corpus, On the Sacred Diseases 2 (5th cent. BC)</a:t>
            </a:r>
          </a:p>
        </p:txBody>
      </p:sp>
    </p:spTree>
    <p:extLst>
      <p:ext uri="{BB962C8B-B14F-4D97-AF65-F5344CB8AC3E}">
        <p14:creationId xmlns:p14="http://schemas.microsoft.com/office/powerpoint/2010/main" val="16734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94D126F-45D6-6E50-AE8B-B11D80A275B0}"/>
              </a:ext>
            </a:extLst>
          </p:cNvPr>
          <p:cNvSpPr txBox="1"/>
          <p:nvPr/>
        </p:nvSpPr>
        <p:spPr>
          <a:xfrm>
            <a:off x="419100" y="1198471"/>
            <a:ext cx="10439400" cy="4835426"/>
          </a:xfrm>
          <a:prstGeom prst="rect">
            <a:avLst/>
          </a:prstGeom>
          <a:noFill/>
        </p:spPr>
        <p:txBody>
          <a:bodyPr wrap="square">
            <a:spAutoFit/>
          </a:bodyPr>
          <a:lstStyle/>
          <a:p>
            <a:pPr lvl="1">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Criticisms of religious experts (2) </a:t>
            </a:r>
          </a:p>
          <a:p>
            <a:pPr lvl="1">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lvl="2">
              <a:lnSpc>
                <a:spcPct val="107000"/>
              </a:lnSpc>
              <a:spcAft>
                <a:spcPts val="800"/>
              </a:spcAft>
            </a:pPr>
            <a:r>
              <a:rPr lang="en-GB" kern="100" dirty="0">
                <a:effectLst/>
                <a:latin typeface="Aptos" panose="020B0004020202020204" pitchFamily="34" charset="0"/>
                <a:ea typeface="Aptos" panose="020B0004020202020204" pitchFamily="34" charset="0"/>
                <a:cs typeface="Times New Roman" panose="02020603050405020304" pitchFamily="18" charset="0"/>
              </a:rPr>
              <a:t>“</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Agyrtai</a:t>
            </a:r>
            <a:r>
              <a:rPr lang="en-GB" kern="100" dirty="0">
                <a:effectLst/>
                <a:latin typeface="Aptos" panose="020B0004020202020204" pitchFamily="34" charset="0"/>
                <a:ea typeface="Aptos" panose="020B0004020202020204" pitchFamily="34" charset="0"/>
                <a:cs typeface="Times New Roman" panose="02020603050405020304" pitchFamily="18" charset="0"/>
              </a:rPr>
              <a:t> and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kern="100" dirty="0">
                <a:effectLst/>
                <a:latin typeface="Aptos" panose="020B0004020202020204" pitchFamily="34" charset="0"/>
                <a:ea typeface="Aptos" panose="020B0004020202020204" pitchFamily="34" charset="0"/>
                <a:cs typeface="Times New Roman" panose="02020603050405020304" pitchFamily="18" charset="0"/>
              </a:rPr>
              <a:t> frequent the doors of the rich and persuade them that they have obtained from the gods, through sacrifices and incantations, the power to heal them through pleasant rituals if some wrong was committed either by them or their ancestors. And if someone wishes to bring ruin upon an enemy, with small expense he will be able to harm the just and unjust alike, since they have the ability through certain enchantments and binding spells to persuade the gods, as they say, to serve them . . . . And they produce a noisy din of books of </a:t>
            </a:r>
            <a:r>
              <a:rPr lang="en-GB" kern="100" dirty="0" err="1">
                <a:effectLst/>
                <a:latin typeface="Aptos" panose="020B0004020202020204" pitchFamily="34" charset="0"/>
                <a:ea typeface="Aptos" panose="020B0004020202020204" pitchFamily="34" charset="0"/>
                <a:cs typeface="Times New Roman" panose="02020603050405020304" pitchFamily="18" charset="0"/>
              </a:rPr>
              <a:t>Musaios</a:t>
            </a:r>
            <a:r>
              <a:rPr lang="en-GB" kern="100" dirty="0">
                <a:effectLst/>
                <a:latin typeface="Aptos" panose="020B0004020202020204" pitchFamily="34" charset="0"/>
                <a:ea typeface="Aptos" panose="020B0004020202020204" pitchFamily="34" charset="0"/>
                <a:cs typeface="Times New Roman" panose="02020603050405020304" pitchFamily="18" charset="0"/>
              </a:rPr>
              <a:t> and Orpheus, the offspring of the Moon and of the Muses, as they claim, and using these books in their sacrifices, they manage to persuade not only private individuals but even whole cities that there really are releases and purifications from unjust deeds by means of sacrifices and pleasant sport, some for the living and others for the dead. These releases and purifications they call initiations (</a:t>
            </a:r>
            <a:r>
              <a:rPr lang="en-GB" i="1" kern="100" dirty="0" err="1">
                <a:effectLst/>
                <a:latin typeface="Aptos" panose="020B0004020202020204" pitchFamily="34" charset="0"/>
                <a:ea typeface="Aptos" panose="020B0004020202020204" pitchFamily="34" charset="0"/>
                <a:cs typeface="Times New Roman" panose="02020603050405020304" pitchFamily="18" charset="0"/>
              </a:rPr>
              <a:t>teletai</a:t>
            </a:r>
            <a:r>
              <a:rPr lang="en-GB" kern="100" dirty="0">
                <a:effectLst/>
                <a:latin typeface="Aptos" panose="020B0004020202020204" pitchFamily="34" charset="0"/>
                <a:ea typeface="Aptos" panose="020B0004020202020204" pitchFamily="34" charset="0"/>
                <a:cs typeface="Times New Roman" panose="02020603050405020304" pitchFamily="18" charset="0"/>
              </a:rPr>
              <a:t>), which deliver us from evils there [in the underworld], while terrible things await those who have not sacrificed.”</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Plato, Republic 364b-e </a:t>
            </a:r>
            <a:r>
              <a:rPr lang="en-GB" sz="18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[#18]</a:t>
            </a:r>
          </a:p>
        </p:txBody>
      </p:sp>
    </p:spTree>
    <p:extLst>
      <p:ext uri="{BB962C8B-B14F-4D97-AF65-F5344CB8AC3E}">
        <p14:creationId xmlns:p14="http://schemas.microsoft.com/office/powerpoint/2010/main" val="3828411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D7F742-AA09-662D-2E8B-7ED5E31044CA}"/>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A3B49F5C-FDAE-7542-B81E-1DB1B883685D}"/>
              </a:ext>
            </a:extLst>
          </p:cNvPr>
          <p:cNvSpPr txBox="1"/>
          <p:nvPr/>
        </p:nvSpPr>
        <p:spPr>
          <a:xfrm>
            <a:off x="222250" y="464150"/>
            <a:ext cx="7791450" cy="6226063"/>
          </a:xfrm>
          <a:prstGeom prst="rect">
            <a:avLst/>
          </a:prstGeom>
          <a:noFill/>
        </p:spPr>
        <p:txBody>
          <a:bodyPr wrap="square">
            <a:spAutoFit/>
          </a:bodyPr>
          <a:lstStyle/>
          <a:p>
            <a:pPr marL="457200">
              <a:lnSpc>
                <a:spcPct val="107000"/>
              </a:lnSpc>
              <a:spcAft>
                <a:spcPts val="800"/>
              </a:spcAft>
            </a:pPr>
            <a:r>
              <a:rPr lang="en-GB" sz="1800" b="1" i="1" kern="100" dirty="0">
                <a:effectLst/>
                <a:latin typeface="Aptos" panose="020B0004020202020204" pitchFamily="34" charset="0"/>
                <a:ea typeface="Aptos" panose="020B0004020202020204" pitchFamily="34" charset="0"/>
                <a:cs typeface="Times New Roman" panose="02020603050405020304" pitchFamily="18" charset="0"/>
              </a:rPr>
              <a:t>Portrait of a Priestess: Women and Ritual in Ancient Greece</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a:t>
            </a:r>
            <a:r>
              <a:rPr lang="en-GB" b="1" kern="100" dirty="0">
                <a:latin typeface="Aptos" panose="020B0004020202020204" pitchFamily="34" charset="0"/>
                <a:ea typeface="Aptos" panose="020B0004020202020204" pitchFamily="34" charset="0"/>
                <a:cs typeface="Times New Roman" panose="02020603050405020304" pitchFamily="18" charset="0"/>
              </a:rPr>
              <a:t>Joan Breton Connelly, 2022</a:t>
            </a:r>
            <a:endParaRPr lang="en-GB"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457200">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marL="457200">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Modern accounts of ancient Greek priesthoods have often stressed the lack of training or qualifications for officeholders, their part-time status, and the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absence of a vocation</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to direct them in their service. These preoccupations reflect culturally determined assumptions for an expectation that ancient religious offices should look like those we know today. </a:t>
            </a:r>
          </a:p>
          <a:p>
            <a:pPr marL="457200">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marL="457200">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 more useful lens through which to understand Greek cult service is that of the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collective groups that defined communality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within the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polis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groups based on family, gender, age class, and marital status.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Social rituals defined communality as well, through activities such as poetic recitations, sacrificial meals, and </a:t>
            </a:r>
            <a:r>
              <a:rPr lang="en-GB" sz="1800" b="1" i="1" kern="100" dirty="0">
                <a:effectLst/>
                <a:latin typeface="Aptos" panose="020B0004020202020204" pitchFamily="34" charset="0"/>
                <a:ea typeface="Aptos" panose="020B0004020202020204" pitchFamily="34" charset="0"/>
                <a:cs typeface="Times New Roman" panose="02020603050405020304" pitchFamily="18" charset="0"/>
              </a:rPr>
              <a:t>symposia</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For women, it was the female lyric chorus that played the critical role, educating them in Greek tradition and culture, including ritual and the origins of local myth. </a:t>
            </a:r>
          </a:p>
          <a:p>
            <a:pPr marL="457200"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(Connelly, 2022, 28)</a:t>
            </a:r>
          </a:p>
        </p:txBody>
      </p:sp>
      <p:pic>
        <p:nvPicPr>
          <p:cNvPr id="6" name="Picture 5" descr="A book cover with a black and white picture&#10;&#10;AI-generated content may be incorrect.">
            <a:extLst>
              <a:ext uri="{FF2B5EF4-FFF2-40B4-BE49-F238E27FC236}">
                <a16:creationId xmlns:a16="http://schemas.microsoft.com/office/drawing/2014/main" id="{67809B91-B332-94F8-1746-21EE149AF3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7877" y="1464949"/>
            <a:ext cx="2838846" cy="3553321"/>
          </a:xfrm>
          <a:prstGeom prst="rect">
            <a:avLst/>
          </a:prstGeom>
        </p:spPr>
      </p:pic>
    </p:spTree>
    <p:extLst>
      <p:ext uri="{BB962C8B-B14F-4D97-AF65-F5344CB8AC3E}">
        <p14:creationId xmlns:p14="http://schemas.microsoft.com/office/powerpoint/2010/main" val="3544532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87982D-44F7-7C57-FD98-644EE21ADE33}"/>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698FB5F-E774-FC42-A7B9-65A7D0FB0438}"/>
              </a:ext>
            </a:extLst>
          </p:cNvPr>
          <p:cNvSpPr txBox="1"/>
          <p:nvPr/>
        </p:nvSpPr>
        <p:spPr>
          <a:xfrm>
            <a:off x="1322962" y="1169899"/>
            <a:ext cx="9484468" cy="5359801"/>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Bibliography</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i="1" kern="100" dirty="0">
                <a:effectLst/>
                <a:latin typeface="Aptos" panose="020B0004020202020204" pitchFamily="34" charset="0"/>
                <a:ea typeface="Aptos" panose="020B0004020202020204" pitchFamily="34" charset="0"/>
                <a:cs typeface="Times New Roman" panose="02020603050405020304" pitchFamily="18" charset="0"/>
              </a:rPr>
              <a:t>Portrait of a Priestess: Women and Ritual in Ancient Greece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by Connelly, Joan Breton 2022</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Orientalizing Revolution: Near Eastern Influence on Greek Culture in the Early Archaic Age,  W. Burkert, Cambridge, MA. </a:t>
            </a:r>
            <a:r>
              <a:rPr lang="en-GB" sz="1800" kern="100">
                <a:effectLst/>
                <a:latin typeface="Aptos" panose="020B0004020202020204" pitchFamily="34" charset="0"/>
                <a:ea typeface="Aptos" panose="020B0004020202020204" pitchFamily="34" charset="0"/>
                <a:cs typeface="Times New Roman" panose="02020603050405020304" pitchFamily="18" charset="0"/>
              </a:rPr>
              <a:t>1992</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i="1" kern="100" dirty="0">
                <a:latin typeface="Aptos" panose="020B0004020202020204" pitchFamily="34" charset="0"/>
                <a:ea typeface="Aptos" panose="020B0004020202020204" pitchFamily="34" charset="0"/>
                <a:cs typeface="Times New Roman" panose="02020603050405020304" pitchFamily="18" charset="0"/>
              </a:rPr>
              <a:t>A Study of the Greek Priestess</a:t>
            </a:r>
            <a:r>
              <a:rPr lang="en-GB" kern="100" dirty="0">
                <a:latin typeface="Aptos" panose="020B0004020202020204" pitchFamily="34" charset="0"/>
                <a:ea typeface="Aptos" panose="020B0004020202020204" pitchFamily="34" charset="0"/>
                <a:cs typeface="Times New Roman" panose="02020603050405020304" pitchFamily="18" charset="0"/>
              </a:rPr>
              <a:t>, Elizabeth Sinclair Holderman, University of Chicago Press 1913</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‘Religious Expertise’, Mike Flower, in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The Oxford Handbook of Ancient Greek Religion</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Esther Eidinow (ed.), Julia Kindt (ed.), 2015, 293–308.</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Ancient Greek Religion (Blackwell Ancient Religions) Jon D. </a:t>
            </a:r>
            <a:r>
              <a:rPr lang="en-GB" kern="100" dirty="0" err="1">
                <a:latin typeface="Aptos" panose="020B0004020202020204" pitchFamily="34" charset="0"/>
                <a:ea typeface="Aptos" panose="020B0004020202020204" pitchFamily="34" charset="0"/>
                <a:cs typeface="Times New Roman" panose="02020603050405020304" pitchFamily="18" charset="0"/>
              </a:rPr>
              <a:t>Mikalson</a:t>
            </a:r>
            <a:r>
              <a:rPr lang="en-GB" kern="100" dirty="0">
                <a:latin typeface="Aptos" panose="020B0004020202020204" pitchFamily="34" charset="0"/>
                <a:ea typeface="Aptos" panose="020B0004020202020204" pitchFamily="34" charset="0"/>
                <a:cs typeface="Times New Roman" panose="02020603050405020304" pitchFamily="18" charset="0"/>
              </a:rPr>
              <a:t> 2004</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534661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F5D8C-3987-D865-399A-6ABB382722B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8EC27E1-442A-8A52-732A-2D8F9314B11A}"/>
              </a:ext>
            </a:extLst>
          </p:cNvPr>
          <p:cNvSpPr txBox="1"/>
          <p:nvPr/>
        </p:nvSpPr>
        <p:spPr>
          <a:xfrm>
            <a:off x="752475" y="879025"/>
            <a:ext cx="10067925" cy="5952527"/>
          </a:xfrm>
          <a:prstGeom prst="rect">
            <a:avLst/>
          </a:prstGeom>
          <a:noFill/>
        </p:spPr>
        <p:txBody>
          <a:bodyPr wrap="square">
            <a:spAutoFit/>
          </a:bodyPr>
          <a:lstStyle/>
          <a:p>
            <a:pPr>
              <a:lnSpc>
                <a:spcPct val="107000"/>
              </a:lnSpc>
              <a:spcAft>
                <a:spcPts val="800"/>
              </a:spcAft>
            </a:pPr>
            <a:r>
              <a:rPr lang="en-GB" b="1" kern="100" dirty="0">
                <a:latin typeface="Aptos" panose="020B0004020202020204" pitchFamily="34" charset="0"/>
                <a:ea typeface="Aptos" panose="020B0004020202020204" pitchFamily="34" charset="0"/>
                <a:cs typeface="Times New Roman" panose="02020603050405020304" pitchFamily="18" charset="0"/>
              </a:rPr>
              <a:t>Required qualifications</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457200">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It is not as if priesthood came without qualifications, it is just that these are not the qualifications that we might expect today. It was </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pedigree, wealth, health, and wholeness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that qualified ancient Greek women for priesthood. </a:t>
            </a:r>
          </a:p>
          <a:p>
            <a:pPr marL="457200"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(Connelly, 2022, 29)</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b="1" kern="100" dirty="0">
                <a:latin typeface="Aptos" panose="020B0004020202020204" pitchFamily="34" charset="0"/>
                <a:ea typeface="Aptos" panose="020B0004020202020204" pitchFamily="34" charset="0"/>
                <a:cs typeface="Times New Roman" panose="02020603050405020304" pitchFamily="18" charset="0"/>
              </a:rPr>
              <a:t>Health and wholeness </a:t>
            </a:r>
            <a:r>
              <a:rPr lang="en-GB" kern="100" dirty="0">
                <a:latin typeface="Aptos" panose="020B0004020202020204" pitchFamily="34" charset="0"/>
                <a:ea typeface="Aptos" panose="020B0004020202020204" pitchFamily="34" charset="0"/>
                <a:cs typeface="Times New Roman" panose="02020603050405020304" pitchFamily="18" charset="0"/>
              </a:rPr>
              <a:t>- On Hellenistic Kos, inscriptions that advertise the sale of priesthoods stipulate that the men or women who purchased them had to be “healthy and whole” (</a:t>
            </a:r>
            <a:r>
              <a:rPr lang="en-GB" i="1" kern="100" dirty="0" err="1">
                <a:latin typeface="Aptos" panose="020B0004020202020204" pitchFamily="34" charset="0"/>
                <a:ea typeface="Aptos" panose="020B0004020202020204" pitchFamily="34" charset="0"/>
                <a:cs typeface="Times New Roman" panose="02020603050405020304" pitchFamily="18" charset="0"/>
              </a:rPr>
              <a:t>oloklaros</a:t>
            </a:r>
            <a:r>
              <a:rPr lang="en-GB" kern="100" dirty="0">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lvl="1">
              <a:lnSpc>
                <a:spcPct val="107000"/>
              </a:lnSpc>
              <a:spcAft>
                <a:spcPts val="800"/>
              </a:spcAft>
            </a:pPr>
            <a:r>
              <a:rPr lang="el-GR" kern="100" dirty="0">
                <a:latin typeface="Aptos" panose="020B0004020202020204" pitchFamily="34" charset="0"/>
                <a:ea typeface="Aptos" panose="020B0004020202020204" pitchFamily="34" charset="0"/>
                <a:cs typeface="Times New Roman" panose="02020603050405020304" pitchFamily="18" charset="0"/>
              </a:rPr>
              <a:t>ἔστω ὑγιὴς καὶ ὁλόκλαρος </a:t>
            </a:r>
            <a:r>
              <a:rPr lang="en-GB" kern="100" dirty="0">
                <a:latin typeface="Aptos" panose="020B0004020202020204" pitchFamily="34" charset="0"/>
                <a:ea typeface="Aptos" panose="020B0004020202020204" pitchFamily="34" charset="0"/>
                <a:cs typeface="Times New Roman" panose="02020603050405020304" pitchFamily="18" charset="0"/>
              </a:rPr>
              <a:t>– [</a:t>
            </a:r>
            <a:r>
              <a:rPr lang="en-GB" kern="100" dirty="0" err="1">
                <a:latin typeface="Aptos" panose="020B0004020202020204" pitchFamily="34" charset="0"/>
                <a:ea typeface="Aptos" panose="020B0004020202020204" pitchFamily="34" charset="0"/>
                <a:cs typeface="Times New Roman" panose="02020603050405020304" pitchFamily="18" charset="0"/>
              </a:rPr>
              <a:t>olokleros</a:t>
            </a:r>
            <a:r>
              <a:rPr lang="en-GB" kern="100" dirty="0">
                <a:latin typeface="Aptos" panose="020B0004020202020204" pitchFamily="34" charset="0"/>
                <a:ea typeface="Aptos" panose="020B0004020202020204" pitchFamily="34" charset="0"/>
                <a:cs typeface="Times New Roman" panose="02020603050405020304" pitchFamily="18" charset="0"/>
              </a:rPr>
              <a:t>?]</a:t>
            </a:r>
          </a:p>
          <a:p>
            <a:pPr lvl="1">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…be healthy and sound (</a:t>
            </a:r>
            <a:r>
              <a:rPr lang="en-GB" i="1" kern="100" dirty="0">
                <a:latin typeface="Aptos" panose="020B0004020202020204" pitchFamily="34" charset="0"/>
                <a:ea typeface="Aptos" panose="020B0004020202020204" pitchFamily="34" charset="0"/>
                <a:cs typeface="Times New Roman" panose="02020603050405020304" pitchFamily="18" charset="0"/>
              </a:rPr>
              <a:t>IG</a:t>
            </a:r>
            <a:r>
              <a:rPr lang="en-GB" kern="100" dirty="0">
                <a:latin typeface="Aptos" panose="020B0004020202020204" pitchFamily="34" charset="0"/>
                <a:ea typeface="Aptos" panose="020B0004020202020204" pitchFamily="34" charset="0"/>
                <a:cs typeface="Times New Roman" panose="02020603050405020304" pitchFamily="18" charset="0"/>
              </a:rPr>
              <a:t> XII,4) </a:t>
            </a:r>
          </a:p>
          <a:p>
            <a:pPr lvl="1">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So we need to avoid expecting ancient priests </a:t>
            </a:r>
            <a:r>
              <a:rPr lang="en-GB" kern="100" dirty="0">
                <a:latin typeface="Aptos" panose="020B0004020202020204" pitchFamily="34" charset="0"/>
                <a:ea typeface="Aptos" panose="020B0004020202020204" pitchFamily="34" charset="0"/>
                <a:cs typeface="Times New Roman" panose="02020603050405020304" pitchFamily="18" charset="0"/>
              </a:rPr>
              <a:t>as mediators and specialists and imagine a broader range of ways of 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erving the gods as part of a range of cultural institutions.</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76423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C51F2-13D4-ED57-3554-592695634978}"/>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72CD67A-E4C6-639C-12EE-44EBBEB14CDA}"/>
              </a:ext>
            </a:extLst>
          </p:cNvPr>
          <p:cNvSpPr txBox="1"/>
          <p:nvPr/>
        </p:nvSpPr>
        <p:spPr>
          <a:xfrm>
            <a:off x="539750" y="504032"/>
            <a:ext cx="11112500" cy="6248890"/>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Priests and Rituals: Other Difficulties</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Thinking of religious ritual, we envisage a </a:t>
            </a:r>
            <a:r>
              <a:rPr lang="en-GB" kern="100" dirty="0">
                <a:latin typeface="Aptos" panose="020B0004020202020204" pitchFamily="34" charset="0"/>
                <a:ea typeface="Aptos" panose="020B0004020202020204" pitchFamily="34" charset="0"/>
                <a:cs typeface="Times New Roman" panose="02020603050405020304" pitchFamily="18" charset="0"/>
              </a:rPr>
              <a:t>typical pattern of procession, sacrifice, feast, competition </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But o</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ne size doesn’t fit all –– there were hundreds of different cults and sanctuaries, of different sizes, or types - healing, divination, other – each with variations</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There is a tendency, in even the best modern scholarship, to combine evidence from di</a:t>
            </a:r>
            <a:r>
              <a:rPr lang="en-GB" sz="1800" kern="100" dirty="0">
                <a:effectLst/>
                <a:latin typeface="Aptos" panose="020B0004020202020204" pitchFamily="34" charset="0"/>
                <a:ea typeface="Aptos" panose="020B0004020202020204" pitchFamily="34" charset="0"/>
                <a:cs typeface="Aptos" panose="020B0004020202020204" pitchFamily="34" charset="0"/>
              </a:rPr>
              <a:t>ff</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erent places (South Italy and Sicily, mainland Greece, the Aegean islands, Asia Minor) and time periods (the seventh century BC through the third century AD) in order to compile a composite picture of ritual activity </a:t>
            </a:r>
          </a:p>
          <a:p>
            <a:pPr algn="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(Flower, 2015, 294)</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But as in all Greek religion, the truth is complex and often contradictory.</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If we want a generalisation, rather than imagining a priest as necessary to the communication with the divine (though there are specific cases otherwise -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manteis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we might imagine priests as master of ceremonies, whose roles in a festival setting could still be delegated (see later).</a:t>
            </a:r>
            <a:r>
              <a:rPr lang="en-GB" kern="100" dirty="0">
                <a:latin typeface="Aptos"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698854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66EB2-8366-CED3-1D1A-008BC1D87250}"/>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31F7DF61-01EC-C12E-AEF3-1E4D1675F235}"/>
              </a:ext>
            </a:extLst>
          </p:cNvPr>
          <p:cNvSpPr txBox="1"/>
          <p:nvPr/>
        </p:nvSpPr>
        <p:spPr>
          <a:xfrm>
            <a:off x="777875" y="697803"/>
            <a:ext cx="9896475" cy="5625386"/>
          </a:xfrm>
          <a:prstGeom prst="rect">
            <a:avLst/>
          </a:prstGeom>
          <a:noFill/>
        </p:spPr>
        <p:txBody>
          <a:bodyPr wrap="square">
            <a:spAutoFit/>
          </a:bodyPr>
          <a:lstStyle/>
          <a:p>
            <a:pPr>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There were n</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o priests of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all</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the gods or general priest of a god but always of a specific cult and sanctuary.</a:t>
            </a:r>
          </a:p>
          <a:p>
            <a:pPr>
              <a:lnSpc>
                <a:spcPct val="107000"/>
              </a:lnSpc>
              <a:spcAft>
                <a:spcPts val="800"/>
              </a:spcAft>
            </a:pPr>
            <a:endParaRPr lang="en-GB" kern="100" dirty="0">
              <a:solidFill>
                <a:srgbClr val="FF0000"/>
              </a:solidFill>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Generally, </a:t>
            </a:r>
            <a:r>
              <a:rPr lang="en-GB" b="1" kern="100" dirty="0">
                <a:latin typeface="Aptos" panose="020B0004020202020204" pitchFamily="34" charset="0"/>
                <a:ea typeface="Aptos" panose="020B0004020202020204" pitchFamily="34" charset="0"/>
                <a:cs typeface="Times New Roman" panose="02020603050405020304" pitchFamily="18" charset="0"/>
              </a:rPr>
              <a:t>male priests served male gods and female priests served goddesses </a:t>
            </a:r>
            <a:r>
              <a:rPr lang="en-GB" kern="100" dirty="0">
                <a:latin typeface="Aptos" panose="020B0004020202020204" pitchFamily="34" charset="0"/>
                <a:ea typeface="Aptos" panose="020B0004020202020204" pitchFamily="34" charset="0"/>
                <a:cs typeface="Times New Roman" panose="02020603050405020304" pitchFamily="18" charset="0"/>
              </a:rPr>
              <a:t>– particularly in Athens (s</a:t>
            </a:r>
            <a:r>
              <a:rPr lang="en-GB" dirty="0">
                <a:latin typeface="AJensonReg"/>
              </a:rPr>
              <a:t>ee Holderman (</a:t>
            </a:r>
            <a:r>
              <a:rPr lang="en-GB" dirty="0">
                <a:latin typeface="AJensonExpReg"/>
              </a:rPr>
              <a:t>1913</a:t>
            </a:r>
            <a:r>
              <a:rPr lang="en-GB" dirty="0">
                <a:latin typeface="AJensonReg"/>
              </a:rPr>
              <a:t>) </a:t>
            </a:r>
            <a:r>
              <a:rPr lang="en-GB" dirty="0">
                <a:latin typeface="AJensonExpReg"/>
              </a:rPr>
              <a:t>26</a:t>
            </a:r>
            <a:r>
              <a:rPr lang="en-GB" dirty="0">
                <a:latin typeface="AJensonReg"/>
              </a:rPr>
              <a:t>–</a:t>
            </a:r>
            <a:r>
              <a:rPr lang="en-GB" dirty="0">
                <a:latin typeface="AJensonExpReg"/>
              </a:rPr>
              <a:t>28)</a:t>
            </a:r>
            <a:r>
              <a:rPr lang="en-GB" dirty="0">
                <a:latin typeface="AJensonReg"/>
              </a:rPr>
              <a:t>.</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b="0" i="0" u="none" strike="noStrike" baseline="0" dirty="0">
                <a:latin typeface="AJensonReg"/>
              </a:rPr>
              <a:t>Exceptions can be found for priestesses of Dionysos </a:t>
            </a:r>
            <a:r>
              <a:rPr lang="en-GB" sz="1800" b="0" i="1" u="none" strike="noStrike" baseline="0" dirty="0" err="1">
                <a:latin typeface="AJensonReg"/>
              </a:rPr>
              <a:t>Anthios</a:t>
            </a:r>
            <a:r>
              <a:rPr lang="en-GB" sz="1800" b="0" i="0" u="none" strike="noStrike" baseline="0" dirty="0">
                <a:latin typeface="AJensonReg"/>
              </a:rPr>
              <a:t> (</a:t>
            </a:r>
            <a:r>
              <a:rPr lang="en-GB" sz="1800" b="0" i="1" u="none" strike="noStrike" baseline="0" dirty="0">
                <a:latin typeface="AJensonItal"/>
              </a:rPr>
              <a:t>IG </a:t>
            </a:r>
            <a:r>
              <a:rPr lang="en-GB" sz="1800" b="0" i="0" u="none" strike="noStrike" baseline="0" dirty="0">
                <a:latin typeface="AJensonReg"/>
              </a:rPr>
              <a:t>II</a:t>
            </a:r>
            <a:r>
              <a:rPr lang="en-GB" sz="1800" b="0" i="0" u="none" strike="noStrike" baseline="0" dirty="0">
                <a:latin typeface="AJensonExpReg"/>
              </a:rPr>
              <a:t>2 1356</a:t>
            </a:r>
            <a:r>
              <a:rPr lang="en-GB" sz="1800" b="0" i="0" u="none" strike="noStrike" baseline="0" dirty="0">
                <a:latin typeface="AJensonReg"/>
              </a:rPr>
              <a:t>. </a:t>
            </a:r>
            <a:r>
              <a:rPr lang="en-GB" sz="1800" b="0" i="0" u="none" strike="noStrike" baseline="0" dirty="0">
                <a:latin typeface="AJensonExpReg"/>
              </a:rPr>
              <a:t>9</a:t>
            </a:r>
            <a:r>
              <a:rPr lang="en-GB" sz="1800" b="0" i="0" u="none" strike="noStrike" baseline="0" dirty="0">
                <a:latin typeface="AJensonReg"/>
              </a:rPr>
              <a:t>–</a:t>
            </a:r>
            <a:r>
              <a:rPr lang="en-GB" sz="1800" b="0" i="0" u="none" strike="noStrike" baseline="0" dirty="0">
                <a:latin typeface="AJensonExpReg"/>
              </a:rPr>
              <a:t>10</a:t>
            </a:r>
            <a:r>
              <a:rPr lang="en-GB" sz="1800" b="0" i="0" u="none" strike="noStrike" baseline="0" dirty="0">
                <a:latin typeface="AJensonReg"/>
              </a:rPr>
              <a:t>), Helios (</a:t>
            </a:r>
            <a:r>
              <a:rPr lang="en-GB" sz="1800" b="0" i="1" u="none" strike="noStrike" baseline="0" dirty="0">
                <a:latin typeface="AJensonItal"/>
              </a:rPr>
              <a:t>IG </a:t>
            </a:r>
            <a:r>
              <a:rPr lang="en-GB" sz="1800" b="0" i="0" u="none" strike="noStrike" baseline="0" dirty="0">
                <a:latin typeface="AJensonReg"/>
              </a:rPr>
              <a:t>II</a:t>
            </a:r>
            <a:r>
              <a:rPr lang="en-GB" sz="1800" b="0" i="0" u="none" strike="noStrike" baseline="0" dirty="0">
                <a:latin typeface="AJensonExpReg"/>
              </a:rPr>
              <a:t>2 5093</a:t>
            </a:r>
            <a:r>
              <a:rPr lang="en-GB" sz="1800" b="0" i="0" u="none" strike="noStrike" baseline="0" dirty="0">
                <a:latin typeface="AJensonReg"/>
              </a:rPr>
              <a:t>), Apollo </a:t>
            </a:r>
            <a:r>
              <a:rPr lang="en-GB" sz="1800" b="0" i="1" u="none" strike="noStrike" baseline="0" dirty="0" err="1">
                <a:latin typeface="AJensonReg"/>
              </a:rPr>
              <a:t>Deiradiotes</a:t>
            </a:r>
            <a:r>
              <a:rPr lang="en-GB" sz="1800" b="0" i="0" u="none" strike="noStrike" baseline="0" dirty="0">
                <a:latin typeface="AJensonReg"/>
              </a:rPr>
              <a:t> (Pausanias </a:t>
            </a:r>
            <a:r>
              <a:rPr lang="en-GB" sz="1800" b="0" i="0" u="none" strike="noStrike" baseline="0" dirty="0">
                <a:latin typeface="AJensonExpReg"/>
              </a:rPr>
              <a:t>2</a:t>
            </a:r>
            <a:r>
              <a:rPr lang="en-GB" sz="1800" b="0" i="0" u="none" strike="noStrike" baseline="0" dirty="0">
                <a:latin typeface="AJensonReg"/>
              </a:rPr>
              <a:t>.</a:t>
            </a:r>
            <a:r>
              <a:rPr lang="en-GB" sz="1800" b="0" i="0" u="none" strike="noStrike" baseline="0" dirty="0">
                <a:latin typeface="AJensonExpReg"/>
              </a:rPr>
              <a:t>24</a:t>
            </a:r>
            <a:r>
              <a:rPr lang="en-GB" sz="1800" b="0" i="0" u="none" strike="noStrike" baseline="0" dirty="0">
                <a:latin typeface="AJensonReg"/>
              </a:rPr>
              <a:t>.</a:t>
            </a:r>
            <a:r>
              <a:rPr lang="en-GB" sz="1800" b="0" i="0" u="none" strike="noStrike" baseline="0" dirty="0">
                <a:latin typeface="AJensonExpReg"/>
              </a:rPr>
              <a:t>2</a:t>
            </a:r>
            <a:r>
              <a:rPr lang="en-GB" sz="1800" b="0" i="0" u="none" strike="noStrike" baseline="0" dirty="0">
                <a:latin typeface="AJensonReg"/>
              </a:rPr>
              <a:t>), Apollo </a:t>
            </a:r>
            <a:r>
              <a:rPr lang="en-GB" sz="1800" b="0" i="1" u="none" strike="noStrike" baseline="0" dirty="0" err="1">
                <a:latin typeface="AJensonReg"/>
              </a:rPr>
              <a:t>Lykeios</a:t>
            </a:r>
            <a:r>
              <a:rPr lang="en-GB" sz="1800" b="0" i="0" u="none" strike="noStrike" baseline="0" dirty="0">
                <a:latin typeface="AJensonReg"/>
              </a:rPr>
              <a:t> (Plutarch </a:t>
            </a:r>
            <a:r>
              <a:rPr lang="en-GB" sz="1800" b="0" i="1" u="none" strike="noStrike" baseline="0" dirty="0">
                <a:latin typeface="AJensonItal"/>
              </a:rPr>
              <a:t>Pyrrhus </a:t>
            </a:r>
            <a:r>
              <a:rPr lang="en-GB" sz="1800" b="0" i="0" u="none" strike="noStrike" baseline="0" dirty="0">
                <a:latin typeface="AJensonExpReg"/>
              </a:rPr>
              <a:t>31</a:t>
            </a:r>
            <a:r>
              <a:rPr lang="en-GB" sz="1800" b="0" i="0" u="none" strike="noStrike" baseline="0" dirty="0">
                <a:latin typeface="AJensonReg"/>
              </a:rPr>
              <a:t>.</a:t>
            </a:r>
            <a:r>
              <a:rPr lang="en-GB" sz="1800" b="0" i="0" u="none" strike="noStrike" baseline="0" dirty="0">
                <a:latin typeface="AJensonExpReg"/>
              </a:rPr>
              <a:t>3</a:t>
            </a:r>
            <a:r>
              <a:rPr lang="en-GB" sz="1800" b="0" i="0" u="none" strike="noStrike" baseline="0" dirty="0">
                <a:latin typeface="AJensonReg"/>
              </a:rPr>
              <a:t>), Apollo </a:t>
            </a:r>
            <a:r>
              <a:rPr lang="en-GB" sz="1800" b="0" i="1" u="none" strike="noStrike" baseline="0" dirty="0" err="1">
                <a:latin typeface="AJensonReg"/>
              </a:rPr>
              <a:t>Delphinios</a:t>
            </a:r>
            <a:r>
              <a:rPr lang="en-GB" sz="1800" b="0" i="0" u="none" strike="noStrike" baseline="0" dirty="0">
                <a:latin typeface="AJensonReg"/>
              </a:rPr>
              <a:t>, Zeus at Dodona, and some cults of Poseidon.</a:t>
            </a:r>
          </a:p>
          <a:p>
            <a:pPr marL="285750" indent="-285750">
              <a:lnSpc>
                <a:spcPct val="107000"/>
              </a:lnSpc>
              <a:spcAft>
                <a:spcPts val="800"/>
              </a:spcAft>
              <a:buFont typeface="Arial" panose="020B0604020202020204" pitchFamily="34" charset="0"/>
              <a:buChar char="•"/>
            </a:pPr>
            <a:r>
              <a:rPr lang="en-GB" dirty="0">
                <a:latin typeface="AJensonReg"/>
              </a:rPr>
              <a:t>T</a:t>
            </a:r>
            <a:r>
              <a:rPr lang="en-GB" sz="1800" b="0" i="0" u="none" strike="noStrike" baseline="0" dirty="0">
                <a:latin typeface="AJensonReg"/>
              </a:rPr>
              <a:t>he wife of the </a:t>
            </a:r>
            <a:r>
              <a:rPr lang="en-GB" sz="1800" b="0" i="1" u="none" strike="noStrike" baseline="0" dirty="0">
                <a:latin typeface="AJensonItal"/>
              </a:rPr>
              <a:t>archon basileus </a:t>
            </a:r>
            <a:r>
              <a:rPr lang="en-GB" sz="1800" b="0" i="0" u="none" strike="noStrike" baseline="0" dirty="0">
                <a:latin typeface="AJensonReg"/>
              </a:rPr>
              <a:t>at Athens had certain religious duties involved in the worship of Dionysos ([Demosthenes] </a:t>
            </a:r>
            <a:r>
              <a:rPr lang="en-GB" sz="1800" b="0" i="0" u="none" strike="noStrike" baseline="0" dirty="0">
                <a:latin typeface="AJensonExpReg"/>
              </a:rPr>
              <a:t>59</a:t>
            </a:r>
            <a:r>
              <a:rPr lang="en-GB" sz="1800" b="0" i="0" u="none" strike="noStrike" baseline="0" dirty="0">
                <a:latin typeface="AJensonReg"/>
              </a:rPr>
              <a:t>.</a:t>
            </a:r>
            <a:r>
              <a:rPr lang="en-GB" sz="1800" b="0" i="0" u="none" strike="noStrike" baseline="0" dirty="0">
                <a:latin typeface="AJensonExpReg"/>
              </a:rPr>
              <a:t>73</a:t>
            </a:r>
            <a:r>
              <a:rPr lang="en-GB" sz="1800" b="0" i="0" u="none" strike="noStrike" baseline="0" dirty="0">
                <a:latin typeface="AJensonReg"/>
              </a:rPr>
              <a:t>–</a:t>
            </a:r>
            <a:r>
              <a:rPr lang="en-GB" sz="1800" b="0" i="0" u="none" strike="noStrike" baseline="0" dirty="0">
                <a:latin typeface="AJensonExpReg"/>
              </a:rPr>
              <a:t>76</a:t>
            </a:r>
            <a:r>
              <a:rPr lang="en-GB" sz="1800" b="0" i="0" u="none" strike="noStrike" baseline="0" dirty="0">
                <a:latin typeface="AJensonReg"/>
              </a:rPr>
              <a:t>, </a:t>
            </a:r>
            <a:r>
              <a:rPr lang="en-GB" sz="1800" b="0" i="0" u="none" strike="noStrike" baseline="0" dirty="0">
                <a:latin typeface="AJensonExpReg"/>
              </a:rPr>
              <a:t>85</a:t>
            </a:r>
            <a:r>
              <a:rPr lang="en-GB" sz="1800" b="0" i="0" u="none" strike="noStrike" baseline="0" dirty="0">
                <a:latin typeface="AJensonReg"/>
              </a:rPr>
              <a:t>). </a:t>
            </a:r>
          </a:p>
          <a:p>
            <a:pPr marL="285750" indent="-285750">
              <a:lnSpc>
                <a:spcPct val="107000"/>
              </a:lnSpc>
              <a:spcAft>
                <a:spcPts val="800"/>
              </a:spcAft>
              <a:buFont typeface="Arial" panose="020B0604020202020204" pitchFamily="34" charset="0"/>
              <a:buChar char="•"/>
            </a:pPr>
            <a:r>
              <a:rPr lang="en-GB" sz="1800" b="0" i="0" u="none" strike="noStrike" baseline="0" dirty="0">
                <a:latin typeface="AJensonReg"/>
              </a:rPr>
              <a:t>Priests are known to have served in some cults of Demeter (</a:t>
            </a:r>
            <a:r>
              <a:rPr lang="en-GB" sz="1800" b="0" i="1" u="none" strike="noStrike" baseline="0" dirty="0">
                <a:latin typeface="AJensonItal"/>
              </a:rPr>
              <a:t>hierophant </a:t>
            </a:r>
            <a:r>
              <a:rPr lang="en-GB" sz="1800" b="0" i="0" u="none" strike="noStrike" baseline="0" dirty="0">
                <a:latin typeface="AJensonReg"/>
              </a:rPr>
              <a:t>at Eleusis), Aphrodite, and Athena (priests of Athena at </a:t>
            </a:r>
            <a:r>
              <a:rPr lang="en-GB" sz="1800" b="0" i="0" u="none" strike="noStrike" baseline="0" dirty="0" err="1">
                <a:latin typeface="AJensonReg"/>
              </a:rPr>
              <a:t>Lindos</a:t>
            </a:r>
            <a:r>
              <a:rPr lang="en-GB" sz="1800" b="0" i="0" u="none" strike="noStrike" baseline="0" dirty="0">
                <a:latin typeface="AJensonReg"/>
              </a:rPr>
              <a:t> on Rhodes, and boy priests for Athena at Tegea). </a:t>
            </a:r>
          </a:p>
          <a:p>
            <a:pPr marL="285750" indent="-285750">
              <a:lnSpc>
                <a:spcPct val="107000"/>
              </a:lnSpc>
              <a:spcAft>
                <a:spcPts val="800"/>
              </a:spcAft>
              <a:buFont typeface="Arial" panose="020B0604020202020204" pitchFamily="34" charset="0"/>
              <a:buChar char="•"/>
            </a:pPr>
            <a:r>
              <a:rPr lang="en-GB" dirty="0">
                <a:latin typeface="AJensonReg"/>
              </a:rPr>
              <a:t>Pythia at Delphi was of course female.</a:t>
            </a:r>
            <a:endParaRPr lang="en-GB" sz="1800" b="0" i="0" u="none" strike="noStrike" baseline="0" dirty="0">
              <a:latin typeface="AJensonReg"/>
            </a:endParaRPr>
          </a:p>
          <a:p>
            <a:pPr algn="l"/>
            <a:endParaRPr lang="en-GB" kern="100" dirty="0">
              <a:latin typeface="AJensonReg"/>
              <a:ea typeface="Aptos" panose="020B0004020202020204" pitchFamily="34" charset="0"/>
              <a:cs typeface="Times New Roman" panose="02020603050405020304" pitchFamily="18" charset="0"/>
            </a:endParaRPr>
          </a:p>
          <a:p>
            <a:pPr>
              <a:lnSpc>
                <a:spcPct val="107000"/>
              </a:lnSpc>
              <a:spcAft>
                <a:spcPts val="800"/>
              </a:spcAft>
            </a:pPr>
            <a:r>
              <a:rPr lang="en-GB" kern="100" dirty="0">
                <a:latin typeface="Aptos" panose="020B0004020202020204" pitchFamily="34" charset="0"/>
                <a:ea typeface="Aptos" panose="020B0004020202020204" pitchFamily="34" charset="0"/>
                <a:cs typeface="Times New Roman" panose="02020603050405020304" pitchFamily="18" charset="0"/>
              </a:rPr>
              <a:t>Also, sometimes roles required people of a specific age – think </a:t>
            </a:r>
            <a:r>
              <a:rPr lang="en-GB" i="1" kern="100" dirty="0">
                <a:latin typeface="Aptos" panose="020B0004020202020204" pitchFamily="34" charset="0"/>
                <a:ea typeface="Aptos" panose="020B0004020202020204" pitchFamily="34" charset="0"/>
                <a:cs typeface="Times New Roman" panose="02020603050405020304" pitchFamily="18" charset="0"/>
              </a:rPr>
              <a:t>Arrhephoroi</a:t>
            </a:r>
            <a:r>
              <a:rPr lang="en-GB" kern="100" dirty="0">
                <a:latin typeface="Aptos" panose="020B0004020202020204" pitchFamily="34" charset="0"/>
                <a:ea typeface="Aptos" panose="020B0004020202020204" pitchFamily="34" charset="0"/>
                <a:cs typeface="Times New Roman" panose="02020603050405020304" pitchFamily="18" charset="0"/>
              </a:rPr>
              <a:t>, </a:t>
            </a:r>
            <a:r>
              <a:rPr lang="en-GB" i="1" kern="100" dirty="0">
                <a:latin typeface="Aptos" panose="020B0004020202020204" pitchFamily="34" charset="0"/>
                <a:ea typeface="Aptos" panose="020B0004020202020204" pitchFamily="34" charset="0"/>
                <a:cs typeface="Times New Roman" panose="02020603050405020304" pitchFamily="18" charset="0"/>
              </a:rPr>
              <a:t>Daphnephoros</a:t>
            </a:r>
            <a:r>
              <a:rPr lang="en-GB" kern="100" dirty="0">
                <a:latin typeface="Aptos" panose="020B0004020202020204" pitchFamily="34" charset="0"/>
                <a:ea typeface="Aptos" panose="020B0004020202020204" pitchFamily="34" charset="0"/>
                <a:cs typeface="Times New Roman" panose="02020603050405020304" pitchFamily="18" charset="0"/>
              </a:rPr>
              <a:t> etc </a:t>
            </a:r>
            <a:r>
              <a:rPr lang="en-GB" kern="100" dirty="0" err="1">
                <a:latin typeface="Aptos" panose="020B0004020202020204" pitchFamily="34" charset="0"/>
                <a:ea typeface="Aptos" panose="020B0004020202020204" pitchFamily="34" charset="0"/>
                <a:cs typeface="Times New Roman" panose="02020603050405020304" pitchFamily="18" charset="0"/>
              </a:rPr>
              <a:t>etc</a:t>
            </a:r>
            <a:r>
              <a:rPr lang="en-GB" kern="100" dirty="0">
                <a:latin typeface="Aptos"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297255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140D4-4975-F69E-8864-99E6B5752A5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69099A55-FCAA-3B74-C025-9BAF427AA4BA}"/>
              </a:ext>
            </a:extLst>
          </p:cNvPr>
          <p:cNvSpPr txBox="1"/>
          <p:nvPr/>
        </p:nvSpPr>
        <p:spPr>
          <a:xfrm>
            <a:off x="503555" y="1244940"/>
            <a:ext cx="9896475" cy="4368119"/>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Questions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How were they appointed?</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What were their duties?</a:t>
            </a:r>
          </a:p>
          <a:p>
            <a:pPr>
              <a:lnSpc>
                <a:spcPct val="107000"/>
              </a:lnSpc>
              <a:spcAft>
                <a:spcPts val="800"/>
              </a:spcAft>
            </a:pPr>
            <a:endParaRPr lang="en-GB" kern="100" dirty="0">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Appointing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Hierioi</a:t>
            </a:r>
            <a:r>
              <a:rPr lang="en-GB" sz="1800" b="1" kern="100" dirty="0">
                <a:effectLst/>
                <a:latin typeface="Aptos" panose="020B0004020202020204" pitchFamily="34" charset="0"/>
                <a:ea typeface="Aptos" panose="020B0004020202020204" pitchFamily="34" charset="0"/>
                <a:cs typeface="Times New Roman" panose="02020603050405020304" pitchFamily="18" charset="0"/>
              </a:rPr>
              <a:t> and </a:t>
            </a:r>
            <a:r>
              <a:rPr lang="en-GB" sz="1800" b="1" i="1" kern="100" dirty="0" err="1">
                <a:effectLst/>
                <a:latin typeface="Aptos" panose="020B0004020202020204" pitchFamily="34" charset="0"/>
                <a:ea typeface="Aptos" panose="020B0004020202020204" pitchFamily="34" charset="0"/>
                <a:cs typeface="Times New Roman" panose="02020603050405020304" pitchFamily="18" charset="0"/>
              </a:rPr>
              <a:t>Hiereiai</a:t>
            </a:r>
            <a:endParaRPr lang="en-GB" sz="1800" b="1" i="1"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endParaRPr lang="en-GB" sz="1800" i="1"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By birth (Archaic)</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by lot (Classical)</a:t>
            </a:r>
          </a:p>
          <a:p>
            <a:pPr marL="285750" indent="-285750">
              <a:lnSpc>
                <a:spcPct val="107000"/>
              </a:lnSpc>
              <a:spcAft>
                <a:spcPts val="800"/>
              </a:spcAft>
              <a:buFont typeface="Arial" panose="020B0604020202020204" pitchFamily="34" charset="0"/>
              <a:buChar cha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by sale (Hellenistic)</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77031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EB919-F5BC-61EB-86C3-E9E183B36001}"/>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F902AAEF-4978-C069-CA65-076B310D56D3}"/>
              </a:ext>
            </a:extLst>
          </p:cNvPr>
          <p:cNvSpPr txBox="1"/>
          <p:nvPr/>
        </p:nvSpPr>
        <p:spPr>
          <a:xfrm>
            <a:off x="341811" y="463360"/>
            <a:ext cx="11508377" cy="6055119"/>
          </a:xfrm>
          <a:prstGeom prst="rect">
            <a:avLst/>
          </a:prstGeom>
          <a:noFill/>
        </p:spPr>
        <p:txBody>
          <a:bodyPr wrap="square">
            <a:spAutoFit/>
          </a:bodyPr>
          <a:lstStyle/>
          <a:p>
            <a:pPr>
              <a:lnSpc>
                <a:spcPct val="107000"/>
              </a:lnSpc>
              <a:spcAft>
                <a:spcPts val="800"/>
              </a:spcAft>
            </a:pPr>
            <a:r>
              <a:rPr lang="en-GB" sz="1800" b="1" kern="100" dirty="0">
                <a:effectLst/>
                <a:latin typeface="Aptos" panose="020B0004020202020204" pitchFamily="34" charset="0"/>
                <a:ea typeface="Aptos" panose="020B0004020202020204" pitchFamily="34" charset="0"/>
                <a:cs typeface="Times New Roman" panose="02020603050405020304" pitchFamily="18" charset="0"/>
              </a:rPr>
              <a:t>Appointment by birth</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oldest priesthoods in Athens were hereditary and were held for life. These were the prerogative of aristocratic clans or descent groups (called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gene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sing.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genos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Members of a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genos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(usually chosen by lot within the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genos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Tenure often for life</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hiereia</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of Athena </a:t>
            </a:r>
            <a:r>
              <a:rPr lang="en-GB" sz="1800" i="1" kern="100" dirty="0" err="1">
                <a:effectLst/>
                <a:latin typeface="Aptos" panose="020B0004020202020204" pitchFamily="34" charset="0"/>
                <a:ea typeface="Aptos" panose="020B0004020202020204" pitchFamily="34" charset="0"/>
                <a:cs typeface="Times New Roman" panose="02020603050405020304" pitchFamily="18" charset="0"/>
              </a:rPr>
              <a:t>Polias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(Athens) and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hiereus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of Poseidon-Erechtheus (Athens) always from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Eteoboutadai</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genos</a:t>
            </a:r>
          </a:p>
          <a:p>
            <a:pPr marL="285750" indent="-285750">
              <a:lnSpc>
                <a:spcPct val="107000"/>
              </a:lnSpc>
              <a:spcAft>
                <a:spcPts val="800"/>
              </a:spcAft>
              <a:buFont typeface="Arial" panose="020B0604020202020204" pitchFamily="34" charset="0"/>
              <a:buChar char="•"/>
            </a:pPr>
            <a:r>
              <a:rPr lang="en-GB" kern="100" dirty="0">
                <a:latin typeface="Aptos" panose="020B0004020202020204" pitchFamily="34" charset="0"/>
                <a:ea typeface="Aptos" panose="020B0004020202020204" pitchFamily="34" charset="0"/>
                <a:cs typeface="Times New Roman" panose="02020603050405020304" pitchFamily="18" charset="0"/>
              </a:rPr>
              <a:t>hereditary priests of Eleusis -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Eumolpidae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and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Kerkyes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nSpc>
                <a:spcPct val="107000"/>
              </a:lnSpc>
              <a:spcAft>
                <a:spcPts val="800"/>
              </a:spcAft>
              <a:buFont typeface="Arial" panose="020B0604020202020204" pitchFamily="34" charset="0"/>
              <a:buChar char="•"/>
            </a:pPr>
            <a:r>
              <a:rPr lang="en-GB" i="1" kern="100" dirty="0" err="1">
                <a:latin typeface="Aptos" panose="020B0004020202020204" pitchFamily="34" charset="0"/>
                <a:ea typeface="Aptos" panose="020B0004020202020204" pitchFamily="34" charset="0"/>
                <a:cs typeface="Times New Roman" panose="02020603050405020304" pitchFamily="18" charset="0"/>
              </a:rPr>
              <a:t>Manteis</a:t>
            </a:r>
            <a:r>
              <a:rPr lang="en-GB" kern="100" dirty="0">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could be hereditary as well -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Branchidae</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 hereditary priests of Apollo at Didyma and Apollo Ptoion (see later)</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Other hereditary priesthoods:</a:t>
            </a:r>
          </a:p>
          <a:p>
            <a:pPr>
              <a:lnSpc>
                <a:spcPct val="107000"/>
              </a:lnSpc>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Kings of Sparta: “The kings have the following privileges, assigned to them by the </a:t>
            </a:r>
            <a:r>
              <a:rPr lang="en-GB" sz="1800" kern="100" dirty="0" err="1">
                <a:effectLst/>
                <a:latin typeface="Aptos" panose="020B0004020202020204" pitchFamily="34" charset="0"/>
                <a:ea typeface="Aptos" panose="020B0004020202020204" pitchFamily="34" charset="0"/>
                <a:cs typeface="Times New Roman" panose="02020603050405020304" pitchFamily="18" charset="0"/>
              </a:rPr>
              <a:t>Spartiates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They have two priesthoods, one of Zeus </a:t>
            </a:r>
            <a:r>
              <a:rPr lang="en-GB" i="1" kern="100" dirty="0" err="1">
                <a:latin typeface="Aptos" panose="020B0004020202020204" pitchFamily="34" charset="0"/>
                <a:ea typeface="Aptos" panose="020B0004020202020204" pitchFamily="34" charset="0"/>
                <a:cs typeface="Times New Roman" panose="02020603050405020304" pitchFamily="18" charset="0"/>
              </a:rPr>
              <a:t>Lakedaimonos</a:t>
            </a:r>
            <a:r>
              <a:rPr lang="en-GB" kern="100" dirty="0">
                <a:latin typeface="Aptos" panose="020B0004020202020204" pitchFamily="34" charset="0"/>
                <a:ea typeface="Aptos" panose="020B0004020202020204" pitchFamily="34" charset="0"/>
                <a:cs typeface="Times New Roman" panose="02020603050405020304" pitchFamily="18" charset="0"/>
              </a:rPr>
              <a:t> </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and one of Zeus </a:t>
            </a:r>
            <a:r>
              <a:rPr lang="en-GB" sz="1800" i="1" kern="100" dirty="0">
                <a:effectLst/>
                <a:latin typeface="Aptos" panose="020B0004020202020204" pitchFamily="34" charset="0"/>
                <a:ea typeface="Aptos" panose="020B0004020202020204" pitchFamily="34" charset="0"/>
                <a:cs typeface="Times New Roman" panose="02020603050405020304" pitchFamily="18" charset="0"/>
              </a:rPr>
              <a:t>Ouranos</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(Herodotus 6.56)</a:t>
            </a:r>
          </a:p>
        </p:txBody>
      </p:sp>
    </p:spTree>
    <p:extLst>
      <p:ext uri="{BB962C8B-B14F-4D97-AF65-F5344CB8AC3E}">
        <p14:creationId xmlns:p14="http://schemas.microsoft.com/office/powerpoint/2010/main" val="384467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769</TotalTime>
  <Words>4661</Words>
  <Application>Microsoft Office PowerPoint</Application>
  <PresentationFormat>Widescreen</PresentationFormat>
  <Paragraphs>316</Paragraphs>
  <Slides>40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AJensonExpReg</vt:lpstr>
      <vt:lpstr>AJensonItal</vt:lpstr>
      <vt:lpstr>AJensonReg</vt:lpstr>
      <vt:lpstr>Aptos</vt:lpstr>
      <vt:lpstr>Aptos Display</vt:lpstr>
      <vt:lpstr>Arial</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Grigsby, Paul</dc:creator>
  <cp:lastModifiedBy>Grigsby, Paul</cp:lastModifiedBy>
  <cp:revision>26</cp:revision>
  <dcterms:created xsi:type="dcterms:W3CDTF">2025-02-17T13:48:17Z</dcterms:created>
  <dcterms:modified xsi:type="dcterms:W3CDTF">2025-02-25T18:07:20Z</dcterms:modified>
</cp:coreProperties>
</file>