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81" r:id="rId2"/>
    <p:sldId id="372" r:id="rId3"/>
    <p:sldId id="376" r:id="rId4"/>
    <p:sldId id="378" r:id="rId5"/>
    <p:sldId id="333" r:id="rId6"/>
    <p:sldId id="349" r:id="rId7"/>
    <p:sldId id="301" r:id="rId8"/>
    <p:sldId id="304" r:id="rId9"/>
    <p:sldId id="348" r:id="rId10"/>
    <p:sldId id="322" r:id="rId11"/>
    <p:sldId id="363" r:id="rId12"/>
    <p:sldId id="324" r:id="rId13"/>
    <p:sldId id="325" r:id="rId14"/>
    <p:sldId id="326" r:id="rId15"/>
    <p:sldId id="328" r:id="rId16"/>
    <p:sldId id="364" r:id="rId17"/>
    <p:sldId id="331" r:id="rId18"/>
    <p:sldId id="346" r:id="rId19"/>
    <p:sldId id="365" r:id="rId20"/>
    <p:sldId id="347" r:id="rId21"/>
    <p:sldId id="256" r:id="rId22"/>
    <p:sldId id="367" r:id="rId23"/>
    <p:sldId id="375" r:id="rId24"/>
    <p:sldId id="379" r:id="rId25"/>
    <p:sldId id="380" r:id="rId26"/>
    <p:sldId id="370" r:id="rId27"/>
    <p:sldId id="36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91" autoAdjust="0"/>
    <p:restoredTop sz="94660"/>
  </p:normalViewPr>
  <p:slideViewPr>
    <p:cSldViewPr snapToGrid="0" snapToObjects="1">
      <p:cViewPr varScale="1">
        <p:scale>
          <a:sx n="170" d="100"/>
          <a:sy n="170" d="100"/>
        </p:scale>
        <p:origin x="-5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04/11/2020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791205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04/11/2020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920213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04/11/2020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103477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A193A8F-096C-144E-8BB3-5390332F5F20}" type="datetimeFigureOut">
              <a:rPr lang="en-US" smtClean="0"/>
              <a:t>04/11/2020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127711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A193A8F-096C-144E-8BB3-5390332F5F20}" type="datetimeFigureOut">
              <a:rPr lang="en-US" smtClean="0"/>
              <a:t>04/11/2020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2531912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A193A8F-096C-144E-8BB3-5390332F5F20}" type="datetimeFigureOut">
              <a:rPr lang="en-US" smtClean="0"/>
              <a:t>04/11/2020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56469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A193A8F-096C-144E-8BB3-5390332F5F20}" type="datetimeFigureOut">
              <a:rPr lang="en-US" smtClean="0"/>
              <a:t>04/11/2020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031166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A193A8F-096C-144E-8BB3-5390332F5F20}" type="datetimeFigureOut">
              <a:rPr lang="en-US" smtClean="0"/>
              <a:t>04/11/2020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1166359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93A8F-096C-144E-8BB3-5390332F5F20}" type="datetimeFigureOut">
              <a:rPr lang="en-US" smtClean="0"/>
              <a:t>04/11/2020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4196400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A193A8F-096C-144E-8BB3-5390332F5F20}" type="datetimeFigureOut">
              <a:rPr lang="en-US" smtClean="0"/>
              <a:t>04/11/2020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3895478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A193A8F-096C-144E-8BB3-5390332F5F20}" type="datetimeFigureOut">
              <a:rPr lang="en-US" smtClean="0"/>
              <a:t>04/11/2020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238EF-032D-4648-AC60-7879BFA0BC9F}" type="slidenum">
              <a:rPr lang="en-US" smtClean="0"/>
              <a:t>‹#›</a:t>
            </a:fld>
            <a:endParaRPr lang="en-US"/>
          </a:p>
        </p:txBody>
      </p:sp>
    </p:spTree>
    <p:extLst>
      <p:ext uri="{BB962C8B-B14F-4D97-AF65-F5344CB8AC3E}">
        <p14:creationId xmlns:p14="http://schemas.microsoft.com/office/powerpoint/2010/main" val="40072438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93A8F-096C-144E-8BB3-5390332F5F20}" type="datetimeFigureOut">
              <a:rPr lang="en-US" smtClean="0"/>
              <a:t>04/11/2020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7238EF-032D-4648-AC60-7879BFA0BC9F}" type="slidenum">
              <a:rPr lang="en-US" smtClean="0"/>
              <a:t>‹#›</a:t>
            </a:fld>
            <a:endParaRPr lang="en-US"/>
          </a:p>
        </p:txBody>
      </p:sp>
    </p:spTree>
    <p:extLst>
      <p:ext uri="{BB962C8B-B14F-4D97-AF65-F5344CB8AC3E}">
        <p14:creationId xmlns:p14="http://schemas.microsoft.com/office/powerpoint/2010/main" val="133230180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video" Target="https://www.youtube.com/embed/3ERuhks3GNk" TargetMode="External"/><Relationship Id="rId2" Type="http://schemas.openxmlformats.org/officeDocument/2006/relationships/slideLayout" Target="../slideLayouts/slideLayout2.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hyperlink" Target="https://www.atticinscriptions.com/inscription/AIO/593"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hyperlink" Target="https://www.atticinscriptions.com/inscription/AIO/593"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hyperlink" Target="https://www.atticinscriptions.com/inscription/AIO/593"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 Id="rId3" Type="http://schemas.openxmlformats.org/officeDocument/2006/relationships/image" Target="../media/image2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leus.jpg"/>
          <p:cNvPicPr>
            <a:picLocks noChangeAspect="1"/>
          </p:cNvPicPr>
          <p:nvPr/>
        </p:nvPicPr>
        <p:blipFill rotWithShape="1">
          <a:blip r:embed="rId2">
            <a:extLst>
              <a:ext uri="{28A0092B-C50C-407E-A947-70E740481C1C}">
                <a14:useLocalDpi xmlns:a14="http://schemas.microsoft.com/office/drawing/2010/main" val="0"/>
              </a:ext>
            </a:extLst>
          </a:blip>
          <a:srcRect t="16755" b="8046"/>
          <a:stretch/>
        </p:blipFill>
        <p:spPr>
          <a:xfrm>
            <a:off x="0" y="-8987"/>
            <a:ext cx="9144001" cy="6866988"/>
          </a:xfrm>
          <a:prstGeom prst="rect">
            <a:avLst/>
          </a:prstGeom>
        </p:spPr>
      </p:pic>
      <p:sp>
        <p:nvSpPr>
          <p:cNvPr id="2" name="Rectangle 1"/>
          <p:cNvSpPr/>
          <p:nvPr/>
        </p:nvSpPr>
        <p:spPr>
          <a:xfrm>
            <a:off x="1007881" y="3752488"/>
            <a:ext cx="6964457" cy="954107"/>
          </a:xfrm>
          <a:prstGeom prst="rect">
            <a:avLst/>
          </a:prstGeom>
        </p:spPr>
        <p:txBody>
          <a:bodyPr wrap="square">
            <a:spAutoFit/>
          </a:bodyPr>
          <a:lstStyle/>
          <a:p>
            <a:pPr algn="ctr"/>
            <a:r>
              <a:rPr lang="en-GB" sz="2800" dirty="0" smtClean="0">
                <a:solidFill>
                  <a:srgbClr val="FFFFFF"/>
                </a:solidFill>
                <a:latin typeface="Cambria"/>
                <a:cs typeface="Cambria"/>
              </a:rPr>
              <a:t>CSR</a:t>
            </a:r>
          </a:p>
          <a:p>
            <a:pPr algn="ctr"/>
            <a:r>
              <a:rPr lang="en-GB" sz="2800" dirty="0" smtClean="0">
                <a:solidFill>
                  <a:srgbClr val="FFFFFF"/>
                </a:solidFill>
                <a:latin typeface="Cambria"/>
                <a:cs typeface="Cambria"/>
              </a:rPr>
              <a:t>Cognitive Science of Religion</a:t>
            </a:r>
            <a:endParaRPr lang="en-GB" sz="2800" dirty="0">
              <a:solidFill>
                <a:srgbClr val="FFFFFF"/>
              </a:solidFill>
              <a:latin typeface="Cambria"/>
              <a:cs typeface="Cambria"/>
            </a:endParaRPr>
          </a:p>
        </p:txBody>
      </p:sp>
    </p:spTree>
    <p:extLst>
      <p:ext uri="{BB962C8B-B14F-4D97-AF65-F5344CB8AC3E}">
        <p14:creationId xmlns:p14="http://schemas.microsoft.com/office/powerpoint/2010/main" val="14902970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183" y="568746"/>
            <a:ext cx="8738327" cy="5355313"/>
          </a:xfrm>
          <a:prstGeom prst="rect">
            <a:avLst/>
          </a:prstGeom>
        </p:spPr>
        <p:txBody>
          <a:bodyPr wrap="square">
            <a:spAutoFit/>
          </a:bodyPr>
          <a:lstStyle/>
          <a:p>
            <a:pPr algn="ctr"/>
            <a:r>
              <a:rPr lang="en-GB" dirty="0" smtClean="0">
                <a:latin typeface="Cambria"/>
                <a:cs typeface="Cambria"/>
              </a:rPr>
              <a:t>COGNITIVE SCIENCE OF RELIGION</a:t>
            </a:r>
          </a:p>
          <a:p>
            <a:pPr algn="ctr"/>
            <a:r>
              <a:rPr lang="en-GB" dirty="0" smtClean="0">
                <a:latin typeface="Cambria"/>
                <a:cs typeface="Cambria"/>
              </a:rPr>
              <a:t>CSR</a:t>
            </a:r>
          </a:p>
          <a:p>
            <a:endParaRPr lang="en-GB" dirty="0">
              <a:latin typeface="Cambria"/>
              <a:cs typeface="Cambria"/>
            </a:endParaRPr>
          </a:p>
          <a:p>
            <a:endParaRPr lang="en-GB" dirty="0" smtClean="0">
              <a:latin typeface="Cambria"/>
              <a:cs typeface="Cambria"/>
            </a:endParaRPr>
          </a:p>
          <a:p>
            <a:endParaRPr lang="en-GB" dirty="0">
              <a:latin typeface="Cambria"/>
              <a:cs typeface="Cambria"/>
            </a:endParaRPr>
          </a:p>
          <a:p>
            <a:r>
              <a:rPr lang="en-GB" dirty="0" smtClean="0">
                <a:latin typeface="Cambria"/>
                <a:cs typeface="Cambria"/>
              </a:rPr>
              <a:t>The </a:t>
            </a:r>
            <a:r>
              <a:rPr lang="en-GB" dirty="0">
                <a:latin typeface="Cambria"/>
                <a:cs typeface="Cambria"/>
              </a:rPr>
              <a:t>theorists of a relatively new discipline, the cognitive science of religion</a:t>
            </a:r>
          </a:p>
          <a:p>
            <a:r>
              <a:rPr lang="en-GB" dirty="0">
                <a:latin typeface="Cambria"/>
                <a:cs typeface="Cambria"/>
              </a:rPr>
              <a:t>(CSR), are offering surprising new definitions which refocus attention on the role</a:t>
            </a:r>
          </a:p>
          <a:p>
            <a:r>
              <a:rPr lang="en-GB" dirty="0">
                <a:latin typeface="Cambria"/>
                <a:cs typeface="Cambria"/>
              </a:rPr>
              <a:t>of gods and other superhuman beings in world </a:t>
            </a:r>
            <a:r>
              <a:rPr lang="en-GB" dirty="0" smtClean="0">
                <a:latin typeface="Cambria"/>
                <a:cs typeface="Cambria"/>
              </a:rPr>
              <a:t>religions </a:t>
            </a:r>
            <a:r>
              <a:rPr lang="en-GB" dirty="0">
                <a:latin typeface="Cambria"/>
                <a:cs typeface="Cambria"/>
              </a:rPr>
              <a:t>[Larson, 2016, 2]</a:t>
            </a:r>
          </a:p>
          <a:p>
            <a:endParaRPr lang="en-GB" dirty="0">
              <a:latin typeface="Cambria"/>
              <a:cs typeface="Cambria"/>
            </a:endParaRPr>
          </a:p>
          <a:p>
            <a:pPr marL="342900" indent="-342900">
              <a:buAutoNum type="arabicPeriod"/>
            </a:pPr>
            <a:r>
              <a:rPr lang="en-GB" dirty="0">
                <a:latin typeface="Cambria"/>
                <a:cs typeface="Cambria"/>
              </a:rPr>
              <a:t>We are not </a:t>
            </a:r>
            <a:r>
              <a:rPr lang="en-GB" dirty="0" smtClean="0">
                <a:latin typeface="Cambria"/>
                <a:cs typeface="Cambria"/>
              </a:rPr>
              <a:t>blank slates (contra Burrhus Skinner – U.S. Behaviourist) </a:t>
            </a:r>
            <a:endParaRPr lang="en-GB" dirty="0">
              <a:latin typeface="Cambria"/>
              <a:cs typeface="Cambria"/>
            </a:endParaRPr>
          </a:p>
          <a:p>
            <a:pPr marL="342900" indent="-342900">
              <a:buAutoNum type="arabicPeriod"/>
            </a:pPr>
            <a:endParaRPr lang="en-GB" dirty="0">
              <a:latin typeface="Cambria"/>
              <a:cs typeface="Cambria"/>
            </a:endParaRPr>
          </a:p>
          <a:p>
            <a:pPr marL="342900" indent="-342900">
              <a:buAutoNum type="arabicPeriod"/>
            </a:pPr>
            <a:r>
              <a:rPr lang="en-GB" dirty="0">
                <a:latin typeface="Cambria"/>
                <a:cs typeface="Cambria"/>
              </a:rPr>
              <a:t>Our mental architecture creates a susceptibility to representations of superhuman agents, a tendency to find them memorable, compelling and plausible.</a:t>
            </a:r>
          </a:p>
          <a:p>
            <a:pPr marL="342900" indent="-342900">
              <a:buAutoNum type="arabicPeriod"/>
            </a:pPr>
            <a:endParaRPr lang="en-GB" dirty="0">
              <a:latin typeface="Cambria"/>
              <a:cs typeface="Cambria"/>
            </a:endParaRPr>
          </a:p>
          <a:p>
            <a:pPr marL="342900" indent="-342900">
              <a:buAutoNum type="arabicPeriod"/>
            </a:pPr>
            <a:r>
              <a:rPr lang="en-GB" dirty="0" smtClean="0">
                <a:latin typeface="Cambria"/>
                <a:cs typeface="Cambria"/>
              </a:rPr>
              <a:t>The </a:t>
            </a:r>
            <a:r>
              <a:rPr lang="en-GB" dirty="0">
                <a:latin typeface="Cambria"/>
                <a:cs typeface="Cambria"/>
              </a:rPr>
              <a:t>same cognitive mechanisms underlie all religious </a:t>
            </a:r>
            <a:r>
              <a:rPr lang="en-GB" dirty="0" smtClean="0">
                <a:latin typeface="Cambria"/>
                <a:cs typeface="Cambria"/>
              </a:rPr>
              <a:t>experience. This refutes </a:t>
            </a:r>
            <a:r>
              <a:rPr lang="en-GB" dirty="0">
                <a:latin typeface="Cambria"/>
                <a:cs typeface="Cambria"/>
              </a:rPr>
              <a:t>the persistent nineteenth-century paradigm of primitivism, of “lower” forms of religion succeeded by “higher” ones. </a:t>
            </a:r>
          </a:p>
          <a:p>
            <a:pPr marL="342900" indent="-342900">
              <a:buAutoNum type="arabicPeriod"/>
            </a:pPr>
            <a:endParaRPr lang="en-GB" dirty="0">
              <a:latin typeface="Cambria"/>
              <a:cs typeface="Cambria"/>
            </a:endParaRPr>
          </a:p>
          <a:p>
            <a:pPr marL="342900" indent="-342900">
              <a:buAutoNum type="arabicPeriod"/>
            </a:pPr>
            <a:r>
              <a:rPr lang="en-GB" dirty="0">
                <a:latin typeface="Cambria"/>
                <a:cs typeface="Cambria"/>
              </a:rPr>
              <a:t>Religious thinking, it would seem, is natural.</a:t>
            </a:r>
          </a:p>
        </p:txBody>
      </p:sp>
    </p:spTree>
    <p:extLst>
      <p:ext uri="{BB962C8B-B14F-4D97-AF65-F5344CB8AC3E}">
        <p14:creationId xmlns:p14="http://schemas.microsoft.com/office/powerpoint/2010/main" val="16828272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2">
            <a:extLst>
              <a:ext uri="{28A0092B-C50C-407E-A947-70E740481C1C}">
                <a14:useLocalDpi xmlns:a14="http://schemas.microsoft.com/office/drawing/2010/main" val="0"/>
              </a:ext>
            </a:extLst>
          </a:blip>
          <a:srcRect t="8118" b="7380"/>
          <a:stretch/>
        </p:blipFill>
        <p:spPr>
          <a:xfrm>
            <a:off x="1597588" y="3356553"/>
            <a:ext cx="5400691" cy="3386790"/>
          </a:xfrm>
          <a:prstGeom prst="rect">
            <a:avLst/>
          </a:prstGeom>
        </p:spPr>
      </p:pic>
      <p:pic>
        <p:nvPicPr>
          <p:cNvPr id="4" name="Picture 3" descr="DmPsb23U4AEEL-X.jpg"/>
          <p:cNvPicPr>
            <a:picLocks noChangeAspect="1"/>
          </p:cNvPicPr>
          <p:nvPr/>
        </p:nvPicPr>
        <p:blipFill rotWithShape="1">
          <a:blip r:embed="rId3">
            <a:extLst>
              <a:ext uri="{28A0092B-C50C-407E-A947-70E740481C1C}">
                <a14:useLocalDpi xmlns:a14="http://schemas.microsoft.com/office/drawing/2010/main" val="0"/>
              </a:ext>
            </a:extLst>
          </a:blip>
          <a:srcRect t="10768" b="12267"/>
          <a:stretch/>
        </p:blipFill>
        <p:spPr>
          <a:xfrm>
            <a:off x="1597587" y="70559"/>
            <a:ext cx="5400692" cy="3134798"/>
          </a:xfrm>
          <a:prstGeom prst="rect">
            <a:avLst/>
          </a:prstGeom>
        </p:spPr>
      </p:pic>
    </p:spTree>
    <p:extLst>
      <p:ext uri="{BB962C8B-B14F-4D97-AF65-F5344CB8AC3E}">
        <p14:creationId xmlns:p14="http://schemas.microsoft.com/office/powerpoint/2010/main" val="214654649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973" y="87357"/>
            <a:ext cx="9520555" cy="6463309"/>
          </a:xfrm>
          <a:prstGeom prst="rect">
            <a:avLst/>
          </a:prstGeom>
          <a:noFill/>
        </p:spPr>
        <p:txBody>
          <a:bodyPr wrap="none" rtlCol="0">
            <a:spAutoFit/>
          </a:bodyPr>
          <a:lstStyle/>
          <a:p>
            <a:r>
              <a:rPr lang="en-US" b="1" dirty="0" smtClean="0">
                <a:solidFill>
                  <a:srgbClr val="FF0000"/>
                </a:solidFill>
                <a:latin typeface="Cambria"/>
                <a:cs typeface="Cambria"/>
              </a:rPr>
              <a:t>Intuitive Cognition </a:t>
            </a:r>
            <a:r>
              <a:rPr lang="en-US" dirty="0" smtClean="0">
                <a:latin typeface="Cambria"/>
                <a:cs typeface="Cambria"/>
              </a:rPr>
              <a:t>											  </a:t>
            </a:r>
            <a:r>
              <a:rPr lang="en-US" b="1" dirty="0" smtClean="0">
                <a:solidFill>
                  <a:srgbClr val="FF0000"/>
                </a:solidFill>
                <a:latin typeface="Cambria"/>
                <a:cs typeface="Cambria"/>
              </a:rPr>
              <a:t>Reflective Cognition</a:t>
            </a:r>
          </a:p>
          <a:p>
            <a:endParaRPr lang="en-US" dirty="0">
              <a:latin typeface="Cambria"/>
              <a:cs typeface="Cambria"/>
            </a:endParaRPr>
          </a:p>
          <a:p>
            <a:r>
              <a:rPr lang="en-US" dirty="0" smtClean="0">
                <a:latin typeface="Cambria"/>
                <a:cs typeface="Cambria"/>
              </a:rPr>
              <a:t>Fast, effortless, implicit 										 Slow, effortful, explicit</a:t>
            </a:r>
          </a:p>
          <a:p>
            <a:endParaRPr lang="en-US" dirty="0">
              <a:latin typeface="Cambria"/>
              <a:cs typeface="Cambria"/>
            </a:endParaRPr>
          </a:p>
          <a:p>
            <a:r>
              <a:rPr lang="en-US" dirty="0" smtClean="0">
                <a:latin typeface="Cambria"/>
                <a:cs typeface="Cambria"/>
              </a:rPr>
              <a:t>Tied to emotions and 										           Tied to logic/intellect </a:t>
            </a:r>
          </a:p>
          <a:p>
            <a:r>
              <a:rPr lang="en-US" dirty="0" smtClean="0">
                <a:latin typeface="Cambria"/>
                <a:cs typeface="Cambria"/>
              </a:rPr>
              <a:t>highly compelling                          							                         cool and measured</a:t>
            </a:r>
          </a:p>
          <a:p>
            <a:endParaRPr lang="en-US" dirty="0">
              <a:latin typeface="Cambria"/>
              <a:cs typeface="Cambria"/>
            </a:endParaRPr>
          </a:p>
          <a:p>
            <a:r>
              <a:rPr lang="en-US" dirty="0" smtClean="0">
                <a:latin typeface="Cambria"/>
                <a:cs typeface="Cambria"/>
              </a:rPr>
              <a:t>When I throw a rock in the air, 		                   	                                When I throw a rock at a  </a:t>
            </a:r>
          </a:p>
          <a:p>
            <a:r>
              <a:rPr lang="en-US" dirty="0" smtClean="0">
                <a:latin typeface="Cambria"/>
                <a:cs typeface="Cambria"/>
              </a:rPr>
              <a:t>it comes back down (see Kant)                                                                          policeman I get arrested</a:t>
            </a:r>
          </a:p>
          <a:p>
            <a:endParaRPr lang="en-US" dirty="0">
              <a:latin typeface="Cambria"/>
              <a:cs typeface="Cambria"/>
            </a:endParaRPr>
          </a:p>
          <a:p>
            <a:r>
              <a:rPr lang="en-US" dirty="0" smtClean="0">
                <a:latin typeface="Cambria"/>
                <a:cs typeface="Cambria"/>
              </a:rPr>
              <a:t>When I am hungry I eat       					                   	          Don’t eat twelve Mars Bars</a:t>
            </a:r>
          </a:p>
          <a:p>
            <a:endParaRPr lang="en-US" dirty="0">
              <a:latin typeface="Cambria"/>
              <a:cs typeface="Cambria"/>
            </a:endParaRPr>
          </a:p>
          <a:p>
            <a:r>
              <a:rPr lang="en-US" dirty="0" smtClean="0">
                <a:latin typeface="Cambria"/>
                <a:cs typeface="Cambria"/>
              </a:rPr>
              <a:t>The Sun sets     										                             The Earth moves</a:t>
            </a:r>
          </a:p>
          <a:p>
            <a:endParaRPr lang="en-US" dirty="0">
              <a:latin typeface="Cambria"/>
              <a:cs typeface="Cambria"/>
            </a:endParaRPr>
          </a:p>
          <a:p>
            <a:r>
              <a:rPr lang="en-US" dirty="0" smtClean="0">
                <a:solidFill>
                  <a:schemeClr val="bg2">
                    <a:lumMod val="60000"/>
                    <a:lumOff val="40000"/>
                  </a:schemeClr>
                </a:solidFill>
                <a:latin typeface="Cambria"/>
                <a:cs typeface="Cambria"/>
              </a:rPr>
              <a:t>I pray to God as if he is a </a:t>
            </a:r>
            <a:r>
              <a:rPr lang="en-US" dirty="0" smtClean="0">
                <a:latin typeface="Cambria"/>
                <a:cs typeface="Cambria"/>
              </a:rPr>
              <a:t>									        God is omnipotent and</a:t>
            </a:r>
          </a:p>
          <a:p>
            <a:r>
              <a:rPr lang="en-US" dirty="0" smtClean="0">
                <a:solidFill>
                  <a:srgbClr val="558ED5"/>
                </a:solidFill>
                <a:latin typeface="Cambria"/>
                <a:cs typeface="Cambria"/>
              </a:rPr>
              <a:t>listening human who needs to be told…    </a:t>
            </a:r>
            <a:r>
              <a:rPr lang="en-US" dirty="0" smtClean="0">
                <a:latin typeface="Cambria"/>
                <a:cs typeface="Cambria"/>
              </a:rPr>
              <a:t>						                               omniscient</a:t>
            </a:r>
          </a:p>
          <a:p>
            <a:endParaRPr lang="en-US" dirty="0">
              <a:latin typeface="Cambria"/>
              <a:cs typeface="Cambria"/>
            </a:endParaRPr>
          </a:p>
          <a:p>
            <a:r>
              <a:rPr lang="en-US" dirty="0" smtClean="0">
                <a:solidFill>
                  <a:srgbClr val="558ED5"/>
                </a:solidFill>
                <a:latin typeface="Cambria"/>
                <a:cs typeface="Cambria"/>
              </a:rPr>
              <a:t>Zeus </a:t>
            </a:r>
            <a:r>
              <a:rPr lang="en-US" i="1" dirty="0" smtClean="0">
                <a:solidFill>
                  <a:srgbClr val="558ED5"/>
                </a:solidFill>
                <a:latin typeface="Cambria"/>
                <a:cs typeface="Cambria"/>
              </a:rPr>
              <a:t>Chthonios</a:t>
            </a:r>
            <a:r>
              <a:rPr lang="en-US" dirty="0" smtClean="0">
                <a:solidFill>
                  <a:srgbClr val="558ED5"/>
                </a:solidFill>
                <a:latin typeface="Cambria"/>
                <a:cs typeface="Cambria"/>
              </a:rPr>
              <a:t> lives in Olympia                        </a:t>
            </a:r>
            <a:r>
              <a:rPr lang="en-US" dirty="0" smtClean="0">
                <a:latin typeface="Cambria"/>
                <a:cs typeface="Cambria"/>
              </a:rPr>
              <a:t>					    Zeus lives on Mt Olympos</a:t>
            </a:r>
            <a:endParaRPr lang="en-US" dirty="0">
              <a:latin typeface="Cambria"/>
              <a:cs typeface="Cambria"/>
            </a:endParaRPr>
          </a:p>
          <a:p>
            <a:endParaRPr lang="en-US" dirty="0" smtClean="0">
              <a:latin typeface="Cambria"/>
              <a:cs typeface="Cambria"/>
            </a:endParaRPr>
          </a:p>
          <a:p>
            <a:r>
              <a:rPr lang="en-US" dirty="0" smtClean="0">
                <a:solidFill>
                  <a:srgbClr val="558ED5"/>
                </a:solidFill>
                <a:latin typeface="Cambria"/>
                <a:cs typeface="Cambria"/>
              </a:rPr>
              <a:t>I must sacrifice to both Zeus </a:t>
            </a:r>
            <a:r>
              <a:rPr lang="en-US" i="1" dirty="0" smtClean="0">
                <a:solidFill>
                  <a:srgbClr val="558ED5"/>
                </a:solidFill>
                <a:latin typeface="Cambria"/>
                <a:cs typeface="Cambria"/>
              </a:rPr>
              <a:t>Olympios</a:t>
            </a:r>
            <a:r>
              <a:rPr lang="en-US" dirty="0" smtClean="0">
                <a:solidFill>
                  <a:srgbClr val="558ED5"/>
                </a:solidFill>
                <a:latin typeface="Cambria"/>
                <a:cs typeface="Cambria"/>
              </a:rPr>
              <a:t>                                          </a:t>
            </a:r>
            <a:r>
              <a:rPr lang="en-US" dirty="0" smtClean="0">
                <a:latin typeface="Cambria"/>
                <a:cs typeface="Cambria"/>
              </a:rPr>
              <a:t>Zeus </a:t>
            </a:r>
            <a:r>
              <a:rPr lang="en-US" i="1" dirty="0" smtClean="0">
                <a:latin typeface="Cambria"/>
                <a:cs typeface="Cambria"/>
              </a:rPr>
              <a:t>Olympios</a:t>
            </a:r>
            <a:r>
              <a:rPr lang="en-US" dirty="0" smtClean="0">
                <a:latin typeface="Cambria"/>
                <a:cs typeface="Cambria"/>
              </a:rPr>
              <a:t> and Zeus </a:t>
            </a:r>
            <a:r>
              <a:rPr lang="en-US" i="1" dirty="0" smtClean="0">
                <a:latin typeface="Cambria"/>
                <a:cs typeface="Cambria"/>
              </a:rPr>
              <a:t>Meilichios</a:t>
            </a:r>
            <a:r>
              <a:rPr lang="en-US" dirty="0" smtClean="0">
                <a:latin typeface="Cambria"/>
                <a:cs typeface="Cambria"/>
              </a:rPr>
              <a:t> </a:t>
            </a:r>
          </a:p>
          <a:p>
            <a:r>
              <a:rPr lang="en-US" dirty="0">
                <a:solidFill>
                  <a:srgbClr val="558ED5"/>
                </a:solidFill>
                <a:latin typeface="Cambria"/>
                <a:cs typeface="Cambria"/>
              </a:rPr>
              <a:t>a</a:t>
            </a:r>
            <a:r>
              <a:rPr lang="en-US" dirty="0" smtClean="0">
                <a:solidFill>
                  <a:srgbClr val="558ED5"/>
                </a:solidFill>
                <a:latin typeface="Cambria"/>
                <a:cs typeface="Cambria"/>
              </a:rPr>
              <a:t>nd Zeus </a:t>
            </a:r>
            <a:r>
              <a:rPr lang="en-US" i="1" dirty="0" smtClean="0">
                <a:solidFill>
                  <a:srgbClr val="558ED5"/>
                </a:solidFill>
                <a:latin typeface="Cambria"/>
                <a:cs typeface="Cambria"/>
              </a:rPr>
              <a:t>Meilichios</a:t>
            </a:r>
            <a:r>
              <a:rPr lang="en-US" dirty="0">
                <a:solidFill>
                  <a:srgbClr val="558ED5"/>
                </a:solidFill>
                <a:latin typeface="Cambria"/>
                <a:cs typeface="Cambria"/>
              </a:rPr>
              <a:t> </a:t>
            </a:r>
            <a:r>
              <a:rPr lang="en-US" dirty="0" smtClean="0">
                <a:solidFill>
                  <a:srgbClr val="558ED5"/>
                </a:solidFill>
                <a:latin typeface="Cambria"/>
                <a:cs typeface="Cambria"/>
              </a:rPr>
              <a:t>as if they were separate </a:t>
            </a:r>
            <a:r>
              <a:rPr lang="en-US" dirty="0" smtClean="0">
                <a:latin typeface="Cambria"/>
                <a:cs typeface="Cambria"/>
              </a:rPr>
              <a:t>	                                                     are both just ‘Zeus’</a:t>
            </a:r>
          </a:p>
          <a:p>
            <a:endParaRPr lang="en-US" dirty="0">
              <a:latin typeface="Cambria"/>
              <a:cs typeface="Cambria"/>
            </a:endParaRPr>
          </a:p>
          <a:p>
            <a:pPr algn="ctr"/>
            <a:r>
              <a:rPr lang="en-US" dirty="0" smtClean="0">
                <a:latin typeface="Cambria"/>
                <a:cs typeface="Cambria"/>
              </a:rPr>
              <a:t>          We can hold contradictory intuitive and reflective cognitions at the same time</a:t>
            </a:r>
            <a:endParaRPr lang="en-US" dirty="0">
              <a:latin typeface="Cambria"/>
              <a:cs typeface="Cambria"/>
            </a:endParaRPr>
          </a:p>
        </p:txBody>
      </p:sp>
    </p:spTree>
    <p:extLst>
      <p:ext uri="{BB962C8B-B14F-4D97-AF65-F5344CB8AC3E}">
        <p14:creationId xmlns:p14="http://schemas.microsoft.com/office/powerpoint/2010/main" val="22279865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
                                            <p:txEl>
                                              <p:pRg st="14" end="14"/>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
                                            <p:txEl>
                                              <p:pRg st="19" end="19"/>
                                            </p:txEl>
                                          </p:spTgt>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
                                            <p:txEl>
                                              <p:pRg st="20" end="20"/>
                                            </p:tx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2">
                                            <p:txEl>
                                              <p:pRg st="19" end="19"/>
                                            </p:txEl>
                                          </p:spTgt>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2">
                                            <p:txEl>
                                              <p:pRg st="20" end="20"/>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043" y="921538"/>
            <a:ext cx="8012654" cy="4524316"/>
          </a:xfrm>
          <a:prstGeom prst="rect">
            <a:avLst/>
          </a:prstGeom>
        </p:spPr>
        <p:txBody>
          <a:bodyPr wrap="square">
            <a:spAutoFit/>
          </a:bodyPr>
          <a:lstStyle/>
          <a:p>
            <a:endParaRPr lang="en-GB" dirty="0" smtClean="0">
              <a:latin typeface="Cambria"/>
              <a:cs typeface="Cambria"/>
            </a:endParaRPr>
          </a:p>
          <a:p>
            <a:endParaRPr lang="en-GB" dirty="0">
              <a:latin typeface="Cambria"/>
              <a:cs typeface="Cambria"/>
            </a:endParaRPr>
          </a:p>
          <a:p>
            <a:r>
              <a:rPr lang="en-GB" dirty="0" smtClean="0">
                <a:latin typeface="Cambria"/>
                <a:cs typeface="Cambria"/>
              </a:rPr>
              <a:t>Theory of Mind centres on the importance in human evolution and the development of the human mind in being able to guess what someone else is thinking (due in part to our being highly social creatures)</a:t>
            </a:r>
          </a:p>
          <a:p>
            <a:endParaRPr lang="en-GB" dirty="0">
              <a:latin typeface="Cambria"/>
              <a:cs typeface="Cambria"/>
            </a:endParaRPr>
          </a:p>
          <a:p>
            <a:r>
              <a:rPr lang="en-GB" dirty="0" smtClean="0">
                <a:latin typeface="Cambria"/>
                <a:cs typeface="Cambria"/>
              </a:rPr>
              <a:t>It became important in our development to see other people as having the same thought processes as ourselves – i.e. to assume that other beings had intentions, and to guess what they were.</a:t>
            </a:r>
          </a:p>
          <a:p>
            <a:endParaRPr lang="en-GB" dirty="0" smtClean="0">
              <a:latin typeface="Cambria"/>
              <a:cs typeface="Cambria"/>
            </a:endParaRPr>
          </a:p>
          <a:p>
            <a:r>
              <a:rPr lang="en-GB" dirty="0" smtClean="0">
                <a:latin typeface="Cambria"/>
                <a:cs typeface="Cambria"/>
              </a:rPr>
              <a:t>Part of this innate mechanism is the recognition of faces, and the projection of intentions and feelings onto those faces.</a:t>
            </a:r>
            <a:endParaRPr lang="en-GB" dirty="0">
              <a:latin typeface="Cambria"/>
              <a:cs typeface="Cambria"/>
            </a:endParaRPr>
          </a:p>
          <a:p>
            <a:endParaRPr lang="en-GB" dirty="0" smtClean="0">
              <a:latin typeface="Cambria"/>
              <a:cs typeface="Cambria"/>
            </a:endParaRPr>
          </a:p>
          <a:p>
            <a:endParaRPr lang="en-GB" dirty="0" smtClean="0">
              <a:latin typeface="Cambria"/>
              <a:cs typeface="Cambria"/>
            </a:endParaRPr>
          </a:p>
          <a:p>
            <a:endParaRPr lang="en-GB" dirty="0">
              <a:latin typeface="Cambria"/>
              <a:cs typeface="Cambria"/>
            </a:endParaRPr>
          </a:p>
          <a:p>
            <a:r>
              <a:rPr lang="en-GB" dirty="0">
                <a:latin typeface="Cambria"/>
                <a:cs typeface="Cambria"/>
              </a:rPr>
              <a:t> </a:t>
            </a:r>
          </a:p>
        </p:txBody>
      </p:sp>
      <p:sp>
        <p:nvSpPr>
          <p:cNvPr id="3" name="TextBox 2"/>
          <p:cNvSpPr txBox="1"/>
          <p:nvPr/>
        </p:nvSpPr>
        <p:spPr>
          <a:xfrm>
            <a:off x="3688844" y="336249"/>
            <a:ext cx="1987819" cy="369332"/>
          </a:xfrm>
          <a:prstGeom prst="rect">
            <a:avLst/>
          </a:prstGeom>
          <a:noFill/>
        </p:spPr>
        <p:txBody>
          <a:bodyPr wrap="none" rtlCol="0">
            <a:spAutoFit/>
          </a:bodyPr>
          <a:lstStyle/>
          <a:p>
            <a:r>
              <a:rPr lang="en-US" dirty="0" smtClean="0">
                <a:latin typeface="Cambria"/>
                <a:cs typeface="Cambria"/>
              </a:rPr>
              <a:t>THEORY OF MIND</a:t>
            </a:r>
            <a:endParaRPr lang="en-US" dirty="0">
              <a:latin typeface="Cambria"/>
              <a:cs typeface="Cambria"/>
            </a:endParaRPr>
          </a:p>
        </p:txBody>
      </p:sp>
    </p:spTree>
    <p:extLst>
      <p:ext uri="{BB962C8B-B14F-4D97-AF65-F5344CB8AC3E}">
        <p14:creationId xmlns:p14="http://schemas.microsoft.com/office/powerpoint/2010/main" val="24987676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is-burrito-https-t-co-p4sbitc7kz-39817868.png"/>
          <p:cNvPicPr>
            <a:picLocks noChangeAspect="1"/>
          </p:cNvPicPr>
          <p:nvPr/>
        </p:nvPicPr>
        <p:blipFill rotWithShape="1">
          <a:blip r:embed="rId2">
            <a:extLst>
              <a:ext uri="{28A0092B-C50C-407E-A947-70E740481C1C}">
                <a14:useLocalDpi xmlns:a14="http://schemas.microsoft.com/office/drawing/2010/main" val="0"/>
              </a:ext>
            </a:extLst>
          </a:blip>
          <a:srcRect b="14606"/>
          <a:stretch/>
        </p:blipFill>
        <p:spPr>
          <a:xfrm>
            <a:off x="4328864" y="786220"/>
            <a:ext cx="4437858" cy="5866406"/>
          </a:xfrm>
          <a:prstGeom prst="rect">
            <a:avLst/>
          </a:prstGeom>
        </p:spPr>
      </p:pic>
      <p:pic>
        <p:nvPicPr>
          <p:cNvPr id="5" name="Picture 4" descr="faces-objects-pareidolia-photography-0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654" y="786220"/>
            <a:ext cx="3220475" cy="2146983"/>
          </a:xfrm>
          <a:prstGeom prst="rect">
            <a:avLst/>
          </a:prstGeom>
        </p:spPr>
      </p:pic>
      <p:sp>
        <p:nvSpPr>
          <p:cNvPr id="6" name="TextBox 5"/>
          <p:cNvSpPr txBox="1"/>
          <p:nvPr/>
        </p:nvSpPr>
        <p:spPr>
          <a:xfrm>
            <a:off x="3688844" y="336249"/>
            <a:ext cx="1987819" cy="369332"/>
          </a:xfrm>
          <a:prstGeom prst="rect">
            <a:avLst/>
          </a:prstGeom>
          <a:noFill/>
        </p:spPr>
        <p:txBody>
          <a:bodyPr wrap="none" rtlCol="0">
            <a:spAutoFit/>
          </a:bodyPr>
          <a:lstStyle/>
          <a:p>
            <a:r>
              <a:rPr lang="en-US" dirty="0" smtClean="0">
                <a:latin typeface="Cambria"/>
                <a:cs typeface="Cambria"/>
              </a:rPr>
              <a:t>THEORY OF MIND</a:t>
            </a:r>
            <a:endParaRPr lang="en-US" dirty="0">
              <a:latin typeface="Cambria"/>
              <a:cs typeface="Cambria"/>
            </a:endParaRPr>
          </a:p>
        </p:txBody>
      </p:sp>
      <p:pic>
        <p:nvPicPr>
          <p:cNvPr id="2" name="Picture 1" descr="EGDpYuRWsAA7ndd.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4666" y="3003762"/>
            <a:ext cx="3225463" cy="3648864"/>
          </a:xfrm>
          <a:prstGeom prst="rect">
            <a:avLst/>
          </a:prstGeom>
        </p:spPr>
      </p:pic>
    </p:spTree>
    <p:extLst>
      <p:ext uri="{BB962C8B-B14F-4D97-AF65-F5344CB8AC3E}">
        <p14:creationId xmlns:p14="http://schemas.microsoft.com/office/powerpoint/2010/main" val="36975216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18914" y="1068452"/>
            <a:ext cx="1629397" cy="369332"/>
          </a:xfrm>
          <a:prstGeom prst="rect">
            <a:avLst/>
          </a:prstGeom>
          <a:noFill/>
        </p:spPr>
        <p:txBody>
          <a:bodyPr wrap="none" rtlCol="0">
            <a:spAutoFit/>
          </a:bodyPr>
          <a:lstStyle/>
          <a:p>
            <a:r>
              <a:rPr lang="en-US" dirty="0"/>
              <a:t>Theory of Mind</a:t>
            </a:r>
          </a:p>
        </p:txBody>
      </p:sp>
      <p:pic>
        <p:nvPicPr>
          <p:cNvPr id="2" name="Picture 1" descr="D2xSEilWsAAvNFR.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3701" y="0"/>
            <a:ext cx="6991945" cy="6858000"/>
          </a:xfrm>
          <a:prstGeom prst="rect">
            <a:avLst/>
          </a:prstGeom>
        </p:spPr>
      </p:pic>
    </p:spTree>
    <p:extLst>
      <p:ext uri="{BB962C8B-B14F-4D97-AF65-F5344CB8AC3E}">
        <p14:creationId xmlns:p14="http://schemas.microsoft.com/office/powerpoint/2010/main" val="303682351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043" y="394691"/>
            <a:ext cx="8012654" cy="6463309"/>
          </a:xfrm>
          <a:prstGeom prst="rect">
            <a:avLst/>
          </a:prstGeom>
        </p:spPr>
        <p:txBody>
          <a:bodyPr wrap="square">
            <a:spAutoFit/>
          </a:bodyPr>
          <a:lstStyle/>
          <a:p>
            <a:r>
              <a:rPr lang="en-GB" dirty="0" smtClean="0">
                <a:latin typeface="Cambria"/>
                <a:cs typeface="Cambria"/>
              </a:rPr>
              <a:t>Theory </a:t>
            </a:r>
            <a:r>
              <a:rPr lang="en-GB" dirty="0">
                <a:latin typeface="Cambria"/>
                <a:cs typeface="Cambria"/>
              </a:rPr>
              <a:t>of Mind explains </a:t>
            </a:r>
            <a:r>
              <a:rPr lang="en-GB" dirty="0" smtClean="0">
                <a:latin typeface="Cambria"/>
                <a:cs typeface="Cambria"/>
              </a:rPr>
              <a:t>why it is instinctive (and correct) to imagine other humans have minds like ours, with intentions, aims and goals.</a:t>
            </a:r>
          </a:p>
          <a:p>
            <a:endParaRPr lang="en-GB" dirty="0">
              <a:latin typeface="Cambria"/>
              <a:cs typeface="Cambria"/>
            </a:endParaRPr>
          </a:p>
          <a:p>
            <a:r>
              <a:rPr lang="en-GB" dirty="0" smtClean="0">
                <a:latin typeface="Cambria"/>
                <a:cs typeface="Cambria"/>
              </a:rPr>
              <a:t>It explains our tendency </a:t>
            </a:r>
            <a:r>
              <a:rPr lang="en-GB" dirty="0">
                <a:latin typeface="Cambria"/>
                <a:cs typeface="Cambria"/>
              </a:rPr>
              <a:t>to </a:t>
            </a:r>
            <a:r>
              <a:rPr lang="en-GB" dirty="0" smtClean="0">
                <a:latin typeface="Cambria"/>
                <a:cs typeface="Cambria"/>
              </a:rPr>
              <a:t>project human </a:t>
            </a:r>
            <a:r>
              <a:rPr lang="en-GB" dirty="0">
                <a:latin typeface="Cambria"/>
                <a:cs typeface="Cambria"/>
              </a:rPr>
              <a:t>faces </a:t>
            </a:r>
            <a:r>
              <a:rPr lang="en-GB" dirty="0" smtClean="0">
                <a:latin typeface="Cambria"/>
                <a:cs typeface="Cambria"/>
              </a:rPr>
              <a:t>onto inanimate objects, and human-like intentions and feelings onto inanimate objects.</a:t>
            </a:r>
          </a:p>
          <a:p>
            <a:endParaRPr lang="en-GB" dirty="0">
              <a:latin typeface="Cambria"/>
              <a:cs typeface="Cambria"/>
            </a:endParaRPr>
          </a:p>
          <a:p>
            <a:r>
              <a:rPr lang="en-GB" dirty="0" smtClean="0">
                <a:latin typeface="Cambria"/>
                <a:cs typeface="Cambria"/>
              </a:rPr>
              <a:t>This instinct is so strong the object does not even need a recognisable face.</a:t>
            </a:r>
          </a:p>
          <a:p>
            <a:endParaRPr lang="en-GB" dirty="0">
              <a:latin typeface="Cambria"/>
              <a:cs typeface="Cambria"/>
            </a:endParaRPr>
          </a:p>
          <a:p>
            <a:r>
              <a:rPr lang="en-GB" dirty="0" smtClean="0">
                <a:latin typeface="Cambria"/>
                <a:cs typeface="Cambria"/>
              </a:rPr>
              <a:t>This tendency to project mind onto objects is extended naturally to processes (</a:t>
            </a:r>
            <a:r>
              <a:rPr lang="en-GB" dirty="0" smtClean="0">
                <a:solidFill>
                  <a:srgbClr val="FF0000"/>
                </a:solidFill>
                <a:latin typeface="Cambria"/>
                <a:cs typeface="Cambria"/>
              </a:rPr>
              <a:t>for actions imply intentions of a human-like mind</a:t>
            </a:r>
            <a:r>
              <a:rPr lang="en-GB" dirty="0" smtClean="0">
                <a:latin typeface="Cambria"/>
                <a:cs typeface="Cambria"/>
              </a:rPr>
              <a:t>), and especially exceptional processes (lightning, floods, plague). </a:t>
            </a:r>
          </a:p>
          <a:p>
            <a:endParaRPr lang="en-GB" dirty="0">
              <a:latin typeface="Cambria"/>
              <a:cs typeface="Cambria"/>
            </a:endParaRPr>
          </a:p>
          <a:p>
            <a:r>
              <a:rPr lang="en-GB" dirty="0" smtClean="0">
                <a:latin typeface="Cambria"/>
                <a:cs typeface="Cambria"/>
              </a:rPr>
              <a:t>When these processes become personified, this projection of human-like nature leads almost logically to Anthropomorphism. The Greeks were simply making explicit what was already implicit in the theory of mind.</a:t>
            </a:r>
            <a:endParaRPr lang="en-GB" dirty="0">
              <a:latin typeface="Cambria"/>
              <a:cs typeface="Cambria"/>
            </a:endParaRPr>
          </a:p>
          <a:p>
            <a:endParaRPr lang="en-GB" dirty="0" smtClean="0">
              <a:latin typeface="Cambria"/>
              <a:cs typeface="Cambria"/>
            </a:endParaRPr>
          </a:p>
          <a:p>
            <a:r>
              <a:rPr lang="en-GB" dirty="0" smtClean="0">
                <a:latin typeface="Cambria"/>
                <a:cs typeface="Cambria"/>
              </a:rPr>
              <a:t>Thus things </a:t>
            </a:r>
            <a:r>
              <a:rPr lang="en-GB" dirty="0">
                <a:latin typeface="Cambria"/>
                <a:cs typeface="Cambria"/>
              </a:rPr>
              <a:t>beyond human control and to which humans were at the mercy of became personified in Ancient Greek </a:t>
            </a:r>
            <a:r>
              <a:rPr lang="en-GB" dirty="0" smtClean="0">
                <a:latin typeface="Cambria"/>
                <a:cs typeface="Cambria"/>
              </a:rPr>
              <a:t>belief (including abstractions).</a:t>
            </a:r>
            <a:endParaRPr lang="en-GB" dirty="0">
              <a:latin typeface="Cambria"/>
              <a:cs typeface="Cambria"/>
            </a:endParaRPr>
          </a:p>
          <a:p>
            <a:endParaRPr lang="en-GB" dirty="0">
              <a:latin typeface="Cambria"/>
              <a:cs typeface="Cambria"/>
            </a:endParaRPr>
          </a:p>
          <a:p>
            <a:r>
              <a:rPr lang="en-GB" dirty="0">
                <a:latin typeface="Cambria"/>
                <a:cs typeface="Cambria"/>
              </a:rPr>
              <a:t>Once a power has been personified, it suddenly becomes </a:t>
            </a:r>
            <a:r>
              <a:rPr lang="en-GB" b="1" dirty="0">
                <a:solidFill>
                  <a:srgbClr val="FF0000"/>
                </a:solidFill>
                <a:latin typeface="Cambria"/>
                <a:cs typeface="Cambria"/>
              </a:rPr>
              <a:t>memorable</a:t>
            </a:r>
            <a:r>
              <a:rPr lang="en-GB" dirty="0">
                <a:latin typeface="Cambria"/>
                <a:cs typeface="Cambria"/>
              </a:rPr>
              <a:t> and </a:t>
            </a:r>
            <a:r>
              <a:rPr lang="en-GB" b="1" dirty="0">
                <a:solidFill>
                  <a:srgbClr val="FF0000"/>
                </a:solidFill>
                <a:latin typeface="Cambria"/>
                <a:cs typeface="Cambria"/>
              </a:rPr>
              <a:t>meaningful</a:t>
            </a:r>
            <a:r>
              <a:rPr lang="en-GB" dirty="0">
                <a:latin typeface="Cambria"/>
                <a:cs typeface="Cambria"/>
              </a:rPr>
              <a:t>; it can be directly </a:t>
            </a:r>
            <a:r>
              <a:rPr lang="en-GB" b="1" dirty="0">
                <a:solidFill>
                  <a:srgbClr val="FF0000"/>
                </a:solidFill>
                <a:latin typeface="Cambria"/>
                <a:cs typeface="Cambria"/>
              </a:rPr>
              <a:t>related to </a:t>
            </a:r>
            <a:r>
              <a:rPr lang="en-GB" dirty="0">
                <a:latin typeface="Cambria"/>
                <a:cs typeface="Cambria"/>
              </a:rPr>
              <a:t>and treated almost as if an esteemed guest or </a:t>
            </a:r>
            <a:r>
              <a:rPr lang="en-GB" dirty="0" smtClean="0">
                <a:latin typeface="Cambria"/>
                <a:cs typeface="Cambria"/>
              </a:rPr>
              <a:t>especially a social superior</a:t>
            </a:r>
            <a:r>
              <a:rPr lang="en-GB" dirty="0">
                <a:latin typeface="Cambria"/>
                <a:cs typeface="Cambria"/>
              </a:rPr>
              <a:t>.</a:t>
            </a:r>
          </a:p>
          <a:p>
            <a:r>
              <a:rPr lang="en-GB" dirty="0" smtClean="0">
                <a:latin typeface="Cambria"/>
                <a:cs typeface="Cambria"/>
              </a:rPr>
              <a:t> </a:t>
            </a:r>
            <a:endParaRPr lang="en-GB" dirty="0">
              <a:latin typeface="Cambria"/>
              <a:cs typeface="Cambria"/>
            </a:endParaRPr>
          </a:p>
        </p:txBody>
      </p:sp>
      <p:sp>
        <p:nvSpPr>
          <p:cNvPr id="3" name="TextBox 2"/>
          <p:cNvSpPr txBox="1"/>
          <p:nvPr/>
        </p:nvSpPr>
        <p:spPr>
          <a:xfrm>
            <a:off x="3184904" y="13697"/>
            <a:ext cx="2789533" cy="369332"/>
          </a:xfrm>
          <a:prstGeom prst="rect">
            <a:avLst/>
          </a:prstGeom>
          <a:noFill/>
        </p:spPr>
        <p:txBody>
          <a:bodyPr wrap="none" rtlCol="0">
            <a:spAutoFit/>
          </a:bodyPr>
          <a:lstStyle/>
          <a:p>
            <a:r>
              <a:rPr lang="en-US" dirty="0" smtClean="0">
                <a:latin typeface="Cambria"/>
                <a:cs typeface="Cambria"/>
              </a:rPr>
              <a:t>THEORY OF MIND (CONT)</a:t>
            </a:r>
            <a:endParaRPr lang="en-US" dirty="0">
              <a:latin typeface="Cambria"/>
              <a:cs typeface="Cambria"/>
            </a:endParaRPr>
          </a:p>
        </p:txBody>
      </p:sp>
    </p:spTree>
    <p:extLst>
      <p:ext uri="{BB962C8B-B14F-4D97-AF65-F5344CB8AC3E}">
        <p14:creationId xmlns:p14="http://schemas.microsoft.com/office/powerpoint/2010/main" val="36252380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1735" y="537052"/>
            <a:ext cx="8577066" cy="5632312"/>
          </a:xfrm>
          <a:prstGeom prst="rect">
            <a:avLst/>
          </a:prstGeom>
        </p:spPr>
        <p:txBody>
          <a:bodyPr wrap="square">
            <a:spAutoFit/>
          </a:bodyPr>
          <a:lstStyle/>
          <a:p>
            <a:pPr algn="ctr"/>
            <a:r>
              <a:rPr lang="en-GB" dirty="0">
                <a:latin typeface="Cambria"/>
                <a:cs typeface="Cambria"/>
              </a:rPr>
              <a:t>MEMORABILITY OF THE GREEK GODS</a:t>
            </a:r>
          </a:p>
          <a:p>
            <a:pPr algn="ctr"/>
            <a:r>
              <a:rPr lang="en-GB" dirty="0" smtClean="0">
                <a:solidFill>
                  <a:srgbClr val="558ED5"/>
                </a:solidFill>
                <a:latin typeface="Cambria"/>
                <a:cs typeface="Cambria"/>
              </a:rPr>
              <a:t>MCI</a:t>
            </a:r>
          </a:p>
          <a:p>
            <a:pPr algn="ctr"/>
            <a:endParaRPr lang="en-GB" dirty="0">
              <a:latin typeface="Cambria"/>
              <a:cs typeface="Cambria"/>
            </a:endParaRPr>
          </a:p>
          <a:p>
            <a:pPr algn="ctr"/>
            <a:endParaRPr lang="en-GB" dirty="0">
              <a:latin typeface="Cambria"/>
              <a:cs typeface="Cambria"/>
            </a:endParaRPr>
          </a:p>
          <a:p>
            <a:r>
              <a:rPr lang="en-GB" dirty="0">
                <a:latin typeface="Cambria"/>
                <a:cs typeface="Cambria"/>
              </a:rPr>
              <a:t>Once a power has been personified, it suddenly becomes </a:t>
            </a:r>
            <a:r>
              <a:rPr lang="en-GB" b="1" dirty="0">
                <a:solidFill>
                  <a:srgbClr val="FF0000"/>
                </a:solidFill>
                <a:latin typeface="Cambria"/>
                <a:cs typeface="Cambria"/>
              </a:rPr>
              <a:t>memorable</a:t>
            </a:r>
            <a:r>
              <a:rPr lang="en-GB" dirty="0">
                <a:latin typeface="Cambria"/>
                <a:cs typeface="Cambria"/>
              </a:rPr>
              <a:t> and </a:t>
            </a:r>
            <a:r>
              <a:rPr lang="en-GB" b="1" dirty="0" smtClean="0">
                <a:solidFill>
                  <a:srgbClr val="FF0000"/>
                </a:solidFill>
                <a:latin typeface="Cambria"/>
                <a:cs typeface="Cambria"/>
              </a:rPr>
              <a:t>meaningful</a:t>
            </a:r>
            <a:r>
              <a:rPr lang="en-GB" dirty="0" smtClean="0">
                <a:latin typeface="Cambria"/>
                <a:cs typeface="Cambria"/>
              </a:rPr>
              <a:t>, because the concept of an invisible human-like power is a </a:t>
            </a:r>
            <a:r>
              <a:rPr lang="en-GB" dirty="0" smtClean="0">
                <a:solidFill>
                  <a:srgbClr val="558ED5"/>
                </a:solidFill>
                <a:latin typeface="Cambria"/>
                <a:cs typeface="Cambria"/>
              </a:rPr>
              <a:t>MCI</a:t>
            </a:r>
            <a:r>
              <a:rPr lang="en-GB" dirty="0" smtClean="0">
                <a:latin typeface="Cambria"/>
                <a:cs typeface="Cambria"/>
              </a:rPr>
              <a:t>.</a:t>
            </a:r>
          </a:p>
          <a:p>
            <a:endParaRPr lang="en-GB" dirty="0">
              <a:latin typeface="Cambria"/>
              <a:cs typeface="Cambria"/>
            </a:endParaRPr>
          </a:p>
          <a:p>
            <a:r>
              <a:rPr lang="en-GB" dirty="0">
                <a:latin typeface="Cambria"/>
                <a:cs typeface="Cambria"/>
              </a:rPr>
              <a:t>MCI – </a:t>
            </a:r>
            <a:r>
              <a:rPr lang="en-GB" b="1" dirty="0">
                <a:solidFill>
                  <a:srgbClr val="FF0000"/>
                </a:solidFill>
                <a:latin typeface="Cambria"/>
                <a:cs typeface="Cambria"/>
              </a:rPr>
              <a:t>M</a:t>
            </a:r>
            <a:r>
              <a:rPr lang="en-GB" b="1" dirty="0" smtClean="0">
                <a:solidFill>
                  <a:srgbClr val="FF0000"/>
                </a:solidFill>
                <a:latin typeface="Cambria"/>
                <a:cs typeface="Cambria"/>
              </a:rPr>
              <a:t>inimally Counter-Intuitive </a:t>
            </a:r>
            <a:r>
              <a:rPr lang="en-GB" dirty="0">
                <a:latin typeface="Cambria"/>
                <a:cs typeface="Cambria"/>
              </a:rPr>
              <a:t>concept </a:t>
            </a:r>
            <a:r>
              <a:rPr lang="en-GB" dirty="0" smtClean="0">
                <a:latin typeface="Cambria"/>
                <a:cs typeface="Cambria"/>
              </a:rPr>
              <a:t>- prevalent </a:t>
            </a:r>
            <a:r>
              <a:rPr lang="en-GB" dirty="0">
                <a:latin typeface="Cambria"/>
                <a:cs typeface="Cambria"/>
              </a:rPr>
              <a:t>in religious thought. </a:t>
            </a:r>
            <a:endParaRPr lang="en-GB" dirty="0" smtClean="0">
              <a:latin typeface="Cambria"/>
              <a:cs typeface="Cambria"/>
            </a:endParaRPr>
          </a:p>
          <a:p>
            <a:endParaRPr lang="en-GB" dirty="0">
              <a:latin typeface="Cambria"/>
              <a:cs typeface="Cambria"/>
            </a:endParaRPr>
          </a:p>
          <a:p>
            <a:r>
              <a:rPr lang="en-GB" dirty="0" smtClean="0">
                <a:latin typeface="Cambria"/>
                <a:cs typeface="Cambria"/>
              </a:rPr>
              <a:t>In simple terms, this is the ‘memorability </a:t>
            </a:r>
            <a:r>
              <a:rPr lang="en-GB" dirty="0">
                <a:latin typeface="Cambria"/>
                <a:cs typeface="Cambria"/>
              </a:rPr>
              <a:t>of </a:t>
            </a:r>
            <a:r>
              <a:rPr lang="en-GB" i="1" dirty="0" smtClean="0">
                <a:latin typeface="Cambria"/>
                <a:cs typeface="Cambria"/>
              </a:rPr>
              <a:t>slightly</a:t>
            </a:r>
            <a:r>
              <a:rPr lang="en-GB" dirty="0" smtClean="0">
                <a:latin typeface="Cambria"/>
                <a:cs typeface="Cambria"/>
              </a:rPr>
              <a:t> odd things.’ Odd things seize the imagination and are imbued with meaning. Especially things which cross concept boundaries (i.e. human/animal) or violate intuitive assumptions (i.e. humans are visible) but not by too much. </a:t>
            </a:r>
          </a:p>
          <a:p>
            <a:endParaRPr lang="en-GB" dirty="0">
              <a:latin typeface="Cambria"/>
              <a:cs typeface="Cambria"/>
            </a:endParaRPr>
          </a:p>
          <a:p>
            <a:r>
              <a:rPr lang="en-GB" dirty="0" smtClean="0">
                <a:latin typeface="Cambria"/>
                <a:cs typeface="Cambria"/>
              </a:rPr>
              <a:t>An invisible human-like power is an excellent and very memorable MCI.</a:t>
            </a:r>
          </a:p>
          <a:p>
            <a:endParaRPr lang="en-GB" dirty="0">
              <a:latin typeface="Cambria"/>
              <a:cs typeface="Cambria"/>
            </a:endParaRPr>
          </a:p>
          <a:p>
            <a:r>
              <a:rPr lang="en-GB" dirty="0" smtClean="0">
                <a:latin typeface="Cambria"/>
                <a:cs typeface="Cambria"/>
              </a:rPr>
              <a:t>When humans become capable of thinking in this way, crossing category boundaries and being creative, we have our first evidence of religious thinking.</a:t>
            </a:r>
            <a:endParaRPr lang="en-GB" dirty="0">
              <a:latin typeface="Cambria"/>
              <a:cs typeface="Cambria"/>
            </a:endParaRPr>
          </a:p>
          <a:p>
            <a:r>
              <a:rPr lang="en-GB" dirty="0">
                <a:latin typeface="Cambria"/>
                <a:cs typeface="Cambria"/>
              </a:rPr>
              <a:t> </a:t>
            </a:r>
          </a:p>
          <a:p>
            <a:endParaRPr lang="en-GB" dirty="0">
              <a:latin typeface="Cambria"/>
              <a:cs typeface="Cambria"/>
            </a:endParaRPr>
          </a:p>
        </p:txBody>
      </p:sp>
    </p:spTree>
    <p:extLst>
      <p:ext uri="{BB962C8B-B14F-4D97-AF65-F5344CB8AC3E}">
        <p14:creationId xmlns:p14="http://schemas.microsoft.com/office/powerpoint/2010/main" val="19881249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5279" y="5961016"/>
            <a:ext cx="7932023" cy="646331"/>
          </a:xfrm>
          <a:prstGeom prst="rect">
            <a:avLst/>
          </a:prstGeom>
        </p:spPr>
        <p:txBody>
          <a:bodyPr wrap="square">
            <a:spAutoFit/>
          </a:bodyPr>
          <a:lstStyle/>
          <a:p>
            <a:r>
              <a:rPr lang="en-US" dirty="0">
                <a:latin typeface="Cambria"/>
                <a:cs typeface="Cambria"/>
              </a:rPr>
              <a:t>Lion Man from three angles. Stadel Cave, Baden-Württemberg, Germany, 40,000 years old</a:t>
            </a:r>
          </a:p>
        </p:txBody>
      </p:sp>
      <p:pic>
        <p:nvPicPr>
          <p:cNvPr id="4" name="Picture 3" descr="Lion-man-angles-Vergleich-drei-Ganzkörper-Ansicht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32" y="340105"/>
            <a:ext cx="9181586" cy="5213829"/>
          </a:xfrm>
          <a:prstGeom prst="rect">
            <a:avLst/>
          </a:prstGeom>
        </p:spPr>
      </p:pic>
    </p:spTree>
    <p:extLst>
      <p:ext uri="{BB962C8B-B14F-4D97-AF65-F5344CB8AC3E}">
        <p14:creationId xmlns:p14="http://schemas.microsoft.com/office/powerpoint/2010/main" val="81633763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Lst>
          </a:blip>
          <a:srcRect l="14185" r="9336"/>
          <a:stretch/>
        </p:blipFill>
        <p:spPr>
          <a:xfrm>
            <a:off x="0" y="-18512"/>
            <a:ext cx="9144000" cy="6876511"/>
          </a:xfrm>
          <a:prstGeom prst="rect">
            <a:avLst/>
          </a:prstGeom>
        </p:spPr>
      </p:pic>
      <p:sp>
        <p:nvSpPr>
          <p:cNvPr id="3" name="Rectangle 2"/>
          <p:cNvSpPr/>
          <p:nvPr/>
        </p:nvSpPr>
        <p:spPr>
          <a:xfrm>
            <a:off x="221735" y="537052"/>
            <a:ext cx="8304938" cy="1200329"/>
          </a:xfrm>
          <a:prstGeom prst="rect">
            <a:avLst/>
          </a:prstGeom>
        </p:spPr>
        <p:txBody>
          <a:bodyPr wrap="square">
            <a:spAutoFit/>
          </a:bodyPr>
          <a:lstStyle/>
          <a:p>
            <a:pPr algn="ctr"/>
            <a:r>
              <a:rPr lang="en-GB" dirty="0">
                <a:solidFill>
                  <a:srgbClr val="FFFFFF"/>
                </a:solidFill>
                <a:latin typeface="Cambria"/>
                <a:cs typeface="Cambria"/>
              </a:rPr>
              <a:t>MEMORABILITY OF THE GREEK </a:t>
            </a:r>
            <a:r>
              <a:rPr lang="en-GB" dirty="0" smtClean="0">
                <a:solidFill>
                  <a:srgbClr val="FFFFFF"/>
                </a:solidFill>
                <a:latin typeface="Cambria"/>
                <a:cs typeface="Cambria"/>
              </a:rPr>
              <a:t>GODS</a:t>
            </a:r>
          </a:p>
          <a:p>
            <a:pPr algn="ctr"/>
            <a:r>
              <a:rPr lang="en-GB" dirty="0" smtClean="0">
                <a:solidFill>
                  <a:srgbClr val="FFFFFF"/>
                </a:solidFill>
                <a:latin typeface="Cambria"/>
                <a:cs typeface="Cambria"/>
              </a:rPr>
              <a:t>MCI</a:t>
            </a:r>
            <a:endParaRPr lang="en-GB" dirty="0">
              <a:solidFill>
                <a:srgbClr val="FFFFFF"/>
              </a:solidFill>
              <a:latin typeface="Cambria"/>
              <a:cs typeface="Cambria"/>
            </a:endParaRPr>
          </a:p>
          <a:p>
            <a:r>
              <a:rPr lang="en-GB" dirty="0">
                <a:latin typeface="Cambria"/>
                <a:cs typeface="Cambria"/>
              </a:rPr>
              <a:t> </a:t>
            </a:r>
          </a:p>
          <a:p>
            <a:endParaRPr lang="en-GB" dirty="0">
              <a:latin typeface="Cambria"/>
              <a:cs typeface="Cambria"/>
            </a:endParaRPr>
          </a:p>
        </p:txBody>
      </p:sp>
      <p:sp>
        <p:nvSpPr>
          <p:cNvPr id="2" name="Rectangle 1"/>
          <p:cNvSpPr/>
          <p:nvPr/>
        </p:nvSpPr>
        <p:spPr>
          <a:xfrm>
            <a:off x="483783" y="1443841"/>
            <a:ext cx="7962259" cy="4247317"/>
          </a:xfrm>
          <a:prstGeom prst="rect">
            <a:avLst/>
          </a:prstGeom>
        </p:spPr>
        <p:txBody>
          <a:bodyPr wrap="square">
            <a:spAutoFit/>
          </a:bodyPr>
          <a:lstStyle/>
          <a:p>
            <a:r>
              <a:rPr lang="en-GB" dirty="0">
                <a:latin typeface="Cambria"/>
                <a:cs typeface="Cambria"/>
              </a:rPr>
              <a:t> </a:t>
            </a:r>
            <a:endParaRPr lang="en-GB" dirty="0">
              <a:solidFill>
                <a:srgbClr val="FFFFFF"/>
              </a:solidFill>
              <a:latin typeface="Cambria"/>
              <a:cs typeface="Cambria"/>
            </a:endParaRPr>
          </a:p>
          <a:p>
            <a:r>
              <a:rPr lang="en-GB" b="1" dirty="0" smtClean="0">
                <a:solidFill>
                  <a:srgbClr val="FF0000"/>
                </a:solidFill>
                <a:latin typeface="Cambria"/>
                <a:cs typeface="Cambria"/>
              </a:rPr>
              <a:t>Memorability and being interesting are the most important features of an MCI concept.</a:t>
            </a:r>
          </a:p>
          <a:p>
            <a:endParaRPr lang="en-GB" dirty="0" smtClean="0">
              <a:solidFill>
                <a:srgbClr val="FFFFFF"/>
              </a:solidFill>
              <a:latin typeface="Cambria"/>
              <a:cs typeface="Cambria"/>
            </a:endParaRPr>
          </a:p>
          <a:p>
            <a:r>
              <a:rPr lang="en-GB" dirty="0" smtClean="0">
                <a:solidFill>
                  <a:srgbClr val="FFFFFF"/>
                </a:solidFill>
                <a:latin typeface="Cambria"/>
                <a:cs typeface="Cambria"/>
              </a:rPr>
              <a:t>If it is too complex, it won’t be remembered. If it is too boring, likewise.</a:t>
            </a:r>
          </a:p>
          <a:p>
            <a:endParaRPr lang="en-GB" dirty="0">
              <a:solidFill>
                <a:srgbClr val="FFFFFF"/>
              </a:solidFill>
              <a:latin typeface="Cambria"/>
              <a:cs typeface="Cambria"/>
            </a:endParaRPr>
          </a:p>
          <a:p>
            <a:r>
              <a:rPr lang="en-GB" dirty="0" smtClean="0">
                <a:solidFill>
                  <a:srgbClr val="FFFFFF"/>
                </a:solidFill>
                <a:latin typeface="Cambria"/>
                <a:cs typeface="Cambria"/>
              </a:rPr>
              <a:t>A horse that paints is interesting. </a:t>
            </a:r>
            <a:r>
              <a:rPr lang="en-GB" dirty="0">
                <a:solidFill>
                  <a:srgbClr val="FFFFFF"/>
                </a:solidFill>
                <a:latin typeface="Cambria"/>
                <a:cs typeface="Cambria"/>
              </a:rPr>
              <a:t> </a:t>
            </a:r>
            <a:endParaRPr lang="en-GB" dirty="0" smtClean="0">
              <a:solidFill>
                <a:srgbClr val="FFFFFF"/>
              </a:solidFill>
              <a:latin typeface="Cambria"/>
              <a:cs typeface="Cambria"/>
            </a:endParaRPr>
          </a:p>
          <a:p>
            <a:endParaRPr lang="en-GB" dirty="0">
              <a:solidFill>
                <a:srgbClr val="FFFFFF"/>
              </a:solidFill>
              <a:latin typeface="Cambria"/>
              <a:cs typeface="Cambria"/>
            </a:endParaRPr>
          </a:p>
          <a:p>
            <a:r>
              <a:rPr lang="en-GB" dirty="0" smtClean="0">
                <a:solidFill>
                  <a:srgbClr val="FFFFFF"/>
                </a:solidFill>
                <a:latin typeface="Cambria"/>
                <a:cs typeface="Cambria"/>
              </a:rPr>
              <a:t>An invisible horse who paints and can fly and speaks Russian is too complex to be memorable.</a:t>
            </a:r>
          </a:p>
          <a:p>
            <a:endParaRPr lang="en-GB" dirty="0">
              <a:solidFill>
                <a:srgbClr val="FFFFFF"/>
              </a:solidFill>
              <a:latin typeface="Cambria"/>
              <a:cs typeface="Cambria"/>
            </a:endParaRPr>
          </a:p>
          <a:p>
            <a:r>
              <a:rPr lang="en-GB" dirty="0" smtClean="0">
                <a:solidFill>
                  <a:srgbClr val="FFFFFF"/>
                </a:solidFill>
                <a:latin typeface="Cambria"/>
                <a:cs typeface="Cambria"/>
              </a:rPr>
              <a:t>A man who can become a wolf is interesting; a man who can become a pencil, less so.</a:t>
            </a:r>
          </a:p>
          <a:p>
            <a:endParaRPr lang="en-GB" dirty="0">
              <a:solidFill>
                <a:srgbClr val="FFFFFF"/>
              </a:solidFill>
              <a:latin typeface="Cambria"/>
              <a:cs typeface="Cambria"/>
            </a:endParaRPr>
          </a:p>
          <a:p>
            <a:r>
              <a:rPr lang="en-GB" dirty="0">
                <a:solidFill>
                  <a:srgbClr val="FFFFFF"/>
                </a:solidFill>
                <a:latin typeface="Cambria"/>
                <a:cs typeface="Cambria"/>
              </a:rPr>
              <a:t>An invisible wolf is more memorable than an invisible </a:t>
            </a:r>
            <a:r>
              <a:rPr lang="en-GB" dirty="0" smtClean="0">
                <a:solidFill>
                  <a:srgbClr val="FFFFFF"/>
                </a:solidFill>
                <a:latin typeface="Cambria"/>
                <a:cs typeface="Cambria"/>
              </a:rPr>
              <a:t>pencil.</a:t>
            </a:r>
            <a:endParaRPr lang="en-GB" dirty="0">
              <a:solidFill>
                <a:srgbClr val="FFFFFF"/>
              </a:solidFill>
              <a:latin typeface="Cambria"/>
              <a:cs typeface="Cambria"/>
            </a:endParaRPr>
          </a:p>
        </p:txBody>
      </p:sp>
    </p:spTree>
    <p:extLst>
      <p:ext uri="{BB962C8B-B14F-4D97-AF65-F5344CB8AC3E}">
        <p14:creationId xmlns:p14="http://schemas.microsoft.com/office/powerpoint/2010/main" val="19695145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20-10-29 at 15.59.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773" y="620539"/>
            <a:ext cx="8483600" cy="3467100"/>
          </a:xfrm>
          <a:prstGeom prst="rect">
            <a:avLst/>
          </a:prstGeom>
        </p:spPr>
      </p:pic>
      <p:pic>
        <p:nvPicPr>
          <p:cNvPr id="6" name="Picture 5" descr="Screen Shot 2020-10-29 at 16.00.03.png"/>
          <p:cNvPicPr>
            <a:picLocks noChangeAspect="1"/>
          </p:cNvPicPr>
          <p:nvPr/>
        </p:nvPicPr>
        <p:blipFill rotWithShape="1">
          <a:blip r:embed="rId3">
            <a:extLst>
              <a:ext uri="{28A0092B-C50C-407E-A947-70E740481C1C}">
                <a14:useLocalDpi xmlns:a14="http://schemas.microsoft.com/office/drawing/2010/main" val="0"/>
              </a:ext>
            </a:extLst>
          </a:blip>
          <a:srcRect t="49572"/>
          <a:stretch/>
        </p:blipFill>
        <p:spPr>
          <a:xfrm>
            <a:off x="349473" y="4230887"/>
            <a:ext cx="8470900" cy="2036570"/>
          </a:xfrm>
          <a:prstGeom prst="rect">
            <a:avLst/>
          </a:prstGeom>
        </p:spPr>
      </p:pic>
    </p:spTree>
    <p:extLst>
      <p:ext uri="{BB962C8B-B14F-4D97-AF65-F5344CB8AC3E}">
        <p14:creationId xmlns:p14="http://schemas.microsoft.com/office/powerpoint/2010/main" val="1873440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a:hlinkClick r:id="" action="ppaction://media"/>
            <a:extLst>
              <a:ext uri="{FF2B5EF4-FFF2-40B4-BE49-F238E27FC236}">
                <a16:creationId xmlns:a16="http://schemas.microsoft.com/office/drawing/2014/main" xmlns="" id="{C69A392E-810E-4DF2-8419-124171C7F8B8}"/>
              </a:ext>
            </a:extLst>
          </p:cNvPr>
          <p:cNvPicPr>
            <a:picLocks noRot="1" noChangeAspect="1"/>
          </p:cNvPicPr>
          <p:nvPr>
            <a:quickTimeFile r:link="rId1"/>
          </p:nvPr>
        </p:nvPicPr>
        <p:blipFill>
          <a:blip r:embed="rId3"/>
          <a:stretch>
            <a:fillRect/>
          </a:stretch>
        </p:blipFill>
        <p:spPr>
          <a:xfrm>
            <a:off x="169682" y="684032"/>
            <a:ext cx="8755406" cy="4924916"/>
          </a:xfrm>
          <a:prstGeom prst="rect">
            <a:avLst/>
          </a:prstGeom>
        </p:spPr>
      </p:pic>
    </p:spTree>
    <p:extLst>
      <p:ext uri="{BB962C8B-B14F-4D97-AF65-F5344CB8AC3E}">
        <p14:creationId xmlns:p14="http://schemas.microsoft.com/office/powerpoint/2010/main" val="292156698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upernormal+Sign+Stimul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72" y="290049"/>
            <a:ext cx="7932022" cy="5949015"/>
          </a:xfrm>
          <a:prstGeom prst="rect">
            <a:avLst/>
          </a:prstGeom>
        </p:spPr>
      </p:pic>
      <p:sp>
        <p:nvSpPr>
          <p:cNvPr id="2" name="Rectangle 1"/>
          <p:cNvSpPr/>
          <p:nvPr/>
        </p:nvSpPr>
        <p:spPr>
          <a:xfrm>
            <a:off x="436349" y="6139835"/>
            <a:ext cx="8533792" cy="646331"/>
          </a:xfrm>
          <a:prstGeom prst="rect">
            <a:avLst/>
          </a:prstGeom>
        </p:spPr>
        <p:txBody>
          <a:bodyPr wrap="square">
            <a:spAutoFit/>
          </a:bodyPr>
          <a:lstStyle/>
          <a:p>
            <a:r>
              <a:rPr lang="en-US" dirty="0">
                <a:latin typeface="Cambria"/>
                <a:cs typeface="Cambria"/>
              </a:rPr>
              <a:t>So </a:t>
            </a:r>
            <a:r>
              <a:rPr lang="en-US" dirty="0" smtClean="0">
                <a:latin typeface="Cambria"/>
                <a:cs typeface="Cambria"/>
              </a:rPr>
              <a:t>MCIs, </a:t>
            </a:r>
            <a:r>
              <a:rPr lang="en-US" dirty="0">
                <a:latin typeface="Cambria"/>
                <a:cs typeface="Cambria"/>
              </a:rPr>
              <a:t>like invisible all-powerful </a:t>
            </a:r>
            <a:r>
              <a:rPr lang="en-US" dirty="0" smtClean="0">
                <a:latin typeface="Cambria"/>
                <a:cs typeface="Cambria"/>
              </a:rPr>
              <a:t>gods, </a:t>
            </a:r>
            <a:r>
              <a:rPr lang="en-US" dirty="0">
                <a:latin typeface="Cambria"/>
                <a:cs typeface="Cambria"/>
              </a:rPr>
              <a:t>fire up the imagination once </a:t>
            </a:r>
            <a:r>
              <a:rPr lang="en-US" dirty="0" smtClean="0">
                <a:latin typeface="Cambria"/>
                <a:cs typeface="Cambria"/>
              </a:rPr>
              <a:t>conceived and stick around in the mind. The gods become a human equivalent of the giant egg.</a:t>
            </a:r>
            <a:endParaRPr lang="en-US" dirty="0">
              <a:latin typeface="Cambria"/>
              <a:cs typeface="Cambria"/>
            </a:endParaRPr>
          </a:p>
        </p:txBody>
      </p:sp>
    </p:spTree>
    <p:extLst>
      <p:ext uri="{BB962C8B-B14F-4D97-AF65-F5344CB8AC3E}">
        <p14:creationId xmlns:p14="http://schemas.microsoft.com/office/powerpoint/2010/main" val="111408395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2206" y="111619"/>
            <a:ext cx="8446042" cy="6463309"/>
          </a:xfrm>
          <a:prstGeom prst="rect">
            <a:avLst/>
          </a:prstGeom>
        </p:spPr>
        <p:txBody>
          <a:bodyPr wrap="square">
            <a:spAutoFit/>
          </a:bodyPr>
          <a:lstStyle/>
          <a:p>
            <a:pPr algn="ctr"/>
            <a:r>
              <a:rPr lang="en-US" dirty="0" smtClean="0">
                <a:latin typeface="Cambria"/>
                <a:cs typeface="Cambria"/>
              </a:rPr>
              <a:t>ZEUS AT OLYMPIA</a:t>
            </a:r>
          </a:p>
          <a:p>
            <a:endParaRPr lang="en-US" b="1" dirty="0" smtClean="0">
              <a:latin typeface="Cambria"/>
              <a:cs typeface="Cambria"/>
            </a:endParaRPr>
          </a:p>
          <a:p>
            <a:pPr algn="ctr"/>
            <a:r>
              <a:rPr lang="en-US" b="1" dirty="0">
                <a:solidFill>
                  <a:srgbClr val="FF0000"/>
                </a:solidFill>
                <a:latin typeface="Cambria"/>
                <a:cs typeface="Cambria"/>
              </a:rPr>
              <a:t>Zeus </a:t>
            </a:r>
            <a:r>
              <a:rPr lang="en-US" b="1" i="1" dirty="0">
                <a:solidFill>
                  <a:srgbClr val="FF0000"/>
                </a:solidFill>
                <a:latin typeface="Cambria"/>
                <a:cs typeface="Cambria"/>
              </a:rPr>
              <a:t>Olympios</a:t>
            </a:r>
            <a:r>
              <a:rPr lang="en-US" b="1" dirty="0">
                <a:solidFill>
                  <a:srgbClr val="FF0000"/>
                </a:solidFill>
                <a:latin typeface="Cambria"/>
                <a:cs typeface="Cambria"/>
              </a:rPr>
              <a:t> </a:t>
            </a:r>
            <a:r>
              <a:rPr lang="en-US" dirty="0" smtClean="0">
                <a:latin typeface="Cambria"/>
                <a:cs typeface="Cambria"/>
              </a:rPr>
              <a:t>(Olympian Zeus)</a:t>
            </a:r>
            <a:endParaRPr lang="en-US" dirty="0">
              <a:latin typeface="Cambria"/>
              <a:cs typeface="Cambria"/>
            </a:endParaRPr>
          </a:p>
          <a:p>
            <a:pPr algn="ctr"/>
            <a:endParaRPr lang="en-US" dirty="0">
              <a:latin typeface="Cambria"/>
              <a:cs typeface="Cambria"/>
            </a:endParaRPr>
          </a:p>
          <a:p>
            <a:pPr algn="ctr"/>
            <a:r>
              <a:rPr lang="en-US" dirty="0">
                <a:latin typeface="Cambria"/>
                <a:cs typeface="Cambria"/>
              </a:rPr>
              <a:t> </a:t>
            </a:r>
            <a:r>
              <a:rPr lang="en-US" b="1" dirty="0">
                <a:solidFill>
                  <a:srgbClr val="FF0000"/>
                </a:solidFill>
                <a:latin typeface="Cambria"/>
                <a:cs typeface="Cambria"/>
              </a:rPr>
              <a:t>Zeus </a:t>
            </a:r>
            <a:r>
              <a:rPr lang="en-US" b="1" i="1" dirty="0">
                <a:solidFill>
                  <a:srgbClr val="FF0000"/>
                </a:solidFill>
                <a:latin typeface="Cambria"/>
                <a:cs typeface="Cambria"/>
              </a:rPr>
              <a:t>Laoetas</a:t>
            </a:r>
            <a:r>
              <a:rPr lang="en-US" b="1" dirty="0">
                <a:solidFill>
                  <a:srgbClr val="FF0000"/>
                </a:solidFill>
                <a:latin typeface="Cambria"/>
                <a:cs typeface="Cambria"/>
              </a:rPr>
              <a:t> </a:t>
            </a:r>
            <a:r>
              <a:rPr lang="en-US" dirty="0">
                <a:latin typeface="Cambria"/>
                <a:cs typeface="Cambria"/>
              </a:rPr>
              <a:t>(Zeus of the People)</a:t>
            </a:r>
            <a:endParaRPr lang="en-US" dirty="0"/>
          </a:p>
          <a:p>
            <a:pPr algn="ctr"/>
            <a:endParaRPr lang="en-US" b="1" dirty="0">
              <a:latin typeface="Cambria"/>
              <a:cs typeface="Cambria"/>
            </a:endParaRPr>
          </a:p>
          <a:p>
            <a:pPr algn="ctr"/>
            <a:r>
              <a:rPr lang="en-US" b="1" dirty="0">
                <a:solidFill>
                  <a:srgbClr val="FF0000"/>
                </a:solidFill>
                <a:latin typeface="Cambria"/>
                <a:cs typeface="Cambria"/>
              </a:rPr>
              <a:t>Zeus </a:t>
            </a:r>
            <a:r>
              <a:rPr lang="en-US" b="1" i="1" dirty="0">
                <a:solidFill>
                  <a:srgbClr val="FF0000"/>
                </a:solidFill>
                <a:latin typeface="Cambria"/>
                <a:cs typeface="Cambria"/>
              </a:rPr>
              <a:t>Kataibatos</a:t>
            </a:r>
            <a:r>
              <a:rPr lang="en-US" b="1" dirty="0">
                <a:solidFill>
                  <a:srgbClr val="FF0000"/>
                </a:solidFill>
                <a:latin typeface="Cambria"/>
                <a:cs typeface="Cambria"/>
              </a:rPr>
              <a:t> </a:t>
            </a:r>
            <a:r>
              <a:rPr lang="en-US" dirty="0">
                <a:latin typeface="Cambria"/>
                <a:cs typeface="Cambria"/>
              </a:rPr>
              <a:t>(Zeus Descender – i.e. Lightning) </a:t>
            </a:r>
            <a:endParaRPr lang="en-US" dirty="0"/>
          </a:p>
          <a:p>
            <a:pPr algn="ctr"/>
            <a:endParaRPr lang="en-US" b="1" dirty="0" smtClean="0">
              <a:latin typeface="Cambria"/>
              <a:cs typeface="Cambria"/>
            </a:endParaRPr>
          </a:p>
          <a:p>
            <a:pPr algn="ctr"/>
            <a:r>
              <a:rPr lang="en-US" b="1" dirty="0" smtClean="0">
                <a:solidFill>
                  <a:srgbClr val="FF0000"/>
                </a:solidFill>
                <a:latin typeface="Cambria"/>
                <a:cs typeface="Cambria"/>
              </a:rPr>
              <a:t>Zeus </a:t>
            </a:r>
            <a:r>
              <a:rPr lang="en-US" b="1" i="1" dirty="0">
                <a:solidFill>
                  <a:srgbClr val="FF0000"/>
                </a:solidFill>
                <a:latin typeface="Cambria"/>
                <a:cs typeface="Cambria"/>
              </a:rPr>
              <a:t>Areios</a:t>
            </a:r>
            <a:r>
              <a:rPr lang="en-US" b="1" dirty="0">
                <a:solidFill>
                  <a:srgbClr val="FF0000"/>
                </a:solidFill>
                <a:latin typeface="Cambria"/>
                <a:cs typeface="Cambria"/>
              </a:rPr>
              <a:t> </a:t>
            </a:r>
            <a:r>
              <a:rPr lang="en-US" dirty="0">
                <a:latin typeface="Cambria"/>
                <a:cs typeface="Cambria"/>
              </a:rPr>
              <a:t>(Warlike Zeus</a:t>
            </a:r>
            <a:r>
              <a:rPr lang="en-US" dirty="0" smtClean="0">
                <a:latin typeface="Cambria"/>
                <a:cs typeface="Cambria"/>
              </a:rPr>
              <a:t>)</a:t>
            </a:r>
          </a:p>
          <a:p>
            <a:pPr algn="ctr"/>
            <a:endParaRPr lang="en-US" b="1" dirty="0" smtClean="0">
              <a:latin typeface="Cambria"/>
              <a:cs typeface="Cambria"/>
            </a:endParaRPr>
          </a:p>
          <a:p>
            <a:pPr algn="ctr"/>
            <a:r>
              <a:rPr lang="en-US" b="1" dirty="0" smtClean="0">
                <a:solidFill>
                  <a:srgbClr val="FF0000"/>
                </a:solidFill>
                <a:latin typeface="Cambria"/>
                <a:cs typeface="Cambria"/>
              </a:rPr>
              <a:t>Zeus </a:t>
            </a:r>
            <a:r>
              <a:rPr lang="en-US" b="1" i="1" dirty="0">
                <a:solidFill>
                  <a:srgbClr val="FF0000"/>
                </a:solidFill>
                <a:latin typeface="Cambria"/>
                <a:cs typeface="Cambria"/>
              </a:rPr>
              <a:t>Herkeios</a:t>
            </a:r>
            <a:r>
              <a:rPr lang="en-US" b="1" dirty="0">
                <a:solidFill>
                  <a:srgbClr val="FF0000"/>
                </a:solidFill>
                <a:latin typeface="Cambria"/>
                <a:cs typeface="Cambria"/>
              </a:rPr>
              <a:t> </a:t>
            </a:r>
            <a:r>
              <a:rPr lang="en-US" dirty="0">
                <a:latin typeface="Cambria"/>
                <a:cs typeface="Cambria"/>
              </a:rPr>
              <a:t>(Zeus of the Courtyard</a:t>
            </a:r>
            <a:r>
              <a:rPr lang="en-US" dirty="0" smtClean="0">
                <a:latin typeface="Cambria"/>
                <a:cs typeface="Cambria"/>
              </a:rPr>
              <a:t>) </a:t>
            </a:r>
          </a:p>
          <a:p>
            <a:pPr algn="ctr"/>
            <a:endParaRPr lang="en-US" b="1" dirty="0">
              <a:latin typeface="Cambria"/>
              <a:cs typeface="Cambria"/>
            </a:endParaRPr>
          </a:p>
          <a:p>
            <a:pPr algn="ctr"/>
            <a:r>
              <a:rPr lang="en-US" b="1" dirty="0" smtClean="0">
                <a:solidFill>
                  <a:srgbClr val="FF0000"/>
                </a:solidFill>
                <a:latin typeface="Cambria"/>
                <a:cs typeface="Cambria"/>
              </a:rPr>
              <a:t>Zeus </a:t>
            </a:r>
            <a:r>
              <a:rPr lang="en-US" b="1" i="1" dirty="0">
                <a:solidFill>
                  <a:srgbClr val="FF0000"/>
                </a:solidFill>
                <a:latin typeface="Cambria"/>
                <a:cs typeface="Cambria"/>
              </a:rPr>
              <a:t>Keraunos</a:t>
            </a:r>
            <a:r>
              <a:rPr lang="en-US" b="1" dirty="0">
                <a:solidFill>
                  <a:srgbClr val="FF0000"/>
                </a:solidFill>
                <a:latin typeface="Cambria"/>
                <a:cs typeface="Cambria"/>
              </a:rPr>
              <a:t> </a:t>
            </a:r>
            <a:r>
              <a:rPr lang="en-US" dirty="0">
                <a:latin typeface="Cambria"/>
                <a:cs typeface="Cambria"/>
              </a:rPr>
              <a:t>(Zeus of the Thunderbolt</a:t>
            </a:r>
            <a:r>
              <a:rPr lang="en-US" dirty="0" smtClean="0">
                <a:latin typeface="Cambria"/>
                <a:cs typeface="Cambria"/>
              </a:rPr>
              <a:t>) </a:t>
            </a:r>
          </a:p>
          <a:p>
            <a:pPr algn="ctr"/>
            <a:endParaRPr lang="en-US" b="1" dirty="0" smtClean="0">
              <a:latin typeface="Cambria"/>
              <a:cs typeface="Cambria"/>
            </a:endParaRPr>
          </a:p>
          <a:p>
            <a:pPr algn="ctr"/>
            <a:r>
              <a:rPr lang="en-US" b="1" dirty="0" smtClean="0">
                <a:solidFill>
                  <a:srgbClr val="FF0000"/>
                </a:solidFill>
                <a:latin typeface="Cambria"/>
                <a:cs typeface="Cambria"/>
              </a:rPr>
              <a:t>Zeus </a:t>
            </a:r>
            <a:r>
              <a:rPr lang="en-US" b="1" i="1" dirty="0" smtClean="0">
                <a:solidFill>
                  <a:srgbClr val="FF0000"/>
                </a:solidFill>
                <a:latin typeface="Cambria"/>
                <a:cs typeface="Cambria"/>
              </a:rPr>
              <a:t>Chthonios</a:t>
            </a:r>
            <a:r>
              <a:rPr lang="en-US" dirty="0" smtClean="0">
                <a:solidFill>
                  <a:srgbClr val="FF0000"/>
                </a:solidFill>
                <a:latin typeface="Cambria"/>
                <a:cs typeface="Cambria"/>
              </a:rPr>
              <a:t> </a:t>
            </a:r>
            <a:r>
              <a:rPr lang="en-US" dirty="0" smtClean="0">
                <a:latin typeface="Cambria"/>
                <a:cs typeface="Cambria"/>
              </a:rPr>
              <a:t>(Zeus of the Earth)</a:t>
            </a:r>
          </a:p>
          <a:p>
            <a:endParaRPr lang="en-US" dirty="0">
              <a:latin typeface="Cambria"/>
              <a:cs typeface="Cambria"/>
            </a:endParaRPr>
          </a:p>
          <a:p>
            <a:r>
              <a:rPr lang="en-US" dirty="0" smtClean="0">
                <a:latin typeface="Cambria"/>
                <a:cs typeface="Cambria"/>
              </a:rPr>
              <a:t>What about Polytheism? How might CSR help us understand this complexity? </a:t>
            </a:r>
          </a:p>
          <a:p>
            <a:endParaRPr lang="en-US" dirty="0" smtClean="0">
              <a:latin typeface="Cambria"/>
              <a:cs typeface="Cambria"/>
            </a:endParaRPr>
          </a:p>
          <a:p>
            <a:r>
              <a:rPr lang="en-GB" dirty="0">
                <a:latin typeface="Cambria"/>
                <a:cs typeface="Cambria"/>
              </a:rPr>
              <a:t>I</a:t>
            </a:r>
            <a:r>
              <a:rPr lang="en-GB" dirty="0" smtClean="0">
                <a:latin typeface="Cambria"/>
                <a:cs typeface="Cambria"/>
              </a:rPr>
              <a:t>t </a:t>
            </a:r>
            <a:r>
              <a:rPr lang="en-GB" dirty="0">
                <a:latin typeface="Cambria"/>
                <a:cs typeface="Cambria"/>
              </a:rPr>
              <a:t>is the intuitive approach which separates </a:t>
            </a:r>
            <a:r>
              <a:rPr lang="en-GB" dirty="0" smtClean="0">
                <a:latin typeface="Cambria"/>
                <a:cs typeface="Cambria"/>
              </a:rPr>
              <a:t>each of the separate Zeuses; each were worshipped </a:t>
            </a:r>
            <a:r>
              <a:rPr lang="en-GB" dirty="0">
                <a:latin typeface="Cambria"/>
                <a:cs typeface="Cambria"/>
              </a:rPr>
              <a:t>in </a:t>
            </a:r>
            <a:r>
              <a:rPr lang="en-GB" dirty="0" smtClean="0">
                <a:latin typeface="Cambria"/>
                <a:cs typeface="Cambria"/>
              </a:rPr>
              <a:t>their own </a:t>
            </a:r>
            <a:r>
              <a:rPr lang="en-GB" dirty="0">
                <a:latin typeface="Cambria"/>
                <a:cs typeface="Cambria"/>
              </a:rPr>
              <a:t>place as if physically present </a:t>
            </a:r>
            <a:r>
              <a:rPr lang="en-GB" dirty="0" smtClean="0">
                <a:latin typeface="Cambria"/>
                <a:cs typeface="Cambria"/>
              </a:rPr>
              <a:t>(intuitive)– </a:t>
            </a:r>
            <a:r>
              <a:rPr lang="en-GB" dirty="0">
                <a:latin typeface="Cambria"/>
                <a:cs typeface="Cambria"/>
              </a:rPr>
              <a:t>but </a:t>
            </a:r>
            <a:r>
              <a:rPr lang="en-GB" dirty="0" smtClean="0">
                <a:latin typeface="Cambria"/>
                <a:cs typeface="Cambria"/>
              </a:rPr>
              <a:t>rationally (reflective), </a:t>
            </a:r>
            <a:r>
              <a:rPr lang="en-GB" dirty="0">
                <a:latin typeface="Cambria"/>
                <a:cs typeface="Cambria"/>
              </a:rPr>
              <a:t>they could </a:t>
            </a:r>
            <a:r>
              <a:rPr lang="en-GB" dirty="0" smtClean="0">
                <a:latin typeface="Cambria"/>
                <a:cs typeface="Cambria"/>
              </a:rPr>
              <a:t>be seen as aspects </a:t>
            </a:r>
            <a:r>
              <a:rPr lang="en-GB" dirty="0">
                <a:latin typeface="Cambria"/>
                <a:cs typeface="Cambria"/>
              </a:rPr>
              <a:t>of one </a:t>
            </a:r>
            <a:r>
              <a:rPr lang="en-GB" dirty="0" smtClean="0">
                <a:latin typeface="Cambria"/>
                <a:cs typeface="Cambria"/>
              </a:rPr>
              <a:t>Zeus who lived on Olympos.</a:t>
            </a:r>
          </a:p>
          <a:p>
            <a:endParaRPr lang="en-GB" dirty="0">
              <a:latin typeface="Cambria"/>
              <a:cs typeface="Cambria"/>
            </a:endParaRPr>
          </a:p>
          <a:p>
            <a:r>
              <a:rPr lang="en-GB" dirty="0" smtClean="0">
                <a:latin typeface="Cambria"/>
                <a:cs typeface="Cambria"/>
              </a:rPr>
              <a:t>The Greeks felt no need to reconcile </a:t>
            </a:r>
            <a:r>
              <a:rPr lang="en-GB" dirty="0">
                <a:latin typeface="Cambria"/>
                <a:cs typeface="Cambria"/>
              </a:rPr>
              <a:t>these </a:t>
            </a:r>
            <a:r>
              <a:rPr lang="en-GB" dirty="0" smtClean="0">
                <a:latin typeface="Cambria"/>
                <a:cs typeface="Cambria"/>
              </a:rPr>
              <a:t>irreconcilable views</a:t>
            </a:r>
            <a:r>
              <a:rPr lang="en-GB" dirty="0">
                <a:latin typeface="Cambria"/>
                <a:cs typeface="Cambria"/>
              </a:rPr>
              <a:t>. </a:t>
            </a:r>
            <a:endParaRPr lang="en-US" dirty="0"/>
          </a:p>
        </p:txBody>
      </p:sp>
    </p:spTree>
    <p:extLst>
      <p:ext uri="{BB962C8B-B14F-4D97-AF65-F5344CB8AC3E}">
        <p14:creationId xmlns:p14="http://schemas.microsoft.com/office/powerpoint/2010/main" val="23021039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8" end="1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965"/>
            <a:ext cx="6471480" cy="2308324"/>
          </a:xfrm>
          <a:prstGeom prst="rect">
            <a:avLst/>
          </a:prstGeom>
        </p:spPr>
        <p:txBody>
          <a:bodyPr wrap="square">
            <a:spAutoFit/>
          </a:bodyPr>
          <a:lstStyle/>
          <a:p>
            <a:pPr algn="ctr"/>
            <a:r>
              <a:rPr lang="en-US" dirty="0" smtClean="0">
                <a:latin typeface="Cambria"/>
                <a:cs typeface="Cambria"/>
              </a:rPr>
              <a:t>Sacrificial Calendar of Erchia </a:t>
            </a:r>
          </a:p>
          <a:p>
            <a:endParaRPr lang="en-US" dirty="0">
              <a:latin typeface="Cambria"/>
              <a:cs typeface="Cambria"/>
              <a:hlinkClick r:id="rId2"/>
            </a:endParaRPr>
          </a:p>
          <a:p>
            <a:r>
              <a:rPr lang="en-US" dirty="0" smtClean="0">
                <a:latin typeface="Cambria"/>
                <a:cs typeface="Cambria"/>
                <a:hlinkClick r:id="rId2"/>
              </a:rPr>
              <a:t>https</a:t>
            </a:r>
            <a:r>
              <a:rPr lang="en-US" dirty="0">
                <a:latin typeface="Cambria"/>
                <a:cs typeface="Cambria"/>
                <a:hlinkClick r:id="rId2"/>
              </a:rPr>
              <a:t>://www.atticinscriptions.com/inscription/AIO/593</a:t>
            </a:r>
            <a:endParaRPr lang="en-US" dirty="0">
              <a:latin typeface="Cambria"/>
              <a:cs typeface="Cambria"/>
            </a:endParaRPr>
          </a:p>
          <a:p>
            <a:endParaRPr lang="en-US" dirty="0">
              <a:latin typeface="Cambria"/>
              <a:cs typeface="Cambria"/>
            </a:endParaRPr>
          </a:p>
          <a:p>
            <a:r>
              <a:rPr lang="en-GB" dirty="0" smtClean="0">
                <a:latin typeface="Cambria"/>
                <a:cs typeface="Cambria"/>
              </a:rPr>
              <a:t>Column </a:t>
            </a:r>
            <a:r>
              <a:rPr lang="el-GR" dirty="0" smtClean="0">
                <a:latin typeface="Cambria"/>
                <a:cs typeface="Cambria"/>
              </a:rPr>
              <a:t>Α</a:t>
            </a:r>
            <a:r>
              <a:rPr lang="en-US" dirty="0" smtClean="0">
                <a:latin typeface="Cambria"/>
                <a:cs typeface="Cambria"/>
              </a:rPr>
              <a:t> </a:t>
            </a:r>
          </a:p>
          <a:p>
            <a:endParaRPr lang="en-US" dirty="0" smtClean="0">
              <a:latin typeface="Cambria"/>
              <a:cs typeface="Cambria"/>
            </a:endParaRPr>
          </a:p>
          <a:p>
            <a:r>
              <a:rPr lang="en-US" dirty="0" smtClean="0">
                <a:latin typeface="Cambria"/>
                <a:cs typeface="Cambria"/>
              </a:rPr>
              <a:t>line 40 - to Zeus </a:t>
            </a:r>
            <a:r>
              <a:rPr lang="en-US" i="1" dirty="0" smtClean="0">
                <a:latin typeface="Cambria"/>
                <a:cs typeface="Cambria"/>
              </a:rPr>
              <a:t>Meilichios</a:t>
            </a:r>
            <a:r>
              <a:rPr lang="en-US" dirty="0" smtClean="0">
                <a:latin typeface="Cambria"/>
                <a:cs typeface="Cambria"/>
              </a:rPr>
              <a:t> </a:t>
            </a:r>
            <a:r>
              <a:rPr lang="en-US" dirty="0">
                <a:latin typeface="Cambria"/>
                <a:cs typeface="Cambria"/>
              </a:rPr>
              <a:t>at Agrai, </a:t>
            </a:r>
            <a:r>
              <a:rPr lang="en-US" dirty="0" smtClean="0">
                <a:latin typeface="Cambria"/>
                <a:cs typeface="Cambria"/>
              </a:rPr>
              <a:t>a sheep</a:t>
            </a:r>
          </a:p>
          <a:p>
            <a:endParaRPr lang="en-US" dirty="0">
              <a:latin typeface="Cambria"/>
              <a:cs typeface="Cambria"/>
            </a:endParaRP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89400"/>
            <a:ext cx="2006600" cy="2768600"/>
          </a:xfrm>
          <a:prstGeom prst="rect">
            <a:avLst/>
          </a:prstGeom>
        </p:spPr>
      </p:pic>
      <p:pic>
        <p:nvPicPr>
          <p:cNvPr id="2" name="Picture 1" descr="Screen Shot 2020-10-30 at 09.44.4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9835" y="2128892"/>
            <a:ext cx="3174165" cy="1727119"/>
          </a:xfrm>
          <a:prstGeom prst="rect">
            <a:avLst/>
          </a:prstGeom>
        </p:spPr>
      </p:pic>
    </p:spTree>
    <p:extLst>
      <p:ext uri="{BB962C8B-B14F-4D97-AF65-F5344CB8AC3E}">
        <p14:creationId xmlns:p14="http://schemas.microsoft.com/office/powerpoint/2010/main" val="3916095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6471480" cy="2862323"/>
          </a:xfrm>
          <a:prstGeom prst="rect">
            <a:avLst/>
          </a:prstGeom>
        </p:spPr>
        <p:txBody>
          <a:bodyPr wrap="square">
            <a:spAutoFit/>
          </a:bodyPr>
          <a:lstStyle/>
          <a:p>
            <a:pPr algn="ctr"/>
            <a:r>
              <a:rPr lang="en-US" dirty="0" smtClean="0">
                <a:latin typeface="Cambria"/>
                <a:cs typeface="Cambria"/>
              </a:rPr>
              <a:t>Sacrificial Calendar of </a:t>
            </a:r>
            <a:r>
              <a:rPr lang="en-US" dirty="0" err="1" smtClean="0">
                <a:latin typeface="Cambria"/>
                <a:cs typeface="Cambria"/>
              </a:rPr>
              <a:t>Erchia</a:t>
            </a:r>
            <a:r>
              <a:rPr lang="en-US" dirty="0" smtClean="0">
                <a:latin typeface="Cambria"/>
                <a:cs typeface="Cambria"/>
              </a:rPr>
              <a:t> </a:t>
            </a:r>
          </a:p>
          <a:p>
            <a:endParaRPr lang="en-US" dirty="0">
              <a:latin typeface="Cambria"/>
              <a:cs typeface="Cambria"/>
              <a:hlinkClick r:id="rId2"/>
            </a:endParaRPr>
          </a:p>
          <a:p>
            <a:r>
              <a:rPr lang="en-US" dirty="0" smtClean="0">
                <a:latin typeface="Cambria"/>
                <a:cs typeface="Cambria"/>
                <a:hlinkClick r:id="rId2"/>
              </a:rPr>
              <a:t>https://www.atticinscriptions.com/inscription/AIO/593</a:t>
            </a:r>
            <a:endParaRPr lang="en-US" dirty="0" smtClean="0">
              <a:latin typeface="Cambria"/>
              <a:cs typeface="Cambria"/>
            </a:endParaRPr>
          </a:p>
          <a:p>
            <a:endParaRPr lang="en-US" dirty="0" smtClean="0">
              <a:latin typeface="Cambria"/>
              <a:cs typeface="Cambria"/>
            </a:endParaRPr>
          </a:p>
          <a:p>
            <a:endParaRPr lang="en-US" dirty="0" smtClean="0">
              <a:latin typeface="Cambria"/>
              <a:cs typeface="Cambria"/>
            </a:endParaRPr>
          </a:p>
          <a:p>
            <a:r>
              <a:rPr lang="en-GB" dirty="0" smtClean="0">
                <a:latin typeface="Cambria"/>
                <a:cs typeface="Cambria"/>
              </a:rPr>
              <a:t>Column </a:t>
            </a:r>
            <a:r>
              <a:rPr lang="el-GR" dirty="0" smtClean="0">
                <a:latin typeface="Cambria"/>
                <a:cs typeface="Cambria"/>
              </a:rPr>
              <a:t>Γ</a:t>
            </a:r>
            <a:endParaRPr lang="en-GB" dirty="0" smtClean="0">
              <a:latin typeface="Cambria"/>
              <a:cs typeface="Cambria"/>
            </a:endParaRPr>
          </a:p>
          <a:p>
            <a:r>
              <a:rPr lang="en-US" dirty="0" smtClean="0">
                <a:latin typeface="Cambria"/>
                <a:cs typeface="Cambria"/>
              </a:rPr>
              <a:t>line </a:t>
            </a:r>
            <a:r>
              <a:rPr lang="en-US" dirty="0">
                <a:latin typeface="Cambria"/>
                <a:cs typeface="Cambria"/>
              </a:rPr>
              <a:t>15 </a:t>
            </a:r>
            <a:r>
              <a:rPr lang="en-US" dirty="0" smtClean="0">
                <a:latin typeface="Cambria"/>
                <a:cs typeface="Cambria"/>
              </a:rPr>
              <a:t>- to Zeus </a:t>
            </a:r>
            <a:r>
              <a:rPr lang="en-US" i="1" dirty="0" smtClean="0">
                <a:latin typeface="Cambria"/>
                <a:cs typeface="Cambria"/>
              </a:rPr>
              <a:t>Polieus</a:t>
            </a:r>
            <a:r>
              <a:rPr lang="en-US" dirty="0" smtClean="0">
                <a:latin typeface="Cambria"/>
                <a:cs typeface="Cambria"/>
              </a:rPr>
              <a:t> </a:t>
            </a:r>
            <a:r>
              <a:rPr lang="en-US" dirty="0">
                <a:latin typeface="Cambria"/>
                <a:cs typeface="Cambria"/>
              </a:rPr>
              <a:t>on </a:t>
            </a:r>
            <a:r>
              <a:rPr lang="en-US" dirty="0" smtClean="0">
                <a:latin typeface="Cambria"/>
                <a:cs typeface="Cambria"/>
              </a:rPr>
              <a:t>the acropolis</a:t>
            </a:r>
            <a:r>
              <a:rPr lang="en-US" dirty="0">
                <a:latin typeface="Cambria"/>
                <a:cs typeface="Cambria"/>
              </a:rPr>
              <a:t>, </a:t>
            </a:r>
            <a:r>
              <a:rPr lang="en-US" dirty="0" smtClean="0">
                <a:latin typeface="Cambria"/>
                <a:cs typeface="Cambria"/>
              </a:rPr>
              <a:t>a sheep </a:t>
            </a:r>
            <a:endParaRPr lang="el-GR" dirty="0" smtClean="0">
              <a:latin typeface="Cambria"/>
              <a:cs typeface="Cambria"/>
            </a:endParaRPr>
          </a:p>
          <a:p>
            <a:r>
              <a:rPr lang="en-GB" dirty="0" smtClean="0">
                <a:latin typeface="Cambria"/>
                <a:cs typeface="Cambria"/>
              </a:rPr>
              <a:t>line </a:t>
            </a:r>
            <a:r>
              <a:rPr lang="en-US" dirty="0" smtClean="0">
                <a:latin typeface="Cambria"/>
                <a:cs typeface="Cambria"/>
              </a:rPr>
              <a:t>20 - to Zeus </a:t>
            </a:r>
            <a:r>
              <a:rPr lang="en-US" i="1" dirty="0" smtClean="0">
                <a:latin typeface="Cambria"/>
                <a:cs typeface="Cambria"/>
              </a:rPr>
              <a:t>Epopetes</a:t>
            </a:r>
            <a:r>
              <a:rPr lang="en-US" dirty="0" smtClean="0">
                <a:latin typeface="Cambria"/>
                <a:cs typeface="Cambria"/>
              </a:rPr>
              <a:t> </a:t>
            </a:r>
            <a:r>
              <a:rPr lang="en-US" dirty="0">
                <a:latin typeface="Cambria"/>
                <a:cs typeface="Cambria"/>
              </a:rPr>
              <a:t>on the hill, piglet </a:t>
            </a:r>
            <a:r>
              <a:rPr lang="en-US" dirty="0" smtClean="0">
                <a:latin typeface="Cambria"/>
                <a:cs typeface="Cambria"/>
              </a:rPr>
              <a:t>holocaust</a:t>
            </a:r>
            <a:endParaRPr lang="en-US" dirty="0">
              <a:latin typeface="Cambria"/>
              <a:cs typeface="Cambria"/>
            </a:endParaRPr>
          </a:p>
          <a:p>
            <a:r>
              <a:rPr lang="en-US" dirty="0" smtClean="0">
                <a:latin typeface="Cambria"/>
                <a:cs typeface="Cambria"/>
              </a:rPr>
              <a:t>line </a:t>
            </a:r>
            <a:r>
              <a:rPr lang="en-US" dirty="0">
                <a:latin typeface="Cambria"/>
                <a:cs typeface="Cambria"/>
              </a:rPr>
              <a:t>39 </a:t>
            </a:r>
            <a:r>
              <a:rPr lang="en-US" dirty="0" smtClean="0">
                <a:latin typeface="Cambria"/>
                <a:cs typeface="Cambria"/>
              </a:rPr>
              <a:t>- to Zeus </a:t>
            </a:r>
            <a:r>
              <a:rPr lang="en-US" i="1" dirty="0">
                <a:latin typeface="Cambria"/>
                <a:cs typeface="Cambria"/>
              </a:rPr>
              <a:t>Teleios</a:t>
            </a:r>
            <a:r>
              <a:rPr lang="en-US" dirty="0">
                <a:latin typeface="Cambria"/>
                <a:cs typeface="Cambria"/>
              </a:rPr>
              <a:t> in Hera’s sanctuary, </a:t>
            </a:r>
            <a:r>
              <a:rPr lang="en-US" dirty="0" smtClean="0">
                <a:latin typeface="Cambria"/>
                <a:cs typeface="Cambria"/>
              </a:rPr>
              <a:t>sheep</a:t>
            </a:r>
          </a:p>
          <a:p>
            <a:endParaRPr lang="en-US" dirty="0">
              <a:latin typeface="Cambria"/>
              <a:cs typeface="Cambria"/>
            </a:endParaRP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89400"/>
            <a:ext cx="2006600" cy="2768600"/>
          </a:xfrm>
          <a:prstGeom prst="rect">
            <a:avLst/>
          </a:prstGeom>
        </p:spPr>
      </p:pic>
      <p:pic>
        <p:nvPicPr>
          <p:cNvPr id="2" name="Picture 1" descr="Screen Shot 2020-10-30 at 09.45.1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9401" y="0"/>
            <a:ext cx="2854599" cy="6858000"/>
          </a:xfrm>
          <a:prstGeom prst="rect">
            <a:avLst/>
          </a:prstGeom>
        </p:spPr>
      </p:pic>
    </p:spTree>
    <p:extLst>
      <p:ext uri="{BB962C8B-B14F-4D97-AF65-F5344CB8AC3E}">
        <p14:creationId xmlns:p14="http://schemas.microsoft.com/office/powerpoint/2010/main" val="742381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6471480" cy="2585323"/>
          </a:xfrm>
          <a:prstGeom prst="rect">
            <a:avLst/>
          </a:prstGeom>
        </p:spPr>
        <p:txBody>
          <a:bodyPr wrap="square">
            <a:spAutoFit/>
          </a:bodyPr>
          <a:lstStyle/>
          <a:p>
            <a:pPr algn="ctr"/>
            <a:r>
              <a:rPr lang="en-US" dirty="0" smtClean="0">
                <a:latin typeface="Cambria"/>
                <a:cs typeface="Cambria"/>
              </a:rPr>
              <a:t>Sacrificial Calendar of Erchia </a:t>
            </a:r>
          </a:p>
          <a:p>
            <a:endParaRPr lang="en-US" dirty="0">
              <a:latin typeface="Cambria"/>
              <a:cs typeface="Cambria"/>
              <a:hlinkClick r:id="rId2"/>
            </a:endParaRPr>
          </a:p>
          <a:p>
            <a:r>
              <a:rPr lang="en-US" dirty="0" smtClean="0">
                <a:latin typeface="Cambria"/>
                <a:cs typeface="Cambria"/>
                <a:hlinkClick r:id="rId2"/>
              </a:rPr>
              <a:t>https</a:t>
            </a:r>
            <a:r>
              <a:rPr lang="en-US" dirty="0">
                <a:latin typeface="Cambria"/>
                <a:cs typeface="Cambria"/>
                <a:hlinkClick r:id="rId2"/>
              </a:rPr>
              <a:t>://www.atticinscriptions.com/inscription/AIO/593</a:t>
            </a:r>
            <a:endParaRPr lang="en-US" dirty="0">
              <a:latin typeface="Cambria"/>
              <a:cs typeface="Cambria"/>
            </a:endParaRPr>
          </a:p>
          <a:p>
            <a:endParaRPr lang="en-US" dirty="0">
              <a:latin typeface="Cambria"/>
              <a:cs typeface="Cambria"/>
            </a:endParaRPr>
          </a:p>
          <a:p>
            <a:endParaRPr lang="en-US" dirty="0">
              <a:latin typeface="Cambria"/>
              <a:cs typeface="Cambria"/>
            </a:endParaRPr>
          </a:p>
          <a:p>
            <a:r>
              <a:rPr lang="en-GB" dirty="0" smtClean="0">
                <a:latin typeface="Cambria"/>
                <a:cs typeface="Cambria"/>
              </a:rPr>
              <a:t>Column </a:t>
            </a:r>
            <a:r>
              <a:rPr lang="el-GR" dirty="0" smtClean="0">
                <a:latin typeface="Cambria"/>
                <a:cs typeface="Cambria"/>
              </a:rPr>
              <a:t>Ε</a:t>
            </a:r>
            <a:endParaRPr lang="en-GB" dirty="0" smtClean="0">
              <a:latin typeface="Cambria"/>
              <a:cs typeface="Cambria"/>
            </a:endParaRPr>
          </a:p>
          <a:p>
            <a:endParaRPr lang="en-GB" dirty="0" smtClean="0">
              <a:latin typeface="Cambria"/>
              <a:cs typeface="Cambria"/>
            </a:endParaRPr>
          </a:p>
          <a:p>
            <a:r>
              <a:rPr lang="en-US" dirty="0" smtClean="0">
                <a:latin typeface="Cambria"/>
                <a:cs typeface="Cambria"/>
              </a:rPr>
              <a:t>line 28 - to Zeus </a:t>
            </a:r>
            <a:r>
              <a:rPr lang="en-US" i="1" dirty="0">
                <a:latin typeface="Cambria"/>
                <a:cs typeface="Cambria"/>
              </a:rPr>
              <a:t>Horios</a:t>
            </a:r>
            <a:r>
              <a:rPr lang="en-US" dirty="0">
                <a:latin typeface="Cambria"/>
                <a:cs typeface="Cambria"/>
              </a:rPr>
              <a:t> piglet </a:t>
            </a:r>
            <a:endParaRPr lang="en-US" dirty="0" smtClean="0">
              <a:latin typeface="Cambria"/>
              <a:cs typeface="Cambria"/>
            </a:endParaRPr>
          </a:p>
          <a:p>
            <a:r>
              <a:rPr lang="en-US" dirty="0" smtClean="0">
                <a:latin typeface="Cambria"/>
                <a:cs typeface="Cambria"/>
              </a:rPr>
              <a:t>line </a:t>
            </a:r>
            <a:r>
              <a:rPr lang="en-US" dirty="0">
                <a:latin typeface="Cambria"/>
                <a:cs typeface="Cambria"/>
              </a:rPr>
              <a:t>60 </a:t>
            </a:r>
            <a:r>
              <a:rPr lang="en-US" dirty="0" smtClean="0">
                <a:latin typeface="Cambria"/>
                <a:cs typeface="Cambria"/>
              </a:rPr>
              <a:t>- to Zeus </a:t>
            </a:r>
            <a:r>
              <a:rPr lang="en-US" i="1" dirty="0">
                <a:latin typeface="Cambria"/>
                <a:cs typeface="Cambria"/>
              </a:rPr>
              <a:t>Epakrios</a:t>
            </a:r>
            <a:r>
              <a:rPr lang="en-US" dirty="0">
                <a:latin typeface="Cambria"/>
                <a:cs typeface="Cambria"/>
              </a:rPr>
              <a:t>, on Hymettos, a lamb</a:t>
            </a:r>
          </a:p>
        </p:txBody>
      </p:sp>
      <p:pic>
        <p:nvPicPr>
          <p:cNvPr id="6" name="Picture 5" descr="Screen Shot 2020-10-29 at 16.4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89400"/>
            <a:ext cx="2006600" cy="2768600"/>
          </a:xfrm>
          <a:prstGeom prst="rect">
            <a:avLst/>
          </a:prstGeom>
        </p:spPr>
      </p:pic>
      <p:pic>
        <p:nvPicPr>
          <p:cNvPr id="2" name="Picture 1" descr="Screen Shot 2020-10-30 at 09.45.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4400" y="1252989"/>
            <a:ext cx="3149600" cy="1028700"/>
          </a:xfrm>
          <a:prstGeom prst="rect">
            <a:avLst/>
          </a:prstGeom>
        </p:spPr>
      </p:pic>
      <p:pic>
        <p:nvPicPr>
          <p:cNvPr id="3" name="Picture 2" descr="Screen Shot 2020-10-30 at 09.46.0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4400" y="2783238"/>
            <a:ext cx="3149600" cy="1496619"/>
          </a:xfrm>
          <a:prstGeom prst="rect">
            <a:avLst/>
          </a:prstGeom>
        </p:spPr>
      </p:pic>
    </p:spTree>
    <p:extLst>
      <p:ext uri="{BB962C8B-B14F-4D97-AF65-F5344CB8AC3E}">
        <p14:creationId xmlns:p14="http://schemas.microsoft.com/office/powerpoint/2010/main" val="2817190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46492" y="0"/>
            <a:ext cx="3672466" cy="1477328"/>
          </a:xfrm>
          <a:prstGeom prst="rect">
            <a:avLst/>
          </a:prstGeom>
        </p:spPr>
        <p:txBody>
          <a:bodyPr wrap="square">
            <a:spAutoFit/>
          </a:bodyPr>
          <a:lstStyle/>
          <a:p>
            <a:r>
              <a:rPr lang="el-GR" dirty="0">
                <a:latin typeface="Cambria"/>
                <a:cs typeface="Cambria"/>
              </a:rPr>
              <a:t>Μάντικλός μ’ ἀνέθεκε ϝεκαβόλοι ἀργυροτόξσοι / τᾶς δ δε-</a:t>
            </a:r>
          </a:p>
          <a:p>
            <a:endParaRPr lang="el-GR" dirty="0">
              <a:latin typeface="Cambria"/>
              <a:cs typeface="Cambria"/>
            </a:endParaRPr>
          </a:p>
          <a:p>
            <a:r>
              <a:rPr lang="el-GR" dirty="0">
                <a:latin typeface="Cambria"/>
                <a:cs typeface="Cambria"/>
              </a:rPr>
              <a:t>κάτας· τὺ δέ, Φοῖβε, δίδοι χαρίϝετταν ἀμοιβ̣[άν</a:t>
            </a:r>
            <a:r>
              <a:rPr lang="el-GR" dirty="0" smtClean="0">
                <a:latin typeface="Cambria"/>
                <a:cs typeface="Cambria"/>
              </a:rPr>
              <a:t>]</a:t>
            </a:r>
            <a:endParaRPr lang="en-US" dirty="0">
              <a:latin typeface="Cambria"/>
              <a:cs typeface="Cambria"/>
            </a:endParaRPr>
          </a:p>
        </p:txBody>
      </p:sp>
      <p:pic>
        <p:nvPicPr>
          <p:cNvPr id="4" name="Picture 3" descr="Mantiklos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79169" cy="6858000"/>
          </a:xfrm>
          <a:prstGeom prst="rect">
            <a:avLst/>
          </a:prstGeom>
        </p:spPr>
      </p:pic>
      <p:pic>
        <p:nvPicPr>
          <p:cNvPr id="5" name="Picture 4" descr="Mantiklos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8228" y="3365425"/>
            <a:ext cx="1597152" cy="3060192"/>
          </a:xfrm>
          <a:prstGeom prst="rect">
            <a:avLst/>
          </a:prstGeom>
        </p:spPr>
      </p:pic>
      <p:sp>
        <p:nvSpPr>
          <p:cNvPr id="6" name="TextBox 5"/>
          <p:cNvSpPr txBox="1"/>
          <p:nvPr/>
        </p:nvSpPr>
        <p:spPr>
          <a:xfrm>
            <a:off x="5146492" y="1689003"/>
            <a:ext cx="3477189" cy="1477328"/>
          </a:xfrm>
          <a:prstGeom prst="rect">
            <a:avLst/>
          </a:prstGeom>
          <a:noFill/>
        </p:spPr>
        <p:txBody>
          <a:bodyPr wrap="square" rtlCol="0">
            <a:spAutoFit/>
          </a:bodyPr>
          <a:lstStyle/>
          <a:p>
            <a:r>
              <a:rPr lang="en-GB" dirty="0" smtClean="0">
                <a:latin typeface="Cambria"/>
                <a:cs typeface="Cambria"/>
              </a:rPr>
              <a:t>Mantiklos dedicated me from his tithe </a:t>
            </a:r>
            <a:r>
              <a:rPr lang="en-GB" dirty="0">
                <a:latin typeface="Cambria"/>
                <a:cs typeface="Cambria"/>
              </a:rPr>
              <a:t>to the </a:t>
            </a:r>
            <a:r>
              <a:rPr lang="en-GB" dirty="0" smtClean="0">
                <a:latin typeface="Cambria"/>
                <a:cs typeface="Cambria"/>
              </a:rPr>
              <a:t>Far Shooter of the Silver </a:t>
            </a:r>
            <a:r>
              <a:rPr lang="en-GB" dirty="0">
                <a:latin typeface="Cambria"/>
                <a:cs typeface="Cambria"/>
              </a:rPr>
              <a:t>Bow. You, </a:t>
            </a:r>
            <a:r>
              <a:rPr lang="en-GB" dirty="0" smtClean="0">
                <a:latin typeface="Cambria"/>
                <a:cs typeface="Cambria"/>
              </a:rPr>
              <a:t>Phoebus, give </a:t>
            </a:r>
            <a:r>
              <a:rPr lang="en-GB" dirty="0">
                <a:latin typeface="Cambria"/>
                <a:cs typeface="Cambria"/>
              </a:rPr>
              <a:t>something pleasing in return.</a:t>
            </a:r>
          </a:p>
          <a:p>
            <a:endParaRPr lang="en-US" dirty="0"/>
          </a:p>
        </p:txBody>
      </p:sp>
      <p:sp>
        <p:nvSpPr>
          <p:cNvPr id="2" name="TextBox 1"/>
          <p:cNvSpPr txBox="1"/>
          <p:nvPr/>
        </p:nvSpPr>
        <p:spPr>
          <a:xfrm>
            <a:off x="-85324" y="6425617"/>
            <a:ext cx="4955203" cy="369332"/>
          </a:xfrm>
          <a:prstGeom prst="rect">
            <a:avLst/>
          </a:prstGeom>
          <a:noFill/>
        </p:spPr>
        <p:txBody>
          <a:bodyPr wrap="none" rtlCol="0">
            <a:spAutoFit/>
          </a:bodyPr>
          <a:lstStyle/>
          <a:p>
            <a:r>
              <a:rPr lang="en-US" dirty="0" smtClean="0">
                <a:solidFill>
                  <a:srgbClr val="000000"/>
                </a:solidFill>
                <a:latin typeface="Cambria"/>
                <a:cs typeface="Cambria"/>
              </a:rPr>
              <a:t>Mantiklos Apollo ca.700-675BC, Thebes, Boeotia</a:t>
            </a:r>
            <a:endParaRPr lang="en-US" dirty="0">
              <a:solidFill>
                <a:srgbClr val="000000"/>
              </a:solidFill>
              <a:latin typeface="Cambria"/>
              <a:cs typeface="Cambria"/>
            </a:endParaRPr>
          </a:p>
        </p:txBody>
      </p:sp>
      <p:sp>
        <p:nvSpPr>
          <p:cNvPr id="7" name="TextBox 6"/>
          <p:cNvSpPr txBox="1"/>
          <p:nvPr/>
        </p:nvSpPr>
        <p:spPr>
          <a:xfrm>
            <a:off x="5505380" y="3580331"/>
            <a:ext cx="3376401" cy="3139321"/>
          </a:xfrm>
          <a:prstGeom prst="rect">
            <a:avLst/>
          </a:prstGeom>
          <a:noFill/>
        </p:spPr>
        <p:txBody>
          <a:bodyPr wrap="square" rtlCol="0">
            <a:spAutoFit/>
          </a:bodyPr>
          <a:lstStyle/>
          <a:p>
            <a:r>
              <a:rPr lang="en-US" dirty="0">
                <a:latin typeface="Cambria"/>
                <a:cs typeface="Cambria"/>
              </a:rPr>
              <a:t>I</a:t>
            </a:r>
            <a:r>
              <a:rPr lang="en-US" dirty="0" smtClean="0">
                <a:latin typeface="Cambria"/>
                <a:cs typeface="Cambria"/>
              </a:rPr>
              <a:t>mplicit: </a:t>
            </a:r>
            <a:r>
              <a:rPr lang="en-GB" dirty="0" smtClean="0">
                <a:latin typeface="Cambria"/>
                <a:cs typeface="Cambria"/>
              </a:rPr>
              <a:t>Apollo </a:t>
            </a:r>
            <a:r>
              <a:rPr lang="en-GB" dirty="0">
                <a:latin typeface="Cambria"/>
                <a:cs typeface="Cambria"/>
              </a:rPr>
              <a:t>could read Greek; he knew </a:t>
            </a:r>
            <a:r>
              <a:rPr lang="en-GB" dirty="0" smtClean="0">
                <a:latin typeface="Cambria"/>
                <a:cs typeface="Cambria"/>
              </a:rPr>
              <a:t>of the </a:t>
            </a:r>
            <a:r>
              <a:rPr lang="en-GB" dirty="0">
                <a:latin typeface="Cambria"/>
                <a:cs typeface="Cambria"/>
              </a:rPr>
              <a:t>gift; </a:t>
            </a:r>
            <a:r>
              <a:rPr lang="en-GB" dirty="0" smtClean="0">
                <a:latin typeface="Cambria"/>
                <a:cs typeface="Cambria"/>
              </a:rPr>
              <a:t>he would appreciate </a:t>
            </a:r>
            <a:r>
              <a:rPr lang="en-GB" dirty="0">
                <a:latin typeface="Cambria"/>
                <a:cs typeface="Cambria"/>
              </a:rPr>
              <a:t>it </a:t>
            </a:r>
            <a:r>
              <a:rPr lang="en-GB" dirty="0" smtClean="0">
                <a:latin typeface="Cambria"/>
                <a:cs typeface="Cambria"/>
              </a:rPr>
              <a:t>(as a human) and would give </a:t>
            </a:r>
            <a:r>
              <a:rPr lang="en-GB" dirty="0">
                <a:latin typeface="Cambria"/>
                <a:cs typeface="Cambria"/>
              </a:rPr>
              <a:t>something back</a:t>
            </a:r>
          </a:p>
          <a:p>
            <a:endParaRPr lang="en-GB" dirty="0">
              <a:latin typeface="Cambria"/>
              <a:cs typeface="Cambria"/>
            </a:endParaRPr>
          </a:p>
          <a:p>
            <a:r>
              <a:rPr lang="en-GB" dirty="0">
                <a:latin typeface="Cambria"/>
                <a:cs typeface="Cambria"/>
              </a:rPr>
              <a:t>Reflective – </a:t>
            </a:r>
            <a:r>
              <a:rPr lang="en-GB" dirty="0" smtClean="0">
                <a:latin typeface="Cambria"/>
                <a:cs typeface="Cambria"/>
              </a:rPr>
              <a:t>Apollo was </a:t>
            </a:r>
            <a:r>
              <a:rPr lang="en-GB" dirty="0">
                <a:latin typeface="Cambria"/>
                <a:cs typeface="Cambria"/>
              </a:rPr>
              <a:t>an archer </a:t>
            </a:r>
            <a:r>
              <a:rPr lang="en-GB" dirty="0" smtClean="0">
                <a:latin typeface="Cambria"/>
                <a:cs typeface="Cambria"/>
              </a:rPr>
              <a:t>god; when </a:t>
            </a:r>
            <a:r>
              <a:rPr lang="en-GB" dirty="0">
                <a:latin typeface="Cambria"/>
                <a:cs typeface="Cambria"/>
              </a:rPr>
              <a:t>people get good things they ought to share them with the </a:t>
            </a:r>
            <a:r>
              <a:rPr lang="en-GB" dirty="0" smtClean="0">
                <a:latin typeface="Cambria"/>
                <a:cs typeface="Cambria"/>
              </a:rPr>
              <a:t>gods</a:t>
            </a:r>
            <a:endParaRPr lang="en-GB" dirty="0">
              <a:latin typeface="Cambria"/>
              <a:cs typeface="Cambria"/>
            </a:endParaRPr>
          </a:p>
          <a:p>
            <a:r>
              <a:rPr lang="en-US" dirty="0"/>
              <a:t> </a:t>
            </a:r>
          </a:p>
        </p:txBody>
      </p:sp>
    </p:spTree>
    <p:extLst>
      <p:ext uri="{BB962C8B-B14F-4D97-AF65-F5344CB8AC3E}">
        <p14:creationId xmlns:p14="http://schemas.microsoft.com/office/powerpoint/2010/main" val="6794202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887" y="124589"/>
            <a:ext cx="7790920" cy="6463309"/>
          </a:xfrm>
          <a:prstGeom prst="rect">
            <a:avLst/>
          </a:prstGeom>
        </p:spPr>
        <p:txBody>
          <a:bodyPr wrap="square">
            <a:spAutoFit/>
          </a:bodyPr>
          <a:lstStyle/>
          <a:p>
            <a:pPr algn="ctr"/>
            <a:r>
              <a:rPr lang="en-GB" dirty="0" smtClean="0">
                <a:latin typeface="Cambria"/>
                <a:cs typeface="Cambria"/>
              </a:rPr>
              <a:t>SUMMARY OF CSR</a:t>
            </a:r>
          </a:p>
          <a:p>
            <a:pPr marL="342900" indent="-342900">
              <a:buAutoNum type="arabicPeriod"/>
            </a:pPr>
            <a:endParaRPr lang="en-GB" dirty="0">
              <a:latin typeface="Cambria"/>
              <a:cs typeface="Cambria"/>
            </a:endParaRPr>
          </a:p>
          <a:p>
            <a:pPr marL="342900" indent="-342900">
              <a:buAutoNum type="arabicPeriod"/>
            </a:pPr>
            <a:endParaRPr lang="en-GB" dirty="0" smtClean="0">
              <a:latin typeface="Cambria"/>
              <a:cs typeface="Cambria"/>
            </a:endParaRPr>
          </a:p>
          <a:p>
            <a:pPr marL="342900" indent="-342900">
              <a:buAutoNum type="arabicPeriod"/>
            </a:pPr>
            <a:r>
              <a:rPr lang="en-GB" dirty="0" smtClean="0">
                <a:latin typeface="Cambria"/>
                <a:cs typeface="Cambria"/>
              </a:rPr>
              <a:t>We </a:t>
            </a:r>
            <a:r>
              <a:rPr lang="en-GB" dirty="0">
                <a:latin typeface="Cambria"/>
                <a:cs typeface="Cambria"/>
              </a:rPr>
              <a:t>are not blank </a:t>
            </a:r>
            <a:r>
              <a:rPr lang="en-GB" dirty="0" smtClean="0">
                <a:latin typeface="Cambria"/>
                <a:cs typeface="Cambria"/>
              </a:rPr>
              <a:t>slates.</a:t>
            </a:r>
            <a:endParaRPr lang="en-GB" dirty="0">
              <a:latin typeface="Cambria"/>
              <a:cs typeface="Cambria"/>
            </a:endParaRPr>
          </a:p>
          <a:p>
            <a:pPr marL="342900" indent="-342900">
              <a:buAutoNum type="arabicPeriod"/>
            </a:pPr>
            <a:endParaRPr lang="en-GB" dirty="0">
              <a:latin typeface="Cambria"/>
              <a:cs typeface="Cambria"/>
            </a:endParaRPr>
          </a:p>
          <a:p>
            <a:pPr marL="342900" indent="-342900">
              <a:buAutoNum type="arabicPeriod"/>
            </a:pPr>
            <a:r>
              <a:rPr lang="en-GB" dirty="0">
                <a:latin typeface="Cambria"/>
                <a:cs typeface="Cambria"/>
              </a:rPr>
              <a:t>E</a:t>
            </a:r>
            <a:r>
              <a:rPr lang="en-GB" dirty="0" smtClean="0">
                <a:latin typeface="Cambria"/>
                <a:cs typeface="Cambria"/>
              </a:rPr>
              <a:t>volution has adapted us as social creatures to understand the intentions of others in our social group. Theory of mind reveals how we instinctively project human thoughts/intentions onto other people, inanimate objects, and even processes; and how we read intention in exceptional events.</a:t>
            </a:r>
          </a:p>
          <a:p>
            <a:pPr marL="342900" indent="-342900">
              <a:buAutoNum type="arabicPeriod"/>
            </a:pPr>
            <a:endParaRPr lang="en-GB" dirty="0">
              <a:latin typeface="Cambria"/>
              <a:cs typeface="Cambria"/>
            </a:endParaRPr>
          </a:p>
          <a:p>
            <a:pPr marL="342900" indent="-342900">
              <a:buFontTx/>
              <a:buAutoNum type="arabicPeriod"/>
            </a:pPr>
            <a:r>
              <a:rPr lang="en-GB" dirty="0" smtClean="0">
                <a:latin typeface="Cambria"/>
                <a:cs typeface="Cambria"/>
              </a:rPr>
              <a:t>Once processes and extraordinary events have become personified, these MCIs are naturally memorable and fascinating – i.e. our </a:t>
            </a:r>
            <a:r>
              <a:rPr lang="en-GB" dirty="0">
                <a:latin typeface="Cambria"/>
                <a:cs typeface="Cambria"/>
              </a:rPr>
              <a:t>mental architecture creates a susceptibility to representations of superhuman agents, a tendency to find them memorable, compelling and plausible</a:t>
            </a:r>
            <a:r>
              <a:rPr lang="en-GB" dirty="0" smtClean="0">
                <a:latin typeface="Cambria"/>
                <a:cs typeface="Cambria"/>
              </a:rPr>
              <a:t>.</a:t>
            </a:r>
          </a:p>
          <a:p>
            <a:pPr marL="342900" indent="-342900">
              <a:buFontTx/>
              <a:buAutoNum type="arabicPeriod"/>
            </a:pPr>
            <a:endParaRPr lang="en-GB" dirty="0">
              <a:latin typeface="Cambria"/>
              <a:cs typeface="Cambria"/>
            </a:endParaRPr>
          </a:p>
          <a:p>
            <a:pPr marL="342900" indent="-342900">
              <a:buFontTx/>
              <a:buAutoNum type="arabicPeriod"/>
            </a:pPr>
            <a:r>
              <a:rPr lang="en-GB" dirty="0" smtClean="0">
                <a:latin typeface="Cambria"/>
                <a:cs typeface="Cambria"/>
              </a:rPr>
              <a:t>The anthropomorphism of Greek Gods is simply an admittance of an already inherent tendency – to humanise the world. The ‘humanity’ of the Greek Gods allows a close and reciprocal relationship, explaining such things as sacrifice and divination.</a:t>
            </a:r>
          </a:p>
          <a:p>
            <a:pPr marL="342900" indent="-342900">
              <a:buFontTx/>
              <a:buAutoNum type="arabicPeriod"/>
            </a:pPr>
            <a:endParaRPr lang="en-GB" dirty="0">
              <a:latin typeface="Cambria"/>
              <a:cs typeface="Cambria"/>
            </a:endParaRPr>
          </a:p>
          <a:p>
            <a:pPr marL="342900" indent="-342900">
              <a:buFontTx/>
              <a:buAutoNum type="arabicPeriod"/>
            </a:pPr>
            <a:r>
              <a:rPr lang="en-GB" dirty="0" smtClean="0">
                <a:latin typeface="Cambria"/>
                <a:cs typeface="Cambria"/>
              </a:rPr>
              <a:t>The instinctive recognition of disgust and corresponding concept of purity and cleanliness can explain the Greek concept of Miasma – pollution.</a:t>
            </a:r>
            <a:endParaRPr lang="en-GB" dirty="0">
              <a:latin typeface="Cambria"/>
              <a:cs typeface="Cambria"/>
            </a:endParaRPr>
          </a:p>
          <a:p>
            <a:pPr marL="342900" indent="-342900">
              <a:buAutoNum type="arabicPeriod"/>
            </a:pPr>
            <a:endParaRPr lang="en-GB" dirty="0">
              <a:latin typeface="Cambria"/>
              <a:cs typeface="Cambria"/>
            </a:endParaRPr>
          </a:p>
        </p:txBody>
      </p:sp>
    </p:spTree>
    <p:extLst>
      <p:ext uri="{BB962C8B-B14F-4D97-AF65-F5344CB8AC3E}">
        <p14:creationId xmlns:p14="http://schemas.microsoft.com/office/powerpoint/2010/main" val="324137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Lst>
          </a:blip>
          <a:srcRect l="14185" r="9336"/>
          <a:stretch/>
        </p:blipFill>
        <p:spPr>
          <a:xfrm>
            <a:off x="0" y="-18512"/>
            <a:ext cx="9144000" cy="6876511"/>
          </a:xfrm>
          <a:prstGeom prst="rect">
            <a:avLst/>
          </a:prstGeom>
        </p:spPr>
      </p:pic>
      <p:sp>
        <p:nvSpPr>
          <p:cNvPr id="3" name="Rectangle 2"/>
          <p:cNvSpPr/>
          <p:nvPr/>
        </p:nvSpPr>
        <p:spPr>
          <a:xfrm>
            <a:off x="804841" y="2044993"/>
            <a:ext cx="7901786" cy="3785652"/>
          </a:xfrm>
          <a:prstGeom prst="rect">
            <a:avLst/>
          </a:prstGeom>
        </p:spPr>
        <p:txBody>
          <a:bodyPr wrap="square">
            <a:spAutoFit/>
          </a:bodyPr>
          <a:lstStyle/>
          <a:p>
            <a:pPr algn="ctr"/>
            <a:r>
              <a:rPr lang="en-GB" sz="2000" dirty="0">
                <a:solidFill>
                  <a:srgbClr val="FFFFFF"/>
                </a:solidFill>
                <a:latin typeface="Cambria"/>
                <a:cs typeface="Cambria"/>
              </a:rPr>
              <a:t>Xenophanes of Colophon (ca.570-475BC)</a:t>
            </a:r>
          </a:p>
          <a:p>
            <a:pPr algn="ctr"/>
            <a:endParaRPr lang="en-GB" sz="2000" dirty="0">
              <a:solidFill>
                <a:srgbClr val="FFFFFF"/>
              </a:solidFill>
              <a:latin typeface="Cambria"/>
              <a:cs typeface="Cambria"/>
            </a:endParaRPr>
          </a:p>
          <a:p>
            <a:pPr algn="ctr"/>
            <a:r>
              <a:rPr lang="en-GB" sz="2000" dirty="0">
                <a:solidFill>
                  <a:srgbClr val="FFFFFF"/>
                </a:solidFill>
                <a:latin typeface="Cambria"/>
                <a:cs typeface="Cambria"/>
              </a:rPr>
              <a:t> </a:t>
            </a:r>
          </a:p>
          <a:p>
            <a:pPr algn="ctr"/>
            <a:r>
              <a:rPr lang="en-GB" sz="2000" dirty="0">
                <a:solidFill>
                  <a:srgbClr val="FFFFFF"/>
                </a:solidFill>
                <a:latin typeface="Cambria"/>
                <a:cs typeface="Cambria"/>
              </a:rPr>
              <a:t>But if oxen, [horses] or lions had hands</a:t>
            </a:r>
          </a:p>
          <a:p>
            <a:pPr algn="ctr"/>
            <a:r>
              <a:rPr lang="en-GB" sz="2000" dirty="0">
                <a:solidFill>
                  <a:srgbClr val="FFFFFF"/>
                </a:solidFill>
                <a:latin typeface="Cambria"/>
                <a:cs typeface="Cambria"/>
              </a:rPr>
              <a:t>Or could draw with their hands and create works like men,</a:t>
            </a:r>
          </a:p>
          <a:p>
            <a:pPr algn="ctr"/>
            <a:r>
              <a:rPr lang="en-GB" sz="2000" dirty="0">
                <a:solidFill>
                  <a:srgbClr val="FFFFFF"/>
                </a:solidFill>
                <a:latin typeface="Cambria"/>
                <a:cs typeface="Cambria"/>
              </a:rPr>
              <a:t>Then horses would draw the shapes of gods like horses, and oxen like oxen,</a:t>
            </a:r>
          </a:p>
          <a:p>
            <a:pPr algn="ctr"/>
            <a:r>
              <a:rPr lang="en-GB" sz="2000" dirty="0">
                <a:solidFill>
                  <a:srgbClr val="FFFFFF"/>
                </a:solidFill>
                <a:latin typeface="Cambria"/>
                <a:cs typeface="Cambria"/>
              </a:rPr>
              <a:t>And they would make the same kinds of bodies</a:t>
            </a:r>
          </a:p>
          <a:p>
            <a:pPr algn="ctr"/>
            <a:r>
              <a:rPr lang="en-GB" sz="2000" dirty="0">
                <a:solidFill>
                  <a:srgbClr val="FFFFFF"/>
                </a:solidFill>
                <a:latin typeface="Cambria"/>
                <a:cs typeface="Cambria"/>
              </a:rPr>
              <a:t>As each one possessed its own bodily frame. </a:t>
            </a:r>
          </a:p>
          <a:p>
            <a:pPr algn="ctr"/>
            <a:r>
              <a:rPr lang="en-GB" sz="2000" dirty="0">
                <a:solidFill>
                  <a:srgbClr val="FFFFFF"/>
                </a:solidFill>
                <a:latin typeface="Cambria"/>
                <a:cs typeface="Cambria"/>
              </a:rPr>
              <a:t> </a:t>
            </a:r>
          </a:p>
          <a:p>
            <a:pPr algn="ctr"/>
            <a:endParaRPr lang="en-GB" sz="2000" dirty="0">
              <a:solidFill>
                <a:srgbClr val="FFFFFF"/>
              </a:solidFill>
              <a:latin typeface="Cambria"/>
              <a:cs typeface="Cambria"/>
            </a:endParaRPr>
          </a:p>
          <a:p>
            <a:pPr algn="ctr"/>
            <a:r>
              <a:rPr lang="en-GB" sz="2000" dirty="0">
                <a:solidFill>
                  <a:srgbClr val="FFFFFF"/>
                </a:solidFill>
                <a:latin typeface="Cambria"/>
                <a:cs typeface="Cambria"/>
              </a:rPr>
              <a:t>(D14 (B15) Clement of Alexandria, </a:t>
            </a:r>
            <a:r>
              <a:rPr lang="en-GB" sz="2000" i="1" dirty="0">
                <a:solidFill>
                  <a:srgbClr val="FFFFFF"/>
                </a:solidFill>
                <a:latin typeface="Cambria"/>
                <a:cs typeface="Cambria"/>
              </a:rPr>
              <a:t>Stromata</a:t>
            </a:r>
            <a:r>
              <a:rPr lang="en-GB" sz="2000" dirty="0">
                <a:solidFill>
                  <a:srgbClr val="FFFFFF"/>
                </a:solidFill>
                <a:latin typeface="Cambria"/>
                <a:cs typeface="Cambria"/>
              </a:rPr>
              <a:t>)</a:t>
            </a:r>
          </a:p>
        </p:txBody>
      </p:sp>
    </p:spTree>
    <p:extLst>
      <p:ext uri="{BB962C8B-B14F-4D97-AF65-F5344CB8AC3E}">
        <p14:creationId xmlns:p14="http://schemas.microsoft.com/office/powerpoint/2010/main" val="34610099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925054" y="181435"/>
            <a:ext cx="4757198" cy="3326313"/>
          </a:xfrm>
          <a:prstGeom prst="rect">
            <a:avLst/>
          </a:prstGeom>
        </p:spPr>
      </p:pic>
      <p:pic>
        <p:nvPicPr>
          <p:cNvPr id="3" name="Picture 2" descr="statue-of-Zeus-Olympi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522" y="3885166"/>
            <a:ext cx="3819869" cy="2398289"/>
          </a:xfrm>
          <a:prstGeom prst="rect">
            <a:avLst/>
          </a:prstGeom>
        </p:spPr>
      </p:pic>
      <p:pic>
        <p:nvPicPr>
          <p:cNvPr id="4" name="Picture 3" descr="06495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2248" y="3885166"/>
            <a:ext cx="3837261" cy="2398289"/>
          </a:xfrm>
          <a:prstGeom prst="rect">
            <a:avLst/>
          </a:prstGeom>
        </p:spPr>
      </p:pic>
    </p:spTree>
    <p:extLst>
      <p:ext uri="{BB962C8B-B14F-4D97-AF65-F5344CB8AC3E}">
        <p14:creationId xmlns:p14="http://schemas.microsoft.com/office/powerpoint/2010/main" val="41850674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leus.jpg"/>
          <p:cNvPicPr>
            <a:picLocks noChangeAspect="1"/>
          </p:cNvPicPr>
          <p:nvPr/>
        </p:nvPicPr>
        <p:blipFill rotWithShape="1">
          <a:blip r:embed="rId2">
            <a:extLst>
              <a:ext uri="{28A0092B-C50C-407E-A947-70E740481C1C}">
                <a14:useLocalDpi xmlns:a14="http://schemas.microsoft.com/office/drawing/2010/main" val="0"/>
              </a:ext>
            </a:extLst>
          </a:blip>
          <a:srcRect t="16755" b="8046"/>
          <a:stretch/>
        </p:blipFill>
        <p:spPr>
          <a:xfrm>
            <a:off x="0" y="-8987"/>
            <a:ext cx="9144001" cy="6866988"/>
          </a:xfrm>
          <a:prstGeom prst="rect">
            <a:avLst/>
          </a:prstGeom>
        </p:spPr>
      </p:pic>
      <p:sp>
        <p:nvSpPr>
          <p:cNvPr id="2" name="Rectangle 1"/>
          <p:cNvSpPr/>
          <p:nvPr/>
        </p:nvSpPr>
        <p:spPr>
          <a:xfrm>
            <a:off x="1007881" y="3752488"/>
            <a:ext cx="6964457" cy="523220"/>
          </a:xfrm>
          <a:prstGeom prst="rect">
            <a:avLst/>
          </a:prstGeom>
        </p:spPr>
        <p:txBody>
          <a:bodyPr wrap="square">
            <a:spAutoFit/>
          </a:bodyPr>
          <a:lstStyle/>
          <a:p>
            <a:pPr algn="ctr"/>
            <a:r>
              <a:rPr lang="en-GB" sz="2800" dirty="0">
                <a:solidFill>
                  <a:srgbClr val="FFFFFF"/>
                </a:solidFill>
                <a:latin typeface="Cambria"/>
                <a:cs typeface="Cambria"/>
              </a:rPr>
              <a:t>WHY BELIEVE WITHOUT REVELATION?</a:t>
            </a:r>
          </a:p>
        </p:txBody>
      </p:sp>
    </p:spTree>
    <p:extLst>
      <p:ext uri="{BB962C8B-B14F-4D97-AF65-F5344CB8AC3E}">
        <p14:creationId xmlns:p14="http://schemas.microsoft.com/office/powerpoint/2010/main" val="19638847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aleys-watch-.jp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2165" y="0"/>
            <a:ext cx="9167929" cy="6857999"/>
          </a:xfrm>
          <a:prstGeom prst="rect">
            <a:avLst/>
          </a:prstGeom>
        </p:spPr>
      </p:pic>
      <p:sp>
        <p:nvSpPr>
          <p:cNvPr id="4" name="Rectangle 3"/>
          <p:cNvSpPr/>
          <p:nvPr/>
        </p:nvSpPr>
        <p:spPr>
          <a:xfrm>
            <a:off x="-2165" y="841611"/>
            <a:ext cx="6699888" cy="2308324"/>
          </a:xfrm>
          <a:prstGeom prst="rect">
            <a:avLst/>
          </a:prstGeom>
        </p:spPr>
        <p:txBody>
          <a:bodyPr wrap="square">
            <a:spAutoFit/>
          </a:bodyPr>
          <a:lstStyle/>
          <a:p>
            <a:r>
              <a:rPr lang="en-US" dirty="0" smtClean="0">
                <a:solidFill>
                  <a:srgbClr val="FFFFFF"/>
                </a:solidFill>
                <a:latin typeface="Cambria"/>
                <a:cs typeface="Cambria"/>
              </a:rPr>
              <a:t>“</a:t>
            </a:r>
            <a:r>
              <a:rPr lang="en-US" dirty="0">
                <a:solidFill>
                  <a:srgbClr val="FFFFFF"/>
                </a:solidFill>
                <a:latin typeface="Cambria"/>
                <a:cs typeface="Cambria"/>
              </a:rPr>
              <a:t>In crossing a heath, suppose I pitched my foot against a stone, and were asked how the stone came to be there; I might possibly answer, that, for anything I knew to the contrary, it had lain there forever: nor would it perhaps be very easy to show the absurdity of this answer. But suppose I had found a watch upon the ground, and it should be inquired how the watch happened to be in that place; I should hardly think of the answer I had before given, that for anything I knew, the watch might have always been there.”</a:t>
            </a:r>
          </a:p>
        </p:txBody>
      </p:sp>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7075322" y="841611"/>
            <a:ext cx="1498600" cy="2286000"/>
          </a:xfrm>
          <a:prstGeom prst="rect">
            <a:avLst/>
          </a:prstGeom>
        </p:spPr>
      </p:pic>
      <p:sp>
        <p:nvSpPr>
          <p:cNvPr id="7" name="Rectangle 6"/>
          <p:cNvSpPr/>
          <p:nvPr/>
        </p:nvSpPr>
        <p:spPr>
          <a:xfrm>
            <a:off x="19599" y="5199236"/>
            <a:ext cx="9146165" cy="1477328"/>
          </a:xfrm>
          <a:prstGeom prst="rect">
            <a:avLst/>
          </a:prstGeom>
        </p:spPr>
        <p:txBody>
          <a:bodyPr wrap="square">
            <a:spAutoFit/>
          </a:bodyPr>
          <a:lstStyle/>
          <a:p>
            <a:r>
              <a:rPr lang="en-GB" dirty="0">
                <a:solidFill>
                  <a:srgbClr val="FFFFFF"/>
                </a:solidFill>
                <a:latin typeface="Cambria"/>
                <a:cs typeface="Cambria"/>
              </a:rPr>
              <a:t>In Ancient Greece there is no strong idea of a Creator God, especially with argument of intelligent design until C4BC</a:t>
            </a:r>
            <a:r>
              <a:rPr lang="en-GB" dirty="0">
                <a:solidFill>
                  <a:srgbClr val="FFFFFF"/>
                </a:solidFill>
              </a:rPr>
              <a:t> </a:t>
            </a:r>
          </a:p>
          <a:p>
            <a:endParaRPr lang="en-GB" dirty="0">
              <a:solidFill>
                <a:srgbClr val="FFFFFF"/>
              </a:solidFill>
              <a:latin typeface="Cambria"/>
              <a:cs typeface="Cambria"/>
            </a:endParaRPr>
          </a:p>
          <a:p>
            <a:r>
              <a:rPr lang="en-GB" dirty="0">
                <a:solidFill>
                  <a:srgbClr val="FFFFFF"/>
                </a:solidFill>
                <a:latin typeface="Cambria"/>
                <a:cs typeface="Cambria"/>
              </a:rPr>
              <a:t>Paley was arguing to convince sceptics, but such arguments did not really exist in ancient Greece: everyone already believed, so logical proofs were not required [Parker, 2011, 5-6] </a:t>
            </a:r>
            <a:endParaRPr lang="en-US" dirty="0">
              <a:solidFill>
                <a:srgbClr val="FFFFFF"/>
              </a:solidFill>
              <a:latin typeface="Cambria"/>
              <a:cs typeface="Cambria"/>
            </a:endParaRPr>
          </a:p>
        </p:txBody>
      </p:sp>
      <p:sp>
        <p:nvSpPr>
          <p:cNvPr id="8" name="Rectangle 7"/>
          <p:cNvSpPr/>
          <p:nvPr/>
        </p:nvSpPr>
        <p:spPr>
          <a:xfrm>
            <a:off x="-2165" y="3243137"/>
            <a:ext cx="9143998" cy="1754327"/>
          </a:xfrm>
          <a:prstGeom prst="rect">
            <a:avLst/>
          </a:prstGeom>
        </p:spPr>
        <p:txBody>
          <a:bodyPr wrap="square">
            <a:spAutoFit/>
          </a:bodyPr>
          <a:lstStyle/>
          <a:p>
            <a:r>
              <a:rPr lang="en-US" dirty="0">
                <a:solidFill>
                  <a:srgbClr val="FFFFFF"/>
                </a:solidFill>
                <a:latin typeface="Cambria"/>
                <a:cs typeface="Cambria"/>
              </a:rPr>
              <a:t>“... There must have existed, at some time, and at some place or other, an artificer or artificers, who formed [the watch] for the purpose which we find it actually to answer; who comprehended its construction, and designed its use. ... Every indication of contrivance, every manifestation of design, which existed in the watch, exists in the works of nature; with the difference, on the side of nature, of being greater or more, and that in a degree which exceeds all computation.” — William Paley, </a:t>
            </a:r>
            <a:r>
              <a:rPr lang="en-US" i="1" dirty="0">
                <a:solidFill>
                  <a:srgbClr val="FFFFFF"/>
                </a:solidFill>
                <a:latin typeface="Cambria"/>
                <a:cs typeface="Cambria"/>
              </a:rPr>
              <a:t>Natural Theology </a:t>
            </a:r>
            <a:r>
              <a:rPr lang="en-US" dirty="0">
                <a:solidFill>
                  <a:srgbClr val="FFFFFF"/>
                </a:solidFill>
                <a:latin typeface="Cambria"/>
                <a:cs typeface="Cambria"/>
              </a:rPr>
              <a:t>(1802)</a:t>
            </a:r>
          </a:p>
        </p:txBody>
      </p:sp>
      <p:sp>
        <p:nvSpPr>
          <p:cNvPr id="2" name="Rectangle 1"/>
          <p:cNvSpPr/>
          <p:nvPr/>
        </p:nvSpPr>
        <p:spPr>
          <a:xfrm>
            <a:off x="2286000" y="91994"/>
            <a:ext cx="4572000" cy="646331"/>
          </a:xfrm>
          <a:prstGeom prst="rect">
            <a:avLst/>
          </a:prstGeom>
        </p:spPr>
        <p:txBody>
          <a:bodyPr>
            <a:spAutoFit/>
          </a:bodyPr>
          <a:lstStyle/>
          <a:p>
            <a:pPr algn="ctr"/>
            <a:r>
              <a:rPr lang="en-GB" dirty="0">
                <a:solidFill>
                  <a:srgbClr val="FFFFFF"/>
                </a:solidFill>
                <a:latin typeface="Cambria"/>
                <a:cs typeface="Cambria"/>
              </a:rPr>
              <a:t>1. LOGICAL EVIDENCE: INTELLIGENT DESIGN</a:t>
            </a:r>
          </a:p>
        </p:txBody>
      </p:sp>
    </p:spTree>
    <p:extLst>
      <p:ext uri="{BB962C8B-B14F-4D97-AF65-F5344CB8AC3E}">
        <p14:creationId xmlns:p14="http://schemas.microsoft.com/office/powerpoint/2010/main" val="2252165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576" y="134586"/>
            <a:ext cx="8698013" cy="6740308"/>
          </a:xfrm>
          <a:prstGeom prst="rect">
            <a:avLst/>
          </a:prstGeom>
        </p:spPr>
        <p:txBody>
          <a:bodyPr wrap="square">
            <a:spAutoFit/>
          </a:bodyPr>
          <a:lstStyle/>
          <a:p>
            <a:pPr algn="ctr"/>
            <a:r>
              <a:rPr lang="en-GB" dirty="0">
                <a:latin typeface="Cambria"/>
                <a:cs typeface="Cambria"/>
              </a:rPr>
              <a:t> 2. EMPIRICISM</a:t>
            </a:r>
          </a:p>
          <a:p>
            <a:pPr algn="ctr"/>
            <a:r>
              <a:rPr lang="en-GB" dirty="0">
                <a:latin typeface="Cambria"/>
                <a:cs typeface="Cambria"/>
              </a:rPr>
              <a:t>(Knowledge based on experience through senses)</a:t>
            </a:r>
          </a:p>
          <a:p>
            <a:endParaRPr lang="en-GB" dirty="0">
              <a:latin typeface="Cambria"/>
              <a:cs typeface="Cambria"/>
            </a:endParaRPr>
          </a:p>
          <a:p>
            <a:endParaRPr lang="en-GB" dirty="0" smtClean="0">
              <a:latin typeface="Cambria"/>
              <a:cs typeface="Cambria"/>
            </a:endParaRPr>
          </a:p>
          <a:p>
            <a:r>
              <a:rPr lang="en-GB" dirty="0">
                <a:latin typeface="Cambria"/>
                <a:cs typeface="Cambria"/>
              </a:rPr>
              <a:t>‘</a:t>
            </a:r>
            <a:r>
              <a:rPr lang="en-GB" dirty="0" smtClean="0">
                <a:latin typeface="Cambria"/>
                <a:cs typeface="Cambria"/>
              </a:rPr>
              <a:t>[T]he </a:t>
            </a:r>
            <a:r>
              <a:rPr lang="en-GB" dirty="0">
                <a:latin typeface="Cambria"/>
                <a:cs typeface="Cambria"/>
              </a:rPr>
              <a:t>most potent of all evidences’ [Parker, 2011, 3-4].</a:t>
            </a:r>
          </a:p>
          <a:p>
            <a:endParaRPr lang="en-GB" dirty="0">
              <a:latin typeface="Cambria"/>
              <a:cs typeface="Cambria"/>
            </a:endParaRPr>
          </a:p>
          <a:p>
            <a:endParaRPr lang="en-GB" dirty="0">
              <a:latin typeface="Cambria"/>
              <a:cs typeface="Cambria"/>
            </a:endParaRPr>
          </a:p>
          <a:p>
            <a:r>
              <a:rPr lang="en-GB" dirty="0">
                <a:latin typeface="Cambria"/>
                <a:cs typeface="Cambria"/>
              </a:rPr>
              <a:t>Piety works and impiety costs. This can be seen in the very existence of dedications and votives</a:t>
            </a:r>
          </a:p>
          <a:p>
            <a:endParaRPr lang="en-GB" dirty="0">
              <a:latin typeface="Cambria"/>
              <a:cs typeface="Cambria"/>
            </a:endParaRPr>
          </a:p>
          <a:p>
            <a:r>
              <a:rPr lang="en-GB" dirty="0">
                <a:latin typeface="Cambria"/>
                <a:cs typeface="Cambria"/>
              </a:rPr>
              <a:t>Xenophon </a:t>
            </a:r>
            <a:r>
              <a:rPr lang="en-GB" i="1" dirty="0">
                <a:latin typeface="Cambria"/>
                <a:cs typeface="Cambria"/>
              </a:rPr>
              <a:t>Symposium</a:t>
            </a:r>
            <a:r>
              <a:rPr lang="en-GB" dirty="0">
                <a:latin typeface="Cambria"/>
                <a:cs typeface="Cambria"/>
              </a:rPr>
              <a:t> (4.48) Hermogenes on his belief:</a:t>
            </a:r>
          </a:p>
          <a:p>
            <a:r>
              <a:rPr lang="en-GB" dirty="0">
                <a:latin typeface="Cambria"/>
                <a:cs typeface="Cambria"/>
              </a:rPr>
              <a:t> </a:t>
            </a:r>
          </a:p>
          <a:p>
            <a:r>
              <a:rPr lang="en-GB" dirty="0">
                <a:latin typeface="Cambria"/>
                <a:cs typeface="Cambria"/>
              </a:rPr>
              <a:t>“Well, these gods, omniscient and omnipotent, feel so friendly toward me that their watchfulness never lets me out of their sight night or day, wherever my destination or whatever my business. And knowing also the outcome of any act, they send me as messengers, omens of sounds, dreams, and birds, to indicate what I ought to do and what not. </a:t>
            </a:r>
            <a:r>
              <a:rPr lang="en-GB" b="1" dirty="0">
                <a:solidFill>
                  <a:srgbClr val="FF0000"/>
                </a:solidFill>
                <a:latin typeface="Cambria"/>
                <a:cs typeface="Cambria"/>
              </a:rPr>
              <a:t>And when I pay heed I never regret it, whereas the times I’ve disregarded them I’ve been punished</a:t>
            </a:r>
            <a:r>
              <a:rPr lang="en-GB" dirty="0">
                <a:solidFill>
                  <a:srgbClr val="FF0000"/>
                </a:solidFill>
                <a:latin typeface="Cambria"/>
                <a:cs typeface="Cambria"/>
              </a:rPr>
              <a:t>.</a:t>
            </a:r>
            <a:r>
              <a:rPr lang="en-GB" dirty="0">
                <a:latin typeface="Cambria"/>
                <a:cs typeface="Cambria"/>
              </a:rPr>
              <a:t>”</a:t>
            </a:r>
          </a:p>
          <a:p>
            <a:r>
              <a:rPr lang="en-GB" dirty="0">
                <a:latin typeface="Cambria"/>
                <a:cs typeface="Cambria"/>
              </a:rPr>
              <a:t> </a:t>
            </a:r>
          </a:p>
          <a:p>
            <a:r>
              <a:rPr lang="en-GB" dirty="0">
                <a:latin typeface="Cambria"/>
                <a:cs typeface="Cambria"/>
              </a:rPr>
              <a:t>The rewards of piety explanation is really pseudo-empirical, deriving its force from selective vision [God saved me from a plane crash, ignoring that God killed everyone else – so substitute Poseidon and shipwreck]</a:t>
            </a:r>
          </a:p>
          <a:p>
            <a:endParaRPr lang="en-GB" dirty="0">
              <a:latin typeface="Cambria"/>
              <a:cs typeface="Cambria"/>
            </a:endParaRPr>
          </a:p>
          <a:p>
            <a:r>
              <a:rPr lang="en-GB" dirty="0"/>
              <a:t> </a:t>
            </a:r>
          </a:p>
        </p:txBody>
      </p:sp>
    </p:spTree>
    <p:extLst>
      <p:ext uri="{BB962C8B-B14F-4D97-AF65-F5344CB8AC3E}">
        <p14:creationId xmlns:p14="http://schemas.microsoft.com/office/powerpoint/2010/main" val="42842433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2994" y="324990"/>
            <a:ext cx="8435963" cy="5632312"/>
          </a:xfrm>
          <a:prstGeom prst="rect">
            <a:avLst/>
          </a:prstGeom>
        </p:spPr>
        <p:txBody>
          <a:bodyPr wrap="square">
            <a:spAutoFit/>
          </a:bodyPr>
          <a:lstStyle/>
          <a:p>
            <a:pPr algn="ctr"/>
            <a:r>
              <a:rPr lang="en-GB" dirty="0">
                <a:latin typeface="Cambria"/>
                <a:cs typeface="Cambria"/>
              </a:rPr>
              <a:t>3. INDOCTRINATION/HABIT</a:t>
            </a:r>
          </a:p>
          <a:p>
            <a:endParaRPr lang="en-GB" dirty="0">
              <a:latin typeface="Cambria"/>
              <a:cs typeface="Cambria"/>
            </a:endParaRPr>
          </a:p>
          <a:p>
            <a:endParaRPr lang="en-GB" dirty="0">
              <a:latin typeface="Cambria"/>
              <a:cs typeface="Cambria"/>
            </a:endParaRPr>
          </a:p>
          <a:p>
            <a:r>
              <a:rPr lang="en-GB" dirty="0">
                <a:latin typeface="Cambria"/>
                <a:cs typeface="Cambria"/>
              </a:rPr>
              <a:t>WEAK PROPOSITION FOR RELIGIOUS BELIEF</a:t>
            </a:r>
          </a:p>
          <a:p>
            <a:r>
              <a:rPr lang="en-GB" dirty="0">
                <a:latin typeface="Cambria"/>
                <a:cs typeface="Cambria"/>
              </a:rPr>
              <a:t> </a:t>
            </a:r>
          </a:p>
          <a:p>
            <a:r>
              <a:rPr lang="en-GB" dirty="0">
                <a:latin typeface="Cambria"/>
                <a:cs typeface="Cambria"/>
              </a:rPr>
              <a:t>Endless rituals cause a channel in the mind, like water through rock, and so the gods become too omnipresent a feature of how things are for them not to be real [Parker, 2011, 12] </a:t>
            </a:r>
          </a:p>
          <a:p>
            <a:r>
              <a:rPr lang="en-GB" dirty="0">
                <a:latin typeface="Cambria"/>
                <a:cs typeface="Cambria"/>
              </a:rPr>
              <a:t> </a:t>
            </a:r>
          </a:p>
          <a:p>
            <a:endParaRPr lang="en-GB" dirty="0">
              <a:latin typeface="Cambria"/>
              <a:cs typeface="Cambria"/>
            </a:endParaRPr>
          </a:p>
          <a:p>
            <a:r>
              <a:rPr lang="en-GB" dirty="0">
                <a:latin typeface="Cambria"/>
                <a:cs typeface="Cambria"/>
              </a:rPr>
              <a:t>STRONG PROPOSITION FOR RELIGIOUS BELIEF</a:t>
            </a:r>
          </a:p>
          <a:p>
            <a:endParaRPr lang="en-GB" dirty="0">
              <a:latin typeface="Cambria"/>
              <a:cs typeface="Cambria"/>
            </a:endParaRPr>
          </a:p>
          <a:p>
            <a:r>
              <a:rPr lang="en-GB" dirty="0">
                <a:latin typeface="Cambria"/>
                <a:cs typeface="Cambria"/>
              </a:rPr>
              <a:t>Rituals actually give a sense of contact with the divine, of living a meaningful </a:t>
            </a:r>
            <a:r>
              <a:rPr lang="en-GB" dirty="0" smtClean="0">
                <a:latin typeface="Cambria"/>
                <a:cs typeface="Cambria"/>
              </a:rPr>
              <a:t>life</a:t>
            </a:r>
          </a:p>
          <a:p>
            <a:endParaRPr lang="en-GB" dirty="0">
              <a:latin typeface="Cambria"/>
              <a:cs typeface="Cambria"/>
            </a:endParaRPr>
          </a:p>
          <a:p>
            <a:r>
              <a:rPr lang="en-GB" dirty="0" smtClean="0">
                <a:solidFill>
                  <a:srgbClr val="558ED5"/>
                </a:solidFill>
                <a:latin typeface="Cambria"/>
                <a:cs typeface="Cambria"/>
              </a:rPr>
              <a:t>Religion is a natural and compelling phenomena</a:t>
            </a:r>
          </a:p>
          <a:p>
            <a:endParaRPr lang="en-GB" dirty="0">
              <a:latin typeface="Cambria"/>
              <a:cs typeface="Cambria"/>
            </a:endParaRPr>
          </a:p>
          <a:p>
            <a:r>
              <a:rPr lang="en-GB" dirty="0" smtClean="0">
                <a:latin typeface="Cambria"/>
                <a:cs typeface="Cambria"/>
              </a:rPr>
              <a:t>This latter is the case argued by </a:t>
            </a:r>
            <a:r>
              <a:rPr lang="en-GB" dirty="0" smtClean="0">
                <a:solidFill>
                  <a:srgbClr val="558ED5"/>
                </a:solidFill>
                <a:latin typeface="Cambria"/>
                <a:cs typeface="Cambria"/>
              </a:rPr>
              <a:t>CSR</a:t>
            </a:r>
            <a:r>
              <a:rPr lang="en-GB" dirty="0" smtClean="0">
                <a:latin typeface="Cambria"/>
                <a:cs typeface="Cambria"/>
              </a:rPr>
              <a:t>…</a:t>
            </a:r>
            <a:endParaRPr lang="en-GB" dirty="0">
              <a:latin typeface="Cambria"/>
              <a:cs typeface="Cambria"/>
            </a:endParaRPr>
          </a:p>
          <a:p>
            <a:endParaRPr lang="en-GB" dirty="0">
              <a:latin typeface="Cambria"/>
              <a:cs typeface="Cambria"/>
            </a:endParaRPr>
          </a:p>
          <a:p>
            <a:endParaRPr lang="en-GB" dirty="0">
              <a:latin typeface="Cambria"/>
              <a:cs typeface="Cambria"/>
            </a:endParaRPr>
          </a:p>
          <a:p>
            <a:endParaRPr lang="en-GB" dirty="0">
              <a:latin typeface="Cambria"/>
              <a:cs typeface="Cambria"/>
            </a:endParaRPr>
          </a:p>
        </p:txBody>
      </p:sp>
    </p:spTree>
    <p:extLst>
      <p:ext uri="{BB962C8B-B14F-4D97-AF65-F5344CB8AC3E}">
        <p14:creationId xmlns:p14="http://schemas.microsoft.com/office/powerpoint/2010/main" val="23302309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978041568846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8379" y="149495"/>
            <a:ext cx="4114800" cy="6172200"/>
          </a:xfrm>
          <a:prstGeom prst="rect">
            <a:avLst/>
          </a:prstGeom>
        </p:spPr>
      </p:pic>
    </p:spTree>
    <p:extLst>
      <p:ext uri="{BB962C8B-B14F-4D97-AF65-F5344CB8AC3E}">
        <p14:creationId xmlns:p14="http://schemas.microsoft.com/office/powerpoint/2010/main" val="257554249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1954</TotalTime>
  <Words>1480</Words>
  <Application>Microsoft Macintosh PowerPoint</Application>
  <PresentationFormat>On-screen Show (4:3)</PresentationFormat>
  <Paragraphs>218</Paragraphs>
  <Slides>27</Slides>
  <Notes>0</Notes>
  <HiddenSlides>0</HiddenSlides>
  <MMClips>1</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Paul Grigsby</cp:lastModifiedBy>
  <cp:revision>122</cp:revision>
  <dcterms:created xsi:type="dcterms:W3CDTF">2019-10-01T09:39:39Z</dcterms:created>
  <dcterms:modified xsi:type="dcterms:W3CDTF">2020-11-04T12:26:35Z</dcterms:modified>
</cp:coreProperties>
</file>