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64" r:id="rId2"/>
    <p:sldId id="363" r:id="rId3"/>
    <p:sldId id="365" r:id="rId4"/>
    <p:sldId id="369" r:id="rId5"/>
    <p:sldId id="368" r:id="rId6"/>
    <p:sldId id="366" r:id="rId7"/>
    <p:sldId id="36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218" d="100"/>
          <a:sy n="218" d="100"/>
        </p:scale>
        <p:origin x="-226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791205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920213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103477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15">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47149" y="25400"/>
            <a:ext cx="8915400" cy="861060"/>
          </a:xfrm>
          <a:prstGeom prst="rect">
            <a:avLst/>
          </a:prstGeom>
          <a:noFill/>
          <a:ln w="0" cmpd="sng">
            <a:noFill/>
            <a:prstDash val="solid"/>
          </a:ln>
        </p:spPr>
        <p:txBody>
          <a:bodyPr vert="horz" lIns="0" tIns="57150" rIns="0" bIns="0" anchor="t"/>
          <a:lstStyle/>
          <a:p>
            <a:pPr marL="45720" marR="0" indent="0" algn="ctr">
              <a:lnSpc>
                <a:spcPts val="3700"/>
              </a:lnSpc>
              <a:spcAft>
                <a:spcPts val="2590"/>
              </a:spcAft>
            </a:pPr>
            <a:r>
              <a:rPr lang="en-US" sz="3550" b="1" spc="-35">
                <a:solidFill>
                  <a:srgbClr val="000000"/>
                </a:solidFill>
                <a:latin typeface="Calibri Light" panose="02020603050405020304" pitchFamily="2"/>
              </a:rPr>
              <a:t>Referencing Guide (5/5) </a:t>
            </a:r>
          </a:p>
        </p:txBody>
      </p:sp>
      <p:sp>
        <p:nvSpPr>
          <p:cNvPr id="3" name="Text Placeholder 2"/>
          <p:cNvSpPr>
            <a:spLocks noGrp="1"/>
          </p:cNvSpPr>
          <p:nvPr>
            <p:ph type="body" idx="10"/>
          </p:nvPr>
        </p:nvSpPr>
        <p:spPr>
          <a:xfrm>
            <a:off x="47149" y="886460"/>
            <a:ext cx="8915400" cy="5730240"/>
          </a:xfrm>
          <a:prstGeom prst="rect">
            <a:avLst/>
          </a:prstGeom>
          <a:noFill/>
          <a:ln w="0" cmpd="sng">
            <a:noFill/>
            <a:prstDash val="solid"/>
          </a:ln>
        </p:spPr>
        <p:txBody>
          <a:bodyPr vert="horz" lIns="0" tIns="27940" rIns="0" bIns="0" anchor="t"/>
          <a:lstStyle/>
          <a:p>
            <a:pPr marL="45720" marR="0" indent="0" algn="ctr">
              <a:lnSpc>
                <a:spcPts val="2200"/>
              </a:lnSpc>
              <a:spcAft>
                <a:spcPts val="0"/>
              </a:spcAft>
            </a:pPr>
            <a:r>
              <a:rPr lang="en-US" sz="2150" b="1" u="sng" spc="0">
                <a:solidFill>
                  <a:srgbClr val="000000"/>
                </a:solidFill>
                <a:latin typeface="Calibri" panose="02020603050405020304" pitchFamily="2"/>
              </a:rPr>
              <a:t>Bibliographies </a:t>
            </a:r>
          </a:p>
          <a:p>
            <a:pPr marL="45720" marR="0" indent="0" algn="l">
              <a:lnSpc>
                <a:spcPts val="2200"/>
              </a:lnSpc>
              <a:spcBef>
                <a:spcPts val="410"/>
              </a:spcBef>
              <a:spcAft>
                <a:spcPts val="0"/>
              </a:spcAft>
            </a:pPr>
            <a:r>
              <a:rPr lang="en-US" sz="2150" b="1" u="sng" spc="10">
                <a:solidFill>
                  <a:srgbClr val="000000"/>
                </a:solidFill>
                <a:latin typeface="Calibri" panose="02020603050405020304" pitchFamily="2"/>
              </a:rPr>
              <a:t>Primary Sources  </a:t>
            </a:r>
          </a:p>
          <a:p>
            <a:pPr marL="45720" marR="0" indent="0" algn="l">
              <a:lnSpc>
                <a:spcPts val="2200"/>
              </a:lnSpc>
              <a:spcBef>
                <a:spcPts val="400"/>
              </a:spcBef>
              <a:spcAft>
                <a:spcPts val="0"/>
              </a:spcAft>
            </a:pPr>
            <a:r>
              <a:rPr lang="en-US" sz="2200" spc="-30">
                <a:solidFill>
                  <a:srgbClr val="000000"/>
                </a:solidFill>
                <a:latin typeface="Calibri" panose="02020603050405020304" pitchFamily="2"/>
              </a:rPr>
              <a:t>Arrian, </a:t>
            </a:r>
            <a:r>
              <a:rPr lang="en-US" sz="2200" i="1" spc="-40">
                <a:solidFill>
                  <a:srgbClr val="000000"/>
                </a:solidFill>
                <a:latin typeface="Calibri" panose="02020603050405020304" pitchFamily="2"/>
              </a:rPr>
              <a:t>Anabasis of Alexander</a:t>
            </a:r>
            <a:r>
              <a:rPr lang="en-US" sz="2200" spc="-30">
                <a:solidFill>
                  <a:srgbClr val="000000"/>
                </a:solidFill>
                <a:latin typeface="Calibri" panose="02020603050405020304" pitchFamily="2"/>
              </a:rPr>
              <a:t>, trans. P. Mensch (New York: Pantheon Books 2010) </a:t>
            </a:r>
          </a:p>
          <a:p>
            <a:pPr marL="45720" marR="0" indent="0" algn="l">
              <a:lnSpc>
                <a:spcPts val="2200"/>
              </a:lnSpc>
              <a:spcBef>
                <a:spcPts val="400"/>
              </a:spcBef>
              <a:spcAft>
                <a:spcPts val="0"/>
              </a:spcAft>
            </a:pPr>
            <a:r>
              <a:rPr lang="en-US" sz="2200" spc="-30">
                <a:solidFill>
                  <a:srgbClr val="000000"/>
                </a:solidFill>
                <a:latin typeface="Calibri" panose="02020603050405020304" pitchFamily="2"/>
              </a:rPr>
              <a:t>Plutarch, </a:t>
            </a:r>
            <a:r>
              <a:rPr lang="en-US" sz="2200" i="1" spc="-40">
                <a:solidFill>
                  <a:srgbClr val="000000"/>
                </a:solidFill>
                <a:latin typeface="Calibri" panose="02020603050405020304" pitchFamily="2"/>
              </a:rPr>
              <a:t>Life of Alexander</a:t>
            </a:r>
            <a:r>
              <a:rPr lang="en-US" sz="2200" spc="-30">
                <a:solidFill>
                  <a:srgbClr val="000000"/>
                </a:solidFill>
                <a:latin typeface="Calibri" panose="02020603050405020304" pitchFamily="2"/>
              </a:rPr>
              <a:t>, trans. B. Perrin (Cambridge, Mass., Harvard University Press 1989) </a:t>
            </a:r>
          </a:p>
          <a:p>
            <a:pPr marL="45720" marR="0" indent="0" algn="l">
              <a:lnSpc>
                <a:spcPts val="2200"/>
              </a:lnSpc>
              <a:spcBef>
                <a:spcPts val="3050"/>
              </a:spcBef>
              <a:spcAft>
                <a:spcPts val="0"/>
              </a:spcAft>
            </a:pPr>
            <a:r>
              <a:rPr lang="en-US" sz="2150" b="1" u="sng" spc="15">
                <a:solidFill>
                  <a:srgbClr val="000000"/>
                </a:solidFill>
                <a:latin typeface="Calibri" panose="02020603050405020304" pitchFamily="2"/>
              </a:rPr>
              <a:t>Secondary Sources  </a:t>
            </a:r>
          </a:p>
          <a:p>
            <a:pPr marL="45720" marR="0" indent="0" algn="l">
              <a:lnSpc>
                <a:spcPts val="2200"/>
              </a:lnSpc>
              <a:spcBef>
                <a:spcPts val="400"/>
              </a:spcBef>
              <a:spcAft>
                <a:spcPts val="0"/>
              </a:spcAft>
            </a:pPr>
            <a:r>
              <a:rPr lang="en-US" sz="2200" spc="-25">
                <a:solidFill>
                  <a:srgbClr val="000000"/>
                </a:solidFill>
                <a:latin typeface="Calibri" panose="02020603050405020304" pitchFamily="2"/>
              </a:rPr>
              <a:t>Ager, S.L. (2004) ‘Familiarity breeds: incest and the Ptolemaic dynasty’, </a:t>
            </a:r>
            <a:r>
              <a:rPr lang="en-US" sz="2200" i="1" spc="-35">
                <a:solidFill>
                  <a:srgbClr val="000000"/>
                </a:solidFill>
                <a:latin typeface="Calibri" panose="02020603050405020304" pitchFamily="2"/>
              </a:rPr>
              <a:t>Journal of Hellenic Studies </a:t>
            </a:r>
            <a:r>
              <a:rPr lang="en-US" sz="2200" spc="-25">
                <a:solidFill>
                  <a:srgbClr val="000000"/>
                </a:solidFill>
                <a:latin typeface="Calibri" panose="02020603050405020304" pitchFamily="2"/>
              </a:rPr>
              <a:t>125: </a:t>
            </a:r>
          </a:p>
          <a:p>
            <a:pPr marL="960120" marR="0" indent="0" algn="l">
              <a:lnSpc>
                <a:spcPts val="2200"/>
              </a:lnSpc>
              <a:spcBef>
                <a:spcPts val="400"/>
              </a:spcBef>
              <a:spcAft>
                <a:spcPts val="0"/>
              </a:spcAft>
            </a:pPr>
            <a:r>
              <a:rPr lang="en-US" sz="2200" spc="-70">
                <a:solidFill>
                  <a:srgbClr val="000000"/>
                </a:solidFill>
                <a:latin typeface="Calibri" panose="02020603050405020304" pitchFamily="2"/>
              </a:rPr>
              <a:t>1-34 </a:t>
            </a:r>
          </a:p>
          <a:p>
            <a:pPr marL="45720" marR="0" indent="0" algn="l">
              <a:lnSpc>
                <a:spcPts val="2200"/>
              </a:lnSpc>
              <a:spcBef>
                <a:spcPts val="440"/>
              </a:spcBef>
              <a:spcAft>
                <a:spcPts val="0"/>
              </a:spcAft>
            </a:pPr>
            <a:r>
              <a:rPr lang="en-US" sz="2200" spc="-15">
                <a:solidFill>
                  <a:srgbClr val="000000"/>
                </a:solidFill>
                <a:latin typeface="Calibri" panose="02020603050405020304" pitchFamily="2"/>
              </a:rPr>
              <a:t>Austin, M.M. (1981) </a:t>
            </a:r>
            <a:r>
              <a:rPr lang="en-US" sz="2200" i="1" spc="-20">
                <a:solidFill>
                  <a:srgbClr val="000000"/>
                </a:solidFill>
                <a:latin typeface="Calibri" panose="02020603050405020304" pitchFamily="2"/>
              </a:rPr>
              <a:t>The Hellenistic world from Alexander the Great to the Roman Conquest </a:t>
            </a:r>
            <a:r>
              <a:rPr lang="en-US" sz="2200" spc="-15">
                <a:solidFill>
                  <a:srgbClr val="000000"/>
                </a:solidFill>
                <a:latin typeface="Calibri" panose="02020603050405020304" pitchFamily="2"/>
              </a:rPr>
              <a:t>(Cambridge: </a:t>
            </a:r>
          </a:p>
          <a:p>
            <a:pPr marL="960120" marR="0" indent="0" algn="l">
              <a:lnSpc>
                <a:spcPts val="2200"/>
              </a:lnSpc>
              <a:spcBef>
                <a:spcPts val="400"/>
              </a:spcBef>
              <a:spcAft>
                <a:spcPts val="0"/>
              </a:spcAft>
            </a:pPr>
            <a:r>
              <a:rPr lang="en-US" sz="2200" spc="-45">
                <a:solidFill>
                  <a:srgbClr val="000000"/>
                </a:solidFill>
                <a:latin typeface="Calibri" panose="02020603050405020304" pitchFamily="2"/>
              </a:rPr>
              <a:t>Cambridge University Press) </a:t>
            </a:r>
          </a:p>
          <a:p>
            <a:pPr marL="45720" marR="0" indent="0" algn="l">
              <a:lnSpc>
                <a:spcPts val="2200"/>
              </a:lnSpc>
              <a:spcBef>
                <a:spcPts val="400"/>
              </a:spcBef>
              <a:spcAft>
                <a:spcPts val="0"/>
              </a:spcAft>
            </a:pPr>
            <a:r>
              <a:rPr lang="en-US" sz="2200" spc="-35">
                <a:solidFill>
                  <a:srgbClr val="000000"/>
                </a:solidFill>
                <a:latin typeface="Calibri" panose="02020603050405020304" pitchFamily="2"/>
              </a:rPr>
              <a:t>Kuhrt, A. (1996) ‘The Seleucid kings and Babylonia: new perspectives on the Seleucid realm in the East’, </a:t>
            </a:r>
          </a:p>
          <a:p>
            <a:pPr marL="960120" marR="0" indent="0" algn="l">
              <a:lnSpc>
                <a:spcPts val="2200"/>
              </a:lnSpc>
              <a:spcBef>
                <a:spcPts val="400"/>
              </a:spcBef>
              <a:spcAft>
                <a:spcPts val="0"/>
              </a:spcAft>
            </a:pPr>
            <a:r>
              <a:rPr lang="en-US" sz="2200" spc="-25">
                <a:solidFill>
                  <a:srgbClr val="000000"/>
                </a:solidFill>
                <a:latin typeface="Calibri" panose="02020603050405020304" pitchFamily="2"/>
              </a:rPr>
              <a:t>in </a:t>
            </a:r>
            <a:r>
              <a:rPr lang="en-US" sz="2200" i="1" spc="-35">
                <a:solidFill>
                  <a:srgbClr val="000000"/>
                </a:solidFill>
                <a:latin typeface="Calibri" panose="02020603050405020304" pitchFamily="2"/>
              </a:rPr>
              <a:t>Aspects of Hellenistic </a:t>
            </a:r>
            <a:r>
              <a:rPr lang="en-US" sz="2200" spc="-25">
                <a:solidFill>
                  <a:srgbClr val="000000"/>
                </a:solidFill>
                <a:latin typeface="Calibri" panose="02020603050405020304" pitchFamily="2"/>
              </a:rPr>
              <a:t>Kingship, ed. P. Bilde (Aarhaus: Aarhaus University Press) 41-45 </a:t>
            </a:r>
          </a:p>
          <a:p>
            <a:pPr marL="45720" marR="0" indent="0" algn="l">
              <a:lnSpc>
                <a:spcPts val="2200"/>
              </a:lnSpc>
              <a:spcBef>
                <a:spcPts val="400"/>
              </a:spcBef>
              <a:spcAft>
                <a:spcPts val="0"/>
              </a:spcAft>
            </a:pPr>
            <a:r>
              <a:rPr lang="en-US" sz="2200" spc="-25">
                <a:solidFill>
                  <a:srgbClr val="000000"/>
                </a:solidFill>
                <a:latin typeface="Calibri" panose="02020603050405020304" pitchFamily="2"/>
              </a:rPr>
              <a:t>Stewart, A. (2014) </a:t>
            </a:r>
            <a:r>
              <a:rPr lang="en-US" sz="2200" i="1" spc="-35">
                <a:solidFill>
                  <a:srgbClr val="000000"/>
                </a:solidFill>
                <a:latin typeface="Calibri" panose="02020603050405020304" pitchFamily="2"/>
              </a:rPr>
              <a:t>Art in the Hellenistic World </a:t>
            </a:r>
            <a:r>
              <a:rPr lang="en-US" sz="2200" spc="-25">
                <a:solidFill>
                  <a:srgbClr val="000000"/>
                </a:solidFill>
                <a:latin typeface="Calibri" panose="02020603050405020304" pitchFamily="2"/>
              </a:rPr>
              <a:t>(Cambridge: Cambridge University Press) </a:t>
            </a:r>
          </a:p>
          <a:p>
            <a:pPr marL="45720" marR="0" indent="0" algn="l">
              <a:lnSpc>
                <a:spcPts val="2200"/>
              </a:lnSpc>
              <a:spcBef>
                <a:spcPts val="3050"/>
              </a:spcBef>
              <a:spcAft>
                <a:spcPts val="0"/>
              </a:spcAft>
            </a:pPr>
            <a:r>
              <a:rPr lang="en-US" sz="2150" b="1" u="sng" spc="5">
                <a:solidFill>
                  <a:srgbClr val="000000"/>
                </a:solidFill>
                <a:latin typeface="Calibri" panose="02020603050405020304" pitchFamily="2"/>
              </a:rPr>
              <a:t>Internet Sources  </a:t>
            </a:r>
          </a:p>
          <a:p>
            <a:pPr marL="45720" marR="0" indent="0" algn="l">
              <a:lnSpc>
                <a:spcPts val="2200"/>
              </a:lnSpc>
              <a:spcBef>
                <a:spcPts val="400"/>
              </a:spcBef>
              <a:spcAft>
                <a:spcPts val="0"/>
              </a:spcAft>
            </a:pPr>
            <a:r>
              <a:rPr lang="en-US" sz="2200" spc="-25">
                <a:solidFill>
                  <a:srgbClr val="000000"/>
                </a:solidFill>
                <a:latin typeface="Calibri" panose="02020603050405020304" pitchFamily="2"/>
              </a:rPr>
              <a:t>Svoronos, J.N., </a:t>
            </a:r>
            <a:r>
              <a:rPr lang="en-US" sz="2200" i="1" spc="-30">
                <a:solidFill>
                  <a:srgbClr val="000000"/>
                </a:solidFill>
                <a:latin typeface="Calibri" panose="02020603050405020304" pitchFamily="2"/>
              </a:rPr>
              <a:t>Ta Nomismata tou Kratous ton Ptolemaion </a:t>
            </a:r>
            <a:r>
              <a:rPr lang="en-US" sz="2200" spc="-25">
                <a:solidFill>
                  <a:srgbClr val="000000"/>
                </a:solidFill>
                <a:latin typeface="Calibri" panose="02020603050405020304" pitchFamily="2"/>
              </a:rPr>
              <a:t>(Ptolemaic Coinage), trans. C. Lorber - </a:t>
            </a:r>
          </a:p>
          <a:p>
            <a:pPr marL="960120" marR="0" indent="0" algn="l">
              <a:lnSpc>
                <a:spcPts val="2200"/>
              </a:lnSpc>
              <a:spcBef>
                <a:spcPts val="405"/>
              </a:spcBef>
              <a:spcAft>
                <a:spcPts val="385"/>
              </a:spcAft>
            </a:pPr>
            <a:r>
              <a:rPr lang="en-US" sz="2200" u="sng" spc="-15">
                <a:solidFill>
                  <a:srgbClr val="0000FF"/>
                </a:solidFill>
                <a:latin typeface="Calibri" panose="02020603050405020304" pitchFamily="2"/>
              </a:rPr>
              <a:t>http://www.coin.com/images/dr/svoronos_book2.html</a:t>
            </a:r>
            <a:r>
              <a:rPr lang="en-US" sz="2200" spc="-10">
                <a:solidFill>
                  <a:srgbClr val="000000"/>
                </a:solidFill>
                <a:latin typeface="Calibri" panose="02020603050405020304" pitchFamily="2"/>
              </a:rPr>
              <a:t>. Accessed 13 October 2016. </a:t>
            </a:r>
          </a:p>
        </p:txBody>
      </p:sp>
    </p:spTree>
    <p:extLst>
      <p:ext uri="{BB962C8B-B14F-4D97-AF65-F5344CB8AC3E}">
        <p14:creationId xmlns:p14="http://schemas.microsoft.com/office/powerpoint/2010/main" val="2671346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127711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A193A8F-096C-144E-8BB3-5390332F5F20}" type="datetimeFigureOut">
              <a:rPr lang="en-US" smtClean="0"/>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2531912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A193A8F-096C-144E-8BB3-5390332F5F20}"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56469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A193A8F-096C-144E-8BB3-5390332F5F20}" type="datetimeFigureOut">
              <a:rPr lang="en-US" smtClean="0"/>
              <a:t>11/11/2020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031166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A193A8F-096C-144E-8BB3-5390332F5F20}" type="datetimeFigureOut">
              <a:rPr lang="en-US" smtClean="0"/>
              <a:t>11/11/2020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166359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93A8F-096C-144E-8BB3-5390332F5F20}" type="datetimeFigureOut">
              <a:rPr lang="en-US" smtClean="0"/>
              <a:t>11/11/2020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4196400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A193A8F-096C-144E-8BB3-5390332F5F20}"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895478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A193A8F-096C-144E-8BB3-5390332F5F20}" type="datetimeFigureOut">
              <a:rPr lang="en-US" smtClean="0"/>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40072438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93A8F-096C-144E-8BB3-5390332F5F20}" type="datetimeFigureOut">
              <a:rPr lang="en-US" smtClean="0"/>
              <a:t>11/11/2020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7238EF-032D-4648-AC60-7879BFA0BC9F}" type="slidenum">
              <a:rPr lang="en-US" smtClean="0"/>
              <a:t>‹#›</a:t>
            </a:fld>
            <a:endParaRPr lang="en-US"/>
          </a:p>
        </p:txBody>
      </p:sp>
    </p:spTree>
    <p:extLst>
      <p:ext uri="{BB962C8B-B14F-4D97-AF65-F5344CB8AC3E}">
        <p14:creationId xmlns:p14="http://schemas.microsoft.com/office/powerpoint/2010/main" val="133230180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0284" y="1331944"/>
            <a:ext cx="7881048" cy="4708982"/>
          </a:xfrm>
          <a:prstGeom prst="rect">
            <a:avLst/>
          </a:prstGeom>
        </p:spPr>
        <p:txBody>
          <a:bodyPr wrap="square">
            <a:spAutoFit/>
          </a:bodyPr>
          <a:lstStyle/>
          <a:p>
            <a:pPr algn="ctr">
              <a:spcAft>
                <a:spcPts val="0"/>
              </a:spcAft>
            </a:pPr>
            <a:r>
              <a:rPr lang="en-GB" dirty="0" smtClean="0">
                <a:effectLst/>
                <a:latin typeface="Cambria"/>
                <a:ea typeface="ＭＳ 明朝"/>
                <a:cs typeface="Times New Roman"/>
              </a:rPr>
              <a:t>Miasma</a:t>
            </a:r>
          </a:p>
          <a:p>
            <a:pPr>
              <a:spcAft>
                <a:spcPts val="0"/>
              </a:spcAft>
            </a:pPr>
            <a:r>
              <a:rPr lang="en-GB" sz="1200" dirty="0" smtClean="0">
                <a:effectLst/>
                <a:latin typeface="Cambria"/>
                <a:ea typeface="ＭＳ 明朝"/>
                <a:cs typeface="Times New Roman"/>
              </a:rPr>
              <a:t> </a:t>
            </a:r>
            <a:endParaRPr lang="en-GB" dirty="0" smtClean="0">
              <a:effectLst/>
              <a:latin typeface="Cambria"/>
              <a:ea typeface="ＭＳ 明朝"/>
              <a:cs typeface="Times New Roman"/>
            </a:endParaRPr>
          </a:p>
          <a:p>
            <a:pPr>
              <a:spcAft>
                <a:spcPts val="0"/>
              </a:spcAft>
            </a:pPr>
            <a:r>
              <a:rPr lang="en-US" dirty="0" smtClean="0">
                <a:effectLst/>
                <a:latin typeface="Cambria"/>
                <a:ea typeface="ＭＳ 明朝"/>
                <a:cs typeface="Times New Roman"/>
              </a:rPr>
              <a:t>Bremmer </a:t>
            </a:r>
            <a:r>
              <a:rPr lang="en-US" i="1" dirty="0" smtClean="0">
                <a:effectLst/>
                <a:latin typeface="Cambria"/>
                <a:ea typeface="ＭＳ 明朝"/>
                <a:cs typeface="Times New Roman"/>
              </a:rPr>
              <a:t>Greek Religion </a:t>
            </a:r>
            <a:r>
              <a:rPr lang="en-US" dirty="0" smtClean="0">
                <a:effectLst/>
                <a:latin typeface="Cambria"/>
                <a:ea typeface="ＭＳ 明朝"/>
                <a:cs typeface="Times New Roman"/>
              </a:rPr>
              <a:t>p.5-6 </a:t>
            </a:r>
          </a:p>
          <a:p>
            <a:pPr>
              <a:spcAft>
                <a:spcPts val="0"/>
              </a:spcAft>
            </a:pPr>
            <a:endParaRPr lang="en-US" dirty="0">
              <a:latin typeface="Cambria"/>
              <a:ea typeface="ＭＳ 明朝"/>
              <a:cs typeface="Times New Roman"/>
            </a:endParaRPr>
          </a:p>
          <a:p>
            <a:pPr>
              <a:spcAft>
                <a:spcPts val="0"/>
              </a:spcAft>
            </a:pPr>
            <a:r>
              <a:rPr lang="en-US" dirty="0" smtClean="0">
                <a:effectLst/>
                <a:latin typeface="Cambria"/>
                <a:ea typeface="ＭＳ 明朝"/>
                <a:cs typeface="Times New Roman"/>
              </a:rPr>
              <a:t>“An important consequence of overstepping or breaking existing cosmological, social, and political boundaries was the incurring of pollution. The vocabulary of pollution and purity together with its concomitant practices was most frequently used in Greek religion to indicate proper boundaries or categories not to be mixed… The employment of this particular vocab with the corresponding rites of purification can, in one way, be seen as an important Greek way of dealing with maintaining religious and social norms and values in times when the legal process was still underdeveloped’</a:t>
            </a:r>
          </a:p>
          <a:p>
            <a:pPr>
              <a:spcAft>
                <a:spcPts val="0"/>
              </a:spcAft>
            </a:pPr>
            <a:endParaRPr lang="en-US" dirty="0">
              <a:latin typeface="Cambria"/>
              <a:ea typeface="ＭＳ 明朝"/>
              <a:cs typeface="Cambria"/>
            </a:endParaRPr>
          </a:p>
          <a:p>
            <a:pPr algn="ctr">
              <a:spcAft>
                <a:spcPts val="0"/>
              </a:spcAft>
            </a:pPr>
            <a:endParaRPr lang="en-GB" dirty="0" smtClean="0">
              <a:latin typeface="Cambria"/>
              <a:ea typeface="ＭＳ 明朝"/>
              <a:cs typeface="Cambria"/>
            </a:endParaRPr>
          </a:p>
          <a:p>
            <a:r>
              <a:rPr lang="en-GB" dirty="0" smtClean="0">
                <a:latin typeface="Cambria"/>
                <a:cs typeface="Cambria"/>
              </a:rPr>
              <a:t>IG II</a:t>
            </a:r>
            <a:r>
              <a:rPr lang="en-GB" baseline="30000" dirty="0" smtClean="0">
                <a:latin typeface="Cambria"/>
                <a:cs typeface="Cambria"/>
              </a:rPr>
              <a:t>2</a:t>
            </a:r>
            <a:r>
              <a:rPr lang="en-GB" dirty="0" smtClean="0">
                <a:latin typeface="Cambria"/>
                <a:cs typeface="Cambria"/>
              </a:rPr>
              <a:t> 1035.10 “It is the ancestral custom that in no temple precinct should anyone either be born or die”</a:t>
            </a:r>
          </a:p>
          <a:p>
            <a:pPr>
              <a:spcAft>
                <a:spcPts val="0"/>
              </a:spcAft>
            </a:pPr>
            <a:endParaRPr lang="en-GB" dirty="0">
              <a:effectLst/>
              <a:latin typeface="Cambria"/>
              <a:ea typeface="ＭＳ 明朝"/>
              <a:cs typeface="Times New Roman"/>
            </a:endParaRPr>
          </a:p>
        </p:txBody>
      </p:sp>
    </p:spTree>
    <p:extLst>
      <p:ext uri="{BB962C8B-B14F-4D97-AF65-F5344CB8AC3E}">
        <p14:creationId xmlns:p14="http://schemas.microsoft.com/office/powerpoint/2010/main" val="12309592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4632" y="225372"/>
            <a:ext cx="8183993" cy="369332"/>
          </a:xfrm>
          <a:prstGeom prst="rect">
            <a:avLst/>
          </a:prstGeom>
          <a:noFill/>
        </p:spPr>
        <p:txBody>
          <a:bodyPr wrap="square" rtlCol="0">
            <a:spAutoFit/>
          </a:bodyPr>
          <a:lstStyle/>
          <a:p>
            <a:pPr algn="ctr"/>
            <a:r>
              <a:rPr lang="en-US" dirty="0" smtClean="0">
                <a:latin typeface="Cambria"/>
                <a:cs typeface="Cambria"/>
              </a:rPr>
              <a:t>MIASMA/POLLUTION</a:t>
            </a:r>
            <a:endParaRPr lang="en-US" dirty="0">
              <a:latin typeface="Cambria"/>
              <a:cs typeface="Cambria"/>
            </a:endParaRPr>
          </a:p>
        </p:txBody>
      </p:sp>
      <p:pic>
        <p:nvPicPr>
          <p:cNvPr id="3" name="Picture 2" descr="Zeu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9379" y="594704"/>
            <a:ext cx="1235045" cy="1646727"/>
          </a:xfrm>
          <a:prstGeom prst="rect">
            <a:avLst/>
          </a:prstGeom>
        </p:spPr>
      </p:pic>
      <p:pic>
        <p:nvPicPr>
          <p:cNvPr id="4" name="Picture 3" descr="12 Kingsmill CRUMPET picmonkey.jpg"/>
          <p:cNvPicPr>
            <a:picLocks noChangeAspect="1"/>
          </p:cNvPicPr>
          <p:nvPr/>
        </p:nvPicPr>
        <p:blipFill>
          <a:blip r:embed="rId3">
            <a:extLst>
              <a:ext uri="{BEBA8EAE-BF5A-486C-A8C5-ECC9F3942E4B}">
                <a14:imgProps xmlns:a14="http://schemas.microsoft.com/office/drawing/2010/main">
                  <a14:imgLayer r:embed="rId4">
                    <a14:imgEffect>
                      <a14:backgroundRemoval t="2181" b="97196" l="10000" r="90000"/>
                    </a14:imgEffect>
                  </a14:imgLayer>
                </a14:imgProps>
              </a:ext>
              <a:ext uri="{28A0092B-C50C-407E-A947-70E740481C1C}">
                <a14:useLocalDpi xmlns:a14="http://schemas.microsoft.com/office/drawing/2010/main" val="0"/>
              </a:ext>
            </a:extLst>
          </a:blip>
          <a:stretch>
            <a:fillRect/>
          </a:stretch>
        </p:blipFill>
        <p:spPr>
          <a:xfrm>
            <a:off x="2346651" y="3742275"/>
            <a:ext cx="4367841" cy="3115726"/>
          </a:xfrm>
          <a:prstGeom prst="rect">
            <a:avLst/>
          </a:prstGeom>
        </p:spPr>
      </p:pic>
      <p:sp>
        <p:nvSpPr>
          <p:cNvPr id="5" name="Up-Down Arrow 4"/>
          <p:cNvSpPr/>
          <p:nvPr/>
        </p:nvSpPr>
        <p:spPr>
          <a:xfrm>
            <a:off x="4322974" y="2741475"/>
            <a:ext cx="484632" cy="753468"/>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342218" y="4497677"/>
            <a:ext cx="1647995" cy="1754327"/>
          </a:xfrm>
          <a:prstGeom prst="rect">
            <a:avLst/>
          </a:prstGeom>
          <a:noFill/>
        </p:spPr>
        <p:txBody>
          <a:bodyPr wrap="none" rtlCol="0">
            <a:spAutoFit/>
          </a:bodyPr>
          <a:lstStyle/>
          <a:p>
            <a:r>
              <a:rPr lang="en-US" dirty="0" smtClean="0">
                <a:latin typeface="Cambria"/>
                <a:cs typeface="Cambria"/>
              </a:rPr>
              <a:t>Bodily Fluids</a:t>
            </a:r>
          </a:p>
          <a:p>
            <a:r>
              <a:rPr lang="en-US" dirty="0" smtClean="0">
                <a:latin typeface="Cambria"/>
                <a:cs typeface="Cambria"/>
              </a:rPr>
              <a:t>Sex</a:t>
            </a:r>
          </a:p>
          <a:p>
            <a:r>
              <a:rPr lang="en-US" dirty="0" smtClean="0">
                <a:latin typeface="Cambria"/>
                <a:cs typeface="Cambria"/>
              </a:rPr>
              <a:t>Birth</a:t>
            </a:r>
          </a:p>
          <a:p>
            <a:r>
              <a:rPr lang="en-US" dirty="0" smtClean="0">
                <a:latin typeface="Cambria"/>
                <a:cs typeface="Cambria"/>
              </a:rPr>
              <a:t>Death</a:t>
            </a:r>
          </a:p>
          <a:p>
            <a:r>
              <a:rPr lang="en-US" dirty="0" smtClean="0">
                <a:latin typeface="Cambria"/>
                <a:cs typeface="Cambria"/>
              </a:rPr>
              <a:t>Contamination</a:t>
            </a:r>
          </a:p>
          <a:p>
            <a:r>
              <a:rPr lang="en-US" dirty="0" smtClean="0">
                <a:latin typeface="Cambria"/>
                <a:cs typeface="Cambria"/>
              </a:rPr>
              <a:t>French</a:t>
            </a:r>
            <a:endParaRPr lang="en-US" dirty="0">
              <a:latin typeface="Cambria"/>
              <a:cs typeface="Cambria"/>
            </a:endParaRPr>
          </a:p>
        </p:txBody>
      </p:sp>
      <p:sp>
        <p:nvSpPr>
          <p:cNvPr id="7" name="TextBox 6"/>
          <p:cNvSpPr txBox="1"/>
          <p:nvPr/>
        </p:nvSpPr>
        <p:spPr>
          <a:xfrm>
            <a:off x="5644133" y="1220851"/>
            <a:ext cx="3236784" cy="923330"/>
          </a:xfrm>
          <a:prstGeom prst="rect">
            <a:avLst/>
          </a:prstGeom>
          <a:noFill/>
        </p:spPr>
        <p:txBody>
          <a:bodyPr wrap="none" rtlCol="0">
            <a:spAutoFit/>
          </a:bodyPr>
          <a:lstStyle/>
          <a:p>
            <a:r>
              <a:rPr lang="en-US" dirty="0" smtClean="0">
                <a:latin typeface="Cambria"/>
                <a:cs typeface="Cambria"/>
              </a:rPr>
              <a:t>Purity</a:t>
            </a:r>
          </a:p>
          <a:p>
            <a:r>
              <a:rPr lang="en-US" dirty="0" smtClean="0">
                <a:latin typeface="Cambria"/>
                <a:cs typeface="Cambria"/>
              </a:rPr>
              <a:t>Cleanliness is next to godliness</a:t>
            </a:r>
          </a:p>
          <a:p>
            <a:r>
              <a:rPr lang="en-US" dirty="0" smtClean="0">
                <a:latin typeface="Cambria"/>
                <a:cs typeface="Cambria"/>
              </a:rPr>
              <a:t>English</a:t>
            </a:r>
            <a:endParaRPr lang="en-US" dirty="0">
              <a:latin typeface="Cambria"/>
              <a:cs typeface="Cambria"/>
            </a:endParaRPr>
          </a:p>
        </p:txBody>
      </p:sp>
      <p:sp>
        <p:nvSpPr>
          <p:cNvPr id="8" name="TextBox 7"/>
          <p:cNvSpPr txBox="1"/>
          <p:nvPr/>
        </p:nvSpPr>
        <p:spPr>
          <a:xfrm>
            <a:off x="4125474" y="2355426"/>
            <a:ext cx="969361" cy="369332"/>
          </a:xfrm>
          <a:prstGeom prst="rect">
            <a:avLst/>
          </a:prstGeom>
          <a:noFill/>
        </p:spPr>
        <p:txBody>
          <a:bodyPr wrap="none" rtlCol="0">
            <a:spAutoFit/>
          </a:bodyPr>
          <a:lstStyle/>
          <a:p>
            <a:r>
              <a:rPr lang="en-US" dirty="0" smtClean="0">
                <a:latin typeface="Cambria"/>
                <a:cs typeface="Cambria"/>
              </a:rPr>
              <a:t>Divinity</a:t>
            </a:r>
            <a:endParaRPr lang="en-US" dirty="0">
              <a:latin typeface="Cambria"/>
              <a:cs typeface="Cambria"/>
            </a:endParaRPr>
          </a:p>
        </p:txBody>
      </p:sp>
      <p:sp>
        <p:nvSpPr>
          <p:cNvPr id="9" name="TextBox 8"/>
          <p:cNvSpPr txBox="1"/>
          <p:nvPr/>
        </p:nvSpPr>
        <p:spPr>
          <a:xfrm>
            <a:off x="3620713" y="3494943"/>
            <a:ext cx="1932703" cy="369332"/>
          </a:xfrm>
          <a:prstGeom prst="rect">
            <a:avLst/>
          </a:prstGeom>
          <a:noFill/>
        </p:spPr>
        <p:txBody>
          <a:bodyPr wrap="none" rtlCol="0">
            <a:spAutoFit/>
          </a:bodyPr>
          <a:lstStyle/>
          <a:p>
            <a:r>
              <a:rPr lang="en-US" dirty="0" smtClean="0">
                <a:latin typeface="Cambria"/>
                <a:cs typeface="Cambria"/>
              </a:rPr>
              <a:t>Disgust/Pollution</a:t>
            </a:r>
            <a:endParaRPr lang="en-US" dirty="0">
              <a:latin typeface="Cambria"/>
              <a:cs typeface="Cambria"/>
            </a:endParaRPr>
          </a:p>
        </p:txBody>
      </p:sp>
      <p:sp>
        <p:nvSpPr>
          <p:cNvPr id="10" name="TextBox 9"/>
          <p:cNvSpPr txBox="1"/>
          <p:nvPr/>
        </p:nvSpPr>
        <p:spPr>
          <a:xfrm>
            <a:off x="484632" y="1986094"/>
            <a:ext cx="1987143" cy="369332"/>
          </a:xfrm>
          <a:prstGeom prst="rect">
            <a:avLst/>
          </a:prstGeom>
          <a:noFill/>
        </p:spPr>
        <p:txBody>
          <a:bodyPr wrap="none" rtlCol="0">
            <a:spAutoFit/>
          </a:bodyPr>
          <a:lstStyle/>
          <a:p>
            <a:r>
              <a:rPr lang="en-US" dirty="0" smtClean="0">
                <a:latin typeface="Cambria"/>
                <a:cs typeface="Cambria"/>
              </a:rPr>
              <a:t>Cf. </a:t>
            </a:r>
            <a:r>
              <a:rPr lang="en-US" dirty="0">
                <a:latin typeface="Cambria"/>
                <a:cs typeface="Cambria"/>
              </a:rPr>
              <a:t>B</a:t>
            </a:r>
            <a:r>
              <a:rPr lang="en-US" dirty="0" smtClean="0">
                <a:latin typeface="Cambria"/>
                <a:cs typeface="Cambria"/>
              </a:rPr>
              <a:t>endlin (2007)</a:t>
            </a:r>
            <a:endParaRPr lang="en-US" dirty="0">
              <a:latin typeface="Cambria"/>
              <a:cs typeface="Cambria"/>
            </a:endParaRPr>
          </a:p>
        </p:txBody>
      </p:sp>
      <p:sp>
        <p:nvSpPr>
          <p:cNvPr id="11" name="TextBox 10"/>
          <p:cNvSpPr txBox="1"/>
          <p:nvPr/>
        </p:nvSpPr>
        <p:spPr>
          <a:xfrm>
            <a:off x="814368" y="2472183"/>
            <a:ext cx="969361" cy="369332"/>
          </a:xfrm>
          <a:prstGeom prst="rect">
            <a:avLst/>
          </a:prstGeom>
          <a:noFill/>
        </p:spPr>
        <p:txBody>
          <a:bodyPr wrap="none" rtlCol="0">
            <a:spAutoFit/>
          </a:bodyPr>
          <a:lstStyle/>
          <a:p>
            <a:r>
              <a:rPr lang="en-US" dirty="0" smtClean="0">
                <a:latin typeface="Cambria"/>
                <a:cs typeface="Cambria"/>
              </a:rPr>
              <a:t>Divinity</a:t>
            </a:r>
            <a:endParaRPr lang="en-US" dirty="0">
              <a:latin typeface="Cambria"/>
              <a:cs typeface="Cambria"/>
            </a:endParaRPr>
          </a:p>
        </p:txBody>
      </p:sp>
      <p:sp>
        <p:nvSpPr>
          <p:cNvPr id="12" name="TextBox 11"/>
          <p:cNvSpPr txBox="1"/>
          <p:nvPr/>
        </p:nvSpPr>
        <p:spPr>
          <a:xfrm>
            <a:off x="814368" y="3864275"/>
            <a:ext cx="1084664" cy="369332"/>
          </a:xfrm>
          <a:prstGeom prst="rect">
            <a:avLst/>
          </a:prstGeom>
          <a:noFill/>
        </p:spPr>
        <p:txBody>
          <a:bodyPr wrap="none" rtlCol="0">
            <a:spAutoFit/>
          </a:bodyPr>
          <a:lstStyle/>
          <a:p>
            <a:r>
              <a:rPr lang="en-US" dirty="0" smtClean="0">
                <a:latin typeface="Cambria"/>
                <a:cs typeface="Cambria"/>
              </a:rPr>
              <a:t>Pollution</a:t>
            </a:r>
            <a:endParaRPr lang="en-US" dirty="0">
              <a:latin typeface="Cambria"/>
              <a:cs typeface="Cambria"/>
            </a:endParaRPr>
          </a:p>
        </p:txBody>
      </p:sp>
      <p:sp>
        <p:nvSpPr>
          <p:cNvPr id="13" name="TextBox 12"/>
          <p:cNvSpPr txBox="1"/>
          <p:nvPr/>
        </p:nvSpPr>
        <p:spPr>
          <a:xfrm>
            <a:off x="694549" y="3098722"/>
            <a:ext cx="1185766" cy="369332"/>
          </a:xfrm>
          <a:prstGeom prst="rect">
            <a:avLst/>
          </a:prstGeom>
          <a:noFill/>
        </p:spPr>
        <p:txBody>
          <a:bodyPr wrap="none" rtlCol="0">
            <a:spAutoFit/>
          </a:bodyPr>
          <a:lstStyle/>
          <a:p>
            <a:r>
              <a:rPr lang="en-US" dirty="0" smtClean="0">
                <a:latin typeface="Cambria"/>
                <a:cs typeface="Cambria"/>
              </a:rPr>
              <a:t>Normality</a:t>
            </a:r>
            <a:endParaRPr lang="en-US" dirty="0">
              <a:latin typeface="Cambria"/>
              <a:cs typeface="Cambria"/>
            </a:endParaRPr>
          </a:p>
        </p:txBody>
      </p:sp>
      <p:sp>
        <p:nvSpPr>
          <p:cNvPr id="14" name="Up Arrow 13"/>
          <p:cNvSpPr/>
          <p:nvPr/>
        </p:nvSpPr>
        <p:spPr>
          <a:xfrm>
            <a:off x="1128393" y="2810680"/>
            <a:ext cx="329503" cy="35724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Down Arrow 15"/>
          <p:cNvSpPr/>
          <p:nvPr/>
        </p:nvSpPr>
        <p:spPr>
          <a:xfrm>
            <a:off x="1127540" y="3558089"/>
            <a:ext cx="330356" cy="3061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64104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0189" y="589537"/>
            <a:ext cx="8243916" cy="5909311"/>
          </a:xfrm>
          <a:prstGeom prst="rect">
            <a:avLst/>
          </a:prstGeom>
        </p:spPr>
        <p:txBody>
          <a:bodyPr wrap="square">
            <a:spAutoFit/>
          </a:bodyPr>
          <a:lstStyle/>
          <a:p>
            <a:pPr algn="ctr">
              <a:spcAft>
                <a:spcPts val="0"/>
              </a:spcAft>
            </a:pPr>
            <a:r>
              <a:rPr lang="en-GB" dirty="0" smtClean="0">
                <a:effectLst/>
                <a:latin typeface="Cambria"/>
                <a:ea typeface="ＭＳ 明朝"/>
                <a:cs typeface="Times New Roman"/>
              </a:rPr>
              <a:t>WHAT GETS YOU POLLUTED</a:t>
            </a:r>
          </a:p>
          <a:p>
            <a:pPr>
              <a:spcAft>
                <a:spcPts val="0"/>
              </a:spcAft>
            </a:pPr>
            <a:r>
              <a:rPr lang="en-GB" dirty="0" smtClean="0">
                <a:effectLst/>
                <a:latin typeface="Cambria"/>
                <a:ea typeface="ＭＳ 明朝"/>
                <a:cs typeface="Cambria"/>
              </a:rPr>
              <a:t> </a:t>
            </a:r>
          </a:p>
          <a:p>
            <a:pPr>
              <a:spcAft>
                <a:spcPts val="0"/>
              </a:spcAft>
            </a:pPr>
            <a:r>
              <a:rPr lang="en-GB" dirty="0" smtClean="0">
                <a:effectLst/>
                <a:latin typeface="Cambria"/>
                <a:ea typeface="ＭＳ 明朝"/>
                <a:cs typeface="Cambria"/>
              </a:rPr>
              <a:t>Being involved in bloodshed (and yet the gods love sacrifice… </a:t>
            </a:r>
            <a:r>
              <a:rPr lang="en-GB" dirty="0" err="1" smtClean="0">
                <a:effectLst/>
                <a:latin typeface="Cambria"/>
                <a:ea typeface="ＭＳ 明朝"/>
                <a:cs typeface="Cambria"/>
              </a:rPr>
              <a:t>cf</a:t>
            </a:r>
            <a:r>
              <a:rPr lang="en-GB" dirty="0" smtClean="0">
                <a:effectLst/>
                <a:latin typeface="Cambria"/>
                <a:ea typeface="ＭＳ 明朝"/>
                <a:cs typeface="Cambria"/>
              </a:rPr>
              <a:t> Euripides Iphigenia among the Taurians 380-4).</a:t>
            </a:r>
          </a:p>
          <a:p>
            <a:pPr>
              <a:spcAft>
                <a:spcPts val="0"/>
              </a:spcAft>
            </a:pPr>
            <a:endParaRPr lang="en-GB" dirty="0" smtClean="0">
              <a:effectLst/>
              <a:latin typeface="Cambria"/>
              <a:ea typeface="ＭＳ 明朝"/>
              <a:cs typeface="Cambria"/>
            </a:endParaRPr>
          </a:p>
          <a:p>
            <a:pPr>
              <a:spcAft>
                <a:spcPts val="0"/>
              </a:spcAft>
            </a:pPr>
            <a:r>
              <a:rPr lang="en-GB" dirty="0" smtClean="0">
                <a:latin typeface="Cambria"/>
                <a:ea typeface="ＭＳ 明朝"/>
                <a:cs typeface="Cambria"/>
              </a:rPr>
              <a:t>Sex</a:t>
            </a:r>
            <a:endParaRPr lang="en-GB" dirty="0" smtClean="0">
              <a:effectLst/>
              <a:latin typeface="Cambria"/>
              <a:ea typeface="ＭＳ 明朝"/>
              <a:cs typeface="Cambria"/>
            </a:endParaRP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Touching a new mother</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Touching a corpse </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Denying the right of burial (see Antigone)</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Disrespecting a sanctuary (Thuc 1.128.1-2)</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Not confirming to the law (cf. law on mourning from </a:t>
            </a:r>
            <a:r>
              <a:rPr lang="en-GB" dirty="0" err="1" smtClean="0">
                <a:effectLst/>
                <a:latin typeface="Cambria"/>
                <a:ea typeface="ＭＳ 明朝"/>
                <a:cs typeface="Cambria"/>
              </a:rPr>
              <a:t>Gambreion</a:t>
            </a:r>
            <a:r>
              <a:rPr lang="en-GB" dirty="0" smtClean="0">
                <a:effectLst/>
                <a:latin typeface="Cambria"/>
                <a:ea typeface="ＭＳ 明朝"/>
                <a:cs typeface="Cambria"/>
              </a:rPr>
              <a:t> 3rd c BC)</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Not following the will of the gods properly (Thuc 5.1 – Athenians trying to cleanse Delos)</a:t>
            </a:r>
          </a:p>
          <a:p>
            <a:pPr>
              <a:spcAft>
                <a:spcPts val="0"/>
              </a:spcAft>
            </a:pPr>
            <a:endParaRPr lang="en-GB" dirty="0" smtClean="0">
              <a:effectLst/>
              <a:latin typeface="Cambria"/>
              <a:ea typeface="ＭＳ 明朝"/>
              <a:cs typeface="Cambria"/>
            </a:endParaRPr>
          </a:p>
          <a:p>
            <a:pPr>
              <a:spcAft>
                <a:spcPts val="0"/>
              </a:spcAft>
            </a:pPr>
            <a:r>
              <a:rPr lang="en-GB" dirty="0" smtClean="0">
                <a:effectLst/>
                <a:latin typeface="Cambria"/>
                <a:ea typeface="ＭＳ 明朝"/>
                <a:cs typeface="Cambria"/>
              </a:rPr>
              <a:t>And the list goes on…. </a:t>
            </a:r>
            <a:endParaRPr lang="en-GB" dirty="0">
              <a:effectLst/>
              <a:latin typeface="Cambria"/>
              <a:ea typeface="ＭＳ 明朝"/>
              <a:cs typeface="Cambria"/>
            </a:endParaRPr>
          </a:p>
        </p:txBody>
      </p:sp>
    </p:spTree>
    <p:extLst>
      <p:ext uri="{BB962C8B-B14F-4D97-AF65-F5344CB8AC3E}">
        <p14:creationId xmlns:p14="http://schemas.microsoft.com/office/powerpoint/2010/main" val="29348842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32" y="544483"/>
            <a:ext cx="8323294" cy="3139321"/>
          </a:xfrm>
          <a:prstGeom prst="rect">
            <a:avLst/>
          </a:prstGeom>
        </p:spPr>
        <p:txBody>
          <a:bodyPr wrap="square">
            <a:spAutoFit/>
          </a:bodyPr>
          <a:lstStyle/>
          <a:p>
            <a:pPr algn="ctr">
              <a:spcAft>
                <a:spcPts val="0"/>
              </a:spcAft>
            </a:pPr>
            <a:r>
              <a:rPr lang="en-GB" dirty="0" smtClean="0">
                <a:effectLst/>
                <a:latin typeface="Cambria"/>
                <a:ea typeface="ＭＳ 明朝"/>
                <a:cs typeface="Times New Roman"/>
              </a:rPr>
              <a:t>BLOODSHED AND MURDER</a:t>
            </a:r>
          </a:p>
          <a:p>
            <a:pPr>
              <a:spcAft>
                <a:spcPts val="0"/>
              </a:spcAft>
            </a:pPr>
            <a:endParaRPr lang="en-GB" dirty="0" smtClean="0">
              <a:latin typeface="Cambria"/>
              <a:ea typeface="ＭＳ 明朝"/>
              <a:cs typeface="Times New Roman"/>
            </a:endParaRPr>
          </a:p>
          <a:p>
            <a:pPr>
              <a:spcAft>
                <a:spcPts val="0"/>
              </a:spcAft>
            </a:pPr>
            <a:endParaRPr lang="en-GB" dirty="0">
              <a:latin typeface="Cambria"/>
              <a:ea typeface="ＭＳ 明朝"/>
              <a:cs typeface="Times New Roman"/>
            </a:endParaRPr>
          </a:p>
          <a:p>
            <a:pPr>
              <a:spcAft>
                <a:spcPts val="0"/>
              </a:spcAft>
            </a:pPr>
            <a:r>
              <a:rPr lang="en-GB" dirty="0" smtClean="0">
                <a:effectLst/>
                <a:latin typeface="Cambria"/>
                <a:ea typeface="ＭＳ 明朝"/>
                <a:cs typeface="Times New Roman"/>
              </a:rPr>
              <a:t>Sacred Law Salinas</a:t>
            </a:r>
          </a:p>
          <a:p>
            <a:pPr>
              <a:spcAft>
                <a:spcPts val="0"/>
              </a:spcAft>
            </a:pPr>
            <a:r>
              <a:rPr lang="en-GB" dirty="0" smtClean="0">
                <a:effectLst/>
                <a:latin typeface="Cambria"/>
                <a:ea typeface="ＭＳ 明朝"/>
                <a:cs typeface="Times New Roman"/>
              </a:rPr>
              <a:t> </a:t>
            </a:r>
          </a:p>
          <a:p>
            <a:pPr>
              <a:spcAft>
                <a:spcPts val="0"/>
              </a:spcAft>
            </a:pPr>
            <a:r>
              <a:rPr lang="en-GB" dirty="0" smtClean="0">
                <a:effectLst/>
                <a:latin typeface="Cambria"/>
                <a:ea typeface="ＭＳ 明朝"/>
                <a:cs typeface="Times New Roman"/>
              </a:rPr>
              <a:t>“If a man [who has killed another man with his own hand] needs to be purified, having made a proclamation from wherever he wishes and whenever in the year he wishes, having made a declaration in whatever direction he wishes, let him be purified. On receiving him let he who receives him give water to wash with and a meal and salt to him and having sacrificed a piglet to Zeus let him go away from and let him be purified”</a:t>
            </a:r>
            <a:endParaRPr lang="en-GB" dirty="0">
              <a:effectLst/>
              <a:latin typeface="Cambria"/>
              <a:ea typeface="ＭＳ 明朝"/>
              <a:cs typeface="Times New Roman"/>
            </a:endParaRPr>
          </a:p>
        </p:txBody>
      </p:sp>
      <p:sp>
        <p:nvSpPr>
          <p:cNvPr id="3" name="Rectangle 2"/>
          <p:cNvSpPr/>
          <p:nvPr/>
        </p:nvSpPr>
        <p:spPr>
          <a:xfrm>
            <a:off x="238132" y="3683804"/>
            <a:ext cx="8323293" cy="2585323"/>
          </a:xfrm>
          <a:prstGeom prst="rect">
            <a:avLst/>
          </a:prstGeom>
        </p:spPr>
        <p:txBody>
          <a:bodyPr wrap="square">
            <a:spAutoFit/>
          </a:bodyPr>
          <a:lstStyle/>
          <a:p>
            <a:pPr>
              <a:spcAft>
                <a:spcPts val="0"/>
              </a:spcAft>
            </a:pPr>
            <a:r>
              <a:rPr lang="en-GB" dirty="0" smtClean="0">
                <a:effectLst/>
                <a:latin typeface="Cambria"/>
                <a:ea typeface="ＭＳ 明朝"/>
                <a:cs typeface="Times New Roman"/>
              </a:rPr>
              <a:t>Sacred Law for </a:t>
            </a:r>
            <a:r>
              <a:rPr lang="en-GB" dirty="0" err="1" smtClean="0">
                <a:effectLst/>
                <a:latin typeface="Cambria"/>
                <a:ea typeface="ＭＳ 明朝"/>
                <a:cs typeface="Times New Roman"/>
              </a:rPr>
              <a:t>Keos</a:t>
            </a:r>
            <a:r>
              <a:rPr lang="en-GB" dirty="0" smtClean="0">
                <a:effectLst/>
                <a:latin typeface="Cambria"/>
                <a:ea typeface="ＭＳ 明朝"/>
                <a:cs typeface="Times New Roman"/>
              </a:rPr>
              <a:t> late C5BC</a:t>
            </a:r>
          </a:p>
          <a:p>
            <a:pPr>
              <a:spcAft>
                <a:spcPts val="0"/>
              </a:spcAft>
            </a:pPr>
            <a:r>
              <a:rPr lang="en-GB" dirty="0" smtClean="0">
                <a:effectLst/>
                <a:latin typeface="Cambria"/>
                <a:ea typeface="ＭＳ 明朝"/>
                <a:cs typeface="Times New Roman"/>
              </a:rPr>
              <a:t> </a:t>
            </a:r>
          </a:p>
          <a:p>
            <a:pPr>
              <a:spcAft>
                <a:spcPts val="0"/>
              </a:spcAft>
            </a:pPr>
            <a:r>
              <a:rPr lang="en-US" dirty="0" smtClean="0">
                <a:effectLst/>
                <a:latin typeface="Cambria"/>
                <a:ea typeface="ＭＳ 明朝"/>
                <a:cs typeface="Times New Roman"/>
              </a:rPr>
              <a:t>“When someone dies, when the person has been carried out, women are not to go to the house other than those who are polluted. The mother, the wife, the sisters and the daughters are polluted, but in addition to these not more than 5 women, the children of daughters and cousins, but no one else. The polluted men when they have washed their heads by pouring water are to be pure…… At the third day and at the annual commemoration those who perform it are to be pure, but not to go to a sanctuary, and their house is to be pure except while they come from the tomb”</a:t>
            </a:r>
            <a:endParaRPr lang="en-GB" dirty="0">
              <a:effectLst/>
              <a:latin typeface="Cambria"/>
              <a:ea typeface="ＭＳ 明朝"/>
              <a:cs typeface="Times New Roman"/>
            </a:endParaRPr>
          </a:p>
        </p:txBody>
      </p:sp>
    </p:spTree>
    <p:extLst>
      <p:ext uri="{BB962C8B-B14F-4D97-AF65-F5344CB8AC3E}">
        <p14:creationId xmlns:p14="http://schemas.microsoft.com/office/powerpoint/2010/main" val="42874502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ownload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03540" cy="6858000"/>
          </a:xfrm>
          <a:prstGeom prst="rect">
            <a:avLst/>
          </a:prstGeom>
        </p:spPr>
      </p:pic>
      <p:sp>
        <p:nvSpPr>
          <p:cNvPr id="4" name="TextBox 3"/>
          <p:cNvSpPr txBox="1"/>
          <p:nvPr/>
        </p:nvSpPr>
        <p:spPr>
          <a:xfrm>
            <a:off x="1236021" y="6513409"/>
            <a:ext cx="7177990" cy="369332"/>
          </a:xfrm>
          <a:prstGeom prst="rect">
            <a:avLst/>
          </a:prstGeom>
          <a:noFill/>
        </p:spPr>
        <p:txBody>
          <a:bodyPr wrap="square" rtlCol="0">
            <a:spAutoFit/>
          </a:bodyPr>
          <a:lstStyle/>
          <a:p>
            <a:r>
              <a:rPr lang="en-US" dirty="0" smtClean="0">
                <a:latin typeface="Cambria"/>
                <a:cs typeface="Cambria"/>
              </a:rPr>
              <a:t>Orestes purified by Apollo at Delphi -</a:t>
            </a:r>
            <a:r>
              <a:rPr lang="en-US" dirty="0" err="1" smtClean="0">
                <a:latin typeface="Cambria"/>
                <a:cs typeface="Cambria"/>
              </a:rPr>
              <a:t>Eumenides</a:t>
            </a:r>
            <a:r>
              <a:rPr lang="en-US" dirty="0" smtClean="0">
                <a:latin typeface="Cambria"/>
                <a:cs typeface="Cambria"/>
              </a:rPr>
              <a:t> Painter  380-370BC </a:t>
            </a:r>
            <a:endParaRPr lang="en-US" dirty="0">
              <a:latin typeface="Cambria"/>
              <a:cs typeface="Cambria"/>
            </a:endParaRPr>
          </a:p>
        </p:txBody>
      </p:sp>
    </p:spTree>
    <p:extLst>
      <p:ext uri="{BB962C8B-B14F-4D97-AF65-F5344CB8AC3E}">
        <p14:creationId xmlns:p14="http://schemas.microsoft.com/office/powerpoint/2010/main" val="28803504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6983" y="776880"/>
            <a:ext cx="7847028" cy="6463308"/>
          </a:xfrm>
          <a:prstGeom prst="rect">
            <a:avLst/>
          </a:prstGeom>
        </p:spPr>
        <p:txBody>
          <a:bodyPr wrap="square">
            <a:spAutoFit/>
          </a:bodyPr>
          <a:lstStyle/>
          <a:p>
            <a:pPr algn="ctr">
              <a:spcAft>
                <a:spcPts val="0"/>
              </a:spcAft>
            </a:pPr>
            <a:r>
              <a:rPr lang="en-GB" dirty="0" smtClean="0">
                <a:effectLst/>
                <a:latin typeface="Cambria"/>
                <a:ea typeface="ＭＳ 明朝"/>
                <a:cs typeface="Times New Roman"/>
              </a:rPr>
              <a:t>SEX</a:t>
            </a:r>
          </a:p>
          <a:p>
            <a:pPr>
              <a:spcAft>
                <a:spcPts val="0"/>
              </a:spcAft>
            </a:pPr>
            <a:endParaRPr lang="en-GB" dirty="0">
              <a:latin typeface="Cambria"/>
              <a:ea typeface="ＭＳ 明朝"/>
              <a:cs typeface="Times New Roman"/>
            </a:endParaRPr>
          </a:p>
          <a:p>
            <a:pPr>
              <a:spcAft>
                <a:spcPts val="0"/>
              </a:spcAft>
            </a:pPr>
            <a:r>
              <a:rPr lang="en-GB" dirty="0" smtClean="0">
                <a:effectLst/>
                <a:latin typeface="Cambria"/>
                <a:ea typeface="ＭＳ 明朝"/>
                <a:cs typeface="Times New Roman"/>
              </a:rPr>
              <a:t>GDI 1156 Olympia C6BC</a:t>
            </a:r>
          </a:p>
          <a:p>
            <a:pPr>
              <a:spcAft>
                <a:spcPts val="0"/>
              </a:spcAft>
            </a:pPr>
            <a:r>
              <a:rPr lang="en-GB" dirty="0" smtClean="0">
                <a:effectLst/>
                <a:latin typeface="Cambria"/>
                <a:ea typeface="ＭＳ 明朝"/>
                <a:cs typeface="Times New Roman"/>
              </a:rPr>
              <a:t> </a:t>
            </a:r>
          </a:p>
          <a:p>
            <a:pPr>
              <a:spcAft>
                <a:spcPts val="0"/>
              </a:spcAft>
            </a:pPr>
            <a:r>
              <a:rPr lang="en-GB" dirty="0" smtClean="0">
                <a:effectLst/>
                <a:latin typeface="Cambria"/>
                <a:ea typeface="ＭＳ 明朝"/>
                <a:cs typeface="Times New Roman"/>
              </a:rPr>
              <a:t>“If he commits fornication in the sacred precinct, one shall make him expiate it by the sacrifice of an ox and by complete purification”</a:t>
            </a:r>
          </a:p>
          <a:p>
            <a:pPr>
              <a:spcAft>
                <a:spcPts val="0"/>
              </a:spcAft>
            </a:pPr>
            <a:r>
              <a:rPr lang="en-GB" dirty="0" smtClean="0">
                <a:effectLst/>
                <a:latin typeface="Cambria"/>
                <a:ea typeface="ＭＳ 明朝"/>
                <a:cs typeface="Times New Roman"/>
              </a:rPr>
              <a:t> </a:t>
            </a:r>
          </a:p>
          <a:p>
            <a:pPr>
              <a:spcAft>
                <a:spcPts val="0"/>
              </a:spcAft>
            </a:pPr>
            <a:r>
              <a:rPr lang="en-GB" dirty="0" smtClean="0">
                <a:effectLst/>
                <a:latin typeface="Cambria"/>
                <a:ea typeface="ＭＳ 明朝"/>
                <a:cs typeface="Times New Roman"/>
              </a:rPr>
              <a:t>Sacred Law of Kos (350 BC – RO 62)</a:t>
            </a:r>
          </a:p>
          <a:p>
            <a:pPr>
              <a:spcAft>
                <a:spcPts val="0"/>
              </a:spcAft>
            </a:pPr>
            <a:endParaRPr lang="en-GB" dirty="0" smtClean="0">
              <a:effectLst/>
              <a:latin typeface="Cambria"/>
              <a:ea typeface="ＭＳ 明朝"/>
              <a:cs typeface="Times New Roman"/>
            </a:endParaRPr>
          </a:p>
          <a:p>
            <a:r>
              <a:rPr lang="en-GB" dirty="0" smtClean="0">
                <a:effectLst/>
                <a:latin typeface="Cambria"/>
                <a:ea typeface="ＭＳ 明朝"/>
                <a:cs typeface="Times New Roman"/>
              </a:rPr>
              <a:t>“When they make libations let the priest choose one person as the slaughterer of the ox and let him proclaim that the slaughterer shall be pure from woman and man during the night” (LSCG 151 = Kearns 5.3.2)</a:t>
            </a:r>
          </a:p>
          <a:p>
            <a:pPr>
              <a:spcAft>
                <a:spcPts val="0"/>
              </a:spcAft>
            </a:pPr>
            <a:endParaRPr lang="en-GB" dirty="0" smtClean="0">
              <a:effectLst/>
              <a:latin typeface="Cambria"/>
              <a:ea typeface="ＭＳ 明朝"/>
              <a:cs typeface="Times New Roman"/>
            </a:endParaRPr>
          </a:p>
          <a:p>
            <a:r>
              <a:rPr lang="en-GB" dirty="0" smtClean="0">
                <a:latin typeface="Cambria"/>
                <a:cs typeface="Cambria"/>
              </a:rPr>
              <a:t>Cult regulations of Athena Lindia, C3BC</a:t>
            </a:r>
          </a:p>
          <a:p>
            <a:endParaRPr lang="en-GB" dirty="0" smtClean="0">
              <a:latin typeface="Cambria"/>
              <a:cs typeface="Cambria"/>
            </a:endParaRPr>
          </a:p>
          <a:p>
            <a:r>
              <a:rPr lang="en-GB" dirty="0" smtClean="0">
                <a:latin typeface="Cambria"/>
                <a:cs typeface="Cambria"/>
              </a:rPr>
              <a:t>…41 days from defloration; 41 days from bereavement; 7 days from washing the corpse, 3 days from entering the house, 3 days from contact with childbirth, 11 days from giving birth, from a prostitute 30 days. One is never pure from illegal acts.”</a:t>
            </a:r>
          </a:p>
          <a:p>
            <a:pPr>
              <a:spcAft>
                <a:spcPts val="0"/>
              </a:spcAft>
            </a:pPr>
            <a:endParaRPr lang="en-GB" sz="1200" dirty="0">
              <a:latin typeface="Cambria"/>
              <a:ea typeface="ＭＳ 明朝"/>
              <a:cs typeface="Times New Roman"/>
            </a:endParaRPr>
          </a:p>
          <a:p>
            <a:pPr>
              <a:spcAft>
                <a:spcPts val="0"/>
              </a:spcAft>
            </a:pPr>
            <a:r>
              <a:rPr lang="en-GB" sz="1200" dirty="0" smtClean="0">
                <a:effectLst/>
                <a:latin typeface="Cambria"/>
                <a:ea typeface="ＭＳ 明朝"/>
                <a:cs typeface="Times New Roman"/>
              </a:rPr>
              <a:t> </a:t>
            </a:r>
          </a:p>
          <a:p>
            <a:pPr>
              <a:spcAft>
                <a:spcPts val="0"/>
              </a:spcAft>
            </a:pPr>
            <a:endParaRPr lang="en-GB" sz="1200" dirty="0">
              <a:latin typeface="Cambria"/>
              <a:ea typeface="ＭＳ 明朝"/>
              <a:cs typeface="Times New Roman"/>
            </a:endParaRPr>
          </a:p>
          <a:p>
            <a:pPr>
              <a:spcAft>
                <a:spcPts val="0"/>
              </a:spcAft>
            </a:pPr>
            <a:endParaRPr lang="en-GB" sz="1200" dirty="0" smtClean="0">
              <a:effectLst/>
              <a:latin typeface="Cambria"/>
              <a:ea typeface="ＭＳ 明朝"/>
              <a:cs typeface="Times New Roman"/>
            </a:endParaRPr>
          </a:p>
          <a:p>
            <a:pPr>
              <a:spcAft>
                <a:spcPts val="0"/>
              </a:spcAft>
            </a:pPr>
            <a:endParaRPr lang="en-GB" sz="1200" dirty="0">
              <a:latin typeface="Cambria"/>
              <a:ea typeface="ＭＳ 明朝"/>
              <a:cs typeface="Times New Roman"/>
            </a:endParaRPr>
          </a:p>
          <a:p>
            <a:pPr>
              <a:spcAft>
                <a:spcPts val="0"/>
              </a:spcAft>
            </a:pPr>
            <a:endParaRPr lang="en-GB" sz="1200" dirty="0">
              <a:effectLst/>
              <a:latin typeface="Cambria"/>
              <a:ea typeface="ＭＳ 明朝"/>
              <a:cs typeface="Times New Roman"/>
            </a:endParaRPr>
          </a:p>
        </p:txBody>
      </p:sp>
    </p:spTree>
    <p:extLst>
      <p:ext uri="{BB962C8B-B14F-4D97-AF65-F5344CB8AC3E}">
        <p14:creationId xmlns:p14="http://schemas.microsoft.com/office/powerpoint/2010/main" val="9429466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8322" y="436673"/>
            <a:ext cx="7847028" cy="7478973"/>
          </a:xfrm>
          <a:prstGeom prst="rect">
            <a:avLst/>
          </a:prstGeom>
        </p:spPr>
        <p:txBody>
          <a:bodyPr wrap="square">
            <a:spAutoFit/>
          </a:bodyPr>
          <a:lstStyle/>
          <a:p>
            <a:pPr algn="ctr">
              <a:spcAft>
                <a:spcPts val="0"/>
              </a:spcAft>
            </a:pPr>
            <a:r>
              <a:rPr lang="en-GB" dirty="0" smtClean="0">
                <a:effectLst/>
                <a:latin typeface="Cambria"/>
                <a:ea typeface="ＭＳ 明朝"/>
                <a:cs typeface="Cambria"/>
              </a:rPr>
              <a:t>BIRTH</a:t>
            </a:r>
          </a:p>
          <a:p>
            <a:pPr algn="ctr">
              <a:spcAft>
                <a:spcPts val="0"/>
              </a:spcAft>
            </a:pPr>
            <a:endParaRPr lang="en-GB" dirty="0">
              <a:latin typeface="Cambria"/>
              <a:ea typeface="ＭＳ 明朝"/>
              <a:cs typeface="Cambria"/>
            </a:endParaRPr>
          </a:p>
          <a:p>
            <a:r>
              <a:rPr lang="en-GB" dirty="0">
                <a:latin typeface="Cambria"/>
                <a:cs typeface="Cambria"/>
              </a:rPr>
              <a:t>Cult regulations of Athena Lindia, 3rd c: “They must not bear arms and they must wear clean clothing, without headgear, being unshod or non-goatskin sandals, not wearing anything of goatskin, and with no knots in girdles 40 days from the miscarriage of a woman, dog or ass; 41 days from defloration; 41 days from bereavement; 7 days from washing the corpse, 3 days from entering the house, 3 days from contact with childbirth, 11 days from giving birth, from a prostitute 30 days. One is never pure from illegal acts.</a:t>
            </a:r>
            <a:r>
              <a:rPr lang="en-GB" dirty="0" smtClean="0">
                <a:latin typeface="Cambria"/>
                <a:cs typeface="Cambria"/>
              </a:rPr>
              <a:t>”</a:t>
            </a:r>
          </a:p>
          <a:p>
            <a:endParaRPr lang="en-GB" dirty="0">
              <a:latin typeface="Cambria"/>
              <a:cs typeface="Cambria"/>
            </a:endParaRPr>
          </a:p>
          <a:p>
            <a:r>
              <a:rPr lang="en-GB" dirty="0" smtClean="0">
                <a:latin typeface="Cambria"/>
                <a:cs typeface="Cambria"/>
              </a:rPr>
              <a:t>Asklepios cures 1. </a:t>
            </a:r>
            <a:endParaRPr lang="en-GB" dirty="0">
              <a:latin typeface="Cambria"/>
              <a:cs typeface="Cambria"/>
            </a:endParaRPr>
          </a:p>
          <a:p>
            <a:endParaRPr lang="en-GB" dirty="0" smtClean="0">
              <a:latin typeface="Cambria"/>
              <a:cs typeface="Cambria"/>
            </a:endParaRPr>
          </a:p>
          <a:p>
            <a:r>
              <a:rPr lang="en-GB" dirty="0" smtClean="0">
                <a:latin typeface="Cambria"/>
                <a:cs typeface="Cambria"/>
              </a:rPr>
              <a:t>[</a:t>
            </a:r>
            <a:r>
              <a:rPr lang="en-GB" dirty="0">
                <a:latin typeface="Cambria"/>
                <a:cs typeface="Cambria"/>
              </a:rPr>
              <a:t>Cleo] was pregnant for five years. After already five years of pregnancy she came as a suppliant to the [god] and went to </a:t>
            </a:r>
            <a:r>
              <a:rPr lang="en-GB" dirty="0" smtClean="0">
                <a:latin typeface="Cambria"/>
                <a:cs typeface="Cambria"/>
              </a:rPr>
              <a:t>sleep </a:t>
            </a:r>
            <a:r>
              <a:rPr lang="en-GB" dirty="0">
                <a:latin typeface="Cambria"/>
                <a:cs typeface="Cambria"/>
              </a:rPr>
              <a:t>in the innermost sanctuary. As soon as she came out of it and was outside the </a:t>
            </a:r>
            <a:r>
              <a:rPr lang="en-GB" dirty="0" smtClean="0">
                <a:latin typeface="Cambria"/>
                <a:cs typeface="Cambria"/>
              </a:rPr>
              <a:t>sanctuary, </a:t>
            </a:r>
            <a:r>
              <a:rPr lang="en-GB" dirty="0">
                <a:latin typeface="Cambria"/>
                <a:cs typeface="Cambria"/>
              </a:rPr>
              <a:t>she gave birth to a boy, who as soon as he was born washed himself from the fountain and walked about with his mother. After being granted this favour she wrote the following inscription on her dedication: `It is not the greatness of the tablet that deserves admiration, but the divinity, as Cleo was pregnant with child in her womb for five years, until she went to sleep (sc. in the sanctuary), and the divinity restored her to health</a:t>
            </a:r>
            <a:r>
              <a:rPr lang="en-GB" dirty="0" smtClean="0">
                <a:latin typeface="Cambria"/>
                <a:cs typeface="Cambria"/>
              </a:rPr>
              <a:t>.’</a:t>
            </a:r>
            <a:endParaRPr lang="en-GB" dirty="0">
              <a:latin typeface="Cambria"/>
              <a:cs typeface="Cambria"/>
            </a:endParaRPr>
          </a:p>
          <a:p>
            <a:endParaRPr lang="en-GB" dirty="0">
              <a:latin typeface="Cambria"/>
              <a:cs typeface="Cambria"/>
            </a:endParaRPr>
          </a:p>
          <a:p>
            <a:endParaRPr lang="en-GB" dirty="0" smtClean="0">
              <a:latin typeface="Cambria"/>
              <a:cs typeface="Cambria"/>
            </a:endParaRPr>
          </a:p>
          <a:p>
            <a:endParaRPr lang="en-GB" dirty="0">
              <a:latin typeface="Cambria"/>
              <a:cs typeface="Cambria"/>
            </a:endParaRPr>
          </a:p>
          <a:p>
            <a:pPr algn="ctr">
              <a:spcAft>
                <a:spcPts val="0"/>
              </a:spcAft>
            </a:pPr>
            <a:endParaRPr lang="en-GB" sz="1200" dirty="0" smtClean="0">
              <a:effectLst/>
              <a:latin typeface="Cambria"/>
              <a:ea typeface="ＭＳ 明朝"/>
              <a:cs typeface="Times New Roman"/>
            </a:endParaRPr>
          </a:p>
          <a:p>
            <a:pPr>
              <a:spcAft>
                <a:spcPts val="0"/>
              </a:spcAft>
            </a:pPr>
            <a:endParaRPr lang="en-GB" sz="1200" dirty="0" smtClean="0">
              <a:effectLst/>
              <a:latin typeface="Cambria"/>
              <a:ea typeface="ＭＳ 明朝"/>
              <a:cs typeface="Times New Roman"/>
            </a:endParaRPr>
          </a:p>
          <a:p>
            <a:pPr>
              <a:spcAft>
                <a:spcPts val="0"/>
              </a:spcAft>
            </a:pPr>
            <a:endParaRPr lang="en-GB" sz="1200" dirty="0" smtClean="0">
              <a:effectLst/>
              <a:latin typeface="Cambria"/>
              <a:ea typeface="ＭＳ 明朝"/>
              <a:cs typeface="Times New Roman"/>
            </a:endParaRPr>
          </a:p>
          <a:p>
            <a:pPr>
              <a:spcAft>
                <a:spcPts val="0"/>
              </a:spcAft>
            </a:pPr>
            <a:endParaRPr lang="en-GB" sz="1200" dirty="0">
              <a:latin typeface="Cambria"/>
              <a:ea typeface="ＭＳ 明朝"/>
              <a:cs typeface="Times New Roman"/>
            </a:endParaRPr>
          </a:p>
        </p:txBody>
      </p:sp>
    </p:spTree>
    <p:extLst>
      <p:ext uri="{BB962C8B-B14F-4D97-AF65-F5344CB8AC3E}">
        <p14:creationId xmlns:p14="http://schemas.microsoft.com/office/powerpoint/2010/main" val="8871054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1813</TotalTime>
  <Words>319</Words>
  <Application>Microsoft Macintosh PowerPoint</Application>
  <PresentationFormat>On-screen Show (4:3)</PresentationFormat>
  <Paragraphs>82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Paul Grigsby</cp:lastModifiedBy>
  <cp:revision>111</cp:revision>
  <dcterms:created xsi:type="dcterms:W3CDTF">2019-10-01T09:39:39Z</dcterms:created>
  <dcterms:modified xsi:type="dcterms:W3CDTF">2020-11-11T17:19:19Z</dcterms:modified>
</cp:coreProperties>
</file>