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81" r:id="rId2"/>
    <p:sldId id="385" r:id="rId3"/>
    <p:sldId id="372" r:id="rId4"/>
    <p:sldId id="401" r:id="rId5"/>
    <p:sldId id="300" r:id="rId6"/>
    <p:sldId id="383" r:id="rId7"/>
    <p:sldId id="404" r:id="rId8"/>
    <p:sldId id="386" r:id="rId9"/>
    <p:sldId id="398" r:id="rId10"/>
    <p:sldId id="397" r:id="rId11"/>
    <p:sldId id="392" r:id="rId12"/>
    <p:sldId id="399" r:id="rId13"/>
    <p:sldId id="287" r:id="rId14"/>
    <p:sldId id="400" r:id="rId15"/>
    <p:sldId id="405" r:id="rId16"/>
    <p:sldId id="278" r:id="rId17"/>
    <p:sldId id="384" r:id="rId18"/>
    <p:sldId id="269" r:id="rId19"/>
    <p:sldId id="396" r:id="rId20"/>
    <p:sldId id="272" r:id="rId21"/>
    <p:sldId id="335" r:id="rId22"/>
    <p:sldId id="341" r:id="rId23"/>
    <p:sldId id="342" r:id="rId24"/>
    <p:sldId id="367" r:id="rId25"/>
    <p:sldId id="348" r:id="rId26"/>
    <p:sldId id="324" r:id="rId27"/>
    <p:sldId id="402" r:id="rId28"/>
    <p:sldId id="403" r:id="rId29"/>
    <p:sldId id="375" r:id="rId30"/>
    <p:sldId id="379" r:id="rId31"/>
    <p:sldId id="380" r:id="rId32"/>
    <p:sldId id="389"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4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1FEB7F-793C-4070-9858-2B191703E37A}"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112800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1FEB7F-793C-4070-9858-2B191703E37A}"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3610850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1FEB7F-793C-4070-9858-2B191703E37A}"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1338294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1FEB7F-793C-4070-9858-2B191703E37A}"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775600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1FEB7F-793C-4070-9858-2B191703E37A}" type="datetimeFigureOut">
              <a:rPr lang="en-GB" smtClean="0"/>
              <a:t>28/04/2022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703896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1FEB7F-793C-4070-9858-2B191703E37A}" type="datetimeFigureOut">
              <a:rPr lang="en-GB" smtClean="0"/>
              <a:t>28/04/2022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2382052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1FEB7F-793C-4070-9858-2B191703E37A}" type="datetimeFigureOut">
              <a:rPr lang="en-GB" smtClean="0"/>
              <a:t>28/04/2022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55261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1FEB7F-793C-4070-9858-2B191703E37A}" type="datetimeFigureOut">
              <a:rPr lang="en-GB" smtClean="0"/>
              <a:t>28/04/2022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118668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1FEB7F-793C-4070-9858-2B191703E37A}" type="datetimeFigureOut">
              <a:rPr lang="en-GB" smtClean="0"/>
              <a:t>28/04/2022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193559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1FEB7F-793C-4070-9858-2B191703E37A}" type="datetimeFigureOut">
              <a:rPr lang="en-GB" smtClean="0"/>
              <a:t>28/04/2022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3014978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1FEB7F-793C-4070-9858-2B191703E37A}" type="datetimeFigureOut">
              <a:rPr lang="en-GB" smtClean="0"/>
              <a:t>28/04/2022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6D0EE3-969C-418A-877E-581D2310CE44}" type="slidenum">
              <a:rPr lang="en-GB" smtClean="0"/>
              <a:t>‹#›</a:t>
            </a:fld>
            <a:endParaRPr lang="en-GB"/>
          </a:p>
        </p:txBody>
      </p:sp>
    </p:spTree>
    <p:extLst>
      <p:ext uri="{BB962C8B-B14F-4D97-AF65-F5344CB8AC3E}">
        <p14:creationId xmlns:p14="http://schemas.microsoft.com/office/powerpoint/2010/main" val="1888387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1FEB7F-793C-4070-9858-2B191703E37A}" type="datetimeFigureOut">
              <a:rPr lang="en-GB" smtClean="0"/>
              <a:t>28/04/2022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D0EE3-969C-418A-877E-581D2310CE44}" type="slidenum">
              <a:rPr lang="en-GB" smtClean="0"/>
              <a:t>‹#›</a:t>
            </a:fld>
            <a:endParaRPr lang="en-GB"/>
          </a:p>
        </p:txBody>
      </p:sp>
    </p:spTree>
    <p:extLst>
      <p:ext uri="{BB962C8B-B14F-4D97-AF65-F5344CB8AC3E}">
        <p14:creationId xmlns:p14="http://schemas.microsoft.com/office/powerpoint/2010/main" val="291486463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atticinscriptions.com/inscription/AIO/593"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atticinscriptions.com/inscription/AIO/593"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atticinscriptions.com/inscription/AIO/593" TargetMode="Externa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leus.jpg"/>
          <p:cNvPicPr>
            <a:picLocks noChangeAspect="1"/>
          </p:cNvPicPr>
          <p:nvPr/>
        </p:nvPicPr>
        <p:blipFill rotWithShape="1">
          <a:blip r:embed="rId2">
            <a:extLst>
              <a:ext uri="{28A0092B-C50C-407E-A947-70E740481C1C}">
                <a14:useLocalDpi xmlns:a14="http://schemas.microsoft.com/office/drawing/2010/main" val="0"/>
              </a:ext>
            </a:extLst>
          </a:blip>
          <a:srcRect t="16755" b="8046"/>
          <a:stretch/>
        </p:blipFill>
        <p:spPr>
          <a:xfrm>
            <a:off x="1524001" y="-8987"/>
            <a:ext cx="9144001" cy="6866988"/>
          </a:xfrm>
          <a:prstGeom prst="rect">
            <a:avLst/>
          </a:prstGeom>
        </p:spPr>
      </p:pic>
      <p:sp>
        <p:nvSpPr>
          <p:cNvPr id="2" name="Rectangle 1"/>
          <p:cNvSpPr/>
          <p:nvPr/>
        </p:nvSpPr>
        <p:spPr>
          <a:xfrm>
            <a:off x="2613769" y="1160663"/>
            <a:ext cx="6964457" cy="3046988"/>
          </a:xfrm>
          <a:prstGeom prst="rect">
            <a:avLst/>
          </a:prstGeom>
        </p:spPr>
        <p:txBody>
          <a:bodyPr wrap="square">
            <a:spAutoFit/>
          </a:bodyPr>
          <a:lstStyle/>
          <a:p>
            <a:pPr algn="ctr"/>
            <a:r>
              <a:rPr lang="en-GB" sz="2800" dirty="0">
                <a:solidFill>
                  <a:srgbClr val="FFFFFF"/>
                </a:solidFill>
                <a:latin typeface="Cambria"/>
                <a:cs typeface="Cambria"/>
              </a:rPr>
              <a:t>Classical Civilisation A-level Teachers Day 2022</a:t>
            </a:r>
          </a:p>
          <a:p>
            <a:pPr algn="ctr"/>
            <a:endParaRPr lang="en-GB" sz="2800" dirty="0">
              <a:solidFill>
                <a:srgbClr val="FFFFFF"/>
              </a:solidFill>
              <a:latin typeface="Cambria"/>
              <a:cs typeface="Cambria"/>
            </a:endParaRPr>
          </a:p>
          <a:p>
            <a:pPr algn="ctr"/>
            <a:r>
              <a:rPr lang="en-GB" sz="4000" dirty="0">
                <a:solidFill>
                  <a:srgbClr val="FFFFFF"/>
                </a:solidFill>
                <a:latin typeface="Cambria"/>
                <a:cs typeface="Cambria"/>
              </a:rPr>
              <a:t>Greek Religion</a:t>
            </a:r>
          </a:p>
          <a:p>
            <a:pPr algn="ctr"/>
            <a:endParaRPr lang="en-GB" sz="4000" dirty="0">
              <a:solidFill>
                <a:srgbClr val="FFFFFF"/>
              </a:solidFill>
              <a:latin typeface="Cambria"/>
              <a:cs typeface="Cambria"/>
            </a:endParaRPr>
          </a:p>
          <a:p>
            <a:pPr algn="ctr"/>
            <a:r>
              <a:rPr lang="en-GB" sz="2800" dirty="0">
                <a:solidFill>
                  <a:srgbClr val="FFFFFF"/>
                </a:solidFill>
                <a:latin typeface="Cambria"/>
                <a:cs typeface="Cambria"/>
              </a:rPr>
              <a:t>Dr Paul Grigsby</a:t>
            </a:r>
          </a:p>
        </p:txBody>
      </p:sp>
      <p:pic>
        <p:nvPicPr>
          <p:cNvPr id="5" name="Picture 4" descr="Logo, icon&#10;&#10;Description automatically generated">
            <a:extLst>
              <a:ext uri="{FF2B5EF4-FFF2-40B4-BE49-F238E27FC236}">
                <a16:creationId xmlns:a16="http://schemas.microsoft.com/office/drawing/2014/main" id="{D7CC061B-ABE1-496D-8D65-D81C37E0D8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9910" y="4581244"/>
            <a:ext cx="2992177" cy="1878354"/>
          </a:xfrm>
          <a:prstGeom prst="rect">
            <a:avLst/>
          </a:prstGeom>
        </p:spPr>
      </p:pic>
    </p:spTree>
    <p:extLst>
      <p:ext uri="{BB962C8B-B14F-4D97-AF65-F5344CB8AC3E}">
        <p14:creationId xmlns:p14="http://schemas.microsoft.com/office/powerpoint/2010/main" val="1490297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E43D1E-BFCA-4E84-AFF5-C4B932455686}"/>
              </a:ext>
            </a:extLst>
          </p:cNvPr>
          <p:cNvSpPr txBox="1"/>
          <p:nvPr/>
        </p:nvSpPr>
        <p:spPr>
          <a:xfrm>
            <a:off x="443345" y="197346"/>
            <a:ext cx="9189169" cy="6186309"/>
          </a:xfrm>
          <a:prstGeom prst="rect">
            <a:avLst/>
          </a:prstGeom>
          <a:noFill/>
        </p:spPr>
        <p:txBody>
          <a:bodyPr wrap="square">
            <a:spAutoFit/>
          </a:bodyPr>
          <a:lstStyle/>
          <a:p>
            <a:pPr algn="ctr"/>
            <a:r>
              <a:rPr lang="en-GB" dirty="0">
                <a:latin typeface="Cambria" panose="02040503050406030204" pitchFamily="18" charset="0"/>
                <a:ea typeface="Cambria" panose="02040503050406030204" pitchFamily="18" charset="0"/>
              </a:rPr>
              <a:t>Julia Kindt - </a:t>
            </a:r>
            <a:r>
              <a:rPr lang="en-GB" i="1" dirty="0">
                <a:latin typeface="Cambria" panose="02040503050406030204" pitchFamily="18" charset="0"/>
                <a:ea typeface="Cambria" panose="02040503050406030204" pitchFamily="18" charset="0"/>
              </a:rPr>
              <a:t>Rethinking Greek Religion </a:t>
            </a:r>
            <a:r>
              <a:rPr lang="en-GB" dirty="0">
                <a:latin typeface="Cambria" panose="02040503050406030204" pitchFamily="18" charset="0"/>
                <a:ea typeface="Cambria" panose="02040503050406030204" pitchFamily="18" charset="0"/>
              </a:rPr>
              <a:t>(2012)</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An oracular example:</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‘While the economic side of oracle consultations thus fits into the framework of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 this is not always true for the questions asked and the responses received there. Our sources tell us, for example, of oracle consultations of a very personal nature, the significance of which was more embedded in personal circumstances than in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concerns. In particular the corpus of responses from </a:t>
            </a:r>
            <a:r>
              <a:rPr lang="en-GB" dirty="0">
                <a:solidFill>
                  <a:srgbClr val="FFFF00"/>
                </a:solidFill>
                <a:latin typeface="Cambria" panose="02040503050406030204" pitchFamily="18" charset="0"/>
                <a:ea typeface="Cambria" panose="02040503050406030204" pitchFamily="18" charset="0"/>
              </a:rPr>
              <a:t>Dodona</a:t>
            </a:r>
            <a:r>
              <a:rPr lang="en-GB" dirty="0">
                <a:latin typeface="Cambria" panose="02040503050406030204" pitchFamily="18" charset="0"/>
                <a:ea typeface="Cambria" panose="02040503050406030204" pitchFamily="18" charset="0"/>
              </a:rPr>
              <a:t> attests to a variety of personal issues on which divine advice was sought’ (Kindt, 2012, 18)</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GB" dirty="0">
                <a:latin typeface="Cambria" panose="02040503050406030204" pitchFamily="18" charset="0"/>
                <a:ea typeface="Cambria" panose="02040503050406030204" pitchFamily="18" charset="0"/>
              </a:rPr>
              <a:t>Thrasyboulos (asks) by having sacrificed to and appeased which of the gods, would I become healthier with regard to his eye?</a:t>
            </a:r>
            <a:r>
              <a:rPr lang="pt-BR" dirty="0">
                <a:latin typeface="Cambria" panose="02040503050406030204" pitchFamily="18" charset="0"/>
                <a:ea typeface="Cambria" panose="02040503050406030204" pitchFamily="18" charset="0"/>
              </a:rPr>
              <a:t> (</a:t>
            </a:r>
            <a:r>
              <a:rPr lang="es-ES" dirty="0">
                <a:latin typeface="Cambria" panose="02040503050406030204" pitchFamily="18" charset="0"/>
                <a:ea typeface="Cambria" panose="02040503050406030204" pitchFamily="18" charset="0"/>
              </a:rPr>
              <a:t>Eidinow, 2007, 107)</a:t>
            </a:r>
          </a:p>
          <a:p>
            <a:pPr marL="285750" indent="-285750">
              <a:buFont typeface="Arial" panose="020B0604020202020204" pitchFamily="34" charset="0"/>
              <a:buChar char="•"/>
            </a:pPr>
            <a:endParaRPr lang="en-GB"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GB" dirty="0">
                <a:latin typeface="Cambria" panose="02040503050406030204" pitchFamily="18" charset="0"/>
                <a:ea typeface="Cambria" panose="02040503050406030204" pitchFamily="18" charset="0"/>
              </a:rPr>
              <a:t>Agis asks Zeus </a:t>
            </a:r>
            <a:r>
              <a:rPr lang="en-GB" i="1" dirty="0">
                <a:latin typeface="Cambria" panose="02040503050406030204" pitchFamily="18" charset="0"/>
                <a:ea typeface="Cambria" panose="02040503050406030204" pitchFamily="18" charset="0"/>
              </a:rPr>
              <a:t>Naios</a:t>
            </a:r>
            <a:r>
              <a:rPr lang="en-GB" dirty="0">
                <a:latin typeface="Cambria" panose="02040503050406030204" pitchFamily="18" charset="0"/>
                <a:ea typeface="Cambria" panose="02040503050406030204" pitchFamily="18" charset="0"/>
              </a:rPr>
              <a:t> and Dione about the coverings and pillows which he lost, whether someone from outside stole them? (Eidinow, 2007, 117)</a:t>
            </a:r>
          </a:p>
          <a:p>
            <a:pPr marL="285750" indent="-285750">
              <a:buFont typeface="Arial" panose="020B0604020202020204" pitchFamily="34" charset="0"/>
              <a:buChar char="•"/>
            </a:pPr>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model is of little help to us in understanding the motivations, intentions and dynamics of these private oracle consultations.’ (Kindt, 2012, 18)</a:t>
            </a:r>
          </a:p>
        </p:txBody>
      </p:sp>
      <p:pic>
        <p:nvPicPr>
          <p:cNvPr id="3" name="Picture 2" descr="Text&#10;&#10;Description automatically generated">
            <a:extLst>
              <a:ext uri="{FF2B5EF4-FFF2-40B4-BE49-F238E27FC236}">
                <a16:creationId xmlns:a16="http://schemas.microsoft.com/office/drawing/2014/main" id="{7D8DAD22-9BAA-4CEE-BCDC-75E7F7DD20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1561" y="901875"/>
            <a:ext cx="2017093" cy="3028668"/>
          </a:xfrm>
          <a:prstGeom prst="rect">
            <a:avLst/>
          </a:prstGeom>
        </p:spPr>
      </p:pic>
    </p:spTree>
    <p:extLst>
      <p:ext uri="{BB962C8B-B14F-4D97-AF65-F5344CB8AC3E}">
        <p14:creationId xmlns:p14="http://schemas.microsoft.com/office/powerpoint/2010/main" val="2598461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9FA3B41-2FAB-4A5F-93CA-FAA282CC4A0E}"/>
              </a:ext>
            </a:extLst>
          </p:cNvPr>
          <p:cNvSpPr txBox="1"/>
          <p:nvPr/>
        </p:nvSpPr>
        <p:spPr>
          <a:xfrm>
            <a:off x="1135291" y="1303020"/>
            <a:ext cx="9144000" cy="646331"/>
          </a:xfrm>
          <a:prstGeom prst="rect">
            <a:avLst/>
          </a:prstGeom>
          <a:noFill/>
        </p:spPr>
        <p:txBody>
          <a:bodyPr wrap="square">
            <a:spAutoFit/>
          </a:bodyPr>
          <a:lstStyle/>
          <a:p>
            <a:endParaRPr lang="en-GB"/>
          </a:p>
          <a:p>
            <a:endParaRPr lang="en-GB" dirty="0"/>
          </a:p>
        </p:txBody>
      </p:sp>
      <p:pic>
        <p:nvPicPr>
          <p:cNvPr id="3" name="Picture 2" descr="Text&#10;&#10;Description automatically generated">
            <a:extLst>
              <a:ext uri="{FF2B5EF4-FFF2-40B4-BE49-F238E27FC236}">
                <a16:creationId xmlns:a16="http://schemas.microsoft.com/office/drawing/2014/main" id="{AE519411-42D4-4231-8FCF-6633E1DBD8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1938" y="1272415"/>
            <a:ext cx="3171825" cy="4762500"/>
          </a:xfrm>
          <a:prstGeom prst="rect">
            <a:avLst/>
          </a:prstGeom>
        </p:spPr>
      </p:pic>
      <p:sp>
        <p:nvSpPr>
          <p:cNvPr id="6" name="TextBox 5">
            <a:extLst>
              <a:ext uri="{FF2B5EF4-FFF2-40B4-BE49-F238E27FC236}">
                <a16:creationId xmlns:a16="http://schemas.microsoft.com/office/drawing/2014/main" id="{975ACC1E-CCBE-412C-982E-3CE8615316C9}"/>
              </a:ext>
            </a:extLst>
          </p:cNvPr>
          <p:cNvSpPr txBox="1"/>
          <p:nvPr/>
        </p:nvSpPr>
        <p:spPr>
          <a:xfrm>
            <a:off x="5527160" y="1505956"/>
            <a:ext cx="6098582" cy="2031325"/>
          </a:xfrm>
          <a:prstGeom prst="rect">
            <a:avLst/>
          </a:prstGeom>
          <a:noFill/>
        </p:spPr>
        <p:txBody>
          <a:bodyPr wrap="square">
            <a:spAutoFit/>
          </a:bodyPr>
          <a:lstStyle/>
          <a:p>
            <a:r>
              <a:rPr lang="en-GB" dirty="0">
                <a:latin typeface="Cambria" panose="02040503050406030204" pitchFamily="18" charset="0"/>
                <a:ea typeface="Cambria" panose="02040503050406030204" pitchFamily="18" charset="0"/>
              </a:rPr>
              <a:t>Julia Kindt – </a:t>
            </a:r>
            <a:r>
              <a:rPr lang="en-GB" i="1" dirty="0">
                <a:latin typeface="Cambria" panose="02040503050406030204" pitchFamily="18" charset="0"/>
                <a:ea typeface="Cambria" panose="02040503050406030204" pitchFamily="18" charset="0"/>
              </a:rPr>
              <a:t>Rethinking Greek Religion </a:t>
            </a:r>
            <a:r>
              <a:rPr lang="en-GB" dirty="0">
                <a:latin typeface="Cambria" panose="02040503050406030204" pitchFamily="18" charset="0"/>
                <a:ea typeface="Cambria" panose="02040503050406030204" pitchFamily="18" charset="0"/>
              </a:rPr>
              <a:t>(2021)</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An expansion </a:t>
            </a:r>
            <a:r>
              <a:rPr lang="en-GB" dirty="0">
                <a:solidFill>
                  <a:srgbClr val="FFFF00"/>
                </a:solidFill>
                <a:latin typeface="Cambria" panose="02040503050406030204" pitchFamily="18" charset="0"/>
                <a:ea typeface="Cambria" panose="02040503050406030204" pitchFamily="18" charset="0"/>
              </a:rPr>
              <a:t>beyond</a:t>
            </a:r>
            <a:r>
              <a:rPr lang="en-GB" dirty="0">
                <a:latin typeface="Cambria" panose="02040503050406030204" pitchFamily="18" charset="0"/>
                <a:ea typeface="Cambria" panose="02040503050406030204" pitchFamily="18" charset="0"/>
              </a:rPr>
              <a:t> </a:t>
            </a:r>
            <a:r>
              <a:rPr lang="en-GB" i="1" dirty="0">
                <a:latin typeface="Cambria" panose="02040503050406030204" pitchFamily="18" charset="0"/>
                <a:ea typeface="Cambria" panose="02040503050406030204" pitchFamily="18" charset="0"/>
              </a:rPr>
              <a:t>Polis </a:t>
            </a:r>
            <a:r>
              <a:rPr lang="en-GB" dirty="0">
                <a:latin typeface="Cambria" panose="02040503050406030204" pitchFamily="18" charset="0"/>
                <a:ea typeface="Cambria" panose="02040503050406030204" pitchFamily="18" charset="0"/>
              </a:rPr>
              <a:t>religion to include:</a:t>
            </a:r>
          </a:p>
          <a:p>
            <a:endParaRPr lang="en-GB"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GB" dirty="0">
                <a:latin typeface="Cambria" panose="02040503050406030204" pitchFamily="18" charset="0"/>
                <a:ea typeface="Cambria" panose="02040503050406030204" pitchFamily="18" charset="0"/>
              </a:rPr>
              <a:t>personal religion (religious belief)</a:t>
            </a:r>
          </a:p>
          <a:p>
            <a:pPr marL="285750" indent="-285750">
              <a:buFont typeface="Arial" panose="020B0604020202020204" pitchFamily="34" charset="0"/>
              <a:buChar char="•"/>
            </a:pPr>
            <a:r>
              <a:rPr lang="en-GB" dirty="0">
                <a:latin typeface="Cambria" panose="02040503050406030204" pitchFamily="18" charset="0"/>
                <a:ea typeface="Cambria" panose="02040503050406030204" pitchFamily="18" charset="0"/>
              </a:rPr>
              <a:t>Magic</a:t>
            </a:r>
          </a:p>
          <a:p>
            <a:pPr marL="285750" indent="-285750">
              <a:buFont typeface="Arial" panose="020B0604020202020204" pitchFamily="34" charset="0"/>
              <a:buChar char="•"/>
            </a:pPr>
            <a:r>
              <a:rPr lang="en-GB" dirty="0">
                <a:latin typeface="Cambria" panose="02040503050406030204" pitchFamily="18" charset="0"/>
                <a:ea typeface="Cambria" panose="02040503050406030204" pitchFamily="18" charset="0"/>
              </a:rPr>
              <a:t>theology</a:t>
            </a:r>
          </a:p>
        </p:txBody>
      </p:sp>
      <p:pic>
        <p:nvPicPr>
          <p:cNvPr id="7" name="Picture 6" descr="Graphical user interface, text, application&#10;&#10;Description automatically generated">
            <a:extLst>
              <a:ext uri="{FF2B5EF4-FFF2-40B4-BE49-F238E27FC236}">
                <a16:creationId xmlns:a16="http://schemas.microsoft.com/office/drawing/2014/main" id="{C0811110-1132-40EC-8D69-AC290B00EE80}"/>
              </a:ext>
            </a:extLst>
          </p:cNvPr>
          <p:cNvPicPr>
            <a:picLocks noChangeAspect="1"/>
          </p:cNvPicPr>
          <p:nvPr/>
        </p:nvPicPr>
        <p:blipFill rotWithShape="1">
          <a:blip r:embed="rId3">
            <a:extLst>
              <a:ext uri="{28A0092B-C50C-407E-A947-70E740481C1C}">
                <a14:useLocalDpi xmlns:a14="http://schemas.microsoft.com/office/drawing/2010/main" val="0"/>
              </a:ext>
            </a:extLst>
          </a:blip>
          <a:srcRect b="30270"/>
          <a:stretch/>
        </p:blipFill>
        <p:spPr>
          <a:xfrm>
            <a:off x="5527160" y="4304180"/>
            <a:ext cx="5840151" cy="1730735"/>
          </a:xfrm>
          <a:prstGeom prst="rect">
            <a:avLst/>
          </a:prstGeom>
        </p:spPr>
      </p:pic>
      <p:sp>
        <p:nvSpPr>
          <p:cNvPr id="22" name="TextBox 21">
            <a:extLst>
              <a:ext uri="{FF2B5EF4-FFF2-40B4-BE49-F238E27FC236}">
                <a16:creationId xmlns:a16="http://schemas.microsoft.com/office/drawing/2014/main" id="{DCC0DEBD-1636-4275-9F22-38A4BE3B4036}"/>
              </a:ext>
            </a:extLst>
          </p:cNvPr>
          <p:cNvSpPr txBox="1"/>
          <p:nvPr/>
        </p:nvSpPr>
        <p:spPr>
          <a:xfrm>
            <a:off x="3047114" y="361420"/>
            <a:ext cx="6097772" cy="369332"/>
          </a:xfrm>
          <a:prstGeom prst="rect">
            <a:avLst/>
          </a:prstGeom>
          <a:noFill/>
        </p:spPr>
        <p:txBody>
          <a:bodyPr wrap="square">
            <a:spAutoFit/>
          </a:bodyPr>
          <a:lstStyle/>
          <a:p>
            <a:r>
              <a:rPr lang="en-GB" b="1" dirty="0">
                <a:latin typeface="Cambria" panose="02040503050406030204" pitchFamily="18" charset="0"/>
                <a:ea typeface="Cambria" panose="02040503050406030204" pitchFamily="18" charset="0"/>
              </a:rPr>
              <a:t>2. New ways of thinking about Greek religion </a:t>
            </a:r>
          </a:p>
        </p:txBody>
      </p:sp>
    </p:spTree>
    <p:extLst>
      <p:ext uri="{BB962C8B-B14F-4D97-AF65-F5344CB8AC3E}">
        <p14:creationId xmlns:p14="http://schemas.microsoft.com/office/powerpoint/2010/main" val="1590370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E43D1E-BFCA-4E84-AFF5-C4B932455686}"/>
              </a:ext>
            </a:extLst>
          </p:cNvPr>
          <p:cNvSpPr txBox="1"/>
          <p:nvPr/>
        </p:nvSpPr>
        <p:spPr>
          <a:xfrm>
            <a:off x="437408" y="856564"/>
            <a:ext cx="11317184" cy="4801314"/>
          </a:xfrm>
          <a:prstGeom prst="rect">
            <a:avLst/>
          </a:prstGeom>
          <a:noFill/>
        </p:spPr>
        <p:txBody>
          <a:bodyPr wrap="square">
            <a:spAutoFit/>
          </a:bodyPr>
          <a:lstStyle/>
          <a:p>
            <a:pPr algn="ctr"/>
            <a:r>
              <a:rPr lang="en-GB" dirty="0">
                <a:latin typeface="Cambria" panose="02040503050406030204" pitchFamily="18" charset="0"/>
                <a:ea typeface="Cambria" panose="02040503050406030204" pitchFamily="18" charset="0"/>
              </a:rPr>
              <a:t>Julia Kindt - </a:t>
            </a:r>
            <a:r>
              <a:rPr lang="en-GB" i="1" dirty="0">
                <a:latin typeface="Cambria" panose="02040503050406030204" pitchFamily="18" charset="0"/>
                <a:ea typeface="Cambria" panose="02040503050406030204" pitchFamily="18" charset="0"/>
              </a:rPr>
              <a:t>Rethinking Greek Religion </a:t>
            </a:r>
            <a:r>
              <a:rPr lang="en-GB" dirty="0">
                <a:latin typeface="Cambria" panose="02040503050406030204" pitchFamily="18" charset="0"/>
                <a:ea typeface="Cambria" panose="02040503050406030204" pitchFamily="18" charset="0"/>
              </a:rPr>
              <a:t>(2012)</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‘At the same time I argue that the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model provides little, if any, help for understanding Greek personal religion and religious phenomena such as magic and mystery religions. I also argue that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 is focused more firmly on religious </a:t>
            </a:r>
            <a:r>
              <a:rPr lang="en-GB" dirty="0">
                <a:solidFill>
                  <a:srgbClr val="FFFF00"/>
                </a:solidFill>
                <a:latin typeface="Cambria" panose="02040503050406030204" pitchFamily="18" charset="0"/>
                <a:ea typeface="Cambria" panose="02040503050406030204" pitchFamily="18" charset="0"/>
              </a:rPr>
              <a:t>agency</a:t>
            </a:r>
            <a:r>
              <a:rPr lang="en-GB" dirty="0">
                <a:latin typeface="Cambria" panose="02040503050406030204" pitchFamily="18" charset="0"/>
                <a:ea typeface="Cambria" panose="02040503050406030204" pitchFamily="18" charset="0"/>
              </a:rPr>
              <a:t> and neglects religious </a:t>
            </a:r>
            <a:r>
              <a:rPr lang="en-GB" dirty="0">
                <a:solidFill>
                  <a:srgbClr val="FFFF00"/>
                </a:solidFill>
                <a:latin typeface="Cambria" panose="02040503050406030204" pitchFamily="18" charset="0"/>
                <a:ea typeface="Cambria" panose="02040503050406030204" pitchFamily="18" charset="0"/>
              </a:rPr>
              <a:t>ideas</a:t>
            </a:r>
            <a:r>
              <a:rPr lang="en-GB" dirty="0">
                <a:latin typeface="Cambria" panose="02040503050406030204" pitchFamily="18" charset="0"/>
                <a:ea typeface="Cambria" panose="02040503050406030204" pitchFamily="18" charset="0"/>
              </a:rPr>
              <a:t> and religious discourse.’ (Kindt, 2012, 13) </a:t>
            </a:r>
            <a:r>
              <a:rPr lang="en-GB" dirty="0">
                <a:solidFill>
                  <a:srgbClr val="FFFF00"/>
                </a:solidFill>
                <a:latin typeface="Cambria" panose="02040503050406030204" pitchFamily="18" charset="0"/>
                <a:ea typeface="Cambria" panose="02040503050406030204" pitchFamily="18" charset="0"/>
              </a:rPr>
              <a:t>[Orthopraxy vs orthodoxy.]</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 representation of the social groupings of the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in Greek religion, however, does not allow us to conclude the reverse: that Greek religion was entirely absorbed by the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There is plenty of evidence for religious practices </a:t>
            </a:r>
            <a:r>
              <a:rPr lang="en-GB" dirty="0">
                <a:solidFill>
                  <a:srgbClr val="FFFF00"/>
                </a:solidFill>
                <a:latin typeface="Cambria" panose="02040503050406030204" pitchFamily="18" charset="0"/>
                <a:ea typeface="Cambria" panose="02040503050406030204" pitchFamily="18" charset="0"/>
              </a:rPr>
              <a:t>unmediated</a:t>
            </a:r>
            <a:r>
              <a:rPr lang="en-GB" dirty="0">
                <a:latin typeface="Cambria" panose="02040503050406030204" pitchFamily="18" charset="0"/>
                <a:ea typeface="Cambria" panose="02040503050406030204" pitchFamily="18" charset="0"/>
              </a:rPr>
              <a:t> by and with no obvious link to the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(Kindt, 2012, 17)</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Unmediated practice – personal belief, magic, oracles, superstition…</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29460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acrifice_boar_Louvre_G112.jpg"/>
          <p:cNvPicPr/>
          <p:nvPr/>
        </p:nvPicPr>
        <p:blipFill>
          <a:blip r:embed="rId2" cstate="print">
            <a:extLst>
              <a:ext uri="{28A0092B-C50C-407E-A947-70E740481C1C}">
                <a14:useLocalDpi xmlns:a14="http://schemas.microsoft.com/office/drawing/2010/main" val="0"/>
              </a:ext>
            </a:extLst>
          </a:blip>
          <a:stretch>
            <a:fillRect/>
          </a:stretch>
        </p:blipFill>
        <p:spPr>
          <a:xfrm>
            <a:off x="458161" y="1376916"/>
            <a:ext cx="4986670" cy="4776146"/>
          </a:xfrm>
          <a:prstGeom prst="rect">
            <a:avLst/>
          </a:prstGeom>
        </p:spPr>
      </p:pic>
      <p:sp>
        <p:nvSpPr>
          <p:cNvPr id="2" name="Rectangle 1"/>
          <p:cNvSpPr/>
          <p:nvPr/>
        </p:nvSpPr>
        <p:spPr>
          <a:xfrm>
            <a:off x="5975498" y="520751"/>
            <a:ext cx="5758341" cy="5601533"/>
          </a:xfrm>
          <a:prstGeom prst="rect">
            <a:avLst/>
          </a:prstGeom>
        </p:spPr>
        <p:txBody>
          <a:bodyPr wrap="square">
            <a:spAutoFit/>
          </a:bodyPr>
          <a:lstStyle/>
          <a:p>
            <a:pPr algn="ctr"/>
            <a:r>
              <a:rPr lang="en-GB" dirty="0">
                <a:latin typeface="Cambria"/>
                <a:cs typeface="Cambria"/>
              </a:rPr>
              <a:t>ORTHOPRAXY VS ORTHODOXY</a:t>
            </a:r>
          </a:p>
          <a:p>
            <a:r>
              <a:rPr lang="en-GB" dirty="0">
                <a:latin typeface="Cambria"/>
                <a:cs typeface="Cambria"/>
              </a:rPr>
              <a:t> </a:t>
            </a:r>
          </a:p>
          <a:p>
            <a:endParaRPr lang="en-GB" dirty="0">
              <a:latin typeface="Cambria"/>
              <a:cs typeface="Cambria"/>
            </a:endParaRPr>
          </a:p>
          <a:p>
            <a:r>
              <a:rPr lang="en-GB" sz="1600" dirty="0">
                <a:latin typeface="Cambria"/>
                <a:cs typeface="Cambria"/>
              </a:rPr>
              <a:t>As Parker outlines (2011, 36) the idea of Greek religion as one of orthopraxy rather than orthodoxy is a continuation of Bernard Le Bovier de Fontanelle </a:t>
            </a:r>
            <a:r>
              <a:rPr lang="en-GB" sz="1600" i="1" dirty="0">
                <a:latin typeface="Cambria"/>
                <a:cs typeface="Cambria"/>
              </a:rPr>
              <a:t>Conversations on the Plurality of Worlds </a:t>
            </a:r>
            <a:r>
              <a:rPr lang="en-GB" sz="1600" dirty="0">
                <a:latin typeface="Cambria"/>
                <a:cs typeface="Cambria"/>
              </a:rPr>
              <a:t>(1686)  where he gave a formulation for Greek Religion along the lines of:</a:t>
            </a:r>
          </a:p>
          <a:p>
            <a:endParaRPr lang="en-GB" sz="1600" dirty="0">
              <a:latin typeface="Cambria"/>
              <a:cs typeface="Cambria"/>
            </a:endParaRPr>
          </a:p>
          <a:p>
            <a:r>
              <a:rPr lang="en-GB" sz="1600" dirty="0">
                <a:latin typeface="Cambria"/>
                <a:cs typeface="Cambria"/>
              </a:rPr>
              <a:t>‘Do as the rest, but believe what you like’. </a:t>
            </a:r>
          </a:p>
          <a:p>
            <a:endParaRPr lang="en-GB" sz="1600" dirty="0">
              <a:latin typeface="Cambria"/>
              <a:cs typeface="Cambria"/>
            </a:endParaRPr>
          </a:p>
          <a:p>
            <a:endParaRPr lang="en-GB" sz="1600" dirty="0">
              <a:latin typeface="Cambria"/>
              <a:cs typeface="Cambria"/>
            </a:endParaRPr>
          </a:p>
          <a:p>
            <a:r>
              <a:rPr lang="en-GB" sz="1600" dirty="0">
                <a:latin typeface="Cambria"/>
                <a:cs typeface="Cambria"/>
              </a:rPr>
              <a:t>Fontanelle was not saying that Greeks did not believe: people clearly </a:t>
            </a:r>
            <a:r>
              <a:rPr lang="en-GB" sz="1600" i="1" dirty="0">
                <a:latin typeface="Cambria"/>
                <a:cs typeface="Cambria"/>
              </a:rPr>
              <a:t>did</a:t>
            </a:r>
            <a:r>
              <a:rPr lang="en-GB" sz="1600" dirty="0">
                <a:latin typeface="Cambria"/>
                <a:cs typeface="Cambria"/>
              </a:rPr>
              <a:t> believe – Greek Religion was not an empty puppet show. The whole of Greek literature is proof against any claim of a universal lack of actual belief, as are dedications.</a:t>
            </a:r>
          </a:p>
          <a:p>
            <a:r>
              <a:rPr lang="en-GB" sz="1600" dirty="0">
                <a:latin typeface="Cambria"/>
                <a:cs typeface="Cambria"/>
              </a:rPr>
              <a:t> </a:t>
            </a:r>
          </a:p>
          <a:p>
            <a:r>
              <a:rPr lang="en-GB" sz="1600" dirty="0">
                <a:latin typeface="Cambria"/>
                <a:cs typeface="Cambria"/>
              </a:rPr>
              <a:t>Fontanelle’s point is rather that no attempt was made to police people’s beliefs.</a:t>
            </a:r>
          </a:p>
          <a:p>
            <a:r>
              <a:rPr lang="en-GB" sz="1600" dirty="0">
                <a:latin typeface="Cambria"/>
                <a:cs typeface="Cambria"/>
              </a:rPr>
              <a:t> </a:t>
            </a:r>
          </a:p>
          <a:p>
            <a:r>
              <a:rPr lang="en-GB" sz="1600" dirty="0">
                <a:latin typeface="Cambria"/>
                <a:cs typeface="Cambria"/>
              </a:rPr>
              <a:t>Hence they were free to believe anything as long as they did what everyone else did.</a:t>
            </a:r>
          </a:p>
        </p:txBody>
      </p:sp>
    </p:spTree>
    <p:extLst>
      <p:ext uri="{BB962C8B-B14F-4D97-AF65-F5344CB8AC3E}">
        <p14:creationId xmlns:p14="http://schemas.microsoft.com/office/powerpoint/2010/main" val="2069628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group of people dancing&#10;&#10;Description automatically generated">
            <a:extLst>
              <a:ext uri="{FF2B5EF4-FFF2-40B4-BE49-F238E27FC236}">
                <a16:creationId xmlns:a16="http://schemas.microsoft.com/office/drawing/2014/main" id="{14DDBE3A-324E-4B80-ADA3-6F1F686BC3A9}"/>
              </a:ext>
            </a:extLst>
          </p:cNvPr>
          <p:cNvPicPr>
            <a:picLocks noChangeAspect="1"/>
          </p:cNvPicPr>
          <p:nvPr/>
        </p:nvPicPr>
        <p:blipFill rotWithShape="1">
          <a:blip r:embed="rId2">
            <a:extLst>
              <a:ext uri="{28A0092B-C50C-407E-A947-70E740481C1C}">
                <a14:useLocalDpi xmlns:a14="http://schemas.microsoft.com/office/drawing/2010/main" val="0"/>
              </a:ext>
            </a:extLst>
          </a:blip>
          <a:srcRect l="7294"/>
          <a:stretch/>
        </p:blipFill>
        <p:spPr>
          <a:xfrm>
            <a:off x="2522356"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D0DBF18-432E-4A2C-A8E3-C85491A8DF18}"/>
              </a:ext>
            </a:extLst>
          </p:cNvPr>
          <p:cNvSpPr txBox="1"/>
          <p:nvPr/>
        </p:nvSpPr>
        <p:spPr>
          <a:xfrm>
            <a:off x="401819" y="612844"/>
            <a:ext cx="5520515" cy="5909310"/>
          </a:xfrm>
          <a:prstGeom prst="rect">
            <a:avLst/>
          </a:prstGeom>
          <a:noFill/>
        </p:spPr>
        <p:txBody>
          <a:bodyPr wrap="square">
            <a:spAutoFit/>
          </a:bodyPr>
          <a:lstStyle/>
          <a:p>
            <a:r>
              <a:rPr lang="en-GB" dirty="0">
                <a:latin typeface="Cambria" panose="02040503050406030204" pitchFamily="18" charset="0"/>
                <a:ea typeface="Cambria" panose="02040503050406030204" pitchFamily="18" charset="0"/>
              </a:rPr>
              <a:t>How Free was Speech about the Gods?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Robert Parker </a:t>
            </a:r>
            <a:r>
              <a:rPr lang="en-GB" i="1" dirty="0">
                <a:latin typeface="Cambria" panose="02040503050406030204" pitchFamily="18" charset="0"/>
                <a:ea typeface="Cambria" panose="02040503050406030204" pitchFamily="18" charset="0"/>
              </a:rPr>
              <a:t>On Greek Religion </a:t>
            </a:r>
            <a:r>
              <a:rPr lang="en-GB" dirty="0">
                <a:latin typeface="Cambria" panose="02040503050406030204" pitchFamily="18" charset="0"/>
                <a:ea typeface="Cambria" panose="02040503050406030204" pitchFamily="18" charset="0"/>
              </a:rPr>
              <a:t>(2011)</a:t>
            </a:r>
          </a:p>
          <a:p>
            <a:endParaRPr lang="en-GB" dirty="0">
              <a:latin typeface="Cambria" panose="02040503050406030204" pitchFamily="18" charset="0"/>
              <a:ea typeface="Cambria" panose="02040503050406030204" pitchFamily="18" charset="0"/>
            </a:endParaRPr>
          </a:p>
          <a:p>
            <a:r>
              <a:rPr lang="en-GB" dirty="0">
                <a:solidFill>
                  <a:srgbClr val="FFFF00"/>
                </a:solidFill>
                <a:latin typeface="Cambria" panose="02040503050406030204" pitchFamily="18" charset="0"/>
                <a:ea typeface="Cambria" panose="02040503050406030204" pitchFamily="18" charset="0"/>
              </a:rPr>
              <a:t>Orthopraxy vs orthodoxy put to the test</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Socrates Indictment (according to Xenophon)</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"Socrates is guilty of crime in </a:t>
            </a:r>
            <a:r>
              <a:rPr lang="en-GB" dirty="0">
                <a:solidFill>
                  <a:srgbClr val="FFFF00"/>
                </a:solidFill>
                <a:latin typeface="Cambria" panose="02040503050406030204" pitchFamily="18" charset="0"/>
                <a:ea typeface="Cambria" panose="02040503050406030204" pitchFamily="18" charset="0"/>
              </a:rPr>
              <a:t>refusing to recognise the gods acknowledged by the state</a:t>
            </a:r>
            <a:r>
              <a:rPr lang="en-GB" dirty="0">
                <a:latin typeface="Cambria" panose="02040503050406030204" pitchFamily="18" charset="0"/>
                <a:ea typeface="Cambria" panose="02040503050406030204" pitchFamily="18" charset="0"/>
              </a:rPr>
              <a:t>, and importing strange divinities of his own; he is further guilty of corrupting the young.“ Xenophon </a:t>
            </a:r>
            <a:r>
              <a:rPr lang="en-GB" i="1" dirty="0">
                <a:latin typeface="Cambria" panose="02040503050406030204" pitchFamily="18" charset="0"/>
                <a:ea typeface="Cambria" panose="02040503050406030204" pitchFamily="18" charset="0"/>
              </a:rPr>
              <a:t>Memorabilia</a:t>
            </a:r>
            <a:r>
              <a:rPr lang="en-GB" dirty="0">
                <a:latin typeface="Cambria" panose="02040503050406030204" pitchFamily="18" charset="0"/>
                <a:ea typeface="Cambria" panose="02040503050406030204" pitchFamily="18" charset="0"/>
              </a:rPr>
              <a:t> 1.1.1</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He was indicted for not </a:t>
            </a:r>
            <a:r>
              <a:rPr lang="en-GB" dirty="0">
                <a:solidFill>
                  <a:srgbClr val="FFFF00"/>
                </a:solidFill>
                <a:latin typeface="Cambria" panose="02040503050406030204" pitchFamily="18" charset="0"/>
                <a:ea typeface="Cambria" panose="02040503050406030204" pitchFamily="18" charset="0"/>
              </a:rPr>
              <a:t>‘acknowledging’ </a:t>
            </a:r>
            <a:r>
              <a:rPr lang="en-GB" dirty="0">
                <a:latin typeface="Cambria" panose="02040503050406030204" pitchFamily="18" charset="0"/>
                <a:ea typeface="Cambria" panose="02040503050406030204" pitchFamily="18" charset="0"/>
              </a:rPr>
              <a:t>(νομίζειν) the gods of the state. νομίζειν might be translated as either ‘believe’ or ‘practice’. Xenophon argued for ‘practice’ and thought Socrates’ sacrificing was proof enough for acquittal. </a:t>
            </a:r>
          </a:p>
          <a:p>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65500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group of people dancing&#10;&#10;Description automatically generated">
            <a:extLst>
              <a:ext uri="{FF2B5EF4-FFF2-40B4-BE49-F238E27FC236}">
                <a16:creationId xmlns:a16="http://schemas.microsoft.com/office/drawing/2014/main" id="{14DDBE3A-324E-4B80-ADA3-6F1F686BC3A9}"/>
              </a:ext>
            </a:extLst>
          </p:cNvPr>
          <p:cNvPicPr>
            <a:picLocks noChangeAspect="1"/>
          </p:cNvPicPr>
          <p:nvPr/>
        </p:nvPicPr>
        <p:blipFill rotWithShape="1">
          <a:blip r:embed="rId2">
            <a:extLst>
              <a:ext uri="{28A0092B-C50C-407E-A947-70E740481C1C}">
                <a14:useLocalDpi xmlns:a14="http://schemas.microsoft.com/office/drawing/2010/main" val="0"/>
              </a:ext>
            </a:extLst>
          </a:blip>
          <a:srcRect l="7294"/>
          <a:stretch/>
        </p:blipFill>
        <p:spPr>
          <a:xfrm>
            <a:off x="2522356"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D0DBF18-432E-4A2C-A8E3-C85491A8DF18}"/>
              </a:ext>
            </a:extLst>
          </p:cNvPr>
          <p:cNvSpPr txBox="1"/>
          <p:nvPr/>
        </p:nvSpPr>
        <p:spPr>
          <a:xfrm>
            <a:off x="380554" y="1430446"/>
            <a:ext cx="5892655" cy="4524315"/>
          </a:xfrm>
          <a:prstGeom prst="rect">
            <a:avLst/>
          </a:prstGeom>
          <a:noFill/>
        </p:spPr>
        <p:txBody>
          <a:bodyPr wrap="square">
            <a:spAutoFit/>
          </a:bodyPr>
          <a:lstStyle/>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If </a:t>
            </a:r>
            <a:r>
              <a:rPr lang="en-GB" dirty="0">
                <a:solidFill>
                  <a:srgbClr val="FFFF00"/>
                </a:solidFill>
                <a:latin typeface="Cambria" panose="02040503050406030204" pitchFamily="18" charset="0"/>
                <a:ea typeface="Cambria" panose="02040503050406030204" pitchFamily="18" charset="0"/>
              </a:rPr>
              <a:t>orthopraxy</a:t>
            </a:r>
            <a:r>
              <a:rPr lang="en-GB" dirty="0">
                <a:latin typeface="Cambria" panose="02040503050406030204" pitchFamily="18" charset="0"/>
                <a:ea typeface="Cambria" panose="02040503050406030204" pitchFamily="18" charset="0"/>
              </a:rPr>
              <a:t> (right practice) trumped </a:t>
            </a:r>
            <a:r>
              <a:rPr lang="en-GB" dirty="0">
                <a:solidFill>
                  <a:srgbClr val="FFFF00"/>
                </a:solidFill>
                <a:latin typeface="Cambria" panose="02040503050406030204" pitchFamily="18" charset="0"/>
                <a:ea typeface="Cambria" panose="02040503050406030204" pitchFamily="18" charset="0"/>
              </a:rPr>
              <a:t>orthodoxy</a:t>
            </a:r>
            <a:r>
              <a:rPr lang="en-GB" dirty="0">
                <a:latin typeface="Cambria" panose="02040503050406030204" pitchFamily="18" charset="0"/>
                <a:ea typeface="Cambria" panose="02040503050406030204" pitchFamily="18" charset="0"/>
              </a:rPr>
              <a:t> (right belief) then if, as Xenophon says, Socrates at least made an outward show of sacrifice and ritual, why was he put on trial?</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Clearly others must have seen that ‘belief’ was also important.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This suggests that ‘challenges to the bedrock of belief by influential teachers were not a matter of indifference’ Parker (2011, 37).</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Personal belief was important.</a:t>
            </a:r>
          </a:p>
          <a:p>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974642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3" name="Isosceles Triangle 1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descr="Map&#10;&#10;Description automatically generated">
            <a:extLst>
              <a:ext uri="{FF2B5EF4-FFF2-40B4-BE49-F238E27FC236}">
                <a16:creationId xmlns:a16="http://schemas.microsoft.com/office/drawing/2014/main" id="{2806E3DD-B097-49EB-BB5B-CBDAB2C598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0059" y="3765202"/>
            <a:ext cx="3665585" cy="2474270"/>
          </a:xfrm>
          <a:prstGeom prst="rect">
            <a:avLst/>
          </a:prstGeom>
        </p:spPr>
      </p:pic>
      <p:grpSp>
        <p:nvGrpSpPr>
          <p:cNvPr id="16" name="Group 15">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7" name="Rectangle 16">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TextBox 18">
            <a:extLst>
              <a:ext uri="{FF2B5EF4-FFF2-40B4-BE49-F238E27FC236}">
                <a16:creationId xmlns:a16="http://schemas.microsoft.com/office/drawing/2014/main" id="{D9CA18F3-2496-46C5-94C6-DEE21D7E44FF}"/>
              </a:ext>
            </a:extLst>
          </p:cNvPr>
          <p:cNvSpPr txBox="1"/>
          <p:nvPr/>
        </p:nvSpPr>
        <p:spPr>
          <a:xfrm>
            <a:off x="327349" y="238923"/>
            <a:ext cx="6835206" cy="6463308"/>
          </a:xfrm>
          <a:prstGeom prst="rect">
            <a:avLst/>
          </a:prstGeom>
          <a:noFill/>
        </p:spPr>
        <p:txBody>
          <a:bodyPr wrap="square">
            <a:spAutoFit/>
          </a:bodyPr>
          <a:lstStyle/>
          <a:p>
            <a:pPr algn="ctr"/>
            <a:r>
              <a:rPr lang="en-GB" dirty="0">
                <a:latin typeface="Cambria" panose="02040503050406030204" pitchFamily="18" charset="0"/>
                <a:ea typeface="Cambria" panose="02040503050406030204" pitchFamily="18" charset="0"/>
              </a:rPr>
              <a:t>Epithets</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Another example of non-</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 which will lead us on to epithets is dreams.</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Xenophon’s dream:</a:t>
            </a:r>
          </a:p>
          <a:p>
            <a:endParaRPr lang="en-GB" dirty="0">
              <a:latin typeface="Cambria" panose="02040503050406030204" pitchFamily="18" charset="0"/>
              <a:ea typeface="Cambria" panose="02040503050406030204" pitchFamily="18" charset="0"/>
            </a:endParaRPr>
          </a:p>
          <a:p>
            <a:r>
              <a:rPr lang="en-GB" dirty="0">
                <a:solidFill>
                  <a:srgbClr val="FF0000"/>
                </a:solidFill>
                <a:latin typeface="Cambria" panose="02040503050406030204" pitchFamily="18" charset="0"/>
                <a:ea typeface="Cambria" panose="02040503050406030204" pitchFamily="18" charset="0"/>
              </a:rPr>
              <a:t>[Having just learned they had been tricked into helping Cyrus against the King of Persia]</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‘They did not know how to proceed, and he [Xenophon] was upset, along with the others, and could not sleep. When he did get a little sleep, he had a dream. It seemed to him that in the midst of thunder a lightening bolt fell on the house he had from his father. He judged that the dream was good in one way, because he dreamed that when he was in difficulty and danger he had seen a great light from Zeus, but he also worried because he thought that the dream had come to him from Zeus the </a:t>
            </a:r>
            <a:r>
              <a:rPr lang="en-GB" dirty="0">
                <a:solidFill>
                  <a:srgbClr val="FF0000"/>
                </a:solidFill>
                <a:latin typeface="Cambria" panose="02040503050406030204" pitchFamily="18" charset="0"/>
                <a:ea typeface="Cambria" panose="02040503050406030204" pitchFamily="18" charset="0"/>
              </a:rPr>
              <a:t>King</a:t>
            </a:r>
            <a:r>
              <a:rPr lang="en-GB" dirty="0">
                <a:latin typeface="Cambria" panose="02040503050406030204" pitchFamily="18" charset="0"/>
                <a:ea typeface="Cambria" panose="02040503050406030204" pitchFamily="18" charset="0"/>
              </a:rPr>
              <a:t> (</a:t>
            </a:r>
            <a:r>
              <a:rPr lang="en-GB" i="1" dirty="0">
                <a:latin typeface="Cambria" panose="02040503050406030204" pitchFamily="18" charset="0"/>
                <a:ea typeface="Cambria" panose="02040503050406030204" pitchFamily="18" charset="0"/>
              </a:rPr>
              <a:t>Basileus</a:t>
            </a:r>
            <a:r>
              <a:rPr lang="en-GB" dirty="0">
                <a:latin typeface="Cambria" panose="02040503050406030204" pitchFamily="18" charset="0"/>
                <a:ea typeface="Cambria" panose="02040503050406030204" pitchFamily="18" charset="0"/>
              </a:rPr>
              <a:t>) . . .’</a:t>
            </a:r>
            <a:r>
              <a:rPr lang="el-GR" dirty="0">
                <a:latin typeface="Cambria" panose="02040503050406030204" pitchFamily="18" charset="0"/>
                <a:ea typeface="Cambria" panose="02040503050406030204" pitchFamily="18" charset="0"/>
              </a:rPr>
              <a:t> Διὸς μὲν βασιλέως</a:t>
            </a:r>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Xenophon </a:t>
            </a:r>
            <a:r>
              <a:rPr lang="en-GB" i="1" dirty="0">
                <a:latin typeface="Cambria" panose="02040503050406030204" pitchFamily="18" charset="0"/>
                <a:ea typeface="Cambria" panose="02040503050406030204" pitchFamily="18" charset="0"/>
              </a:rPr>
              <a:t>Anabasis</a:t>
            </a:r>
            <a:r>
              <a:rPr lang="en-GB" dirty="0">
                <a:latin typeface="Cambria" panose="02040503050406030204" pitchFamily="18" charset="0"/>
                <a:ea typeface="Cambria" panose="02040503050406030204" pitchFamily="18" charset="0"/>
              </a:rPr>
              <a:t> 3.1.11 c. 400 BC</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[Dreams as private communication with the gods – like incubation]</a:t>
            </a:r>
          </a:p>
        </p:txBody>
      </p:sp>
      <p:pic>
        <p:nvPicPr>
          <p:cNvPr id="8" name="Picture 7" descr="A picture containing text, cup, tableware&#10;&#10;Description automatically generated">
            <a:extLst>
              <a:ext uri="{FF2B5EF4-FFF2-40B4-BE49-F238E27FC236}">
                <a16:creationId xmlns:a16="http://schemas.microsoft.com/office/drawing/2014/main" id="{AD79DC3E-4C31-4322-BF0D-62238B293C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8937" y="53163"/>
            <a:ext cx="2204371" cy="3375837"/>
          </a:xfrm>
          <a:prstGeom prst="rect">
            <a:avLst/>
          </a:prstGeom>
        </p:spPr>
      </p:pic>
    </p:spTree>
    <p:extLst>
      <p:ext uri="{BB962C8B-B14F-4D97-AF65-F5344CB8AC3E}">
        <p14:creationId xmlns:p14="http://schemas.microsoft.com/office/powerpoint/2010/main" val="3568642317"/>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C224B3-6A72-49F6-9A19-E4E7B394606E}"/>
              </a:ext>
            </a:extLst>
          </p:cNvPr>
          <p:cNvSpPr txBox="1"/>
          <p:nvPr/>
        </p:nvSpPr>
        <p:spPr>
          <a:xfrm>
            <a:off x="4763387" y="1509823"/>
            <a:ext cx="2113399" cy="369332"/>
          </a:xfrm>
          <a:prstGeom prst="rect">
            <a:avLst/>
          </a:prstGeom>
          <a:noFill/>
        </p:spPr>
        <p:txBody>
          <a:bodyPr wrap="none" rtlCol="0">
            <a:spAutoFit/>
          </a:bodyPr>
          <a:lstStyle/>
          <a:p>
            <a:r>
              <a:rPr lang="en-GB" dirty="0">
                <a:latin typeface="Cambria" panose="02040503050406030204" pitchFamily="18" charset="0"/>
                <a:ea typeface="Cambria" panose="02040503050406030204" pitchFamily="18" charset="0"/>
              </a:rPr>
              <a:t>Xenophon and Zeus</a:t>
            </a:r>
          </a:p>
        </p:txBody>
      </p:sp>
      <p:sp>
        <p:nvSpPr>
          <p:cNvPr id="6" name="TextBox 5">
            <a:extLst>
              <a:ext uri="{FF2B5EF4-FFF2-40B4-BE49-F238E27FC236}">
                <a16:creationId xmlns:a16="http://schemas.microsoft.com/office/drawing/2014/main" id="{13283B13-3246-4BDE-852F-A26062E795C1}"/>
              </a:ext>
            </a:extLst>
          </p:cNvPr>
          <p:cNvSpPr txBox="1"/>
          <p:nvPr/>
        </p:nvSpPr>
        <p:spPr>
          <a:xfrm>
            <a:off x="956930" y="2690336"/>
            <a:ext cx="9930810" cy="2308324"/>
          </a:xfrm>
          <a:prstGeom prst="rect">
            <a:avLst/>
          </a:prstGeom>
          <a:noFill/>
        </p:spPr>
        <p:txBody>
          <a:bodyPr wrap="square">
            <a:spAutoFit/>
          </a:bodyPr>
          <a:lstStyle/>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Xenophon has led his men back almost to Greece…</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a:t>
            </a:r>
            <a:r>
              <a:rPr lang="en-GB" i="1" dirty="0">
                <a:latin typeface="Cambria" panose="02040503050406030204" pitchFamily="18" charset="0"/>
                <a:ea typeface="Cambria" panose="02040503050406030204" pitchFamily="18" charset="0"/>
              </a:rPr>
              <a:t>Anabasis</a:t>
            </a:r>
            <a:r>
              <a:rPr lang="en-GB" dirty="0">
                <a:latin typeface="Cambria" panose="02040503050406030204" pitchFamily="18" charset="0"/>
                <a:ea typeface="Cambria" panose="02040503050406030204" pitchFamily="18" charset="0"/>
              </a:rPr>
              <a:t> 7.6.44] ‘Many other people also sent Xenophon this message, saying that he had been maligned and would better be on his guard. And he, hearing these reports, took two victims and proceeded to offer sacrifice to Zeus </a:t>
            </a:r>
            <a:r>
              <a:rPr lang="en-GB" i="1" dirty="0">
                <a:latin typeface="Cambria" panose="02040503050406030204" pitchFamily="18" charset="0"/>
                <a:ea typeface="Cambria" panose="02040503050406030204" pitchFamily="18" charset="0"/>
              </a:rPr>
              <a:t>Basileus</a:t>
            </a:r>
            <a:r>
              <a:rPr lang="en-GB" dirty="0">
                <a:latin typeface="Cambria" panose="02040503050406030204" pitchFamily="18" charset="0"/>
                <a:ea typeface="Cambria" panose="02040503050406030204" pitchFamily="18" charset="0"/>
              </a:rPr>
              <a:t> [Zeus the King], to learn whether it was better and more profitable for him to remain with </a:t>
            </a:r>
            <a:r>
              <a:rPr lang="en-GB" dirty="0" err="1">
                <a:latin typeface="Cambria" panose="02040503050406030204" pitchFamily="18" charset="0"/>
                <a:ea typeface="Cambria" panose="02040503050406030204" pitchFamily="18" charset="0"/>
              </a:rPr>
              <a:t>Seuthes</a:t>
            </a:r>
            <a:r>
              <a:rPr lang="en-GB" dirty="0">
                <a:latin typeface="Cambria" panose="02040503050406030204" pitchFamily="18" charset="0"/>
                <a:ea typeface="Cambria" panose="02040503050406030204" pitchFamily="18" charset="0"/>
              </a:rPr>
              <a:t> on the conditions that </a:t>
            </a:r>
            <a:r>
              <a:rPr lang="en-GB" dirty="0" err="1">
                <a:latin typeface="Cambria" panose="02040503050406030204" pitchFamily="18" charset="0"/>
                <a:ea typeface="Cambria" panose="02040503050406030204" pitchFamily="18" charset="0"/>
              </a:rPr>
              <a:t>Seuthes</a:t>
            </a:r>
            <a:r>
              <a:rPr lang="en-GB" dirty="0">
                <a:latin typeface="Cambria" panose="02040503050406030204" pitchFamily="18" charset="0"/>
                <a:ea typeface="Cambria" panose="02040503050406030204" pitchFamily="18" charset="0"/>
              </a:rPr>
              <a:t> proposed, or to depart with the army. The god directed him to depart.’</a:t>
            </a:r>
          </a:p>
        </p:txBody>
      </p:sp>
    </p:spTree>
    <p:extLst>
      <p:ext uri="{BB962C8B-B14F-4D97-AF65-F5344CB8AC3E}">
        <p14:creationId xmlns:p14="http://schemas.microsoft.com/office/powerpoint/2010/main" val="1614706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ap&#10;&#10;Description automatically generated">
            <a:extLst>
              <a:ext uri="{FF2B5EF4-FFF2-40B4-BE49-F238E27FC236}">
                <a16:creationId xmlns:a16="http://schemas.microsoft.com/office/drawing/2014/main" id="{89E241FF-6574-46DB-904D-195BD5BC22C8}"/>
              </a:ext>
            </a:extLst>
          </p:cNvPr>
          <p:cNvPicPr>
            <a:picLocks noChangeAspect="1"/>
          </p:cNvPicPr>
          <p:nvPr/>
        </p:nvPicPr>
        <p:blipFill rotWithShape="1">
          <a:blip r:embed="rId2">
            <a:extLst>
              <a:ext uri="{28A0092B-C50C-407E-A947-70E740481C1C}">
                <a14:useLocalDpi xmlns:a14="http://schemas.microsoft.com/office/drawing/2010/main" val="0"/>
              </a:ext>
            </a:extLst>
          </a:blip>
          <a:srcRect r="9761"/>
          <a:stretch/>
        </p:blipFill>
        <p:spPr>
          <a:xfrm>
            <a:off x="2522356"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5FCEB3D2-6CC0-45CD-9E1F-D719572A6B44}"/>
              </a:ext>
            </a:extLst>
          </p:cNvPr>
          <p:cNvSpPr txBox="1"/>
          <p:nvPr/>
        </p:nvSpPr>
        <p:spPr>
          <a:xfrm>
            <a:off x="484551" y="751344"/>
            <a:ext cx="6093994" cy="5355312"/>
          </a:xfrm>
          <a:prstGeom prst="rect">
            <a:avLst/>
          </a:prstGeom>
          <a:noFill/>
        </p:spPr>
        <p:txBody>
          <a:bodyPr wrap="square">
            <a:spAutoFit/>
          </a:bodyPr>
          <a:lstStyle/>
          <a:p>
            <a:r>
              <a:rPr lang="en-GB" dirty="0">
                <a:latin typeface="Cambria" panose="02040503050406030204" pitchFamily="18" charset="0"/>
                <a:ea typeface="Cambria" panose="02040503050406030204" pitchFamily="18" charset="0"/>
              </a:rPr>
              <a:t>Xenophon </a:t>
            </a:r>
            <a:r>
              <a:rPr lang="en-GB" i="1" dirty="0">
                <a:latin typeface="Cambria" panose="02040503050406030204" pitchFamily="18" charset="0"/>
                <a:ea typeface="Cambria" panose="02040503050406030204" pitchFamily="18" charset="0"/>
              </a:rPr>
              <a:t>Anabasis</a:t>
            </a:r>
            <a:r>
              <a:rPr lang="en-GB" dirty="0">
                <a:latin typeface="Cambria" panose="02040503050406030204" pitchFamily="18" charset="0"/>
                <a:ea typeface="Cambria" panose="02040503050406030204" pitchFamily="18" charset="0"/>
              </a:rPr>
              <a:t> 7.8.1-6</a:t>
            </a:r>
          </a:p>
          <a:p>
            <a:r>
              <a:rPr lang="en-GB" dirty="0">
                <a:latin typeface="Cambria" panose="02040503050406030204" pitchFamily="18" charset="0"/>
                <a:ea typeface="Cambria" panose="02040503050406030204" pitchFamily="18" charset="0"/>
              </a:rPr>
              <a:t> </a:t>
            </a:r>
          </a:p>
          <a:p>
            <a:r>
              <a:rPr lang="en-GB" dirty="0">
                <a:latin typeface="Cambria" panose="02040503050406030204" pitchFamily="18" charset="0"/>
                <a:ea typeface="Cambria" panose="02040503050406030204" pitchFamily="18" charset="0"/>
              </a:rPr>
              <a:t>‘From there they sailed across to Lampsacus, where Xenophon was met by </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the </a:t>
            </a:r>
            <a:r>
              <a:rPr lang="en-GB" dirty="0" err="1">
                <a:latin typeface="Cambria" panose="02040503050406030204" pitchFamily="18" charset="0"/>
                <a:ea typeface="Cambria" panose="02040503050406030204" pitchFamily="18" charset="0"/>
              </a:rPr>
              <a:t>Phliasian</a:t>
            </a:r>
            <a:r>
              <a:rPr lang="en-GB" dirty="0">
                <a:latin typeface="Cambria" panose="02040503050406030204" pitchFamily="18" charset="0"/>
                <a:ea typeface="Cambria" panose="02040503050406030204" pitchFamily="18" charset="0"/>
              </a:rPr>
              <a:t> seer... </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congratulated Xenophon upon his safe return, and asked him how much gold he had got. He replied, swearing to the truth of his statement, that he would not have even enough money to pay his travelling expenses on the way home unless he should sell his horse and what he had about his person. And </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would not believe him.’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‘But when the </a:t>
            </a:r>
            <a:r>
              <a:rPr lang="en-GB" dirty="0" err="1">
                <a:latin typeface="Cambria" panose="02040503050406030204" pitchFamily="18" charset="0"/>
                <a:ea typeface="Cambria" panose="02040503050406030204" pitchFamily="18" charset="0"/>
              </a:rPr>
              <a:t>Lampsacenes</a:t>
            </a:r>
            <a:r>
              <a:rPr lang="en-GB" dirty="0">
                <a:latin typeface="Cambria" panose="02040503050406030204" pitchFamily="18" charset="0"/>
                <a:ea typeface="Cambria" panose="02040503050406030204" pitchFamily="18" charset="0"/>
              </a:rPr>
              <a:t> sent gifts of hospitality to Xenophon and he was sacrificing to Apollo, he gave </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a place beside him; and when </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saw the vitals of the victims, he said that he well believed that Xenophon had no money. “But I am sure,” he went on, “that even if money should ever be about to come to you, some obstacle always appears—if nothing else, your own self.” In this Xenophon agreed with him.’</a:t>
            </a:r>
          </a:p>
        </p:txBody>
      </p:sp>
      <p:sp>
        <p:nvSpPr>
          <p:cNvPr id="6" name="Star: 5 Points 5">
            <a:extLst>
              <a:ext uri="{FF2B5EF4-FFF2-40B4-BE49-F238E27FC236}">
                <a16:creationId xmlns:a16="http://schemas.microsoft.com/office/drawing/2014/main" id="{4FCEE0E3-393E-4169-B984-43B74DE3000C}"/>
              </a:ext>
            </a:extLst>
          </p:cNvPr>
          <p:cNvSpPr/>
          <p:nvPr/>
        </p:nvSpPr>
        <p:spPr>
          <a:xfrm>
            <a:off x="8616163" y="1850064"/>
            <a:ext cx="265814" cy="2339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FBE152D-84C2-4F9C-A526-162896A4D8D3}"/>
              </a:ext>
            </a:extLst>
          </p:cNvPr>
          <p:cNvSpPr txBox="1"/>
          <p:nvPr/>
        </p:nvSpPr>
        <p:spPr>
          <a:xfrm>
            <a:off x="8388524" y="2083981"/>
            <a:ext cx="1281120" cy="369332"/>
          </a:xfrm>
          <a:prstGeom prst="rect">
            <a:avLst/>
          </a:prstGeom>
          <a:noFill/>
        </p:spPr>
        <p:txBody>
          <a:bodyPr wrap="none" rtlCol="0">
            <a:spAutoFit/>
          </a:bodyPr>
          <a:lstStyle/>
          <a:p>
            <a:r>
              <a:rPr lang="en-GB" dirty="0">
                <a:latin typeface="Cambria" panose="02040503050406030204" pitchFamily="18" charset="0"/>
                <a:ea typeface="Cambria" panose="02040503050406030204" pitchFamily="18" charset="0"/>
              </a:rPr>
              <a:t>Lampsacus</a:t>
            </a:r>
          </a:p>
        </p:txBody>
      </p:sp>
    </p:spTree>
    <p:extLst>
      <p:ext uri="{BB962C8B-B14F-4D97-AF65-F5344CB8AC3E}">
        <p14:creationId xmlns:p14="http://schemas.microsoft.com/office/powerpoint/2010/main" val="4057772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6C49DD3F-AFB6-4D31-B5FE-588713B04ED6}"/>
              </a:ext>
            </a:extLst>
          </p:cNvPr>
          <p:cNvPicPr>
            <a:picLocks noChangeAspect="1"/>
          </p:cNvPicPr>
          <p:nvPr/>
        </p:nvPicPr>
        <p:blipFill>
          <a:blip r:embed="rId2"/>
          <a:stretch>
            <a:fillRect/>
          </a:stretch>
        </p:blipFill>
        <p:spPr>
          <a:xfrm>
            <a:off x="643467" y="750089"/>
            <a:ext cx="3415612" cy="5357821"/>
          </a:xfrm>
          <a:prstGeom prst="rect">
            <a:avLst/>
          </a:prstGeom>
        </p:spPr>
      </p:pic>
      <p:grpSp>
        <p:nvGrpSpPr>
          <p:cNvPr id="10" name="Group 9">
            <a:extLst>
              <a:ext uri="{FF2B5EF4-FFF2-40B4-BE49-F238E27FC236}">
                <a16:creationId xmlns:a16="http://schemas.microsoft.com/office/drawing/2014/main" id="{C34A4475-365F-4381-A542-4698D63774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1097280" cy="1097280"/>
            <a:chOff x="11094720" y="0"/>
            <a:chExt cx="1097280" cy="1097280"/>
          </a:xfrm>
        </p:grpSpPr>
        <p:sp>
          <p:nvSpPr>
            <p:cNvPr id="11" name="Isosceles Triangle 10">
              <a:extLst>
                <a:ext uri="{FF2B5EF4-FFF2-40B4-BE49-F238E27FC236}">
                  <a16:creationId xmlns:a16="http://schemas.microsoft.com/office/drawing/2014/main" id="{148F8F8B-B172-475E-9119-57F2A1C879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1B0349D0-97A5-4654-A515-C72EA9E0B0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DC8D6E3B-FFED-480F-941D-FE376375B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92568FF7-9277-4B1A-BC5A-C603CBCDB8A4}"/>
              </a:ext>
            </a:extLst>
          </p:cNvPr>
          <p:cNvSpPr txBox="1"/>
          <p:nvPr/>
        </p:nvSpPr>
        <p:spPr>
          <a:xfrm>
            <a:off x="5169144" y="750089"/>
            <a:ext cx="6093994" cy="5355312"/>
          </a:xfrm>
          <a:prstGeom prst="rect">
            <a:avLst/>
          </a:prstGeom>
          <a:noFill/>
        </p:spPr>
        <p:txBody>
          <a:bodyPr wrap="square">
            <a:spAutoFit/>
          </a:bodyPr>
          <a:lstStyle/>
          <a:p>
            <a:r>
              <a:rPr lang="en-GB" dirty="0">
                <a:latin typeface="Cambria" panose="02040503050406030204" pitchFamily="18" charset="0"/>
                <a:ea typeface="Cambria" panose="02040503050406030204" pitchFamily="18" charset="0"/>
              </a:rPr>
              <a:t>Xenophon </a:t>
            </a:r>
            <a:r>
              <a:rPr lang="en-GB" i="1" dirty="0">
                <a:latin typeface="Cambria" panose="02040503050406030204" pitchFamily="18" charset="0"/>
                <a:ea typeface="Cambria" panose="02040503050406030204" pitchFamily="18" charset="0"/>
              </a:rPr>
              <a:t>Anabasis </a:t>
            </a:r>
            <a:r>
              <a:rPr lang="en-GB" dirty="0">
                <a:latin typeface="Cambria" panose="02040503050406030204" pitchFamily="18" charset="0"/>
                <a:ea typeface="Cambria" panose="02040503050406030204" pitchFamily="18" charset="0"/>
              </a:rPr>
              <a:t>7.81-86</a:t>
            </a:r>
          </a:p>
          <a:p>
            <a:r>
              <a:rPr lang="en-GB" dirty="0">
                <a:latin typeface="Cambria" panose="02040503050406030204" pitchFamily="18" charset="0"/>
                <a:ea typeface="Cambria" panose="02040503050406030204" pitchFamily="18" charset="0"/>
              </a:rPr>
              <a:t> </a:t>
            </a:r>
          </a:p>
          <a:p>
            <a:r>
              <a:rPr lang="en-GB" dirty="0">
                <a:latin typeface="Cambria" panose="02040503050406030204" pitchFamily="18" charset="0"/>
                <a:ea typeface="Cambria" panose="02040503050406030204" pitchFamily="18" charset="0"/>
              </a:rPr>
              <a:t>‘Then </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said, “Yes, Zeus </a:t>
            </a:r>
            <a:r>
              <a:rPr lang="en-GB" i="1" dirty="0" err="1">
                <a:solidFill>
                  <a:srgbClr val="FF0000"/>
                </a:solidFill>
                <a:latin typeface="Cambria" panose="02040503050406030204" pitchFamily="18" charset="0"/>
                <a:ea typeface="Cambria" panose="02040503050406030204" pitchFamily="18" charset="0"/>
              </a:rPr>
              <a:t>Meilichios</a:t>
            </a:r>
            <a:r>
              <a:rPr lang="en-GB" dirty="0">
                <a:latin typeface="Cambria" panose="02040503050406030204" pitchFamily="18" charset="0"/>
                <a:ea typeface="Cambria" panose="02040503050406030204" pitchFamily="18" charset="0"/>
              </a:rPr>
              <a:t> (Zeus the Merciful) is an obstacle in your way,” and asked whether he had yet sacrificed to him, “just as at home,” he continued, “where I was wont to offer the sacrifices for you, and with </a:t>
            </a:r>
            <a:r>
              <a:rPr lang="en-GB" dirty="0">
                <a:solidFill>
                  <a:srgbClr val="FF0000"/>
                </a:solidFill>
                <a:latin typeface="Cambria" panose="02040503050406030204" pitchFamily="18" charset="0"/>
                <a:ea typeface="Cambria" panose="02040503050406030204" pitchFamily="18" charset="0"/>
              </a:rPr>
              <a:t>whole victims</a:t>
            </a:r>
            <a:r>
              <a:rPr lang="en-GB" dirty="0">
                <a:latin typeface="Cambria" panose="02040503050406030204" pitchFamily="18" charset="0"/>
                <a:ea typeface="Cambria" panose="02040503050406030204" pitchFamily="18" charset="0"/>
              </a:rPr>
              <a:t>.”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‘Xenophon replied that not since he left home had he sacrificed to that god.’</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[ὁ δ᾽ </a:t>
            </a:r>
            <a:r>
              <a:rPr lang="en-GB" dirty="0" err="1">
                <a:latin typeface="Cambria" panose="02040503050406030204" pitchFamily="18" charset="0"/>
                <a:ea typeface="Cambria" panose="02040503050406030204" pitchFamily="18" charset="0"/>
              </a:rPr>
              <a:t>οὐκ</a:t>
            </a:r>
            <a:r>
              <a:rPr lang="en-GB" dirty="0">
                <a:latin typeface="Cambria" panose="02040503050406030204" pitchFamily="18" charset="0"/>
                <a:ea typeface="Cambria" panose="02040503050406030204" pitchFamily="18" charset="0"/>
              </a:rPr>
              <a:t> </a:t>
            </a:r>
            <a:r>
              <a:rPr lang="en-GB" dirty="0" err="1">
                <a:latin typeface="Cambria" panose="02040503050406030204" pitchFamily="18" charset="0"/>
                <a:ea typeface="Cambria" panose="02040503050406030204" pitchFamily="18" charset="0"/>
              </a:rPr>
              <a:t>ἔφη</a:t>
            </a:r>
            <a:r>
              <a:rPr lang="en-GB" dirty="0">
                <a:latin typeface="Cambria" panose="02040503050406030204" pitchFamily="18" charset="0"/>
                <a:ea typeface="Cambria" panose="02040503050406030204" pitchFamily="18" charset="0"/>
              </a:rPr>
              <a:t> </a:t>
            </a:r>
            <a:r>
              <a:rPr lang="en-GB" dirty="0" err="1">
                <a:latin typeface="Cambria" panose="02040503050406030204" pitchFamily="18" charset="0"/>
                <a:ea typeface="Cambria" panose="02040503050406030204" pitchFamily="18" charset="0"/>
              </a:rPr>
              <a:t>ἐξ</a:t>
            </a:r>
            <a:r>
              <a:rPr lang="en-GB" dirty="0">
                <a:latin typeface="Cambria" panose="02040503050406030204" pitchFamily="18" charset="0"/>
                <a:ea typeface="Cambria" panose="02040503050406030204" pitchFamily="18" charset="0"/>
              </a:rPr>
              <a:t> </a:t>
            </a:r>
            <a:r>
              <a:rPr lang="en-GB" dirty="0" err="1">
                <a:latin typeface="Cambria" panose="02040503050406030204" pitchFamily="18" charset="0"/>
                <a:ea typeface="Cambria" panose="02040503050406030204" pitchFamily="18" charset="0"/>
              </a:rPr>
              <a:t>ὅτου</a:t>
            </a:r>
            <a:r>
              <a:rPr lang="en-GB" dirty="0">
                <a:latin typeface="Cambria" panose="02040503050406030204" pitchFamily="18" charset="0"/>
                <a:ea typeface="Cambria" panose="02040503050406030204" pitchFamily="18" charset="0"/>
              </a:rPr>
              <a:t> ἀπ</a:t>
            </a:r>
            <a:r>
              <a:rPr lang="en-GB" dirty="0" err="1">
                <a:latin typeface="Cambria" panose="02040503050406030204" pitchFamily="18" charset="0"/>
                <a:ea typeface="Cambria" panose="02040503050406030204" pitchFamily="18" charset="0"/>
              </a:rPr>
              <a:t>εδήμησε</a:t>
            </a:r>
            <a:r>
              <a:rPr lang="en-GB" dirty="0">
                <a:latin typeface="Cambria" panose="02040503050406030204" pitchFamily="18" charset="0"/>
                <a:ea typeface="Cambria" panose="02040503050406030204" pitchFamily="18" charset="0"/>
              </a:rPr>
              <a:t> </a:t>
            </a:r>
            <a:r>
              <a:rPr lang="en-GB" dirty="0" err="1">
                <a:latin typeface="Cambria" panose="02040503050406030204" pitchFamily="18" charset="0"/>
                <a:ea typeface="Cambria" panose="02040503050406030204" pitchFamily="18" charset="0"/>
              </a:rPr>
              <a:t>τεθυκέν</a:t>
            </a:r>
            <a:r>
              <a:rPr lang="en-GB" dirty="0">
                <a:latin typeface="Cambria" panose="02040503050406030204" pitchFamily="18" charset="0"/>
                <a:ea typeface="Cambria" panose="02040503050406030204" pitchFamily="18" charset="0"/>
              </a:rPr>
              <a:t>αι τούτῳ τῷ θεῷ]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a:t>
            </a:r>
            <a:r>
              <a:rPr lang="en-GB" dirty="0" err="1">
                <a:latin typeface="Cambria" panose="02040503050406030204" pitchFamily="18" charset="0"/>
                <a:ea typeface="Cambria" panose="02040503050406030204" pitchFamily="18" charset="0"/>
              </a:rPr>
              <a:t>Eucleides</a:t>
            </a:r>
            <a:r>
              <a:rPr lang="en-GB" dirty="0">
                <a:latin typeface="Cambria" panose="02040503050406030204" pitchFamily="18" charset="0"/>
                <a:ea typeface="Cambria" panose="02040503050406030204" pitchFamily="18" charset="0"/>
              </a:rPr>
              <a:t>, accordingly, advised him to sacrifice just as he used to do, and said that it would be to his advantage. And the next day, upon coming to </a:t>
            </a:r>
            <a:r>
              <a:rPr lang="en-GB" dirty="0" err="1">
                <a:latin typeface="Cambria" panose="02040503050406030204" pitchFamily="18" charset="0"/>
                <a:ea typeface="Cambria" panose="02040503050406030204" pitchFamily="18" charset="0"/>
              </a:rPr>
              <a:t>Ophrynium</a:t>
            </a:r>
            <a:r>
              <a:rPr lang="en-GB" dirty="0">
                <a:latin typeface="Cambria" panose="02040503050406030204" pitchFamily="18" charset="0"/>
                <a:ea typeface="Cambria" panose="02040503050406030204" pitchFamily="18" charset="0"/>
              </a:rPr>
              <a:t>, Xenophon proceeded to sacrifice, offering whole victims of swine after the custom of his fathers, and he obtained favourable omens.’</a:t>
            </a:r>
          </a:p>
        </p:txBody>
      </p:sp>
      <p:sp>
        <p:nvSpPr>
          <p:cNvPr id="17" name="TextBox 16">
            <a:extLst>
              <a:ext uri="{FF2B5EF4-FFF2-40B4-BE49-F238E27FC236}">
                <a16:creationId xmlns:a16="http://schemas.microsoft.com/office/drawing/2014/main" id="{FAA63647-42FE-44E0-9C2D-3E13B97F1BBD}"/>
              </a:ext>
            </a:extLst>
          </p:cNvPr>
          <p:cNvSpPr txBox="1"/>
          <p:nvPr/>
        </p:nvSpPr>
        <p:spPr>
          <a:xfrm>
            <a:off x="194539" y="6269571"/>
            <a:ext cx="5536409" cy="307777"/>
          </a:xfrm>
          <a:prstGeom prst="rect">
            <a:avLst/>
          </a:prstGeom>
          <a:noFill/>
        </p:spPr>
        <p:txBody>
          <a:bodyPr wrap="square">
            <a:spAutoFit/>
          </a:bodyPr>
          <a:lstStyle/>
          <a:p>
            <a:r>
              <a:rPr lang="en-GB" sz="1400" dirty="0">
                <a:latin typeface="Cambria" panose="02040503050406030204" pitchFamily="18" charset="0"/>
                <a:ea typeface="Cambria" panose="02040503050406030204" pitchFamily="18" charset="0"/>
              </a:rPr>
              <a:t>Votive to Zeus </a:t>
            </a:r>
            <a:r>
              <a:rPr lang="en-GB" sz="1400" i="1" dirty="0" err="1">
                <a:latin typeface="Cambria" panose="02040503050406030204" pitchFamily="18" charset="0"/>
                <a:ea typeface="Cambria" panose="02040503050406030204" pitchFamily="18" charset="0"/>
              </a:rPr>
              <a:t>Meilichios</a:t>
            </a:r>
            <a:r>
              <a:rPr lang="en-GB" sz="1400" dirty="0">
                <a:latin typeface="Cambria" panose="02040503050406030204" pitchFamily="18" charset="0"/>
                <a:ea typeface="Cambria" panose="02040503050406030204" pitchFamily="18" charset="0"/>
              </a:rPr>
              <a:t> from the harbour at </a:t>
            </a:r>
            <a:r>
              <a:rPr lang="en-GB" sz="1400" dirty="0" err="1">
                <a:latin typeface="Cambria" panose="02040503050406030204" pitchFamily="18" charset="0"/>
                <a:ea typeface="Cambria" panose="02040503050406030204" pitchFamily="18" charset="0"/>
              </a:rPr>
              <a:t>Zea</a:t>
            </a:r>
            <a:r>
              <a:rPr lang="en-GB" sz="1400" dirty="0">
                <a:latin typeface="Cambria" panose="02040503050406030204" pitchFamily="18" charset="0"/>
                <a:ea typeface="Cambria" panose="02040503050406030204" pitchFamily="18" charset="0"/>
              </a:rPr>
              <a:t> C4BC, now in Berlin</a:t>
            </a:r>
          </a:p>
        </p:txBody>
      </p:sp>
    </p:spTree>
    <p:extLst>
      <p:ext uri="{BB962C8B-B14F-4D97-AF65-F5344CB8AC3E}">
        <p14:creationId xmlns:p14="http://schemas.microsoft.com/office/powerpoint/2010/main" val="190598984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raphical user interface, text, application&#10;&#10;Description automatically generated">
            <a:extLst>
              <a:ext uri="{FF2B5EF4-FFF2-40B4-BE49-F238E27FC236}">
                <a16:creationId xmlns:a16="http://schemas.microsoft.com/office/drawing/2014/main" id="{33618732-9306-4CFB-AB60-E348E3BA7B15}"/>
              </a:ext>
            </a:extLst>
          </p:cNvPr>
          <p:cNvPicPr>
            <a:picLocks noChangeAspect="1"/>
          </p:cNvPicPr>
          <p:nvPr/>
        </p:nvPicPr>
        <p:blipFill rotWithShape="1">
          <a:blip r:embed="rId2">
            <a:extLst>
              <a:ext uri="{28A0092B-C50C-407E-A947-70E740481C1C}">
                <a14:useLocalDpi xmlns:a14="http://schemas.microsoft.com/office/drawing/2010/main" val="0"/>
              </a:ext>
            </a:extLst>
          </a:blip>
          <a:srcRect b="30270"/>
          <a:stretch/>
        </p:blipFill>
        <p:spPr>
          <a:xfrm>
            <a:off x="2264728" y="3429000"/>
            <a:ext cx="7662542" cy="2270802"/>
          </a:xfrm>
          <a:prstGeom prst="rect">
            <a:avLst/>
          </a:prstGeom>
        </p:spPr>
      </p:pic>
      <p:pic>
        <p:nvPicPr>
          <p:cNvPr id="3" name="Picture 2" descr="Graphical user interface, text, application&#10;&#10;Description automatically generated">
            <a:extLst>
              <a:ext uri="{FF2B5EF4-FFF2-40B4-BE49-F238E27FC236}">
                <a16:creationId xmlns:a16="http://schemas.microsoft.com/office/drawing/2014/main" id="{EF8DCBDA-6F2D-4EDD-B4A6-3BC42C9C2DB0}"/>
              </a:ext>
            </a:extLst>
          </p:cNvPr>
          <p:cNvPicPr>
            <a:picLocks noChangeAspect="1"/>
          </p:cNvPicPr>
          <p:nvPr/>
        </p:nvPicPr>
        <p:blipFill rotWithShape="1">
          <a:blip r:embed="rId2">
            <a:extLst>
              <a:ext uri="{28A0092B-C50C-407E-A947-70E740481C1C}">
                <a14:useLocalDpi xmlns:a14="http://schemas.microsoft.com/office/drawing/2010/main" val="0"/>
              </a:ext>
            </a:extLst>
          </a:blip>
          <a:srcRect t="68518"/>
          <a:stretch/>
        </p:blipFill>
        <p:spPr>
          <a:xfrm>
            <a:off x="2264728" y="1588119"/>
            <a:ext cx="7662541" cy="1025230"/>
          </a:xfrm>
          <a:prstGeom prst="rect">
            <a:avLst/>
          </a:prstGeom>
        </p:spPr>
      </p:pic>
      <p:sp>
        <p:nvSpPr>
          <p:cNvPr id="9" name="TextBox 8">
            <a:extLst>
              <a:ext uri="{FF2B5EF4-FFF2-40B4-BE49-F238E27FC236}">
                <a16:creationId xmlns:a16="http://schemas.microsoft.com/office/drawing/2014/main" id="{64743EB5-DFEA-411C-AA7C-DD664C649C59}"/>
              </a:ext>
            </a:extLst>
          </p:cNvPr>
          <p:cNvSpPr txBox="1"/>
          <p:nvPr/>
        </p:nvSpPr>
        <p:spPr>
          <a:xfrm>
            <a:off x="2091955" y="2782669"/>
            <a:ext cx="7533492" cy="646331"/>
          </a:xfrm>
          <a:prstGeom prst="rect">
            <a:avLst/>
          </a:prstGeom>
          <a:noFill/>
        </p:spPr>
        <p:txBody>
          <a:bodyPr wrap="square" rtlCol="0">
            <a:spAutoFit/>
          </a:bodyPr>
          <a:lstStyle/>
          <a:p>
            <a:r>
              <a:rPr lang="en-GB" dirty="0">
                <a:latin typeface="Cambria" panose="02040503050406030204" pitchFamily="18" charset="0"/>
                <a:ea typeface="Cambria" panose="02040503050406030204" pitchFamily="18" charset="0"/>
              </a:rPr>
              <a:t>1. Links between politics and religion: Sourvinou-Inwood on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a:t>
            </a:r>
          </a:p>
          <a:p>
            <a:endParaRPr lang="en-GB" dirty="0">
              <a:latin typeface="Cambria" panose="02040503050406030204" pitchFamily="18" charset="0"/>
              <a:ea typeface="Cambria" panose="02040503050406030204" pitchFamily="18" charset="0"/>
            </a:endParaRPr>
          </a:p>
        </p:txBody>
      </p:sp>
      <p:sp>
        <p:nvSpPr>
          <p:cNvPr id="6" name="TextBox 5">
            <a:extLst>
              <a:ext uri="{FF2B5EF4-FFF2-40B4-BE49-F238E27FC236}">
                <a16:creationId xmlns:a16="http://schemas.microsoft.com/office/drawing/2014/main" id="{D279B3A1-CFA0-43FC-BE35-1A81BBA39558}"/>
              </a:ext>
            </a:extLst>
          </p:cNvPr>
          <p:cNvSpPr txBox="1"/>
          <p:nvPr/>
        </p:nvSpPr>
        <p:spPr>
          <a:xfrm>
            <a:off x="2091955" y="5819095"/>
            <a:ext cx="8381115" cy="646331"/>
          </a:xfrm>
          <a:prstGeom prst="rect">
            <a:avLst/>
          </a:prstGeom>
          <a:noFill/>
        </p:spPr>
        <p:txBody>
          <a:bodyPr wrap="square">
            <a:spAutoFit/>
          </a:bodyPr>
          <a:lstStyle/>
          <a:p>
            <a:r>
              <a:rPr lang="en-GB" dirty="0">
                <a:latin typeface="Cambria" panose="02040503050406030204" pitchFamily="18" charset="0"/>
                <a:ea typeface="Cambria" panose="02040503050406030204" pitchFamily="18" charset="0"/>
              </a:rPr>
              <a:t>2. New ways of thinking about Greek religion – Julia Kindt – </a:t>
            </a:r>
            <a:r>
              <a:rPr lang="en-GB" i="1" dirty="0">
                <a:latin typeface="Cambria" panose="02040503050406030204" pitchFamily="18" charset="0"/>
                <a:ea typeface="Cambria" panose="02040503050406030204" pitchFamily="18" charset="0"/>
              </a:rPr>
              <a:t>Rethinking Greek Religion </a:t>
            </a:r>
            <a:r>
              <a:rPr lang="en-GB" dirty="0">
                <a:latin typeface="Cambria" panose="02040503050406030204" pitchFamily="18" charset="0"/>
                <a:ea typeface="Cambria" panose="02040503050406030204" pitchFamily="18" charset="0"/>
              </a:rPr>
              <a:t>(including example of Dodona)</a:t>
            </a:r>
          </a:p>
        </p:txBody>
      </p:sp>
      <p:sp>
        <p:nvSpPr>
          <p:cNvPr id="7" name="TextBox 6">
            <a:extLst>
              <a:ext uri="{FF2B5EF4-FFF2-40B4-BE49-F238E27FC236}">
                <a16:creationId xmlns:a16="http://schemas.microsoft.com/office/drawing/2014/main" id="{2B9E0146-79D1-43E2-9ACA-8DACA6FA0E73}"/>
              </a:ext>
            </a:extLst>
          </p:cNvPr>
          <p:cNvSpPr txBox="1"/>
          <p:nvPr/>
        </p:nvSpPr>
        <p:spPr>
          <a:xfrm>
            <a:off x="1754372" y="392574"/>
            <a:ext cx="8537944" cy="984885"/>
          </a:xfrm>
          <a:prstGeom prst="rect">
            <a:avLst/>
          </a:prstGeom>
          <a:noFill/>
        </p:spPr>
        <p:txBody>
          <a:bodyPr wrap="square" rtlCol="0">
            <a:spAutoFit/>
          </a:bodyPr>
          <a:lstStyle/>
          <a:p>
            <a:pPr algn="ctr"/>
            <a:r>
              <a:rPr lang="en-GB" sz="2000" dirty="0">
                <a:latin typeface="Cambria" panose="02040503050406030204" pitchFamily="18" charset="0"/>
                <a:ea typeface="Cambria" panose="02040503050406030204" pitchFamily="18" charset="0"/>
              </a:rPr>
              <a:t>Aim: To point you towards general areas of modern scholarship which your students might find useful for certain parts of the curriculum</a:t>
            </a:r>
          </a:p>
          <a:p>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34460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7172" y="654327"/>
            <a:ext cx="9558670" cy="5909310"/>
          </a:xfrm>
          <a:prstGeom prst="rect">
            <a:avLst/>
          </a:prstGeom>
        </p:spPr>
        <p:txBody>
          <a:bodyPr wrap="square">
            <a:spAutoFit/>
          </a:bodyPr>
          <a:lstStyle/>
          <a:p>
            <a:pPr algn="ctr"/>
            <a:r>
              <a:rPr lang="en-GB" dirty="0">
                <a:latin typeface="Cambria"/>
                <a:cs typeface="Cambria"/>
              </a:rPr>
              <a:t>ONE ZEUS OR MANY?</a:t>
            </a:r>
          </a:p>
          <a:p>
            <a:r>
              <a:rPr lang="en-GB" dirty="0">
                <a:latin typeface="Cambria"/>
                <a:cs typeface="Cambria"/>
              </a:rPr>
              <a:t> </a:t>
            </a:r>
          </a:p>
          <a:p>
            <a:endParaRPr lang="en-GB" dirty="0">
              <a:latin typeface="Cambria"/>
              <a:cs typeface="Cambria"/>
            </a:endParaRPr>
          </a:p>
          <a:p>
            <a:r>
              <a:rPr lang="en-GB" dirty="0">
                <a:latin typeface="Cambria"/>
                <a:cs typeface="Cambria"/>
              </a:rPr>
              <a:t>‘A god with an epithet was not a different being, just one aspect seen in close up. And yet each part needed addressing </a:t>
            </a:r>
            <a:r>
              <a:rPr lang="en-GB" i="1" dirty="0">
                <a:latin typeface="Cambria"/>
                <a:cs typeface="Cambria"/>
              </a:rPr>
              <a:t>as if </a:t>
            </a:r>
            <a:r>
              <a:rPr lang="en-GB" dirty="0">
                <a:latin typeface="Cambria"/>
                <a:cs typeface="Cambria"/>
              </a:rPr>
              <a:t>separate, or </a:t>
            </a:r>
            <a:r>
              <a:rPr lang="en-GB" i="1" dirty="0">
                <a:latin typeface="Cambria"/>
                <a:cs typeface="Cambria"/>
              </a:rPr>
              <a:t>almost</a:t>
            </a:r>
            <a:r>
              <a:rPr lang="en-GB" dirty="0">
                <a:latin typeface="Cambria"/>
                <a:cs typeface="Cambria"/>
              </a:rPr>
              <a:t> as if separate, as Xenophon </a:t>
            </a:r>
            <a:r>
              <a:rPr lang="en-GB" i="1" dirty="0">
                <a:latin typeface="Cambria"/>
                <a:cs typeface="Cambria"/>
              </a:rPr>
              <a:t>Anabasis</a:t>
            </a:r>
            <a:r>
              <a:rPr lang="en-GB" dirty="0">
                <a:latin typeface="Cambria"/>
                <a:cs typeface="Cambria"/>
              </a:rPr>
              <a:t> attests [Xen. </a:t>
            </a:r>
            <a:r>
              <a:rPr lang="en-GB" i="1" dirty="0">
                <a:latin typeface="Cambria"/>
                <a:cs typeface="Cambria"/>
              </a:rPr>
              <a:t>Ana.</a:t>
            </a:r>
            <a:r>
              <a:rPr lang="en-GB" dirty="0">
                <a:latin typeface="Cambria"/>
                <a:cs typeface="Cambria"/>
              </a:rPr>
              <a:t> 7.81-86]’ Robert Parker (2011, 67)</a:t>
            </a:r>
          </a:p>
          <a:p>
            <a:endParaRPr lang="en-GB" dirty="0">
              <a:latin typeface="Cambria"/>
              <a:cs typeface="Cambria"/>
            </a:endParaRPr>
          </a:p>
          <a:p>
            <a:r>
              <a:rPr lang="en-GB" dirty="0">
                <a:solidFill>
                  <a:srgbClr val="FFFF00"/>
                </a:solidFill>
                <a:latin typeface="Cambria"/>
                <a:cs typeface="Cambria"/>
              </a:rPr>
              <a:t>[Brief look at CSR to make this clear in a bit]</a:t>
            </a:r>
          </a:p>
          <a:p>
            <a:endParaRPr lang="en-GB" dirty="0">
              <a:latin typeface="Cambria"/>
              <a:cs typeface="Cambria"/>
            </a:endParaRPr>
          </a:p>
          <a:p>
            <a:r>
              <a:rPr lang="en-GB" dirty="0">
                <a:latin typeface="Cambria"/>
                <a:cs typeface="Cambria"/>
              </a:rPr>
              <a:t>Sometimes minor gods were treated as separate, sometimes as attributes of major gods</a:t>
            </a:r>
          </a:p>
          <a:p>
            <a:endParaRPr lang="en-GB" dirty="0">
              <a:latin typeface="Cambria"/>
              <a:cs typeface="Cambria"/>
            </a:endParaRPr>
          </a:p>
          <a:p>
            <a:r>
              <a:rPr lang="en-GB" dirty="0">
                <a:latin typeface="Cambria"/>
                <a:cs typeface="Cambria"/>
              </a:rPr>
              <a:t>Nike and Eileithyia are sometimes separate, but c.f. Athena </a:t>
            </a:r>
            <a:r>
              <a:rPr lang="en-GB" i="1" dirty="0">
                <a:latin typeface="Cambria"/>
                <a:cs typeface="Cambria"/>
              </a:rPr>
              <a:t>Nike</a:t>
            </a:r>
            <a:r>
              <a:rPr lang="en-GB" dirty="0">
                <a:latin typeface="Cambria"/>
                <a:cs typeface="Cambria"/>
              </a:rPr>
              <a:t> and Artemis </a:t>
            </a:r>
            <a:r>
              <a:rPr lang="en-GB" i="1" dirty="0">
                <a:latin typeface="Cambria"/>
                <a:cs typeface="Cambria"/>
              </a:rPr>
              <a:t>Eileithyia</a:t>
            </a:r>
            <a:r>
              <a:rPr lang="en-GB" dirty="0">
                <a:latin typeface="Cambria"/>
                <a:cs typeface="Cambria"/>
              </a:rPr>
              <a:t> </a:t>
            </a:r>
          </a:p>
          <a:p>
            <a:endParaRPr lang="en-GB" dirty="0">
              <a:latin typeface="Cambria"/>
              <a:cs typeface="Cambria"/>
            </a:endParaRPr>
          </a:p>
          <a:p>
            <a:r>
              <a:rPr lang="en-GB" dirty="0">
                <a:latin typeface="Cambria"/>
                <a:cs typeface="Cambria"/>
              </a:rPr>
              <a:t>It is not clear how the Greeks understood this, but we know it had an effect on actual cult (separate cults are attested for example to both Nike and Athena </a:t>
            </a:r>
            <a:r>
              <a:rPr lang="en-GB" i="1" dirty="0">
                <a:latin typeface="Cambria"/>
                <a:cs typeface="Cambria"/>
              </a:rPr>
              <a:t>Nike</a:t>
            </a:r>
            <a:r>
              <a:rPr lang="en-GB" dirty="0">
                <a:latin typeface="Cambria"/>
                <a:cs typeface="Cambria"/>
              </a:rPr>
              <a:t>).</a:t>
            </a:r>
          </a:p>
          <a:p>
            <a:endParaRPr lang="en-GB" dirty="0">
              <a:latin typeface="Cambria"/>
              <a:cs typeface="Cambria"/>
            </a:endParaRPr>
          </a:p>
          <a:p>
            <a:endParaRPr lang="en-GB" dirty="0">
              <a:latin typeface="Cambria"/>
              <a:cs typeface="Cambria"/>
            </a:endParaRPr>
          </a:p>
          <a:p>
            <a:r>
              <a:rPr lang="en-GB" dirty="0">
                <a:latin typeface="Cambria"/>
                <a:cs typeface="Cambria"/>
              </a:rPr>
              <a:t>More examples – Zeus and Olympia as seen by Pausanias…</a:t>
            </a:r>
          </a:p>
          <a:p>
            <a:r>
              <a:rPr lang="en-GB" dirty="0">
                <a:latin typeface="Cambria"/>
                <a:cs typeface="Cambria"/>
              </a:rPr>
              <a:t> </a:t>
            </a:r>
          </a:p>
          <a:p>
            <a:endParaRPr lang="en-GB" dirty="0">
              <a:latin typeface="Cambria"/>
              <a:cs typeface="Cambria"/>
            </a:endParaRPr>
          </a:p>
          <a:p>
            <a:endParaRPr lang="en-GB" dirty="0">
              <a:latin typeface="Cambria"/>
              <a:cs typeface="Cambria"/>
            </a:endParaRPr>
          </a:p>
        </p:txBody>
      </p:sp>
    </p:spTree>
    <p:extLst>
      <p:ext uri="{BB962C8B-B14F-4D97-AF65-F5344CB8AC3E}">
        <p14:creationId xmlns:p14="http://schemas.microsoft.com/office/powerpoint/2010/main" val="2329797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29" y="176123"/>
            <a:ext cx="8708090" cy="923330"/>
          </a:xfrm>
          <a:prstGeom prst="rect">
            <a:avLst/>
          </a:prstGeom>
        </p:spPr>
        <p:txBody>
          <a:bodyPr wrap="square">
            <a:spAutoFit/>
          </a:bodyPr>
          <a:lstStyle/>
          <a:p>
            <a:pPr algn="ctr"/>
            <a:r>
              <a:rPr lang="en-GB" dirty="0">
                <a:latin typeface="Cambria"/>
                <a:cs typeface="Cambria"/>
              </a:rPr>
              <a:t>GODS AND THEIR EPITHETS</a:t>
            </a:r>
          </a:p>
          <a:p>
            <a:pPr algn="ctr"/>
            <a:r>
              <a:rPr lang="en-GB" dirty="0">
                <a:latin typeface="Cambria"/>
                <a:cs typeface="Cambria"/>
              </a:rPr>
              <a:t>ZEUS AT OLYMPIA</a:t>
            </a:r>
          </a:p>
          <a:p>
            <a:r>
              <a:rPr lang="en-GB" dirty="0">
                <a:latin typeface="Cambria"/>
                <a:cs typeface="Cambria"/>
              </a:rPr>
              <a:t>  </a:t>
            </a:r>
          </a:p>
        </p:txBody>
      </p:sp>
      <p:sp>
        <p:nvSpPr>
          <p:cNvPr id="3" name="Rectangle 2"/>
          <p:cNvSpPr/>
          <p:nvPr/>
        </p:nvSpPr>
        <p:spPr>
          <a:xfrm>
            <a:off x="627321" y="1302834"/>
            <a:ext cx="10845209" cy="5355312"/>
          </a:xfrm>
          <a:prstGeom prst="rect">
            <a:avLst/>
          </a:prstGeom>
        </p:spPr>
        <p:txBody>
          <a:bodyPr wrap="square">
            <a:spAutoFit/>
          </a:bodyPr>
          <a:lstStyle/>
          <a:p>
            <a:endParaRPr lang="en-US" dirty="0">
              <a:latin typeface="Cambria"/>
              <a:cs typeface="Cambria"/>
            </a:endParaRPr>
          </a:p>
          <a:p>
            <a:r>
              <a:rPr lang="en-US" dirty="0">
                <a:latin typeface="Cambria"/>
                <a:cs typeface="Cambria"/>
              </a:rPr>
              <a:t>[Pausanias 5.14.4-10]</a:t>
            </a:r>
          </a:p>
          <a:p>
            <a:endParaRPr lang="en-US" dirty="0">
              <a:latin typeface="Cambria"/>
              <a:cs typeface="Cambria"/>
            </a:endParaRPr>
          </a:p>
          <a:p>
            <a:r>
              <a:rPr lang="en-US" dirty="0">
                <a:latin typeface="Cambria"/>
                <a:cs typeface="Cambria"/>
              </a:rPr>
              <a:t>[4] Now that I have finished my account of the greatest altar, let me proceed to describe all the </a:t>
            </a:r>
            <a:r>
              <a:rPr lang="en-US" b="1" dirty="0">
                <a:latin typeface="Cambria"/>
                <a:cs typeface="Cambria"/>
              </a:rPr>
              <a:t>altars in Olympia</a:t>
            </a:r>
            <a:r>
              <a:rPr lang="en-US" dirty="0">
                <a:latin typeface="Cambria"/>
                <a:cs typeface="Cambria"/>
              </a:rPr>
              <a:t>…[The Eleans] sacrifice to Hestia first, secondly to </a:t>
            </a:r>
            <a:r>
              <a:rPr lang="en-US" dirty="0">
                <a:solidFill>
                  <a:srgbClr val="FFFF00"/>
                </a:solidFill>
                <a:latin typeface="Cambria"/>
                <a:cs typeface="Cambria"/>
              </a:rPr>
              <a:t>Zeus </a:t>
            </a:r>
            <a:r>
              <a:rPr lang="en-US" i="1" dirty="0">
                <a:solidFill>
                  <a:srgbClr val="FFFF00"/>
                </a:solidFill>
                <a:latin typeface="Cambria"/>
                <a:cs typeface="Cambria"/>
              </a:rPr>
              <a:t>Olympios</a:t>
            </a:r>
            <a:r>
              <a:rPr lang="en-US" dirty="0">
                <a:solidFill>
                  <a:srgbClr val="FFFF00"/>
                </a:solidFill>
                <a:latin typeface="Cambria"/>
                <a:cs typeface="Cambria"/>
              </a:rPr>
              <a:t> </a:t>
            </a:r>
            <a:r>
              <a:rPr lang="en-US" dirty="0">
                <a:latin typeface="Cambria"/>
                <a:cs typeface="Cambria"/>
              </a:rPr>
              <a:t>(Olympian Zeus), going to the altar within the temple, thirdly to </a:t>
            </a:r>
            <a:r>
              <a:rPr lang="en-US" dirty="0">
                <a:solidFill>
                  <a:srgbClr val="FFFF00"/>
                </a:solidFill>
                <a:latin typeface="Cambria"/>
                <a:cs typeface="Cambria"/>
              </a:rPr>
              <a:t>Zeus </a:t>
            </a:r>
            <a:r>
              <a:rPr lang="en-US" i="1" dirty="0">
                <a:solidFill>
                  <a:srgbClr val="FFFF00"/>
                </a:solidFill>
                <a:latin typeface="Cambria"/>
                <a:cs typeface="Cambria"/>
              </a:rPr>
              <a:t>Laoetas</a:t>
            </a:r>
            <a:r>
              <a:rPr lang="en-US" dirty="0">
                <a:solidFill>
                  <a:srgbClr val="FFFF00"/>
                </a:solidFill>
                <a:latin typeface="Cambria"/>
                <a:cs typeface="Cambria"/>
              </a:rPr>
              <a:t> </a:t>
            </a:r>
            <a:r>
              <a:rPr lang="en-US" dirty="0">
                <a:latin typeface="Cambria"/>
                <a:cs typeface="Cambria"/>
              </a:rPr>
              <a:t>(Zeus of the people) and to Poseidon Laoetas. This sacrifice too it is usual to offer on one altar. Fourthly and fifthly they sacrifice to Artemis and to Athena, Goddess of Booty, [5] sixthly to the Worker Goddess. The descendants of Pheidias, called Cleansers, have received from the Eleans the privilege of cleaning the image of Zeus from the dirt that settles on it, and they sacrifice to the Worker Goddess before they begin to polish the image. There is another altar of Athena near the temple, and by it a square altar of Artemis rising gently to a height. </a:t>
            </a:r>
          </a:p>
          <a:p>
            <a:endParaRPr lang="en-US" dirty="0">
              <a:latin typeface="Cambria"/>
              <a:cs typeface="Cambria"/>
            </a:endParaRPr>
          </a:p>
          <a:p>
            <a:r>
              <a:rPr lang="en-US" dirty="0">
                <a:latin typeface="Cambria"/>
                <a:cs typeface="Cambria"/>
              </a:rPr>
              <a:t>[6] After the altars I have enumerated there is one on which they sacrifice to </a:t>
            </a:r>
            <a:r>
              <a:rPr lang="en-US" dirty="0" err="1">
                <a:latin typeface="Cambria"/>
                <a:cs typeface="Cambria"/>
              </a:rPr>
              <a:t>Alpheius</a:t>
            </a:r>
            <a:r>
              <a:rPr lang="en-US" dirty="0">
                <a:latin typeface="Cambria"/>
                <a:cs typeface="Cambria"/>
              </a:rPr>
              <a:t> and Artemis together. The cause of this Pindar, I think, intimates in an ode, and I give it in my account of </a:t>
            </a:r>
            <a:r>
              <a:rPr lang="en-US" dirty="0" err="1">
                <a:latin typeface="Cambria"/>
                <a:cs typeface="Cambria"/>
              </a:rPr>
              <a:t>Letrini</a:t>
            </a:r>
            <a:r>
              <a:rPr lang="en-US" dirty="0">
                <a:latin typeface="Cambria"/>
                <a:cs typeface="Cambria"/>
              </a:rPr>
              <a:t>. Not far from it stands another altar of </a:t>
            </a:r>
            <a:r>
              <a:rPr lang="en-US" dirty="0" err="1">
                <a:latin typeface="Cambria"/>
                <a:cs typeface="Cambria"/>
              </a:rPr>
              <a:t>Alpheius</a:t>
            </a:r>
            <a:r>
              <a:rPr lang="en-US" dirty="0">
                <a:latin typeface="Cambria"/>
                <a:cs typeface="Cambria"/>
              </a:rPr>
              <a:t>, and by it one of Hephaestus. This altar of Hephaestus some Eleans call the altar of </a:t>
            </a:r>
            <a:r>
              <a:rPr lang="en-US" dirty="0">
                <a:solidFill>
                  <a:srgbClr val="FFFF00"/>
                </a:solidFill>
                <a:latin typeface="Cambria"/>
                <a:cs typeface="Cambria"/>
              </a:rPr>
              <a:t>Zeus </a:t>
            </a:r>
            <a:r>
              <a:rPr lang="en-US" i="1" dirty="0">
                <a:solidFill>
                  <a:srgbClr val="FFFF00"/>
                </a:solidFill>
                <a:latin typeface="Cambria"/>
                <a:cs typeface="Cambria"/>
              </a:rPr>
              <a:t>Areios</a:t>
            </a:r>
            <a:r>
              <a:rPr lang="en-US" dirty="0">
                <a:solidFill>
                  <a:srgbClr val="FFFF00"/>
                </a:solidFill>
                <a:latin typeface="Cambria"/>
                <a:cs typeface="Cambria"/>
              </a:rPr>
              <a:t> </a:t>
            </a:r>
            <a:r>
              <a:rPr lang="en-US" dirty="0">
                <a:latin typeface="Cambria"/>
                <a:cs typeface="Cambria"/>
              </a:rPr>
              <a:t>(Warlike Zeus). These same Eleans also say that Oenomaus used to sacrifice to Zeus Areios on this altar whenever he was about to begin a chariot-race with one of the suitors of </a:t>
            </a:r>
            <a:r>
              <a:rPr lang="en-US" dirty="0" err="1">
                <a:latin typeface="Cambria"/>
                <a:cs typeface="Cambria"/>
              </a:rPr>
              <a:t>Hippodameia</a:t>
            </a:r>
            <a:r>
              <a:rPr lang="en-US" dirty="0">
                <a:latin typeface="Cambria"/>
                <a:cs typeface="Cambria"/>
              </a:rPr>
              <a:t>.</a:t>
            </a:r>
          </a:p>
          <a:p>
            <a:endParaRPr lang="en-US" dirty="0">
              <a:latin typeface="Cambria"/>
              <a:cs typeface="Cambria"/>
            </a:endParaRPr>
          </a:p>
          <a:p>
            <a:endParaRPr lang="en-US" dirty="0">
              <a:latin typeface="Cambria"/>
              <a:cs typeface="Cambria"/>
            </a:endParaRPr>
          </a:p>
        </p:txBody>
      </p:sp>
    </p:spTree>
    <p:extLst>
      <p:ext uri="{BB962C8B-B14F-4D97-AF65-F5344CB8AC3E}">
        <p14:creationId xmlns:p14="http://schemas.microsoft.com/office/powerpoint/2010/main" val="2713400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29" y="176122"/>
            <a:ext cx="8708090" cy="923330"/>
          </a:xfrm>
          <a:prstGeom prst="rect">
            <a:avLst/>
          </a:prstGeom>
        </p:spPr>
        <p:txBody>
          <a:bodyPr wrap="square">
            <a:spAutoFit/>
          </a:bodyPr>
          <a:lstStyle/>
          <a:p>
            <a:pPr algn="ctr"/>
            <a:r>
              <a:rPr lang="en-GB" dirty="0">
                <a:latin typeface="Cambria"/>
                <a:cs typeface="Cambria"/>
              </a:rPr>
              <a:t>GODS AND THEIR EPITHETS</a:t>
            </a:r>
          </a:p>
          <a:p>
            <a:pPr algn="ctr"/>
            <a:r>
              <a:rPr lang="en-GB" dirty="0">
                <a:latin typeface="Cambria"/>
                <a:cs typeface="Cambria"/>
              </a:rPr>
              <a:t>  ZEUS AT OLYMPIA</a:t>
            </a:r>
          </a:p>
          <a:p>
            <a:endParaRPr lang="en-GB" dirty="0">
              <a:latin typeface="Cambria"/>
              <a:cs typeface="Cambria"/>
            </a:endParaRPr>
          </a:p>
        </p:txBody>
      </p:sp>
      <p:sp>
        <p:nvSpPr>
          <p:cNvPr id="5" name="Rectangle 4"/>
          <p:cNvSpPr/>
          <p:nvPr/>
        </p:nvSpPr>
        <p:spPr>
          <a:xfrm>
            <a:off x="3810000" y="1720840"/>
            <a:ext cx="4572000" cy="369332"/>
          </a:xfrm>
          <a:prstGeom prst="rect">
            <a:avLst/>
          </a:prstGeom>
        </p:spPr>
        <p:txBody>
          <a:bodyPr>
            <a:spAutoFit/>
          </a:bodyPr>
          <a:lstStyle/>
          <a:p>
            <a:endParaRPr lang="en-US" dirty="0"/>
          </a:p>
        </p:txBody>
      </p:sp>
      <p:sp>
        <p:nvSpPr>
          <p:cNvPr id="4" name="Rectangle 3"/>
          <p:cNvSpPr/>
          <p:nvPr/>
        </p:nvSpPr>
        <p:spPr>
          <a:xfrm>
            <a:off x="808075" y="1905506"/>
            <a:ext cx="10324213" cy="3970318"/>
          </a:xfrm>
          <a:prstGeom prst="rect">
            <a:avLst/>
          </a:prstGeom>
        </p:spPr>
        <p:txBody>
          <a:bodyPr wrap="square">
            <a:spAutoFit/>
          </a:bodyPr>
          <a:lstStyle/>
          <a:p>
            <a:r>
              <a:rPr lang="en-US" dirty="0">
                <a:latin typeface="Cambria"/>
                <a:cs typeface="Cambria"/>
              </a:rPr>
              <a:t>[7] After this stands an altar of Heracles surnamed </a:t>
            </a:r>
            <a:r>
              <a:rPr lang="en-US" dirty="0" err="1">
                <a:latin typeface="Cambria"/>
                <a:cs typeface="Cambria"/>
              </a:rPr>
              <a:t>Parastates</a:t>
            </a:r>
            <a:r>
              <a:rPr lang="en-US" dirty="0">
                <a:latin typeface="Cambria"/>
                <a:cs typeface="Cambria"/>
              </a:rPr>
              <a:t> （Assistant）; there are also altars of the brothers of Heracles—</a:t>
            </a:r>
            <a:r>
              <a:rPr lang="en-US" dirty="0" err="1">
                <a:latin typeface="Cambria"/>
                <a:cs typeface="Cambria"/>
              </a:rPr>
              <a:t>Epimedes</a:t>
            </a:r>
            <a:r>
              <a:rPr lang="en-US" dirty="0">
                <a:latin typeface="Cambria"/>
                <a:cs typeface="Cambria"/>
              </a:rPr>
              <a:t>, </a:t>
            </a:r>
            <a:r>
              <a:rPr lang="en-US" dirty="0" err="1">
                <a:latin typeface="Cambria"/>
                <a:cs typeface="Cambria"/>
              </a:rPr>
              <a:t>Idas</a:t>
            </a:r>
            <a:r>
              <a:rPr lang="en-US" dirty="0">
                <a:latin typeface="Cambria"/>
                <a:cs typeface="Cambria"/>
              </a:rPr>
              <a:t>, </a:t>
            </a:r>
            <a:r>
              <a:rPr lang="en-US" dirty="0" err="1">
                <a:latin typeface="Cambria"/>
                <a:cs typeface="Cambria"/>
              </a:rPr>
              <a:t>Paeonaeus</a:t>
            </a:r>
            <a:r>
              <a:rPr lang="en-US" dirty="0">
                <a:latin typeface="Cambria"/>
                <a:cs typeface="Cambria"/>
              </a:rPr>
              <a:t>, and </a:t>
            </a:r>
            <a:r>
              <a:rPr lang="en-US" dirty="0" err="1">
                <a:latin typeface="Cambria"/>
                <a:cs typeface="Cambria"/>
              </a:rPr>
              <a:t>Iasus</a:t>
            </a:r>
            <a:r>
              <a:rPr lang="en-US" dirty="0">
                <a:latin typeface="Cambria"/>
                <a:cs typeface="Cambria"/>
              </a:rPr>
              <a:t>; I am aware, however, that the altar of </a:t>
            </a:r>
            <a:r>
              <a:rPr lang="en-US" dirty="0" err="1">
                <a:latin typeface="Cambria"/>
                <a:cs typeface="Cambria"/>
              </a:rPr>
              <a:t>Idas</a:t>
            </a:r>
            <a:r>
              <a:rPr lang="en-US" dirty="0">
                <a:latin typeface="Cambria"/>
                <a:cs typeface="Cambria"/>
              </a:rPr>
              <a:t> is called by others the altar of </a:t>
            </a:r>
            <a:r>
              <a:rPr lang="en-US" dirty="0" err="1">
                <a:latin typeface="Cambria"/>
                <a:cs typeface="Cambria"/>
              </a:rPr>
              <a:t>Acesidas</a:t>
            </a:r>
            <a:r>
              <a:rPr lang="en-US" dirty="0">
                <a:latin typeface="Cambria"/>
                <a:cs typeface="Cambria"/>
              </a:rPr>
              <a:t>. At the place where are the foundations of the house of Oenomaus stand two altars: one is of </a:t>
            </a:r>
            <a:r>
              <a:rPr lang="en-US" dirty="0">
                <a:solidFill>
                  <a:srgbClr val="FFFF00"/>
                </a:solidFill>
                <a:latin typeface="Cambria"/>
                <a:cs typeface="Cambria"/>
              </a:rPr>
              <a:t>Zeus </a:t>
            </a:r>
            <a:r>
              <a:rPr lang="en-US" i="1" dirty="0">
                <a:solidFill>
                  <a:srgbClr val="FFFF00"/>
                </a:solidFill>
                <a:latin typeface="Cambria"/>
                <a:cs typeface="Cambria"/>
              </a:rPr>
              <a:t>Herkeios</a:t>
            </a:r>
            <a:r>
              <a:rPr lang="en-US" dirty="0">
                <a:solidFill>
                  <a:srgbClr val="FFFF00"/>
                </a:solidFill>
                <a:latin typeface="Cambria"/>
                <a:cs typeface="Cambria"/>
              </a:rPr>
              <a:t> </a:t>
            </a:r>
            <a:r>
              <a:rPr lang="en-US" dirty="0">
                <a:latin typeface="Cambria"/>
                <a:cs typeface="Cambria"/>
              </a:rPr>
              <a:t>(Zeus of the Courtyard), which Oenomaus appears to have had built himself, and the other of </a:t>
            </a:r>
            <a:r>
              <a:rPr lang="en-US" dirty="0">
                <a:solidFill>
                  <a:srgbClr val="FFFF00"/>
                </a:solidFill>
                <a:latin typeface="Cambria"/>
                <a:cs typeface="Cambria"/>
              </a:rPr>
              <a:t>Zeus </a:t>
            </a:r>
            <a:r>
              <a:rPr lang="en-US" i="1" dirty="0">
                <a:solidFill>
                  <a:srgbClr val="FFFF00"/>
                </a:solidFill>
                <a:latin typeface="Cambria"/>
                <a:cs typeface="Cambria"/>
              </a:rPr>
              <a:t>Keraunos</a:t>
            </a:r>
            <a:r>
              <a:rPr lang="en-US" dirty="0">
                <a:solidFill>
                  <a:srgbClr val="FFFF00"/>
                </a:solidFill>
                <a:latin typeface="Cambria"/>
                <a:cs typeface="Cambria"/>
              </a:rPr>
              <a:t> </a:t>
            </a:r>
            <a:r>
              <a:rPr lang="en-US" dirty="0">
                <a:latin typeface="Cambria"/>
                <a:cs typeface="Cambria"/>
              </a:rPr>
              <a:t>(Zeus of the Thunderbolt), which I believe they built later, when the thunderbolt had struck the house of Oenomaus. </a:t>
            </a:r>
          </a:p>
          <a:p>
            <a:endParaRPr lang="en-US" dirty="0">
              <a:latin typeface="Cambria"/>
              <a:cs typeface="Cambria"/>
            </a:endParaRPr>
          </a:p>
          <a:p>
            <a:r>
              <a:rPr lang="en-US" dirty="0">
                <a:latin typeface="Cambria"/>
                <a:cs typeface="Cambria"/>
              </a:rPr>
              <a:t>[8] An account of the great altar I gave a little way back; it is called the altar of Olympian Zeus. By it is an altar of Unknown Gods, and after this an altar of Zeus Purifier, one of Victory, and another of </a:t>
            </a:r>
            <a:r>
              <a:rPr lang="en-US" dirty="0">
                <a:solidFill>
                  <a:srgbClr val="FFFF00"/>
                </a:solidFill>
                <a:latin typeface="Cambria"/>
                <a:cs typeface="Cambria"/>
              </a:rPr>
              <a:t>Zeus</a:t>
            </a:r>
            <a:r>
              <a:rPr lang="en-US" dirty="0">
                <a:latin typeface="Cambria"/>
                <a:cs typeface="Cambria"/>
              </a:rPr>
              <a:t>—this time surnamed </a:t>
            </a:r>
            <a:r>
              <a:rPr lang="en-US" i="1" dirty="0" err="1">
                <a:solidFill>
                  <a:srgbClr val="FFFF00"/>
                </a:solidFill>
                <a:latin typeface="Cambria"/>
                <a:cs typeface="Cambria"/>
              </a:rPr>
              <a:t>Chthonios</a:t>
            </a:r>
            <a:r>
              <a:rPr lang="en-US" dirty="0">
                <a:latin typeface="Cambria"/>
                <a:cs typeface="Cambria"/>
              </a:rPr>
              <a:t> (Underground). There are also altars of all gods, and of Hera surnamed Olympian, this too being made of ashes. They say that it was dedicated by </a:t>
            </a:r>
            <a:r>
              <a:rPr lang="en-US" dirty="0" err="1">
                <a:latin typeface="Cambria"/>
                <a:cs typeface="Cambria"/>
              </a:rPr>
              <a:t>Clymenus</a:t>
            </a:r>
            <a:r>
              <a:rPr lang="en-US" dirty="0">
                <a:latin typeface="Cambria"/>
                <a:cs typeface="Cambria"/>
              </a:rPr>
              <a:t>. After this comes an altar of Apollo and Hermes in common, because the Greeks have a story about them that Hermes invented the lyre and Apollo the lute.</a:t>
            </a:r>
          </a:p>
          <a:p>
            <a:endParaRPr lang="en-US" dirty="0">
              <a:latin typeface="Cambria"/>
              <a:cs typeface="Cambria"/>
            </a:endParaRPr>
          </a:p>
        </p:txBody>
      </p:sp>
    </p:spTree>
    <p:extLst>
      <p:ext uri="{BB962C8B-B14F-4D97-AF65-F5344CB8AC3E}">
        <p14:creationId xmlns:p14="http://schemas.microsoft.com/office/powerpoint/2010/main" val="9507639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29" y="176122"/>
            <a:ext cx="8708090" cy="923330"/>
          </a:xfrm>
          <a:prstGeom prst="rect">
            <a:avLst/>
          </a:prstGeom>
        </p:spPr>
        <p:txBody>
          <a:bodyPr wrap="square">
            <a:spAutoFit/>
          </a:bodyPr>
          <a:lstStyle/>
          <a:p>
            <a:pPr algn="ctr"/>
            <a:r>
              <a:rPr lang="en-GB" dirty="0">
                <a:latin typeface="Cambria"/>
                <a:cs typeface="Cambria"/>
              </a:rPr>
              <a:t>GODS AND THEIR EPITHETS</a:t>
            </a:r>
          </a:p>
          <a:p>
            <a:pPr algn="ctr"/>
            <a:r>
              <a:rPr lang="en-GB" dirty="0">
                <a:latin typeface="Cambria"/>
                <a:cs typeface="Cambria"/>
              </a:rPr>
              <a:t>  ZEUS AT OLYMPIA</a:t>
            </a:r>
          </a:p>
          <a:p>
            <a:endParaRPr lang="en-GB" dirty="0">
              <a:latin typeface="Cambria"/>
              <a:cs typeface="Cambria"/>
            </a:endParaRPr>
          </a:p>
        </p:txBody>
      </p:sp>
      <p:sp>
        <p:nvSpPr>
          <p:cNvPr id="5" name="Rectangle 4"/>
          <p:cNvSpPr/>
          <p:nvPr/>
        </p:nvSpPr>
        <p:spPr>
          <a:xfrm>
            <a:off x="3810000" y="1720840"/>
            <a:ext cx="4572000" cy="369332"/>
          </a:xfrm>
          <a:prstGeom prst="rect">
            <a:avLst/>
          </a:prstGeom>
        </p:spPr>
        <p:txBody>
          <a:bodyPr>
            <a:spAutoFit/>
          </a:bodyPr>
          <a:lstStyle/>
          <a:p>
            <a:endParaRPr lang="en-US" dirty="0"/>
          </a:p>
        </p:txBody>
      </p:sp>
      <p:sp>
        <p:nvSpPr>
          <p:cNvPr id="3" name="Rectangle 2"/>
          <p:cNvSpPr/>
          <p:nvPr/>
        </p:nvSpPr>
        <p:spPr>
          <a:xfrm>
            <a:off x="999460" y="1388209"/>
            <a:ext cx="10100931" cy="4801314"/>
          </a:xfrm>
          <a:prstGeom prst="rect">
            <a:avLst/>
          </a:prstGeom>
        </p:spPr>
        <p:txBody>
          <a:bodyPr wrap="square">
            <a:spAutoFit/>
          </a:bodyPr>
          <a:lstStyle/>
          <a:p>
            <a:r>
              <a:rPr lang="en-US" dirty="0">
                <a:latin typeface="Cambria"/>
                <a:cs typeface="Cambria"/>
              </a:rPr>
              <a:t>[9] Next come an altar of Concord, another of Athena, and the altar of the Mother of the gods. Quite close to the entrance to the stadium are two altars; one they call the altar of Hermes of the Games, the other the altar of Opportunity. I know that a hymn to Opportunity is one of the poems of Ion of Chios; in the hymn Opportunity is made out to be the youngest child of Zeus. Near the treasury of the </a:t>
            </a:r>
            <a:r>
              <a:rPr lang="en-US" dirty="0" err="1">
                <a:latin typeface="Cambria"/>
                <a:cs typeface="Cambria"/>
              </a:rPr>
              <a:t>Sicyonians</a:t>
            </a:r>
            <a:r>
              <a:rPr lang="en-US" dirty="0">
                <a:latin typeface="Cambria"/>
                <a:cs typeface="Cambria"/>
              </a:rPr>
              <a:t> is an altar of Heracles, either one of the </a:t>
            </a:r>
            <a:r>
              <a:rPr lang="en-US" dirty="0" err="1">
                <a:latin typeface="Cambria"/>
                <a:cs typeface="Cambria"/>
              </a:rPr>
              <a:t>Curetes</a:t>
            </a:r>
            <a:r>
              <a:rPr lang="en-US" dirty="0">
                <a:latin typeface="Cambria"/>
                <a:cs typeface="Cambria"/>
              </a:rPr>
              <a:t> or the son of </a:t>
            </a:r>
            <a:r>
              <a:rPr lang="en-US" dirty="0" err="1">
                <a:latin typeface="Cambria"/>
                <a:cs typeface="Cambria"/>
              </a:rPr>
              <a:t>Alcmena</a:t>
            </a:r>
            <a:r>
              <a:rPr lang="en-US" dirty="0">
                <a:latin typeface="Cambria"/>
                <a:cs typeface="Cambria"/>
              </a:rPr>
              <a:t>, for both accounts are given. </a:t>
            </a:r>
          </a:p>
          <a:p>
            <a:endParaRPr lang="en-US" dirty="0">
              <a:latin typeface="Cambria"/>
              <a:cs typeface="Cambria"/>
            </a:endParaRPr>
          </a:p>
          <a:p>
            <a:r>
              <a:rPr lang="en-US" dirty="0">
                <a:latin typeface="Cambria"/>
                <a:cs typeface="Cambria"/>
              </a:rPr>
              <a:t>[10] On what is called the </a:t>
            </a:r>
            <a:r>
              <a:rPr lang="en-US" dirty="0" err="1">
                <a:latin typeface="Cambria"/>
                <a:cs typeface="Cambria"/>
              </a:rPr>
              <a:t>Gaeum</a:t>
            </a:r>
            <a:r>
              <a:rPr lang="en-US" dirty="0">
                <a:latin typeface="Cambria"/>
                <a:cs typeface="Cambria"/>
              </a:rPr>
              <a:t> (sanctuary of Earth) is an altar of Earth; it too is of ashes. In more ancient days they say that there was an oracle also of Earth in this place. On what is called the </a:t>
            </a:r>
            <a:r>
              <a:rPr lang="en-US" dirty="0" err="1">
                <a:latin typeface="Cambria"/>
                <a:cs typeface="Cambria"/>
              </a:rPr>
              <a:t>Stomium</a:t>
            </a:r>
            <a:r>
              <a:rPr lang="en-US" dirty="0">
                <a:latin typeface="Cambria"/>
                <a:cs typeface="Cambria"/>
              </a:rPr>
              <a:t> （Mouth） the altar to Themis has been built. All round the altar of </a:t>
            </a:r>
            <a:r>
              <a:rPr lang="en-US" dirty="0">
                <a:solidFill>
                  <a:srgbClr val="FFFF00"/>
                </a:solidFill>
                <a:latin typeface="Cambria"/>
                <a:cs typeface="Cambria"/>
              </a:rPr>
              <a:t>Zeus </a:t>
            </a:r>
            <a:r>
              <a:rPr lang="en-US" i="1" dirty="0">
                <a:solidFill>
                  <a:srgbClr val="FFFF00"/>
                </a:solidFill>
                <a:latin typeface="Cambria"/>
                <a:cs typeface="Cambria"/>
              </a:rPr>
              <a:t>Kataibatos</a:t>
            </a:r>
            <a:r>
              <a:rPr lang="en-US" dirty="0">
                <a:solidFill>
                  <a:srgbClr val="FFFF00"/>
                </a:solidFill>
                <a:latin typeface="Cambria"/>
                <a:cs typeface="Cambria"/>
              </a:rPr>
              <a:t> </a:t>
            </a:r>
            <a:r>
              <a:rPr lang="en-US" dirty="0">
                <a:latin typeface="Cambria"/>
                <a:cs typeface="Cambria"/>
              </a:rPr>
              <a:t>(Zeus Descender – i.e., Lightning) runs a fence; this altar is near the great altar made of the ashes. </a:t>
            </a:r>
          </a:p>
          <a:p>
            <a:endParaRPr lang="en-US" b="1" dirty="0">
              <a:latin typeface="Cambria"/>
              <a:cs typeface="Cambria"/>
            </a:endParaRPr>
          </a:p>
          <a:p>
            <a:r>
              <a:rPr lang="en-US" dirty="0">
                <a:solidFill>
                  <a:srgbClr val="FFFF00"/>
                </a:solidFill>
                <a:latin typeface="Cambria"/>
                <a:cs typeface="Cambria"/>
              </a:rPr>
              <a:t>The reader must remember that the altars have not been enumerated in the order in which they stand, but the order followed by my narrative is that followed by the Eleans in their sacrifices</a:t>
            </a:r>
            <a:r>
              <a:rPr lang="en-US" dirty="0">
                <a:latin typeface="Cambria"/>
                <a:cs typeface="Cambria"/>
              </a:rPr>
              <a:t>. By the sacred enclosure of Pelops is an altar of Dionysus and the Graces in common; between them is an altar of the Muses, and next to these an altar of the Nymphs.</a:t>
            </a:r>
          </a:p>
          <a:p>
            <a:endParaRPr lang="en-US" dirty="0">
              <a:latin typeface="Cambria"/>
              <a:cs typeface="Cambria"/>
            </a:endParaRPr>
          </a:p>
        </p:txBody>
      </p:sp>
    </p:spTree>
    <p:extLst>
      <p:ext uri="{BB962C8B-B14F-4D97-AF65-F5344CB8AC3E}">
        <p14:creationId xmlns:p14="http://schemas.microsoft.com/office/powerpoint/2010/main" val="1275848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06206" y="111620"/>
            <a:ext cx="8446042" cy="4524315"/>
          </a:xfrm>
          <a:prstGeom prst="rect">
            <a:avLst/>
          </a:prstGeom>
        </p:spPr>
        <p:txBody>
          <a:bodyPr wrap="square">
            <a:spAutoFit/>
          </a:bodyPr>
          <a:lstStyle/>
          <a:p>
            <a:pPr algn="ctr"/>
            <a:r>
              <a:rPr lang="en-US" dirty="0">
                <a:latin typeface="Cambria"/>
                <a:cs typeface="Cambria"/>
              </a:rPr>
              <a:t>ZEUS AT OLYMPIA</a:t>
            </a:r>
          </a:p>
          <a:p>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Olympios</a:t>
            </a:r>
            <a:r>
              <a:rPr lang="en-US" dirty="0">
                <a:solidFill>
                  <a:srgbClr val="FFFF00"/>
                </a:solidFill>
                <a:latin typeface="Cambria"/>
                <a:cs typeface="Cambria"/>
              </a:rPr>
              <a:t> </a:t>
            </a:r>
            <a:r>
              <a:rPr lang="en-US" dirty="0">
                <a:latin typeface="Cambria"/>
                <a:cs typeface="Cambria"/>
              </a:rPr>
              <a:t>(Olympian Zeus)</a:t>
            </a:r>
          </a:p>
          <a:p>
            <a:pPr algn="ctr"/>
            <a:endParaRPr lang="en-US" dirty="0">
              <a:latin typeface="Cambria"/>
              <a:cs typeface="Cambria"/>
            </a:endParaRPr>
          </a:p>
          <a:p>
            <a:pPr algn="ctr"/>
            <a:r>
              <a:rPr lang="en-US" dirty="0">
                <a:solidFill>
                  <a:srgbClr val="FFFF00"/>
                </a:solidFill>
                <a:latin typeface="Cambria"/>
                <a:cs typeface="Cambria"/>
              </a:rPr>
              <a:t> Zeus </a:t>
            </a:r>
            <a:r>
              <a:rPr lang="en-US" i="1" dirty="0">
                <a:solidFill>
                  <a:srgbClr val="FFFF00"/>
                </a:solidFill>
                <a:latin typeface="Cambria"/>
                <a:cs typeface="Cambria"/>
              </a:rPr>
              <a:t>Laoetas</a:t>
            </a:r>
            <a:r>
              <a:rPr lang="en-US" dirty="0">
                <a:solidFill>
                  <a:srgbClr val="FFFF00"/>
                </a:solidFill>
                <a:latin typeface="Cambria"/>
                <a:cs typeface="Cambria"/>
              </a:rPr>
              <a:t> </a:t>
            </a:r>
            <a:r>
              <a:rPr lang="en-US" dirty="0">
                <a:latin typeface="Cambria"/>
                <a:cs typeface="Cambria"/>
              </a:rPr>
              <a:t>(Zeus of the People)</a:t>
            </a:r>
            <a:endParaRPr lang="en-US" dirty="0"/>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Kataibatos</a:t>
            </a:r>
            <a:r>
              <a:rPr lang="en-US" dirty="0">
                <a:solidFill>
                  <a:srgbClr val="FFFF00"/>
                </a:solidFill>
                <a:latin typeface="Cambria"/>
                <a:cs typeface="Cambria"/>
              </a:rPr>
              <a:t> </a:t>
            </a:r>
            <a:r>
              <a:rPr lang="en-US" dirty="0">
                <a:latin typeface="Cambria"/>
                <a:cs typeface="Cambria"/>
              </a:rPr>
              <a:t>(Zeus Descender – i.e. Lightning) </a:t>
            </a:r>
            <a:endParaRPr lang="en-US" dirty="0"/>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Areios</a:t>
            </a:r>
            <a:r>
              <a:rPr lang="en-US" dirty="0">
                <a:solidFill>
                  <a:srgbClr val="FFFF00"/>
                </a:solidFill>
                <a:latin typeface="Cambria"/>
                <a:cs typeface="Cambria"/>
              </a:rPr>
              <a:t> </a:t>
            </a:r>
            <a:r>
              <a:rPr lang="en-US" dirty="0">
                <a:latin typeface="Cambria"/>
                <a:cs typeface="Cambria"/>
              </a:rPr>
              <a:t>(Warlike Zeus)</a:t>
            </a:r>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Herkeios</a:t>
            </a:r>
            <a:r>
              <a:rPr lang="en-US" dirty="0">
                <a:solidFill>
                  <a:srgbClr val="FFFF00"/>
                </a:solidFill>
                <a:latin typeface="Cambria"/>
                <a:cs typeface="Cambria"/>
              </a:rPr>
              <a:t> </a:t>
            </a:r>
            <a:r>
              <a:rPr lang="en-US" dirty="0">
                <a:latin typeface="Cambria"/>
                <a:cs typeface="Cambria"/>
              </a:rPr>
              <a:t>(Zeus of the Courtyard) </a:t>
            </a:r>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Keraunos</a:t>
            </a:r>
            <a:r>
              <a:rPr lang="en-US" dirty="0">
                <a:solidFill>
                  <a:srgbClr val="FFFF00"/>
                </a:solidFill>
                <a:latin typeface="Cambria"/>
                <a:cs typeface="Cambria"/>
              </a:rPr>
              <a:t> </a:t>
            </a:r>
            <a:r>
              <a:rPr lang="en-US" dirty="0">
                <a:latin typeface="Cambria"/>
                <a:cs typeface="Cambria"/>
              </a:rPr>
              <a:t>(Zeus of the Thunderbolt) </a:t>
            </a:r>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Chthonios</a:t>
            </a:r>
            <a:r>
              <a:rPr lang="en-US" dirty="0">
                <a:solidFill>
                  <a:srgbClr val="FFFF00"/>
                </a:solidFill>
                <a:latin typeface="Cambria"/>
                <a:cs typeface="Cambria"/>
              </a:rPr>
              <a:t> </a:t>
            </a:r>
            <a:r>
              <a:rPr lang="en-US" dirty="0">
                <a:latin typeface="Cambria"/>
                <a:cs typeface="Cambria"/>
              </a:rPr>
              <a:t>(Zeus of the Earth)</a:t>
            </a:r>
          </a:p>
          <a:p>
            <a:endParaRPr lang="en-US" dirty="0">
              <a:latin typeface="Cambria"/>
              <a:cs typeface="Cambria"/>
            </a:endParaRPr>
          </a:p>
        </p:txBody>
      </p:sp>
      <p:sp>
        <p:nvSpPr>
          <p:cNvPr id="4" name="TextBox 3">
            <a:extLst>
              <a:ext uri="{FF2B5EF4-FFF2-40B4-BE49-F238E27FC236}">
                <a16:creationId xmlns:a16="http://schemas.microsoft.com/office/drawing/2014/main" id="{8A0665D7-D6F5-4FE8-8F52-1BCFD1FC52FE}"/>
              </a:ext>
            </a:extLst>
          </p:cNvPr>
          <p:cNvSpPr txBox="1"/>
          <p:nvPr/>
        </p:nvSpPr>
        <p:spPr>
          <a:xfrm>
            <a:off x="3312608" y="5348316"/>
            <a:ext cx="5433237" cy="369332"/>
          </a:xfrm>
          <a:prstGeom prst="rect">
            <a:avLst/>
          </a:prstGeom>
          <a:noFill/>
        </p:spPr>
        <p:txBody>
          <a:bodyPr wrap="square">
            <a:spAutoFit/>
          </a:bodyPr>
          <a:lstStyle/>
          <a:p>
            <a:r>
              <a:rPr lang="en-GB" dirty="0">
                <a:solidFill>
                  <a:srgbClr val="FFFF00"/>
                </a:solidFill>
                <a:latin typeface="Cambria" panose="02040503050406030204" pitchFamily="18" charset="0"/>
                <a:ea typeface="Cambria" panose="02040503050406030204" pitchFamily="18" charset="0"/>
              </a:rPr>
              <a:t>How might CSR help us understand this complexity?</a:t>
            </a:r>
            <a:r>
              <a:rPr lang="en-GB" dirty="0">
                <a:latin typeface="Cambria" panose="02040503050406030204" pitchFamily="18" charset="0"/>
                <a:ea typeface="Cambria" panose="02040503050406030204" pitchFamily="18" charset="0"/>
              </a:rPr>
              <a:t> </a:t>
            </a:r>
          </a:p>
        </p:txBody>
      </p:sp>
    </p:spTree>
    <p:extLst>
      <p:ext uri="{BB962C8B-B14F-4D97-AF65-F5344CB8AC3E}">
        <p14:creationId xmlns:p14="http://schemas.microsoft.com/office/powerpoint/2010/main" val="2302103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978041568846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2379" y="149495"/>
            <a:ext cx="4114800" cy="6172200"/>
          </a:xfrm>
          <a:prstGeom prst="rect">
            <a:avLst/>
          </a:prstGeom>
        </p:spPr>
      </p:pic>
    </p:spTree>
    <p:extLst>
      <p:ext uri="{BB962C8B-B14F-4D97-AF65-F5344CB8AC3E}">
        <p14:creationId xmlns:p14="http://schemas.microsoft.com/office/powerpoint/2010/main" val="2575542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3767" y="197346"/>
            <a:ext cx="10848107" cy="6463308"/>
          </a:xfrm>
          <a:prstGeom prst="rect">
            <a:avLst/>
          </a:prstGeom>
          <a:noFill/>
        </p:spPr>
        <p:txBody>
          <a:bodyPr wrap="square" rtlCol="0">
            <a:spAutoFit/>
          </a:bodyPr>
          <a:lstStyle/>
          <a:p>
            <a:r>
              <a:rPr lang="en-US" b="1" dirty="0">
                <a:solidFill>
                  <a:srgbClr val="FF0000"/>
                </a:solidFill>
                <a:latin typeface="Cambria" panose="02040503050406030204" pitchFamily="18" charset="0"/>
                <a:ea typeface="Cambria" panose="02040503050406030204" pitchFamily="18" charset="0"/>
              </a:rPr>
              <a:t>Intuitive Cognition </a:t>
            </a:r>
            <a:r>
              <a:rPr lang="en-US" dirty="0">
                <a:latin typeface="Cambria" panose="02040503050406030204" pitchFamily="18" charset="0"/>
                <a:ea typeface="Cambria" panose="02040503050406030204" pitchFamily="18" charset="0"/>
              </a:rPr>
              <a:t>											              </a:t>
            </a:r>
            <a:r>
              <a:rPr lang="en-US" b="1" dirty="0">
                <a:solidFill>
                  <a:srgbClr val="FF0000"/>
                </a:solidFill>
                <a:latin typeface="Cambria" panose="02040503050406030204" pitchFamily="18" charset="0"/>
                <a:ea typeface="Cambria" panose="02040503050406030204" pitchFamily="18" charset="0"/>
              </a:rPr>
              <a:t>Reflective Cognition</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Fast, effortless, implicit 										             Slow, effortful, explicit</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Tied to emotions and 										                         Tied to logic/intellect </a:t>
            </a:r>
          </a:p>
          <a:p>
            <a:r>
              <a:rPr lang="en-US" dirty="0">
                <a:latin typeface="Cambria" panose="02040503050406030204" pitchFamily="18" charset="0"/>
                <a:ea typeface="Cambria" panose="02040503050406030204" pitchFamily="18" charset="0"/>
              </a:rPr>
              <a:t>highly compelling                          							                                       cool and measured</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When I throw a rock in the air, 		                   	                                              When I throw a rock at a </a:t>
            </a:r>
          </a:p>
          <a:p>
            <a:r>
              <a:rPr lang="en-US" dirty="0">
                <a:latin typeface="Cambria" panose="02040503050406030204" pitchFamily="18" charset="0"/>
                <a:ea typeface="Cambria" panose="02040503050406030204" pitchFamily="18" charset="0"/>
              </a:rPr>
              <a:t>it comes back down                                                                                                            policeman I get arrested</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When I am hungry, I eat       					                   	                        Don’t eat twelve Mars Bars</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The Sun sets     										                                           The Earth moves</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I pray to God as if he is a 									                        God is omnipotent and</a:t>
            </a:r>
          </a:p>
          <a:p>
            <a:r>
              <a:rPr lang="en-US" dirty="0">
                <a:latin typeface="Cambria" panose="02040503050406030204" pitchFamily="18" charset="0"/>
                <a:ea typeface="Cambria" panose="02040503050406030204" pitchFamily="18" charset="0"/>
              </a:rPr>
              <a:t>listening human who needs to be told…    						                                              omniscient</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Zeus </a:t>
            </a:r>
            <a:r>
              <a:rPr lang="en-US" i="1" dirty="0" err="1">
                <a:latin typeface="Cambria" panose="02040503050406030204" pitchFamily="18" charset="0"/>
                <a:ea typeface="Cambria" panose="02040503050406030204" pitchFamily="18" charset="0"/>
              </a:rPr>
              <a:t>Chthonios</a:t>
            </a:r>
            <a:r>
              <a:rPr lang="en-US" dirty="0">
                <a:latin typeface="Cambria" panose="02040503050406030204" pitchFamily="18" charset="0"/>
                <a:ea typeface="Cambria" panose="02040503050406030204" pitchFamily="18" charset="0"/>
              </a:rPr>
              <a:t> lives in Olympia                        					                  Zeus lives on Mt Olympus</a:t>
            </a:r>
          </a:p>
          <a:p>
            <a:endParaRPr lang="en-US" dirty="0">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I must sacrifice to both Zeus </a:t>
            </a:r>
            <a:r>
              <a:rPr lang="en-US" i="1" dirty="0" err="1">
                <a:latin typeface="Cambria" panose="02040503050406030204" pitchFamily="18" charset="0"/>
                <a:ea typeface="Cambria" panose="02040503050406030204" pitchFamily="18" charset="0"/>
              </a:rPr>
              <a:t>Olympios</a:t>
            </a:r>
            <a:r>
              <a:rPr lang="en-US" dirty="0">
                <a:latin typeface="Cambria" panose="02040503050406030204" pitchFamily="18" charset="0"/>
                <a:ea typeface="Cambria" panose="02040503050406030204" pitchFamily="18" charset="0"/>
              </a:rPr>
              <a:t>                                                        Zeus </a:t>
            </a:r>
            <a:r>
              <a:rPr lang="en-US" i="1" dirty="0">
                <a:latin typeface="Cambria" panose="02040503050406030204" pitchFamily="18" charset="0"/>
                <a:ea typeface="Cambria" panose="02040503050406030204" pitchFamily="18" charset="0"/>
              </a:rPr>
              <a:t>Olympios</a:t>
            </a:r>
            <a:r>
              <a:rPr lang="en-US" dirty="0">
                <a:latin typeface="Cambria" panose="02040503050406030204" pitchFamily="18" charset="0"/>
                <a:ea typeface="Cambria" panose="02040503050406030204" pitchFamily="18" charset="0"/>
              </a:rPr>
              <a:t> and Zeus </a:t>
            </a:r>
            <a:r>
              <a:rPr lang="en-US" i="1" dirty="0">
                <a:latin typeface="Cambria" panose="02040503050406030204" pitchFamily="18" charset="0"/>
                <a:ea typeface="Cambria" panose="02040503050406030204" pitchFamily="18" charset="0"/>
              </a:rPr>
              <a:t>Meilichios</a:t>
            </a:r>
            <a:r>
              <a:rPr lang="en-US" dirty="0">
                <a:latin typeface="Cambria" panose="02040503050406030204" pitchFamily="18" charset="0"/>
                <a:ea typeface="Cambria" panose="02040503050406030204" pitchFamily="18" charset="0"/>
              </a:rPr>
              <a:t> </a:t>
            </a:r>
          </a:p>
          <a:p>
            <a:r>
              <a:rPr lang="en-US" dirty="0">
                <a:latin typeface="Cambria" panose="02040503050406030204" pitchFamily="18" charset="0"/>
                <a:ea typeface="Cambria" panose="02040503050406030204" pitchFamily="18" charset="0"/>
              </a:rPr>
              <a:t>and Zeus </a:t>
            </a:r>
            <a:r>
              <a:rPr lang="en-US" i="1" dirty="0" err="1">
                <a:latin typeface="Cambria" panose="02040503050406030204" pitchFamily="18" charset="0"/>
                <a:ea typeface="Cambria" panose="02040503050406030204" pitchFamily="18" charset="0"/>
              </a:rPr>
              <a:t>Meilichios</a:t>
            </a:r>
            <a:r>
              <a:rPr lang="en-US" i="1" dirty="0">
                <a:latin typeface="Cambria" panose="02040503050406030204" pitchFamily="18" charset="0"/>
                <a:ea typeface="Cambria" panose="02040503050406030204" pitchFamily="18" charset="0"/>
              </a:rPr>
              <a:t> </a:t>
            </a:r>
            <a:r>
              <a:rPr lang="en-US" dirty="0">
                <a:latin typeface="Cambria" panose="02040503050406030204" pitchFamily="18" charset="0"/>
                <a:ea typeface="Cambria" panose="02040503050406030204" pitchFamily="18" charset="0"/>
              </a:rPr>
              <a:t>as if they were separate 	                                                                   are both just ‘Zeus’</a:t>
            </a:r>
          </a:p>
          <a:p>
            <a:endParaRPr lang="en-US" dirty="0">
              <a:latin typeface="Cambria" panose="02040503050406030204" pitchFamily="18" charset="0"/>
              <a:ea typeface="Cambria" panose="02040503050406030204" pitchFamily="18" charset="0"/>
            </a:endParaRPr>
          </a:p>
          <a:p>
            <a:pPr lvl="3"/>
            <a:r>
              <a:rPr lang="en-US" dirty="0">
                <a:solidFill>
                  <a:srgbClr val="FFFF00"/>
                </a:solidFill>
                <a:latin typeface="Cambria" panose="02040503050406030204" pitchFamily="18" charset="0"/>
                <a:ea typeface="Cambria" panose="02040503050406030204" pitchFamily="18" charset="0"/>
              </a:rPr>
              <a:t>We can hold contradictory intuitive and reflective cognitions at the same time</a:t>
            </a:r>
          </a:p>
        </p:txBody>
      </p:sp>
    </p:spTree>
    <p:extLst>
      <p:ext uri="{BB962C8B-B14F-4D97-AF65-F5344CB8AC3E}">
        <p14:creationId xmlns:p14="http://schemas.microsoft.com/office/powerpoint/2010/main" val="2227986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06206" y="111620"/>
            <a:ext cx="8446042" cy="4524315"/>
          </a:xfrm>
          <a:prstGeom prst="rect">
            <a:avLst/>
          </a:prstGeom>
        </p:spPr>
        <p:txBody>
          <a:bodyPr wrap="square">
            <a:spAutoFit/>
          </a:bodyPr>
          <a:lstStyle/>
          <a:p>
            <a:pPr algn="ctr"/>
            <a:r>
              <a:rPr lang="en-US" dirty="0">
                <a:latin typeface="Cambria"/>
                <a:cs typeface="Cambria"/>
              </a:rPr>
              <a:t>ZEUS AT OLYMPIA</a:t>
            </a:r>
          </a:p>
          <a:p>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Olympios</a:t>
            </a:r>
            <a:r>
              <a:rPr lang="en-US" dirty="0">
                <a:solidFill>
                  <a:srgbClr val="FFFF00"/>
                </a:solidFill>
                <a:latin typeface="Cambria"/>
                <a:cs typeface="Cambria"/>
              </a:rPr>
              <a:t> </a:t>
            </a:r>
            <a:r>
              <a:rPr lang="en-US" dirty="0">
                <a:latin typeface="Cambria"/>
                <a:cs typeface="Cambria"/>
              </a:rPr>
              <a:t>(Olympian Zeus)</a:t>
            </a:r>
          </a:p>
          <a:p>
            <a:pPr algn="ctr"/>
            <a:endParaRPr lang="en-US" dirty="0">
              <a:latin typeface="Cambria"/>
              <a:cs typeface="Cambria"/>
            </a:endParaRPr>
          </a:p>
          <a:p>
            <a:pPr algn="ctr"/>
            <a:r>
              <a:rPr lang="en-US" dirty="0">
                <a:solidFill>
                  <a:srgbClr val="FFFF00"/>
                </a:solidFill>
                <a:latin typeface="Cambria"/>
                <a:cs typeface="Cambria"/>
              </a:rPr>
              <a:t> Zeus </a:t>
            </a:r>
            <a:r>
              <a:rPr lang="en-US" i="1" dirty="0">
                <a:solidFill>
                  <a:srgbClr val="FFFF00"/>
                </a:solidFill>
                <a:latin typeface="Cambria"/>
                <a:cs typeface="Cambria"/>
              </a:rPr>
              <a:t>Laoetas</a:t>
            </a:r>
            <a:r>
              <a:rPr lang="en-US" dirty="0">
                <a:solidFill>
                  <a:srgbClr val="FFFF00"/>
                </a:solidFill>
                <a:latin typeface="Cambria"/>
                <a:cs typeface="Cambria"/>
              </a:rPr>
              <a:t> </a:t>
            </a:r>
            <a:r>
              <a:rPr lang="en-US" dirty="0">
                <a:latin typeface="Cambria"/>
                <a:cs typeface="Cambria"/>
              </a:rPr>
              <a:t>(Zeus of the People)</a:t>
            </a:r>
            <a:endParaRPr lang="en-US" dirty="0"/>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Kataibatos</a:t>
            </a:r>
            <a:r>
              <a:rPr lang="en-US" dirty="0">
                <a:solidFill>
                  <a:srgbClr val="FFFF00"/>
                </a:solidFill>
                <a:latin typeface="Cambria"/>
                <a:cs typeface="Cambria"/>
              </a:rPr>
              <a:t> </a:t>
            </a:r>
            <a:r>
              <a:rPr lang="en-US" dirty="0">
                <a:latin typeface="Cambria"/>
                <a:cs typeface="Cambria"/>
              </a:rPr>
              <a:t>(Zeus Descender – i.e. Lightning) </a:t>
            </a:r>
            <a:endParaRPr lang="en-US" dirty="0"/>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Areios</a:t>
            </a:r>
            <a:r>
              <a:rPr lang="en-US" dirty="0">
                <a:solidFill>
                  <a:srgbClr val="FFFF00"/>
                </a:solidFill>
                <a:latin typeface="Cambria"/>
                <a:cs typeface="Cambria"/>
              </a:rPr>
              <a:t> </a:t>
            </a:r>
            <a:r>
              <a:rPr lang="en-US" dirty="0">
                <a:latin typeface="Cambria"/>
                <a:cs typeface="Cambria"/>
              </a:rPr>
              <a:t>(Warlike Zeus)</a:t>
            </a:r>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Herkeios</a:t>
            </a:r>
            <a:r>
              <a:rPr lang="en-US" dirty="0">
                <a:solidFill>
                  <a:srgbClr val="FFFF00"/>
                </a:solidFill>
                <a:latin typeface="Cambria"/>
                <a:cs typeface="Cambria"/>
              </a:rPr>
              <a:t> </a:t>
            </a:r>
            <a:r>
              <a:rPr lang="en-US" dirty="0">
                <a:latin typeface="Cambria"/>
                <a:cs typeface="Cambria"/>
              </a:rPr>
              <a:t>(Zeus of the Courtyard) </a:t>
            </a:r>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Keraunos</a:t>
            </a:r>
            <a:r>
              <a:rPr lang="en-US" dirty="0">
                <a:solidFill>
                  <a:srgbClr val="FFFF00"/>
                </a:solidFill>
                <a:latin typeface="Cambria"/>
                <a:cs typeface="Cambria"/>
              </a:rPr>
              <a:t> </a:t>
            </a:r>
            <a:r>
              <a:rPr lang="en-US" dirty="0">
                <a:latin typeface="Cambria"/>
                <a:cs typeface="Cambria"/>
              </a:rPr>
              <a:t>(Zeus of the Thunderbolt) </a:t>
            </a:r>
          </a:p>
          <a:p>
            <a:pPr algn="ctr"/>
            <a:endParaRPr lang="en-US" b="1" dirty="0">
              <a:latin typeface="Cambria"/>
              <a:cs typeface="Cambria"/>
            </a:endParaRPr>
          </a:p>
          <a:p>
            <a:pPr algn="ctr"/>
            <a:r>
              <a:rPr lang="en-US" dirty="0">
                <a:solidFill>
                  <a:srgbClr val="FFFF00"/>
                </a:solidFill>
                <a:latin typeface="Cambria"/>
                <a:cs typeface="Cambria"/>
              </a:rPr>
              <a:t>Zeus </a:t>
            </a:r>
            <a:r>
              <a:rPr lang="en-US" i="1" dirty="0">
                <a:solidFill>
                  <a:srgbClr val="FFFF00"/>
                </a:solidFill>
                <a:latin typeface="Cambria"/>
                <a:cs typeface="Cambria"/>
              </a:rPr>
              <a:t>Chthonios</a:t>
            </a:r>
            <a:r>
              <a:rPr lang="en-US" dirty="0">
                <a:solidFill>
                  <a:srgbClr val="FFFF00"/>
                </a:solidFill>
                <a:latin typeface="Cambria"/>
                <a:cs typeface="Cambria"/>
              </a:rPr>
              <a:t> </a:t>
            </a:r>
            <a:r>
              <a:rPr lang="en-US" dirty="0">
                <a:latin typeface="Cambria"/>
                <a:cs typeface="Cambria"/>
              </a:rPr>
              <a:t>(Zeus of the Earth)</a:t>
            </a:r>
          </a:p>
          <a:p>
            <a:endParaRPr lang="en-US" dirty="0">
              <a:latin typeface="Cambria"/>
              <a:cs typeface="Cambria"/>
            </a:endParaRPr>
          </a:p>
        </p:txBody>
      </p:sp>
      <p:sp>
        <p:nvSpPr>
          <p:cNvPr id="4" name="TextBox 3">
            <a:extLst>
              <a:ext uri="{FF2B5EF4-FFF2-40B4-BE49-F238E27FC236}">
                <a16:creationId xmlns:a16="http://schemas.microsoft.com/office/drawing/2014/main" id="{8A0665D7-D6F5-4FE8-8F52-1BCFD1FC52FE}"/>
              </a:ext>
            </a:extLst>
          </p:cNvPr>
          <p:cNvSpPr txBox="1"/>
          <p:nvPr/>
        </p:nvSpPr>
        <p:spPr>
          <a:xfrm>
            <a:off x="372140" y="4635935"/>
            <a:ext cx="11355572" cy="2031325"/>
          </a:xfrm>
          <a:prstGeom prst="rect">
            <a:avLst/>
          </a:prstGeom>
          <a:noFill/>
        </p:spPr>
        <p:txBody>
          <a:bodyPr wrap="square">
            <a:spAutoFit/>
          </a:bodyPr>
          <a:lstStyle/>
          <a:p>
            <a:pPr algn="ctr"/>
            <a:r>
              <a:rPr lang="en-GB" dirty="0">
                <a:solidFill>
                  <a:srgbClr val="FFFF00"/>
                </a:solidFill>
                <a:latin typeface="Cambria" panose="02040503050406030204" pitchFamily="18" charset="0"/>
                <a:ea typeface="Cambria" panose="02040503050406030204" pitchFamily="18" charset="0"/>
              </a:rPr>
              <a:t>How might CSR help us understand this complexity?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It is the intuitive approach which separates each of the separate </a:t>
            </a:r>
            <a:r>
              <a:rPr lang="en-GB" dirty="0" err="1">
                <a:latin typeface="Cambria" panose="02040503050406030204" pitchFamily="18" charset="0"/>
                <a:ea typeface="Cambria" panose="02040503050406030204" pitchFamily="18" charset="0"/>
              </a:rPr>
              <a:t>Zeuses</a:t>
            </a:r>
            <a:r>
              <a:rPr lang="en-GB" dirty="0">
                <a:latin typeface="Cambria" panose="02040503050406030204" pitchFamily="18" charset="0"/>
                <a:ea typeface="Cambria" panose="02040503050406030204" pitchFamily="18" charset="0"/>
              </a:rPr>
              <a:t>; each were worshipped in their own place as if physically present (intuitive)– but rationally (reflective), they could be seen as aspects of one Zeus who lived on Olympus.</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 Greeks felt no need to reconcile these irreconcilable views. </a:t>
            </a:r>
          </a:p>
        </p:txBody>
      </p:sp>
    </p:spTree>
    <p:extLst>
      <p:ext uri="{BB962C8B-B14F-4D97-AF65-F5344CB8AC3E}">
        <p14:creationId xmlns:p14="http://schemas.microsoft.com/office/powerpoint/2010/main" val="823468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20725" y="451862"/>
            <a:ext cx="9845749" cy="5632311"/>
          </a:xfrm>
          <a:prstGeom prst="rect">
            <a:avLst/>
          </a:prstGeom>
        </p:spPr>
        <p:txBody>
          <a:bodyPr wrap="square">
            <a:spAutoFit/>
          </a:bodyPr>
          <a:lstStyle/>
          <a:p>
            <a:pPr algn="ctr"/>
            <a:r>
              <a:rPr lang="en-US" dirty="0">
                <a:latin typeface="Cambria"/>
                <a:cs typeface="Cambria"/>
              </a:rPr>
              <a:t>Epithets</a:t>
            </a:r>
          </a:p>
          <a:p>
            <a:endParaRPr lang="en-US" b="1" dirty="0">
              <a:latin typeface="Cambria"/>
              <a:cs typeface="Cambria"/>
            </a:endParaRPr>
          </a:p>
          <a:p>
            <a:endParaRPr lang="en-US" dirty="0">
              <a:latin typeface="Cambria"/>
              <a:cs typeface="Cambria"/>
            </a:endParaRPr>
          </a:p>
          <a:p>
            <a:r>
              <a:rPr lang="en-US" dirty="0">
                <a:latin typeface="Cambria"/>
                <a:cs typeface="Cambria"/>
              </a:rPr>
              <a:t>Veering towards orthopraxy, certain gods with epithets had certain locations and ways of being worshipped. </a:t>
            </a:r>
          </a:p>
          <a:p>
            <a:endParaRPr lang="en-US" dirty="0">
              <a:latin typeface="Cambria"/>
              <a:cs typeface="Cambria"/>
            </a:endParaRPr>
          </a:p>
          <a:p>
            <a:r>
              <a:rPr lang="en-US" dirty="0">
                <a:latin typeface="Cambria"/>
                <a:cs typeface="Cambria"/>
              </a:rPr>
              <a:t>These local aspects  required certain actions and rituals </a:t>
            </a:r>
            <a:r>
              <a:rPr lang="en-US" i="1" dirty="0">
                <a:latin typeface="Cambria"/>
                <a:cs typeface="Cambria"/>
              </a:rPr>
              <a:t>as if </a:t>
            </a:r>
            <a:r>
              <a:rPr lang="en-US" dirty="0">
                <a:latin typeface="Cambria"/>
                <a:cs typeface="Cambria"/>
              </a:rPr>
              <a:t>separate gods. </a:t>
            </a:r>
          </a:p>
          <a:p>
            <a:endParaRPr lang="en-US" dirty="0">
              <a:latin typeface="Cambria"/>
              <a:cs typeface="Cambria"/>
            </a:endParaRPr>
          </a:p>
          <a:p>
            <a:r>
              <a:rPr lang="en-US" dirty="0">
                <a:latin typeface="Cambria"/>
                <a:cs typeface="Cambria"/>
              </a:rPr>
              <a:t>But going home afterwards the Greeks would have reflected that these different </a:t>
            </a:r>
            <a:r>
              <a:rPr lang="en-US" dirty="0" err="1">
                <a:latin typeface="Cambria"/>
                <a:cs typeface="Cambria"/>
              </a:rPr>
              <a:t>Zeuses</a:t>
            </a:r>
            <a:r>
              <a:rPr lang="en-US" dirty="0">
                <a:latin typeface="Cambria"/>
                <a:cs typeface="Cambria"/>
              </a:rPr>
              <a:t>, say, were all one and the same. </a:t>
            </a:r>
          </a:p>
          <a:p>
            <a:endParaRPr lang="en-US" dirty="0">
              <a:latin typeface="Cambria"/>
              <a:cs typeface="Cambria"/>
            </a:endParaRPr>
          </a:p>
          <a:p>
            <a:endParaRPr lang="en-US" dirty="0">
              <a:latin typeface="Cambria"/>
              <a:cs typeface="Cambria"/>
            </a:endParaRPr>
          </a:p>
          <a:p>
            <a:endParaRPr lang="en-US" dirty="0">
              <a:latin typeface="Cambria"/>
              <a:cs typeface="Cambria"/>
            </a:endParaRPr>
          </a:p>
          <a:p>
            <a:endParaRPr lang="en-US" dirty="0">
              <a:latin typeface="Cambria"/>
              <a:cs typeface="Cambria"/>
            </a:endParaRPr>
          </a:p>
          <a:p>
            <a:r>
              <a:rPr lang="en-US" dirty="0">
                <a:latin typeface="Cambria"/>
                <a:cs typeface="Cambria"/>
              </a:rPr>
              <a:t>It is </a:t>
            </a:r>
            <a:r>
              <a:rPr lang="en-US" i="1" dirty="0">
                <a:latin typeface="Cambria"/>
                <a:cs typeface="Cambria"/>
              </a:rPr>
              <a:t>as if </a:t>
            </a:r>
            <a:r>
              <a:rPr lang="en-US" dirty="0">
                <a:latin typeface="Cambria"/>
                <a:cs typeface="Cambria"/>
              </a:rPr>
              <a:t>a god was responsible for many separate areas (Zeus </a:t>
            </a:r>
            <a:r>
              <a:rPr lang="en-US" i="1" dirty="0">
                <a:latin typeface="Cambria"/>
                <a:cs typeface="Cambria"/>
              </a:rPr>
              <a:t>Herkeios</a:t>
            </a:r>
            <a:r>
              <a:rPr lang="en-US" dirty="0">
                <a:latin typeface="Cambria"/>
                <a:cs typeface="Cambria"/>
              </a:rPr>
              <a:t> of boundaries, or Zeus </a:t>
            </a:r>
            <a:r>
              <a:rPr lang="en-US" i="1" dirty="0">
                <a:latin typeface="Cambria"/>
                <a:cs typeface="Cambria"/>
              </a:rPr>
              <a:t>Areios</a:t>
            </a:r>
            <a:r>
              <a:rPr lang="en-US" dirty="0">
                <a:latin typeface="Cambria"/>
                <a:cs typeface="Cambria"/>
              </a:rPr>
              <a:t> of war] , each reflected in a different aspect/epithet, each of which was addressed separately. </a:t>
            </a:r>
          </a:p>
          <a:p>
            <a:endParaRPr lang="en-US" dirty="0">
              <a:latin typeface="Cambria"/>
              <a:cs typeface="Cambria"/>
            </a:endParaRPr>
          </a:p>
          <a:p>
            <a:r>
              <a:rPr lang="en-US" dirty="0">
                <a:latin typeface="Cambria"/>
                <a:cs typeface="Cambria"/>
              </a:rPr>
              <a:t>Each aspect had to be sacrificed to individually and specifically according to what was required.</a:t>
            </a:r>
          </a:p>
          <a:p>
            <a:endParaRPr lang="en-US" dirty="0">
              <a:latin typeface="Cambria"/>
              <a:cs typeface="Cambria"/>
            </a:endParaRPr>
          </a:p>
          <a:p>
            <a:r>
              <a:rPr lang="en-US" dirty="0">
                <a:latin typeface="Cambria"/>
                <a:cs typeface="Cambria"/>
              </a:rPr>
              <a:t>There was no point sacrificing to Zeus </a:t>
            </a:r>
            <a:r>
              <a:rPr lang="en-US" i="1" dirty="0">
                <a:latin typeface="Cambria"/>
                <a:cs typeface="Cambria"/>
              </a:rPr>
              <a:t>Areios</a:t>
            </a:r>
            <a:r>
              <a:rPr lang="en-US" dirty="0">
                <a:latin typeface="Cambria"/>
                <a:cs typeface="Cambria"/>
              </a:rPr>
              <a:t> if you wanted your courtyard kept safe. He didn’t care.</a:t>
            </a:r>
          </a:p>
        </p:txBody>
      </p:sp>
    </p:spTree>
    <p:extLst>
      <p:ext uri="{BB962C8B-B14F-4D97-AF65-F5344CB8AC3E}">
        <p14:creationId xmlns:p14="http://schemas.microsoft.com/office/powerpoint/2010/main" val="879865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0" y="1965"/>
            <a:ext cx="6471480" cy="3416320"/>
          </a:xfrm>
          <a:prstGeom prst="rect">
            <a:avLst/>
          </a:prstGeom>
        </p:spPr>
        <p:txBody>
          <a:bodyPr wrap="square">
            <a:spAutoFit/>
          </a:bodyPr>
          <a:lstStyle/>
          <a:p>
            <a:pPr algn="ctr"/>
            <a:r>
              <a:rPr lang="en-US" dirty="0">
                <a:latin typeface="Cambria"/>
                <a:cs typeface="Cambria"/>
              </a:rPr>
              <a:t>Sacrificial Calendar of Erchia </a:t>
            </a:r>
          </a:p>
          <a:p>
            <a:endParaRPr lang="en-US" dirty="0">
              <a:latin typeface="Cambria"/>
              <a:cs typeface="Cambria"/>
              <a:hlinkClick r:id="rId2"/>
            </a:endParaRPr>
          </a:p>
          <a:p>
            <a:r>
              <a:rPr lang="en-US" dirty="0">
                <a:solidFill>
                  <a:srgbClr val="FFFF00"/>
                </a:solidFill>
                <a:latin typeface="Cambria"/>
                <a:cs typeface="Cambria"/>
              </a:rPr>
              <a:t>A great example for your students to see the range of sacrifices to different deities and their many aspects</a:t>
            </a:r>
            <a:endParaRPr lang="en-US" dirty="0">
              <a:solidFill>
                <a:srgbClr val="FFFF00"/>
              </a:solidFill>
              <a:latin typeface="Cambria"/>
              <a:cs typeface="Cambria"/>
              <a:hlinkClick r:id="rId2">
                <a:extLst>
                  <a:ext uri="{A12FA001-AC4F-418D-AE19-62706E023703}">
                    <ahyp:hlinkClr xmlns:ahyp="http://schemas.microsoft.com/office/drawing/2018/hyperlinkcolor" val="tx"/>
                  </a:ext>
                </a:extLst>
              </a:hlinkClick>
            </a:endParaRPr>
          </a:p>
          <a:p>
            <a:endParaRPr lang="en-US" dirty="0">
              <a:solidFill>
                <a:srgbClr val="0563C1"/>
              </a:solidFill>
              <a:latin typeface="Cambria"/>
              <a:cs typeface="Cambria"/>
              <a:hlinkClick r:id="rId2">
                <a:extLst>
                  <a:ext uri="{A12FA001-AC4F-418D-AE19-62706E023703}">
                    <ahyp:hlinkClr xmlns:ahyp="http://schemas.microsoft.com/office/drawing/2018/hyperlinkcolor" val="tx"/>
                  </a:ext>
                </a:extLst>
              </a:hlinkClick>
            </a:endParaRPr>
          </a:p>
          <a:p>
            <a:endParaRPr lang="en-US" dirty="0">
              <a:solidFill>
                <a:srgbClr val="0563C1"/>
              </a:solidFill>
              <a:latin typeface="Cambria"/>
              <a:cs typeface="Cambria"/>
              <a:hlinkClick r:id="rId2">
                <a:extLst>
                  <a:ext uri="{A12FA001-AC4F-418D-AE19-62706E023703}">
                    <ahyp:hlinkClr xmlns:ahyp="http://schemas.microsoft.com/office/drawing/2018/hyperlinkcolor" val="tx"/>
                  </a:ext>
                </a:extLst>
              </a:hlinkClick>
            </a:endParaRPr>
          </a:p>
          <a:p>
            <a:r>
              <a:rPr lang="en-US" dirty="0">
                <a:solidFill>
                  <a:srgbClr val="0563C1"/>
                </a:solidFill>
                <a:latin typeface="Cambria"/>
                <a:cs typeface="Cambria"/>
                <a:hlinkClick r:id="rId2">
                  <a:extLst>
                    <a:ext uri="{A12FA001-AC4F-418D-AE19-62706E023703}">
                      <ahyp:hlinkClr xmlns:ahyp="http://schemas.microsoft.com/office/drawing/2018/hyperlinkcolor" val="tx"/>
                    </a:ext>
                  </a:extLst>
                </a:hlinkClick>
              </a:rPr>
              <a:t>https://www.atticinscriptions.com/inscription/AIO/593</a:t>
            </a:r>
            <a:endParaRPr lang="en-US" dirty="0">
              <a:latin typeface="Cambria"/>
              <a:cs typeface="Cambria"/>
            </a:endParaRPr>
          </a:p>
          <a:p>
            <a:endParaRPr lang="en-US" dirty="0">
              <a:latin typeface="Cambria"/>
              <a:cs typeface="Cambria"/>
            </a:endParaRPr>
          </a:p>
          <a:p>
            <a:r>
              <a:rPr lang="en-GB" dirty="0">
                <a:latin typeface="Cambria"/>
                <a:cs typeface="Cambria"/>
              </a:rPr>
              <a:t>Column </a:t>
            </a:r>
            <a:r>
              <a:rPr lang="el-GR" dirty="0">
                <a:latin typeface="Cambria"/>
                <a:cs typeface="Cambria"/>
              </a:rPr>
              <a:t>Α</a:t>
            </a:r>
            <a:r>
              <a:rPr lang="en-US" dirty="0">
                <a:latin typeface="Cambria"/>
                <a:cs typeface="Cambria"/>
              </a:rPr>
              <a:t> </a:t>
            </a:r>
          </a:p>
          <a:p>
            <a:endParaRPr lang="en-US" dirty="0">
              <a:latin typeface="Cambria"/>
              <a:cs typeface="Cambria"/>
            </a:endParaRPr>
          </a:p>
          <a:p>
            <a:r>
              <a:rPr lang="en-US" dirty="0">
                <a:latin typeface="Cambria"/>
                <a:cs typeface="Cambria"/>
              </a:rPr>
              <a:t>line 40 - to Zeus </a:t>
            </a:r>
            <a:r>
              <a:rPr lang="en-US" i="1" dirty="0">
                <a:latin typeface="Cambria"/>
                <a:cs typeface="Cambria"/>
              </a:rPr>
              <a:t>Meilichios</a:t>
            </a:r>
            <a:r>
              <a:rPr lang="en-US" dirty="0">
                <a:latin typeface="Cambria"/>
                <a:cs typeface="Cambria"/>
              </a:rPr>
              <a:t> at Agrai, a sheep</a:t>
            </a:r>
          </a:p>
          <a:p>
            <a:endParaRPr lang="en-US" dirty="0">
              <a:latin typeface="Cambria"/>
              <a:cs typeface="Cambria"/>
            </a:endParaRPr>
          </a:p>
        </p:txBody>
      </p:sp>
      <p:pic>
        <p:nvPicPr>
          <p:cNvPr id="6" name="Picture 5" descr="Screen Shot 2020-10-29 at 16.4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089400"/>
            <a:ext cx="2006600" cy="2768600"/>
          </a:xfrm>
          <a:prstGeom prst="rect">
            <a:avLst/>
          </a:prstGeom>
        </p:spPr>
      </p:pic>
      <p:pic>
        <p:nvPicPr>
          <p:cNvPr id="2" name="Picture 1" descr="Screen Shot 2020-10-30 at 09.44.4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3836" y="2128893"/>
            <a:ext cx="3174165" cy="1727119"/>
          </a:xfrm>
          <a:prstGeom prst="rect">
            <a:avLst/>
          </a:prstGeom>
        </p:spPr>
      </p:pic>
    </p:spTree>
    <p:extLst>
      <p:ext uri="{BB962C8B-B14F-4D97-AF65-F5344CB8AC3E}">
        <p14:creationId xmlns:p14="http://schemas.microsoft.com/office/powerpoint/2010/main" val="3916095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20-10-29 at 15.59.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6227" y="3314154"/>
            <a:ext cx="5599545" cy="2288437"/>
          </a:xfrm>
          <a:prstGeom prst="rect">
            <a:avLst/>
          </a:prstGeom>
        </p:spPr>
      </p:pic>
      <p:pic>
        <p:nvPicPr>
          <p:cNvPr id="6" name="Picture 5" descr="Screen Shot 2020-10-29 at 16.00.03.png"/>
          <p:cNvPicPr>
            <a:picLocks noChangeAspect="1"/>
          </p:cNvPicPr>
          <p:nvPr/>
        </p:nvPicPr>
        <p:blipFill rotWithShape="1">
          <a:blip r:embed="rId3">
            <a:extLst>
              <a:ext uri="{28A0092B-C50C-407E-A947-70E740481C1C}">
                <a14:useLocalDpi xmlns:a14="http://schemas.microsoft.com/office/drawing/2010/main" val="0"/>
              </a:ext>
            </a:extLst>
          </a:blip>
          <a:srcRect t="49572"/>
          <a:stretch/>
        </p:blipFill>
        <p:spPr>
          <a:xfrm>
            <a:off x="3296227" y="661502"/>
            <a:ext cx="5599545" cy="1346240"/>
          </a:xfrm>
          <a:prstGeom prst="rect">
            <a:avLst/>
          </a:prstGeom>
        </p:spPr>
      </p:pic>
      <p:sp>
        <p:nvSpPr>
          <p:cNvPr id="4" name="TextBox 3">
            <a:extLst>
              <a:ext uri="{FF2B5EF4-FFF2-40B4-BE49-F238E27FC236}">
                <a16:creationId xmlns:a16="http://schemas.microsoft.com/office/drawing/2014/main" id="{3F97C2AB-8800-4C0B-8EAE-C286A0BECDCD}"/>
              </a:ext>
            </a:extLst>
          </p:cNvPr>
          <p:cNvSpPr txBox="1"/>
          <p:nvPr/>
        </p:nvSpPr>
        <p:spPr>
          <a:xfrm>
            <a:off x="2980158" y="2397082"/>
            <a:ext cx="6642909" cy="646331"/>
          </a:xfrm>
          <a:prstGeom prst="rect">
            <a:avLst/>
          </a:prstGeom>
          <a:noFill/>
        </p:spPr>
        <p:txBody>
          <a:bodyPr wrap="none" rtlCol="0">
            <a:spAutoFit/>
          </a:bodyPr>
          <a:lstStyle/>
          <a:p>
            <a:r>
              <a:rPr lang="en-GB" dirty="0">
                <a:latin typeface="Cambria" panose="02040503050406030204" pitchFamily="18" charset="0"/>
                <a:ea typeface="Cambria" panose="02040503050406030204" pitchFamily="18" charset="0"/>
              </a:rPr>
              <a:t>3. Tension between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and individual  - case of Socrates – both…</a:t>
            </a:r>
          </a:p>
          <a:p>
            <a:endParaRPr lang="en-GB" dirty="0">
              <a:latin typeface="Cambria" panose="02040503050406030204" pitchFamily="18" charset="0"/>
              <a:ea typeface="Cambria" panose="02040503050406030204" pitchFamily="18" charset="0"/>
            </a:endParaRPr>
          </a:p>
        </p:txBody>
      </p:sp>
      <p:sp>
        <p:nvSpPr>
          <p:cNvPr id="5" name="TextBox 4">
            <a:extLst>
              <a:ext uri="{FF2B5EF4-FFF2-40B4-BE49-F238E27FC236}">
                <a16:creationId xmlns:a16="http://schemas.microsoft.com/office/drawing/2014/main" id="{886CA874-1A11-492E-9518-09E9C9ACF2DC}"/>
              </a:ext>
            </a:extLst>
          </p:cNvPr>
          <p:cNvSpPr txBox="1"/>
          <p:nvPr/>
        </p:nvSpPr>
        <p:spPr>
          <a:xfrm>
            <a:off x="2980158" y="5873332"/>
            <a:ext cx="6727867" cy="646331"/>
          </a:xfrm>
          <a:prstGeom prst="rect">
            <a:avLst/>
          </a:prstGeom>
          <a:noFill/>
        </p:spPr>
        <p:txBody>
          <a:bodyPr wrap="none" rtlCol="0">
            <a:spAutoFit/>
          </a:bodyPr>
          <a:lstStyle/>
          <a:p>
            <a:r>
              <a:rPr lang="en-GB" dirty="0">
                <a:latin typeface="Cambria" panose="02040503050406030204" pitchFamily="18" charset="0"/>
                <a:ea typeface="Cambria" panose="02040503050406030204" pitchFamily="18" charset="0"/>
              </a:rPr>
              <a:t>4. Looking at epithets – Larson </a:t>
            </a:r>
            <a:r>
              <a:rPr lang="en-GB" i="1" dirty="0">
                <a:latin typeface="Cambria" panose="02040503050406030204" pitchFamily="18" charset="0"/>
                <a:ea typeface="Cambria" panose="02040503050406030204" pitchFamily="18" charset="0"/>
              </a:rPr>
              <a:t>Understanding Greek religion </a:t>
            </a:r>
            <a:r>
              <a:rPr lang="en-GB" dirty="0">
                <a:latin typeface="Cambria" panose="02040503050406030204" pitchFamily="18" charset="0"/>
                <a:ea typeface="Cambria" panose="02040503050406030204" pitchFamily="18" charset="0"/>
              </a:rPr>
              <a:t>[CSR]</a:t>
            </a:r>
          </a:p>
          <a:p>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8734400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0" y="1"/>
            <a:ext cx="6471480" cy="2862323"/>
          </a:xfrm>
          <a:prstGeom prst="rect">
            <a:avLst/>
          </a:prstGeom>
        </p:spPr>
        <p:txBody>
          <a:bodyPr wrap="square">
            <a:spAutoFit/>
          </a:bodyPr>
          <a:lstStyle/>
          <a:p>
            <a:pPr algn="ctr"/>
            <a:r>
              <a:rPr lang="en-US" dirty="0">
                <a:latin typeface="Cambria"/>
                <a:cs typeface="Cambria"/>
              </a:rPr>
              <a:t>Sacrificial Calendar of </a:t>
            </a:r>
            <a:r>
              <a:rPr lang="en-US" dirty="0" err="1">
                <a:latin typeface="Cambria"/>
                <a:cs typeface="Cambria"/>
              </a:rPr>
              <a:t>Erchia</a:t>
            </a:r>
            <a:r>
              <a:rPr lang="en-US" dirty="0">
                <a:latin typeface="Cambria"/>
                <a:cs typeface="Cambria"/>
              </a:rPr>
              <a:t> </a:t>
            </a:r>
          </a:p>
          <a:p>
            <a:endParaRPr lang="en-US" dirty="0">
              <a:latin typeface="Cambria"/>
              <a:cs typeface="Cambria"/>
              <a:hlinkClick r:id="rId2"/>
            </a:endParaRPr>
          </a:p>
          <a:p>
            <a:r>
              <a:rPr lang="en-US" dirty="0">
                <a:latin typeface="Cambria"/>
                <a:cs typeface="Cambria"/>
                <a:hlinkClick r:id="rId2"/>
              </a:rPr>
              <a:t>https://www.atticinscriptions.com/inscription/AIO/593</a:t>
            </a:r>
            <a:endParaRPr lang="en-US" dirty="0">
              <a:latin typeface="Cambria"/>
              <a:cs typeface="Cambria"/>
            </a:endParaRPr>
          </a:p>
          <a:p>
            <a:endParaRPr lang="en-US" dirty="0">
              <a:latin typeface="Cambria"/>
              <a:cs typeface="Cambria"/>
            </a:endParaRPr>
          </a:p>
          <a:p>
            <a:endParaRPr lang="en-US" dirty="0">
              <a:latin typeface="Cambria"/>
              <a:cs typeface="Cambria"/>
            </a:endParaRPr>
          </a:p>
          <a:p>
            <a:r>
              <a:rPr lang="en-GB" dirty="0">
                <a:latin typeface="Cambria"/>
                <a:cs typeface="Cambria"/>
              </a:rPr>
              <a:t>Column </a:t>
            </a:r>
            <a:r>
              <a:rPr lang="el-GR" dirty="0">
                <a:latin typeface="Cambria"/>
                <a:cs typeface="Cambria"/>
              </a:rPr>
              <a:t>Γ</a:t>
            </a:r>
            <a:endParaRPr lang="en-GB" dirty="0">
              <a:latin typeface="Cambria"/>
              <a:cs typeface="Cambria"/>
            </a:endParaRPr>
          </a:p>
          <a:p>
            <a:r>
              <a:rPr lang="en-US" dirty="0">
                <a:latin typeface="Cambria"/>
                <a:cs typeface="Cambria"/>
              </a:rPr>
              <a:t>line 15 - to Zeus </a:t>
            </a:r>
            <a:r>
              <a:rPr lang="en-US" i="1" dirty="0">
                <a:latin typeface="Cambria"/>
                <a:cs typeface="Cambria"/>
              </a:rPr>
              <a:t>Polieus</a:t>
            </a:r>
            <a:r>
              <a:rPr lang="en-US" dirty="0">
                <a:latin typeface="Cambria"/>
                <a:cs typeface="Cambria"/>
              </a:rPr>
              <a:t> on the acropolis, a sheep </a:t>
            </a:r>
            <a:endParaRPr lang="el-GR" dirty="0">
              <a:latin typeface="Cambria"/>
              <a:cs typeface="Cambria"/>
            </a:endParaRPr>
          </a:p>
          <a:p>
            <a:r>
              <a:rPr lang="en-GB" dirty="0">
                <a:latin typeface="Cambria"/>
                <a:cs typeface="Cambria"/>
              </a:rPr>
              <a:t>line </a:t>
            </a:r>
            <a:r>
              <a:rPr lang="en-US" dirty="0">
                <a:latin typeface="Cambria"/>
                <a:cs typeface="Cambria"/>
              </a:rPr>
              <a:t>20 - to Zeus </a:t>
            </a:r>
            <a:r>
              <a:rPr lang="en-US" i="1" dirty="0">
                <a:latin typeface="Cambria"/>
                <a:cs typeface="Cambria"/>
              </a:rPr>
              <a:t>Epopetes</a:t>
            </a:r>
            <a:r>
              <a:rPr lang="en-US" dirty="0">
                <a:latin typeface="Cambria"/>
                <a:cs typeface="Cambria"/>
              </a:rPr>
              <a:t> on the hill, piglet holocaust</a:t>
            </a:r>
          </a:p>
          <a:p>
            <a:r>
              <a:rPr lang="en-US" dirty="0">
                <a:latin typeface="Cambria"/>
                <a:cs typeface="Cambria"/>
              </a:rPr>
              <a:t>line 39 - to Zeus </a:t>
            </a:r>
            <a:r>
              <a:rPr lang="en-US" i="1" dirty="0">
                <a:latin typeface="Cambria"/>
                <a:cs typeface="Cambria"/>
              </a:rPr>
              <a:t>Teleios</a:t>
            </a:r>
            <a:r>
              <a:rPr lang="en-US" dirty="0">
                <a:latin typeface="Cambria"/>
                <a:cs typeface="Cambria"/>
              </a:rPr>
              <a:t> in Hera’s sanctuary, sheep</a:t>
            </a:r>
          </a:p>
          <a:p>
            <a:endParaRPr lang="en-US" dirty="0">
              <a:latin typeface="Cambria"/>
              <a:cs typeface="Cambria"/>
            </a:endParaRPr>
          </a:p>
        </p:txBody>
      </p:sp>
      <p:pic>
        <p:nvPicPr>
          <p:cNvPr id="6" name="Picture 5" descr="Screen Shot 2020-10-29 at 16.4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089400"/>
            <a:ext cx="2006600" cy="2768600"/>
          </a:xfrm>
          <a:prstGeom prst="rect">
            <a:avLst/>
          </a:prstGeom>
        </p:spPr>
      </p:pic>
      <p:pic>
        <p:nvPicPr>
          <p:cNvPr id="2" name="Picture 1" descr="Screen Shot 2020-10-30 at 09.45.1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3402" y="0"/>
            <a:ext cx="2854599" cy="6858000"/>
          </a:xfrm>
          <a:prstGeom prst="rect">
            <a:avLst/>
          </a:prstGeom>
        </p:spPr>
      </p:pic>
    </p:spTree>
    <p:extLst>
      <p:ext uri="{BB962C8B-B14F-4D97-AF65-F5344CB8AC3E}">
        <p14:creationId xmlns:p14="http://schemas.microsoft.com/office/powerpoint/2010/main" val="742381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0" y="1"/>
            <a:ext cx="6471480" cy="2585323"/>
          </a:xfrm>
          <a:prstGeom prst="rect">
            <a:avLst/>
          </a:prstGeom>
        </p:spPr>
        <p:txBody>
          <a:bodyPr wrap="square">
            <a:spAutoFit/>
          </a:bodyPr>
          <a:lstStyle/>
          <a:p>
            <a:pPr algn="ctr"/>
            <a:r>
              <a:rPr lang="en-US" dirty="0">
                <a:latin typeface="Cambria"/>
                <a:cs typeface="Cambria"/>
              </a:rPr>
              <a:t>Sacrificial Calendar of Erchia </a:t>
            </a:r>
          </a:p>
          <a:p>
            <a:endParaRPr lang="en-US" dirty="0">
              <a:latin typeface="Cambria"/>
              <a:cs typeface="Cambria"/>
              <a:hlinkClick r:id="rId2"/>
            </a:endParaRPr>
          </a:p>
          <a:p>
            <a:r>
              <a:rPr lang="en-US" dirty="0">
                <a:latin typeface="Cambria"/>
                <a:cs typeface="Cambria"/>
                <a:hlinkClick r:id="rId2"/>
              </a:rPr>
              <a:t>https://www.atticinscriptions.com/inscription/AIO/593</a:t>
            </a:r>
            <a:endParaRPr lang="en-US" dirty="0">
              <a:latin typeface="Cambria"/>
              <a:cs typeface="Cambria"/>
            </a:endParaRPr>
          </a:p>
          <a:p>
            <a:endParaRPr lang="en-US" dirty="0">
              <a:latin typeface="Cambria"/>
              <a:cs typeface="Cambria"/>
            </a:endParaRPr>
          </a:p>
          <a:p>
            <a:endParaRPr lang="en-US" dirty="0">
              <a:latin typeface="Cambria"/>
              <a:cs typeface="Cambria"/>
            </a:endParaRPr>
          </a:p>
          <a:p>
            <a:r>
              <a:rPr lang="en-GB" dirty="0">
                <a:latin typeface="Cambria"/>
                <a:cs typeface="Cambria"/>
              </a:rPr>
              <a:t>Column </a:t>
            </a:r>
            <a:r>
              <a:rPr lang="el-GR" dirty="0">
                <a:latin typeface="Cambria"/>
                <a:cs typeface="Cambria"/>
              </a:rPr>
              <a:t>Ε</a:t>
            </a:r>
            <a:endParaRPr lang="en-GB" dirty="0">
              <a:latin typeface="Cambria"/>
              <a:cs typeface="Cambria"/>
            </a:endParaRPr>
          </a:p>
          <a:p>
            <a:endParaRPr lang="en-GB" dirty="0">
              <a:latin typeface="Cambria"/>
              <a:cs typeface="Cambria"/>
            </a:endParaRPr>
          </a:p>
          <a:p>
            <a:r>
              <a:rPr lang="en-US" dirty="0">
                <a:latin typeface="Cambria"/>
                <a:cs typeface="Cambria"/>
              </a:rPr>
              <a:t>line 28 - to Zeus </a:t>
            </a:r>
            <a:r>
              <a:rPr lang="en-US" i="1" dirty="0">
                <a:latin typeface="Cambria"/>
                <a:cs typeface="Cambria"/>
              </a:rPr>
              <a:t>Horios</a:t>
            </a:r>
            <a:r>
              <a:rPr lang="en-US" dirty="0">
                <a:latin typeface="Cambria"/>
                <a:cs typeface="Cambria"/>
              </a:rPr>
              <a:t> piglet </a:t>
            </a:r>
          </a:p>
          <a:p>
            <a:r>
              <a:rPr lang="en-US" dirty="0">
                <a:latin typeface="Cambria"/>
                <a:cs typeface="Cambria"/>
              </a:rPr>
              <a:t>line 60 - to Zeus </a:t>
            </a:r>
            <a:r>
              <a:rPr lang="en-US" i="1" dirty="0">
                <a:latin typeface="Cambria"/>
                <a:cs typeface="Cambria"/>
              </a:rPr>
              <a:t>Epakrios</a:t>
            </a:r>
            <a:r>
              <a:rPr lang="en-US" dirty="0">
                <a:latin typeface="Cambria"/>
                <a:cs typeface="Cambria"/>
              </a:rPr>
              <a:t>, on Hymettos, a lamb</a:t>
            </a:r>
          </a:p>
        </p:txBody>
      </p:sp>
      <p:pic>
        <p:nvPicPr>
          <p:cNvPr id="6" name="Picture 5" descr="Screen Shot 2020-10-29 at 16.4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089400"/>
            <a:ext cx="2006600" cy="2768600"/>
          </a:xfrm>
          <a:prstGeom prst="rect">
            <a:avLst/>
          </a:prstGeom>
        </p:spPr>
      </p:pic>
      <p:pic>
        <p:nvPicPr>
          <p:cNvPr id="2" name="Picture 1" descr="Screen Shot 2020-10-30 at 09.45.5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8400" y="1252989"/>
            <a:ext cx="3149600" cy="1028700"/>
          </a:xfrm>
          <a:prstGeom prst="rect">
            <a:avLst/>
          </a:prstGeom>
        </p:spPr>
      </p:pic>
      <p:pic>
        <p:nvPicPr>
          <p:cNvPr id="3" name="Picture 2" descr="Screen Shot 2020-10-30 at 09.46.0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18400" y="2783239"/>
            <a:ext cx="3149600" cy="1496619"/>
          </a:xfrm>
          <a:prstGeom prst="rect">
            <a:avLst/>
          </a:prstGeom>
        </p:spPr>
      </p:pic>
    </p:spTree>
    <p:extLst>
      <p:ext uri="{BB962C8B-B14F-4D97-AF65-F5344CB8AC3E}">
        <p14:creationId xmlns:p14="http://schemas.microsoft.com/office/powerpoint/2010/main" val="28171904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B20F8F-FA7A-49BC-B252-10FE43BCA350}"/>
              </a:ext>
            </a:extLst>
          </p:cNvPr>
          <p:cNvSpPr txBox="1"/>
          <p:nvPr/>
        </p:nvSpPr>
        <p:spPr>
          <a:xfrm>
            <a:off x="499730" y="1056881"/>
            <a:ext cx="10802679" cy="5355312"/>
          </a:xfrm>
          <a:prstGeom prst="rect">
            <a:avLst/>
          </a:prstGeom>
          <a:noFill/>
        </p:spPr>
        <p:txBody>
          <a:bodyPr wrap="square">
            <a:spAutoFit/>
          </a:bodyPr>
          <a:lstStyle/>
          <a:p>
            <a:pPr algn="ctr"/>
            <a:r>
              <a:rPr lang="en-GB" dirty="0">
                <a:latin typeface="Cambria" panose="02040503050406030204" pitchFamily="18" charset="0"/>
                <a:ea typeface="Cambria" panose="02040503050406030204" pitchFamily="18" charset="0"/>
              </a:rPr>
              <a:t>Bibliography</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‘Greek </a:t>
            </a:r>
            <a:r>
              <a:rPr lang="en-GB" i="1" dirty="0">
                <a:latin typeface="Cambria" panose="02040503050406030204" pitchFamily="18" charset="0"/>
                <a:ea typeface="Cambria" panose="02040503050406030204" pitchFamily="18" charset="0"/>
              </a:rPr>
              <a:t>poleis</a:t>
            </a:r>
            <a:r>
              <a:rPr lang="en-GB" dirty="0">
                <a:latin typeface="Cambria" panose="02040503050406030204" pitchFamily="18" charset="0"/>
                <a:ea typeface="Cambria" panose="02040503050406030204" pitchFamily="18" charset="0"/>
              </a:rPr>
              <a:t> and civic cults: some further thoughts’, Walter Burkert – in </a:t>
            </a:r>
            <a:r>
              <a:rPr lang="en-GB" i="1" dirty="0">
                <a:latin typeface="Cambria" panose="02040503050406030204" pitchFamily="18" charset="0"/>
                <a:ea typeface="Cambria" panose="02040503050406030204" pitchFamily="18" charset="0"/>
              </a:rPr>
              <a:t>Studies in the Ancient Greek Polis by </a:t>
            </a:r>
            <a:r>
              <a:rPr lang="en-GB" dirty="0">
                <a:latin typeface="Cambria" panose="02040503050406030204" pitchFamily="18" charset="0"/>
                <a:ea typeface="Cambria" panose="02040503050406030204" pitchFamily="18" charset="0"/>
              </a:rPr>
              <a:t>Hansen and </a:t>
            </a:r>
            <a:r>
              <a:rPr lang="en-GB" dirty="0" err="1">
                <a:latin typeface="Cambria" panose="02040503050406030204" pitchFamily="18" charset="0"/>
                <a:ea typeface="Cambria" panose="02040503050406030204" pitchFamily="18" charset="0"/>
              </a:rPr>
              <a:t>Raaflaub</a:t>
            </a:r>
            <a:r>
              <a:rPr lang="en-GB" dirty="0">
                <a:latin typeface="Cambria" panose="02040503050406030204" pitchFamily="18" charset="0"/>
                <a:ea typeface="Cambria" panose="02040503050406030204" pitchFamily="18" charset="0"/>
              </a:rPr>
              <a:t> (1995)</a:t>
            </a:r>
          </a:p>
          <a:p>
            <a:endParaRPr lang="en-GB" dirty="0">
              <a:latin typeface="Cambria" panose="02040503050406030204" pitchFamily="18" charset="0"/>
              <a:ea typeface="Cambria" panose="02040503050406030204" pitchFamily="18" charset="0"/>
            </a:endParaRPr>
          </a:p>
          <a:p>
            <a:r>
              <a:rPr lang="en-GB" i="1" dirty="0">
                <a:latin typeface="Cambria" panose="02040503050406030204" pitchFamily="18" charset="0"/>
                <a:ea typeface="Cambria" panose="02040503050406030204" pitchFamily="18" charset="0"/>
              </a:rPr>
              <a:t>Oxford Readings in Greek Religion</a:t>
            </a:r>
            <a:r>
              <a:rPr lang="en-GB" dirty="0">
                <a:latin typeface="Cambria" panose="02040503050406030204" pitchFamily="18" charset="0"/>
                <a:ea typeface="Cambria" panose="02040503050406030204" pitchFamily="18" charset="0"/>
              </a:rPr>
              <a:t>. Edited by Richard Buxton (2000)</a:t>
            </a:r>
          </a:p>
          <a:p>
            <a:endParaRPr lang="en-GB" dirty="0">
              <a:latin typeface="Cambria" panose="02040503050406030204" pitchFamily="18" charset="0"/>
              <a:ea typeface="Cambria" panose="02040503050406030204" pitchFamily="18" charset="0"/>
            </a:endParaRPr>
          </a:p>
          <a:p>
            <a:r>
              <a:rPr lang="en-GB" i="1" dirty="0">
                <a:latin typeface="Cambria" panose="02040503050406030204" pitchFamily="18" charset="0"/>
                <a:ea typeface="Cambria" panose="02040503050406030204" pitchFamily="18" charset="0"/>
              </a:rPr>
              <a:t>Oracles, Curses, and Risk Among the Ancient Greeks </a:t>
            </a:r>
            <a:r>
              <a:rPr lang="en-GB" dirty="0">
                <a:latin typeface="Cambria" panose="02040503050406030204" pitchFamily="18" charset="0"/>
                <a:ea typeface="Cambria" panose="02040503050406030204" pitchFamily="18" charset="0"/>
              </a:rPr>
              <a:t>Esther Eidinow (2007)</a:t>
            </a:r>
          </a:p>
          <a:p>
            <a:endParaRPr lang="en-GB" dirty="0">
              <a:latin typeface="Cambria" panose="02040503050406030204" pitchFamily="18" charset="0"/>
              <a:ea typeface="Cambria" panose="02040503050406030204" pitchFamily="18" charset="0"/>
            </a:endParaRPr>
          </a:p>
          <a:p>
            <a:r>
              <a:rPr lang="en-GB" i="1" dirty="0">
                <a:latin typeface="Cambria" panose="02040503050406030204" pitchFamily="18" charset="0"/>
                <a:ea typeface="Cambria" panose="02040503050406030204" pitchFamily="18" charset="0"/>
              </a:rPr>
              <a:t>On Greek Religion </a:t>
            </a:r>
            <a:r>
              <a:rPr lang="en-GB" dirty="0">
                <a:latin typeface="Cambria" panose="02040503050406030204" pitchFamily="18" charset="0"/>
                <a:ea typeface="Cambria" panose="02040503050406030204" pitchFamily="18" charset="0"/>
              </a:rPr>
              <a:t>Robert Parker (2011)</a:t>
            </a:r>
          </a:p>
          <a:p>
            <a:endParaRPr lang="en-GB" dirty="0">
              <a:latin typeface="Cambria" panose="02040503050406030204" pitchFamily="18" charset="0"/>
              <a:ea typeface="Cambria" panose="02040503050406030204" pitchFamily="18" charset="0"/>
            </a:endParaRPr>
          </a:p>
          <a:p>
            <a:r>
              <a:rPr lang="en-GB" i="1" dirty="0">
                <a:latin typeface="Cambria" panose="02040503050406030204" pitchFamily="18" charset="0"/>
                <a:ea typeface="Cambria" panose="02040503050406030204" pitchFamily="18" charset="0"/>
              </a:rPr>
              <a:t>Rethinking Greek religion  </a:t>
            </a:r>
            <a:r>
              <a:rPr lang="en-GB" dirty="0">
                <a:latin typeface="Cambria" panose="02040503050406030204" pitchFamily="18" charset="0"/>
                <a:ea typeface="Cambria" panose="02040503050406030204" pitchFamily="18" charset="0"/>
              </a:rPr>
              <a:t>Julia Kindt. (2012)</a:t>
            </a:r>
          </a:p>
          <a:p>
            <a:endParaRPr lang="en-GB" dirty="0">
              <a:latin typeface="Cambria" panose="02040503050406030204" pitchFamily="18" charset="0"/>
              <a:ea typeface="Cambria" panose="02040503050406030204" pitchFamily="18" charset="0"/>
            </a:endParaRPr>
          </a:p>
          <a:p>
            <a:r>
              <a:rPr lang="en-GB" i="1" dirty="0">
                <a:latin typeface="Cambria" panose="02040503050406030204" pitchFamily="18" charset="0"/>
                <a:ea typeface="Cambria" panose="02040503050406030204" pitchFamily="18" charset="0"/>
              </a:rPr>
              <a:t>The Oxford Handbook of Ancient Greek Religion  </a:t>
            </a:r>
            <a:r>
              <a:rPr lang="en-GB" dirty="0">
                <a:latin typeface="Cambria" panose="02040503050406030204" pitchFamily="18" charset="0"/>
                <a:ea typeface="Cambria" panose="02040503050406030204" pitchFamily="18" charset="0"/>
              </a:rPr>
              <a:t>Edited by Esther Eidinow and Julia Kindt (2016)</a:t>
            </a:r>
          </a:p>
          <a:p>
            <a:endParaRPr lang="en-GB" dirty="0">
              <a:latin typeface="Cambria" panose="02040503050406030204" pitchFamily="18" charset="0"/>
              <a:ea typeface="Cambria" panose="02040503050406030204" pitchFamily="18" charset="0"/>
            </a:endParaRPr>
          </a:p>
          <a:p>
            <a:r>
              <a:rPr lang="en-GB" i="1" dirty="0">
                <a:latin typeface="Cambria" panose="02040503050406030204" pitchFamily="18" charset="0"/>
                <a:ea typeface="Cambria" panose="02040503050406030204" pitchFamily="18" charset="0"/>
              </a:rPr>
              <a:t>Understanding Greek Religion : a Cognitive Approach </a:t>
            </a:r>
            <a:r>
              <a:rPr lang="en-GB" dirty="0">
                <a:latin typeface="Cambria" panose="02040503050406030204" pitchFamily="18" charset="0"/>
                <a:ea typeface="Cambria" panose="02040503050406030204" pitchFamily="18" charset="0"/>
              </a:rPr>
              <a:t> Jennifer Larson. (2016)</a:t>
            </a:r>
          </a:p>
        </p:txBody>
      </p:sp>
    </p:spTree>
    <p:extLst>
      <p:ext uri="{BB962C8B-B14F-4D97-AF65-F5344CB8AC3E}">
        <p14:creationId xmlns:p14="http://schemas.microsoft.com/office/powerpoint/2010/main" val="384750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book, sign&#10;&#10;Description automatically generated">
            <a:extLst>
              <a:ext uri="{FF2B5EF4-FFF2-40B4-BE49-F238E27FC236}">
                <a16:creationId xmlns:a16="http://schemas.microsoft.com/office/drawing/2014/main" id="{D9A1DFE9-AEF4-462E-B3CE-D16A49DF6D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92" y="1444792"/>
            <a:ext cx="2381786" cy="3750844"/>
          </a:xfrm>
          <a:prstGeom prst="rect">
            <a:avLst/>
          </a:prstGeom>
        </p:spPr>
      </p:pic>
      <p:pic>
        <p:nvPicPr>
          <p:cNvPr id="5" name="Picture 4" descr="Text&#10;&#10;Description automatically generated">
            <a:extLst>
              <a:ext uri="{FF2B5EF4-FFF2-40B4-BE49-F238E27FC236}">
                <a16:creationId xmlns:a16="http://schemas.microsoft.com/office/drawing/2014/main" id="{7C3F90C3-6A06-4BB2-8B3B-211052A007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8684" y="1444792"/>
            <a:ext cx="2498062" cy="3750844"/>
          </a:xfrm>
          <a:prstGeom prst="rect">
            <a:avLst/>
          </a:prstGeom>
        </p:spPr>
      </p:pic>
      <p:pic>
        <p:nvPicPr>
          <p:cNvPr id="6" name="Picture 5" descr="9780415688468.jpg">
            <a:extLst>
              <a:ext uri="{FF2B5EF4-FFF2-40B4-BE49-F238E27FC236}">
                <a16:creationId xmlns:a16="http://schemas.microsoft.com/office/drawing/2014/main" id="{B60CE3A7-20A6-4052-9C3A-E46175FDB8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9658" y="1444792"/>
            <a:ext cx="2500563" cy="3750844"/>
          </a:xfrm>
          <a:prstGeom prst="rect">
            <a:avLst/>
          </a:prstGeom>
        </p:spPr>
      </p:pic>
      <p:pic>
        <p:nvPicPr>
          <p:cNvPr id="8" name="Picture 7" descr="A close-up of a sculpture&#10;&#10;Description automatically generated with low confidence">
            <a:extLst>
              <a:ext uri="{FF2B5EF4-FFF2-40B4-BE49-F238E27FC236}">
                <a16:creationId xmlns:a16="http://schemas.microsoft.com/office/drawing/2014/main" id="{67A4BE99-2F13-4B0B-A6D2-FB95EC9C03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14290" y="1444792"/>
            <a:ext cx="2501482" cy="3750844"/>
          </a:xfrm>
          <a:prstGeom prst="rect">
            <a:avLst/>
          </a:prstGeom>
        </p:spPr>
      </p:pic>
    </p:spTree>
    <p:extLst>
      <p:ext uri="{BB962C8B-B14F-4D97-AF65-F5344CB8AC3E}">
        <p14:creationId xmlns:p14="http://schemas.microsoft.com/office/powerpoint/2010/main" val="607448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50577CB4-242C-43E4-AFFE-2935A7168991}"/>
              </a:ext>
            </a:extLst>
          </p:cNvPr>
          <p:cNvSpPr txBox="1"/>
          <p:nvPr/>
        </p:nvSpPr>
        <p:spPr>
          <a:xfrm>
            <a:off x="608535" y="945320"/>
            <a:ext cx="10943955" cy="5139869"/>
          </a:xfrm>
          <a:prstGeom prst="rect">
            <a:avLst/>
          </a:prstGeom>
          <a:noFill/>
        </p:spPr>
        <p:txBody>
          <a:bodyPr wrap="square">
            <a:spAutoFit/>
          </a:bodyPr>
          <a:lstStyle/>
          <a:p>
            <a:pPr algn="ctr"/>
            <a:endParaRPr lang="en-GB" sz="2000" b="1" dirty="0">
              <a:latin typeface="Cambria" panose="02040503050406030204" pitchFamily="18" charset="0"/>
              <a:ea typeface="Cambria" panose="02040503050406030204" pitchFamily="18" charset="0"/>
            </a:endParaRPr>
          </a:p>
          <a:p>
            <a:pPr algn="ctr"/>
            <a:r>
              <a:rPr lang="en-GB" sz="2000" b="1" dirty="0">
                <a:latin typeface="Cambria" panose="02040503050406030204" pitchFamily="18" charset="0"/>
                <a:ea typeface="Cambria" panose="02040503050406030204" pitchFamily="18" charset="0"/>
              </a:rPr>
              <a:t>Levels of religious participation</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pPr algn="ctr"/>
            <a:r>
              <a:rPr lang="en-GB" b="1" dirty="0">
                <a:solidFill>
                  <a:srgbClr val="FF0000"/>
                </a:solidFill>
                <a:latin typeface="Cambria" panose="02040503050406030204" pitchFamily="18" charset="0"/>
                <a:ea typeface="Cambria" panose="02040503050406030204" pitchFamily="18" charset="0"/>
              </a:rPr>
              <a:t>Personal</a:t>
            </a:r>
          </a:p>
          <a:p>
            <a:pPr algn="ctr"/>
            <a:r>
              <a:rPr lang="en-GB" b="1" dirty="0">
                <a:solidFill>
                  <a:srgbClr val="FF0000"/>
                </a:solidFill>
                <a:latin typeface="Cambria" panose="02040503050406030204" pitchFamily="18" charset="0"/>
                <a:ea typeface="Cambria" panose="02040503050406030204" pitchFamily="18" charset="0"/>
              </a:rPr>
              <a:t>Household</a:t>
            </a:r>
          </a:p>
          <a:p>
            <a:pPr algn="ctr"/>
            <a:r>
              <a:rPr lang="en-GB" b="1" i="1" dirty="0">
                <a:latin typeface="Cambria" panose="02040503050406030204" pitchFamily="18" charset="0"/>
                <a:ea typeface="Cambria" panose="02040503050406030204" pitchFamily="18" charset="0"/>
              </a:rPr>
              <a:t>Gene</a:t>
            </a:r>
            <a:r>
              <a:rPr lang="en-GB" b="1" dirty="0">
                <a:latin typeface="Cambria" panose="02040503050406030204" pitchFamily="18" charset="0"/>
                <a:ea typeface="Cambria" panose="02040503050406030204" pitchFamily="18" charset="0"/>
              </a:rPr>
              <a:t> (v. extended family)</a:t>
            </a:r>
          </a:p>
          <a:p>
            <a:pPr algn="ctr"/>
            <a:r>
              <a:rPr lang="en-GB" b="1" i="1" dirty="0">
                <a:latin typeface="Cambria" panose="02040503050406030204" pitchFamily="18" charset="0"/>
                <a:ea typeface="Cambria" panose="02040503050406030204" pitchFamily="18" charset="0"/>
              </a:rPr>
              <a:t>Deme</a:t>
            </a:r>
            <a:r>
              <a:rPr lang="en-GB" b="1" dirty="0">
                <a:latin typeface="Cambria" panose="02040503050406030204" pitchFamily="18" charset="0"/>
                <a:ea typeface="Cambria" panose="02040503050406030204" pitchFamily="18" charset="0"/>
              </a:rPr>
              <a:t> (e.g. Erchia)</a:t>
            </a:r>
          </a:p>
          <a:p>
            <a:pPr algn="ctr"/>
            <a:r>
              <a:rPr lang="en-GB" b="1" i="1" dirty="0">
                <a:latin typeface="Cambria" panose="02040503050406030204" pitchFamily="18" charset="0"/>
                <a:ea typeface="Cambria" panose="02040503050406030204" pitchFamily="18" charset="0"/>
              </a:rPr>
              <a:t>Polis</a:t>
            </a:r>
            <a:r>
              <a:rPr lang="en-GB" b="1" dirty="0">
                <a:latin typeface="Cambria" panose="02040503050406030204" pitchFamily="18" charset="0"/>
                <a:ea typeface="Cambria" panose="02040503050406030204" pitchFamily="18" charset="0"/>
              </a:rPr>
              <a:t> </a:t>
            </a:r>
          </a:p>
          <a:p>
            <a:pPr algn="ctr"/>
            <a:r>
              <a:rPr lang="en-GB" b="1" dirty="0">
                <a:latin typeface="Cambria" panose="02040503050406030204" pitchFamily="18" charset="0"/>
                <a:ea typeface="Cambria" panose="02040503050406030204" pitchFamily="18" charset="0"/>
              </a:rPr>
              <a:t>Region</a:t>
            </a:r>
          </a:p>
          <a:p>
            <a:pPr algn="ctr"/>
            <a:r>
              <a:rPr lang="en-GB" b="1" dirty="0">
                <a:latin typeface="Cambria" panose="02040503050406030204" pitchFamily="18" charset="0"/>
                <a:ea typeface="Cambria" panose="02040503050406030204" pitchFamily="18" charset="0"/>
              </a:rPr>
              <a:t>Pan-Hellenic</a:t>
            </a:r>
          </a:p>
        </p:txBody>
      </p:sp>
      <p:grpSp>
        <p:nvGrpSpPr>
          <p:cNvPr id="11" name="Group 10">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2" name="Isosceles Triangle 11">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4">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9" name="Rectangle 15">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 name="Picture 2" descr="Graphical user interface, text, application&#10;&#10;Description automatically generated">
            <a:extLst>
              <a:ext uri="{FF2B5EF4-FFF2-40B4-BE49-F238E27FC236}">
                <a16:creationId xmlns:a16="http://schemas.microsoft.com/office/drawing/2014/main" id="{5CBEDBC2-B278-4592-811A-5452D159AE00}"/>
              </a:ext>
            </a:extLst>
          </p:cNvPr>
          <p:cNvPicPr>
            <a:picLocks noChangeAspect="1"/>
          </p:cNvPicPr>
          <p:nvPr/>
        </p:nvPicPr>
        <p:blipFill rotWithShape="1">
          <a:blip r:embed="rId2">
            <a:extLst>
              <a:ext uri="{28A0092B-C50C-407E-A947-70E740481C1C}">
                <a14:useLocalDpi xmlns:a14="http://schemas.microsoft.com/office/drawing/2010/main" val="0"/>
              </a:ext>
            </a:extLst>
          </a:blip>
          <a:srcRect t="68518"/>
          <a:stretch/>
        </p:blipFill>
        <p:spPr>
          <a:xfrm>
            <a:off x="1666009" y="2271134"/>
            <a:ext cx="8653798" cy="1157866"/>
          </a:xfrm>
          <a:prstGeom prst="rect">
            <a:avLst/>
          </a:prstGeom>
        </p:spPr>
      </p:pic>
    </p:spTree>
    <p:extLst>
      <p:ext uri="{BB962C8B-B14F-4D97-AF65-F5344CB8AC3E}">
        <p14:creationId xmlns:p14="http://schemas.microsoft.com/office/powerpoint/2010/main" val="426472150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6D1FD60-D44B-4FBF-BD9D-8A991DADD8E8}"/>
              </a:ext>
            </a:extLst>
          </p:cNvPr>
          <p:cNvSpPr txBox="1"/>
          <p:nvPr/>
        </p:nvSpPr>
        <p:spPr>
          <a:xfrm>
            <a:off x="251037" y="250826"/>
            <a:ext cx="9411747" cy="6463308"/>
          </a:xfrm>
          <a:prstGeom prst="rect">
            <a:avLst/>
          </a:prstGeom>
          <a:noFill/>
        </p:spPr>
        <p:txBody>
          <a:bodyPr wrap="square">
            <a:spAutoFit/>
          </a:bodyPr>
          <a:lstStyle/>
          <a:p>
            <a:pPr algn="ctr"/>
            <a:endParaRPr lang="en-GB" dirty="0">
              <a:latin typeface="Cambria" panose="02040503050406030204" pitchFamily="18" charset="0"/>
              <a:ea typeface="Cambria" panose="02040503050406030204" pitchFamily="18" charset="0"/>
            </a:endParaRPr>
          </a:p>
          <a:p>
            <a:pPr algn="ctr"/>
            <a:r>
              <a:rPr lang="en-GB" b="1" dirty="0">
                <a:latin typeface="Cambria" panose="02040503050406030204" pitchFamily="18" charset="0"/>
                <a:ea typeface="Cambria" panose="02040503050406030204" pitchFamily="18" charset="0"/>
              </a:rPr>
              <a:t>1. The Links Between Politics [</a:t>
            </a:r>
            <a:r>
              <a:rPr lang="en-GB" b="1" i="1" dirty="0">
                <a:solidFill>
                  <a:srgbClr val="FFFF00"/>
                </a:solidFill>
                <a:latin typeface="Cambria" panose="02040503050406030204" pitchFamily="18" charset="0"/>
                <a:ea typeface="Cambria" panose="02040503050406030204" pitchFamily="18" charset="0"/>
              </a:rPr>
              <a:t>politikos</a:t>
            </a:r>
            <a:r>
              <a:rPr lang="en-GB" b="1" dirty="0">
                <a:latin typeface="Cambria" panose="02040503050406030204" pitchFamily="18" charset="0"/>
                <a:ea typeface="Cambria" panose="02040503050406030204" pitchFamily="18" charset="0"/>
              </a:rPr>
              <a:t>] and Religion</a:t>
            </a:r>
          </a:p>
          <a:p>
            <a:pPr algn="ctr"/>
            <a:endParaRPr lang="en-GB" dirty="0">
              <a:latin typeface="Cambria" panose="02040503050406030204" pitchFamily="18" charset="0"/>
              <a:ea typeface="Cambria" panose="02040503050406030204" pitchFamily="18" charset="0"/>
            </a:endParaRPr>
          </a:p>
          <a:p>
            <a:pPr algn="ctr"/>
            <a:r>
              <a:rPr lang="en-GB" dirty="0">
                <a:latin typeface="Cambria" panose="02040503050406030204" pitchFamily="18" charset="0"/>
                <a:ea typeface="Cambria" panose="02040503050406030204" pitchFamily="18" charset="0"/>
              </a:rPr>
              <a:t>Christiane Sourvinou-Inwood -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 attempt to </a:t>
            </a:r>
            <a:r>
              <a:rPr lang="en-GB" dirty="0">
                <a:solidFill>
                  <a:srgbClr val="FFFF00"/>
                </a:solidFill>
                <a:latin typeface="Cambria" panose="02040503050406030204" pitchFamily="18" charset="0"/>
                <a:ea typeface="Cambria" panose="02040503050406030204" pitchFamily="18" charset="0"/>
              </a:rPr>
              <a:t>reconstruct, and make sense </a:t>
            </a:r>
            <a:r>
              <a:rPr lang="en-GB" dirty="0">
                <a:latin typeface="Cambria" panose="02040503050406030204" pitchFamily="18" charset="0"/>
                <a:ea typeface="Cambria" panose="02040503050406030204" pitchFamily="18" charset="0"/>
              </a:rPr>
              <a:t>of, </a:t>
            </a:r>
            <a:r>
              <a:rPr lang="en-GB" dirty="0">
                <a:solidFill>
                  <a:srgbClr val="FFFF00"/>
                </a:solidFill>
                <a:latin typeface="Cambria" panose="02040503050406030204" pitchFamily="18" charset="0"/>
                <a:ea typeface="Cambria" panose="02040503050406030204" pitchFamily="18" charset="0"/>
              </a:rPr>
              <a:t>a religious system </a:t>
            </a:r>
            <a:r>
              <a:rPr lang="en-GB" dirty="0">
                <a:latin typeface="Cambria" panose="02040503050406030204" pitchFamily="18" charset="0"/>
                <a:ea typeface="Cambria" panose="02040503050406030204" pitchFamily="18" charset="0"/>
              </a:rPr>
              <a:t>to which we have extremely limited access, and which is very different from those which have conditioned our own understanding of the category 'religion', demands a </a:t>
            </a:r>
            <a:r>
              <a:rPr lang="en-GB" dirty="0">
                <a:solidFill>
                  <a:srgbClr val="FFFF00"/>
                </a:solidFill>
                <a:latin typeface="Cambria" panose="02040503050406030204" pitchFamily="18" charset="0"/>
                <a:ea typeface="Cambria" panose="02040503050406030204" pitchFamily="18" charset="0"/>
              </a:rPr>
              <a:t>methodology</a:t>
            </a:r>
            <a:r>
              <a:rPr lang="en-GB" dirty="0">
                <a:latin typeface="Cambria" panose="02040503050406030204" pitchFamily="18" charset="0"/>
                <a:ea typeface="Cambria" panose="02040503050406030204" pitchFamily="18" charset="0"/>
              </a:rPr>
              <a:t> which, as far as possible, prevents our own-culturally determined-assumptions from intruding into, and thus corrupting, the investigation.’ (13)</a:t>
            </a:r>
          </a:p>
          <a:p>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solidFill>
                  <a:srgbClr val="FFFF00"/>
                </a:solidFill>
                <a:latin typeface="Cambria" panose="02040503050406030204" pitchFamily="18" charset="0"/>
                <a:ea typeface="Cambria" panose="02040503050406030204" pitchFamily="18" charset="0"/>
              </a:rPr>
              <a:t>Looking for a way of getting a handle on something inexplicable in an objective way.</a:t>
            </a:r>
          </a:p>
          <a:p>
            <a:r>
              <a:rPr lang="en-GB" dirty="0">
                <a:solidFill>
                  <a:srgbClr val="FFFF00"/>
                </a:solidFill>
                <a:latin typeface="Cambria" panose="02040503050406030204" pitchFamily="18" charset="0"/>
                <a:ea typeface="Cambria" panose="02040503050406030204" pitchFamily="18" charset="0"/>
              </a:rPr>
              <a:t>So focus is on action over belief (orthopraxy over orthodoxy)</a:t>
            </a:r>
          </a:p>
          <a:p>
            <a:endParaRPr lang="en-GB" dirty="0">
              <a:solidFill>
                <a:srgbClr val="FFFF00"/>
              </a:solidFill>
              <a:latin typeface="Cambria" panose="02040503050406030204" pitchFamily="18" charset="0"/>
              <a:ea typeface="Cambria" panose="02040503050406030204" pitchFamily="18" charset="0"/>
            </a:endParaRPr>
          </a:p>
          <a:p>
            <a:r>
              <a:rPr lang="en-GB" dirty="0">
                <a:solidFill>
                  <a:srgbClr val="FFFF00"/>
                </a:solidFill>
                <a:latin typeface="Cambria" panose="02040503050406030204" pitchFamily="18" charset="0"/>
                <a:ea typeface="Cambria" panose="02040503050406030204" pitchFamily="18" charset="0"/>
              </a:rPr>
              <a:t>Wave-particle duality. </a:t>
            </a:r>
          </a:p>
          <a:p>
            <a:endParaRPr lang="en-GB" dirty="0">
              <a:solidFill>
                <a:srgbClr val="FFFF00"/>
              </a:solidFill>
              <a:latin typeface="Cambria" panose="02040503050406030204" pitchFamily="18" charset="0"/>
              <a:ea typeface="Cambria" panose="02040503050406030204" pitchFamily="18" charset="0"/>
            </a:endParaRPr>
          </a:p>
          <a:p>
            <a:r>
              <a:rPr lang="en-GB" dirty="0">
                <a:solidFill>
                  <a:srgbClr val="FFFF00"/>
                </a:solidFill>
                <a:latin typeface="Cambria" panose="02040503050406030204" pitchFamily="18" charset="0"/>
                <a:ea typeface="Cambria" panose="02040503050406030204" pitchFamily="18" charset="0"/>
              </a:rPr>
              <a:t>It almost takes religion as belief out of the equation. </a:t>
            </a:r>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Sourvinou-Inwood, C. ‘What is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 (13–37) and ‘Further aspects of </a:t>
            </a:r>
            <a:r>
              <a:rPr lang="en-GB" i="1" dirty="0">
                <a:latin typeface="Cambria" panose="02040503050406030204" pitchFamily="18" charset="0"/>
                <a:ea typeface="Cambria" panose="02040503050406030204" pitchFamily="18" charset="0"/>
              </a:rPr>
              <a:t>polis</a:t>
            </a:r>
            <a:r>
              <a:rPr lang="en-GB" dirty="0">
                <a:latin typeface="Cambria" panose="02040503050406030204" pitchFamily="18" charset="0"/>
                <a:ea typeface="Cambria" panose="02040503050406030204" pitchFamily="18" charset="0"/>
              </a:rPr>
              <a:t> religion’, (38–55) in  Buxton, R. (ed.) (2000) Oxford Readings in Greek Religion. Oxford</a:t>
            </a:r>
          </a:p>
          <a:p>
            <a:endParaRPr lang="en-GB" dirty="0">
              <a:latin typeface="Cambria" panose="02040503050406030204" pitchFamily="18" charset="0"/>
              <a:ea typeface="Cambria" panose="02040503050406030204" pitchFamily="18" charset="0"/>
            </a:endParaRPr>
          </a:p>
        </p:txBody>
      </p:sp>
      <p:pic>
        <p:nvPicPr>
          <p:cNvPr id="3" name="Picture 2" descr="A person standing at a podium&#10;&#10;Description automatically generated with low confidence">
            <a:extLst>
              <a:ext uri="{FF2B5EF4-FFF2-40B4-BE49-F238E27FC236}">
                <a16:creationId xmlns:a16="http://schemas.microsoft.com/office/drawing/2014/main" id="{ADDF5310-0AED-4063-8BB3-8B5362ECE9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2545" y="379716"/>
            <a:ext cx="1900404" cy="3049284"/>
          </a:xfrm>
          <a:prstGeom prst="rect">
            <a:avLst/>
          </a:prstGeom>
        </p:spPr>
      </p:pic>
      <p:pic>
        <p:nvPicPr>
          <p:cNvPr id="7" name="Picture 6" descr="A picture containing text, book, sign&#10;&#10;Description automatically generated">
            <a:extLst>
              <a:ext uri="{FF2B5EF4-FFF2-40B4-BE49-F238E27FC236}">
                <a16:creationId xmlns:a16="http://schemas.microsoft.com/office/drawing/2014/main" id="{4CEE05CE-2D28-414C-8E7F-8C40962504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271" y="3674848"/>
            <a:ext cx="1855678" cy="2922328"/>
          </a:xfrm>
          <a:prstGeom prst="rect">
            <a:avLst/>
          </a:prstGeom>
        </p:spPr>
      </p:pic>
    </p:spTree>
    <p:extLst>
      <p:ext uri="{BB962C8B-B14F-4D97-AF65-F5344CB8AC3E}">
        <p14:creationId xmlns:p14="http://schemas.microsoft.com/office/powerpoint/2010/main" val="1077764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F93C46-F291-4F6D-8C1F-53F6973348F7}"/>
              </a:ext>
            </a:extLst>
          </p:cNvPr>
          <p:cNvSpPr txBox="1"/>
          <p:nvPr/>
        </p:nvSpPr>
        <p:spPr>
          <a:xfrm>
            <a:off x="510363" y="199663"/>
            <a:ext cx="11287496" cy="6431248"/>
          </a:xfrm>
          <a:prstGeom prst="rect">
            <a:avLst/>
          </a:prstGeom>
          <a:noFill/>
        </p:spPr>
        <p:txBody>
          <a:bodyPr wrap="square">
            <a:spAutoFit/>
          </a:bodyPr>
          <a:lstStyle/>
          <a:p>
            <a:pPr algn="ct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Christiane Sourvinou-Inwood –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Religion</a:t>
            </a:r>
          </a:p>
          <a:p>
            <a:pPr>
              <a:lnSpc>
                <a:spcPct val="107000"/>
              </a:lnSpc>
              <a:spcAft>
                <a:spcPts val="800"/>
              </a:spcAft>
            </a:pP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‘The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provided the fundamental </a:t>
            </a:r>
            <a:r>
              <a:rPr lang="en-GB" sz="1800" dirty="0">
                <a:solidFill>
                  <a:srgbClr val="FFFF00"/>
                </a:solidFill>
                <a:effectLst/>
                <a:latin typeface="Cambria" panose="02040503050406030204" pitchFamily="18" charset="0"/>
                <a:ea typeface="Cambria" panose="02040503050406030204" pitchFamily="18" charset="0"/>
                <a:cs typeface="Times New Roman" panose="02020603050405020304" pitchFamily="18" charset="0"/>
              </a:rPr>
              <a:t>framework</a:t>
            </a:r>
            <a:r>
              <a:rPr lang="en-GB" sz="1800" dirty="0">
                <a:effectLst/>
                <a:latin typeface="Cambria" panose="02040503050406030204" pitchFamily="18" charset="0"/>
                <a:ea typeface="Cambria" panose="02040503050406030204" pitchFamily="18" charset="0"/>
                <a:cs typeface="Times New Roman" panose="02020603050405020304" pitchFamily="18" charset="0"/>
              </a:rPr>
              <a:t> in which Greek religion operated.’ (13)</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latin typeface="Cambria" panose="02040503050406030204" pitchFamily="18" charset="0"/>
                <a:ea typeface="Cambria" panose="02040503050406030204" pitchFamily="18" charset="0"/>
                <a:cs typeface="Times New Roman" panose="02020603050405020304" pitchFamily="18" charset="0"/>
              </a:rPr>
              <a:t>‘In a religion without a canonical body of belief, without revelation, without scriptural texts (outside certain marginal sects which did have sacred books but are irrelevant to our present discussion), without a professional divinely anointed clergy claiming special knowledge or authority, without a church, it was the ordered community, the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which assumed the role played in Christianity by the Church - to use one misleading comparison (for all metaphors derived from Christianity are inevitably misleading) ...’ (19-20)</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Without doctrine or other guidance, the ordering principal of Greek religion was the </a:t>
            </a:r>
            <a:r>
              <a:rPr lang="en-GB" i="1" dirty="0">
                <a:solidFill>
                  <a:srgbClr val="FFFF00"/>
                </a:solidFill>
                <a:latin typeface="Cambria" panose="02040503050406030204" pitchFamily="18" charset="0"/>
                <a:ea typeface="Cambria" panose="02040503050406030204" pitchFamily="18" charset="0"/>
                <a:cs typeface="Times New Roman" panose="02020603050405020304" pitchFamily="18" charset="0"/>
              </a:rPr>
              <a:t>polis</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a:t>
            </a:r>
          </a:p>
          <a:p>
            <a:pPr>
              <a:lnSpc>
                <a:spcPct val="107000"/>
              </a:lnSpc>
              <a:spcAft>
                <a:spcPts val="800"/>
              </a:spcAft>
            </a:pPr>
            <a:endPar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More extremely…</a:t>
            </a:r>
          </a:p>
          <a:p>
            <a:pPr>
              <a:lnSpc>
                <a:spcPct val="107000"/>
              </a:lnSpc>
              <a:spcAft>
                <a:spcPts val="800"/>
              </a:spcAft>
            </a:pPr>
            <a:r>
              <a:rPr lang="en-GB" dirty="0">
                <a:latin typeface="Cambria" panose="02040503050406030204" pitchFamily="18" charset="0"/>
                <a:ea typeface="Cambria" panose="02040503050406030204" pitchFamily="18" charset="0"/>
                <a:cs typeface="Times New Roman" panose="02020603050405020304" pitchFamily="18" charset="0"/>
              </a:rPr>
              <a:t>‘According to Burkert (1995, 202) , the concept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religion] encompasses, first of all, self-representation of the community through religious cults; second, it suggests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control of religious practices </a:t>
            </a:r>
            <a:r>
              <a:rPr lang="en-GB" dirty="0">
                <a:latin typeface="Cambria" panose="02040503050406030204" pitchFamily="18" charset="0"/>
                <a:ea typeface="Cambria" panose="02040503050406030204" pitchFamily="18" charset="0"/>
                <a:cs typeface="Times New Roman" panose="02020603050405020304" pitchFamily="18" charset="0"/>
              </a:rPr>
              <a:t>by the </a:t>
            </a:r>
            <a:r>
              <a:rPr lang="en-GB" i="1" dirty="0">
                <a:latin typeface="Cambria" panose="02040503050406030204" pitchFamily="18" charset="0"/>
                <a:ea typeface="Cambria" panose="02040503050406030204" pitchFamily="18" charset="0"/>
                <a:cs typeface="Times New Roman" panose="02020603050405020304" pitchFamily="18" charset="0"/>
              </a:rPr>
              <a:t>polis </a:t>
            </a:r>
            <a:r>
              <a:rPr lang="en-GB" dirty="0">
                <a:latin typeface="Cambria" panose="02040503050406030204" pitchFamily="18" charset="0"/>
                <a:ea typeface="Cambria" panose="02040503050406030204" pitchFamily="18" charset="0"/>
                <a:cs typeface="Times New Roman" panose="02020603050405020304" pitchFamily="18" charset="0"/>
              </a:rPr>
              <a:t>through its decision making organs; and third,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religion sometimes implies that the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created and transformed its religious institutions – effectively,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the </a:t>
            </a:r>
            <a:r>
              <a:rPr lang="en-GB" i="1" dirty="0">
                <a:solidFill>
                  <a:srgbClr val="FFFF00"/>
                </a:solidFill>
                <a:latin typeface="Cambria" panose="02040503050406030204" pitchFamily="18" charset="0"/>
                <a:ea typeface="Cambria" panose="02040503050406030204" pitchFamily="18" charset="0"/>
                <a:cs typeface="Times New Roman" panose="02020603050405020304" pitchFamily="18" charset="0"/>
              </a:rPr>
              <a:t>polis</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 ‘actually makes religion</a:t>
            </a:r>
            <a:r>
              <a:rPr lang="en-GB" dirty="0">
                <a:latin typeface="Cambria" panose="02040503050406030204" pitchFamily="18" charset="0"/>
                <a:ea typeface="Cambria" panose="02040503050406030204" pitchFamily="18" charset="0"/>
                <a:cs typeface="Times New Roman" panose="02020603050405020304" pitchFamily="18" charset="0"/>
              </a:rPr>
              <a:t>’.’ (Kindt, 2012, 16-17). </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327552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F93C46-F291-4F6D-8C1F-53F6973348F7}"/>
              </a:ext>
            </a:extLst>
          </p:cNvPr>
          <p:cNvSpPr txBox="1"/>
          <p:nvPr/>
        </p:nvSpPr>
        <p:spPr>
          <a:xfrm>
            <a:off x="653144" y="922677"/>
            <a:ext cx="11091552" cy="5040611"/>
          </a:xfrm>
          <a:prstGeom prst="rect">
            <a:avLst/>
          </a:prstGeom>
          <a:noFill/>
        </p:spPr>
        <p:txBody>
          <a:bodyPr wrap="square">
            <a:spAutoFit/>
          </a:bodyPr>
          <a:lstStyle/>
          <a:p>
            <a:pPr algn="ct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Christiane Sourvinou-Inwood –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Religion</a:t>
            </a:r>
          </a:p>
          <a:p>
            <a:pPr>
              <a:lnSpc>
                <a:spcPct val="107000"/>
              </a:lnSpc>
              <a:spcAft>
                <a:spcPts val="800"/>
              </a:spcAft>
            </a:pP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latin typeface="Cambria" panose="02040503050406030204" pitchFamily="18" charset="0"/>
                <a:ea typeface="Cambria" panose="02040503050406030204" pitchFamily="18" charset="0"/>
                <a:cs typeface="Times New Roman" panose="02020603050405020304" pitchFamily="18" charset="0"/>
              </a:rPr>
              <a:t>Negative view of religion. Religion itself as invented, and created to control… but it is reductive to link religion to the idea of ‘control’ </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latin typeface="Cambria" panose="02040503050406030204" pitchFamily="18" charset="0"/>
                <a:ea typeface="Cambria" panose="02040503050406030204" pitchFamily="18" charset="0"/>
                <a:cs typeface="Times New Roman" panose="02020603050405020304" pitchFamily="18" charset="0"/>
              </a:rPr>
              <a:t>Control suggests religious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exclusion</a:t>
            </a:r>
            <a:r>
              <a:rPr lang="en-GB" dirty="0">
                <a:latin typeface="Cambria" panose="02040503050406030204" pitchFamily="18" charset="0"/>
                <a:ea typeface="Cambria" panose="02040503050406030204" pitchFamily="18" charset="0"/>
                <a:cs typeface="Times New Roman" panose="02020603050405020304" pitchFamily="18" charset="0"/>
              </a:rPr>
              <a:t>, or control of participation in festivals such as the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Panathenaia</a:t>
            </a:r>
            <a:r>
              <a:rPr lang="en-GB" dirty="0">
                <a:latin typeface="Cambria" panose="02040503050406030204" pitchFamily="18" charset="0"/>
                <a:ea typeface="Cambria" panose="02040503050406030204" pitchFamily="18" charset="0"/>
                <a:cs typeface="Times New Roman" panose="02020603050405020304" pitchFamily="18" charset="0"/>
              </a:rPr>
              <a:t> - but as Kindt argues in </a:t>
            </a:r>
            <a:r>
              <a:rPr lang="en-GB" i="1" dirty="0">
                <a:latin typeface="Cambria" panose="02040503050406030204" pitchFamily="18" charset="0"/>
                <a:ea typeface="Cambria" panose="02040503050406030204" pitchFamily="18" charset="0"/>
                <a:cs typeface="Times New Roman" panose="02020603050405020304" pitchFamily="18" charset="0"/>
              </a:rPr>
              <a:t>Rethinking Greek Religion </a:t>
            </a:r>
            <a:r>
              <a:rPr lang="en-GB" dirty="0">
                <a:latin typeface="Cambria" panose="02040503050406030204" pitchFamily="18" charset="0"/>
                <a:ea typeface="Cambria" panose="02040503050406030204" pitchFamily="18" charset="0"/>
                <a:cs typeface="Times New Roman" panose="02020603050405020304" pitchFamily="18" charset="0"/>
              </a:rPr>
              <a:t>(2012), looking more generously, what Sourvinou-Inwood is proposing is that the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was an important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perceptual filter </a:t>
            </a:r>
            <a:r>
              <a:rPr lang="en-GB" dirty="0">
                <a:latin typeface="Cambria" panose="02040503050406030204" pitchFamily="18" charset="0"/>
                <a:ea typeface="Cambria" panose="02040503050406030204" pitchFamily="18" charset="0"/>
                <a:cs typeface="Times New Roman" panose="02020603050405020304" pitchFamily="18" charset="0"/>
              </a:rPr>
              <a:t>that shaped religious thought and action (Kindt, 2012, 19).</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latin typeface="Cambria" panose="02040503050406030204" pitchFamily="18" charset="0"/>
                <a:ea typeface="Cambria" panose="02040503050406030204" pitchFamily="18" charset="0"/>
                <a:cs typeface="Times New Roman" panose="02020603050405020304" pitchFamily="18" charset="0"/>
              </a:rPr>
              <a:t>Important to remember that each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did things differently – the monolith of </a:t>
            </a:r>
            <a:r>
              <a:rPr lang="en-GB" i="1" dirty="0">
                <a:latin typeface="Cambria" panose="02040503050406030204" pitchFamily="18" charset="0"/>
                <a:ea typeface="Cambria" panose="02040503050406030204" pitchFamily="18" charset="0"/>
                <a:cs typeface="Times New Roman" panose="02020603050405020304" pitchFamily="18" charset="0"/>
              </a:rPr>
              <a:t>polis</a:t>
            </a:r>
            <a:r>
              <a:rPr lang="en-GB" dirty="0">
                <a:latin typeface="Cambria" panose="02040503050406030204" pitchFamily="18" charset="0"/>
                <a:ea typeface="Cambria" panose="02040503050406030204" pitchFamily="18" charset="0"/>
                <a:cs typeface="Times New Roman" panose="02020603050405020304" pitchFamily="18" charset="0"/>
              </a:rPr>
              <a:t> religion is really no such thing</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00805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F93C46-F291-4F6D-8C1F-53F6973348F7}"/>
              </a:ext>
            </a:extLst>
          </p:cNvPr>
          <p:cNvSpPr txBox="1"/>
          <p:nvPr/>
        </p:nvSpPr>
        <p:spPr>
          <a:xfrm>
            <a:off x="676894" y="824359"/>
            <a:ext cx="11032176" cy="5838521"/>
          </a:xfrm>
          <a:prstGeom prst="rect">
            <a:avLst/>
          </a:prstGeom>
          <a:noFill/>
        </p:spPr>
        <p:txBody>
          <a:bodyPr wrap="square">
            <a:spAutoFit/>
          </a:bodyPr>
          <a:lstStyle/>
          <a:p>
            <a:pPr algn="ct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Christiane Sourvinou-Inwood –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Religion</a:t>
            </a:r>
          </a:p>
          <a:p>
            <a:pPr>
              <a:lnSpc>
                <a:spcPct val="107000"/>
              </a:lnSpc>
              <a:spcAft>
                <a:spcPts val="800"/>
              </a:spcAft>
            </a:pPr>
            <a:endParaRPr lang="en-GB" sz="1800" dirty="0">
              <a:solidFill>
                <a:srgbClr val="FFFF00"/>
              </a:solidFill>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Importance of </a:t>
            </a:r>
            <a:r>
              <a:rPr lang="en-GB" i="1" dirty="0">
                <a:solidFill>
                  <a:srgbClr val="FFFF00"/>
                </a:solidFill>
                <a:latin typeface="Cambria" panose="02040503050406030204" pitchFamily="18" charset="0"/>
                <a:ea typeface="Cambria" panose="02040503050406030204" pitchFamily="18" charset="0"/>
                <a:cs typeface="Times New Roman" panose="02020603050405020304" pitchFamily="18" charset="0"/>
              </a:rPr>
              <a:t>polis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visible</a:t>
            </a:r>
            <a:r>
              <a:rPr lang="en-GB" i="1" dirty="0">
                <a:solidFill>
                  <a:srgbClr val="FFFF00"/>
                </a:solidFill>
                <a:latin typeface="Cambria" panose="02040503050406030204" pitchFamily="18" charset="0"/>
                <a:ea typeface="Cambria" panose="02040503050406030204" pitchFamily="18" charset="0"/>
                <a:cs typeface="Times New Roman" panose="02020603050405020304" pitchFamily="18" charset="0"/>
              </a:rPr>
              <a:t> </a:t>
            </a:r>
            <a:r>
              <a:rPr lang="en-GB" dirty="0">
                <a:solidFill>
                  <a:srgbClr val="FFFF00"/>
                </a:solidFill>
                <a:latin typeface="Cambria" panose="02040503050406030204" pitchFamily="18" charset="0"/>
                <a:ea typeface="Cambria" panose="02040503050406030204" pitchFamily="18" charset="0"/>
                <a:cs typeface="Times New Roman" panose="02020603050405020304" pitchFamily="18" charset="0"/>
              </a:rPr>
              <a:t>at other levels:</a:t>
            </a:r>
          </a:p>
          <a:p>
            <a:pP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‘The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anchored, legitimated, and mediated all religious activity. This is true even in the Panhellenic sanctuaries where the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mediated the participation of its citizens in a variety of ways. At Delphi the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schema articulated the operation of the oracle. The oracle's religious personnel consisted of Delphians, and the participation of non-Delphians was mediated by Delphians who acted as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proxenoi</a:t>
            </a:r>
            <a:r>
              <a:rPr lang="en-GB" sz="1800" dirty="0">
                <a:effectLst/>
                <a:latin typeface="Cambria" panose="02040503050406030204" pitchFamily="18" charset="0"/>
                <a:ea typeface="Cambria" panose="02040503050406030204" pitchFamily="18" charset="0"/>
                <a:cs typeface="Times New Roman" panose="02020603050405020304" pitchFamily="18" charset="0"/>
              </a:rPr>
              <a:t> and offered the preliminary sacrifice before consultation by non-Delphians.’ (15).</a:t>
            </a:r>
          </a:p>
          <a:p>
            <a:pPr>
              <a:lnSpc>
                <a:spcPct val="107000"/>
              </a:lnSpc>
              <a:spcAft>
                <a:spcPts val="800"/>
              </a:spcAft>
            </a:pP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‘Another manifestation of the fact that the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mediated the individual's participation in Panhellenic cult can be seen in the order of consultation of the Delphic oracle.’ (15) </a:t>
            </a:r>
          </a:p>
          <a:p>
            <a:pPr>
              <a:lnSpc>
                <a:spcPct val="107000"/>
              </a:lnSpc>
              <a:spcAft>
                <a:spcPts val="800"/>
              </a:spcAft>
            </a:pP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The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polis</a:t>
            </a:r>
            <a:r>
              <a:rPr lang="en-GB" sz="1800" dirty="0">
                <a:effectLst/>
                <a:latin typeface="Cambria" panose="02040503050406030204" pitchFamily="18" charset="0"/>
                <a:ea typeface="Cambria" panose="02040503050406030204" pitchFamily="18" charset="0"/>
                <a:cs typeface="Times New Roman" panose="02020603050405020304" pitchFamily="18" charset="0"/>
              </a:rPr>
              <a:t> was involved with some aspects such as </a:t>
            </a:r>
            <a:r>
              <a:rPr lang="en-GB" sz="1800" i="1" dirty="0">
                <a:effectLst/>
                <a:latin typeface="Cambria" panose="02040503050406030204" pitchFamily="18" charset="0"/>
                <a:ea typeface="Cambria" panose="02040503050406030204" pitchFamily="18" charset="0"/>
                <a:cs typeface="Times New Roman" panose="02020603050405020304" pitchFamily="18" charset="0"/>
              </a:rPr>
              <a:t>Promanteia</a:t>
            </a:r>
            <a:r>
              <a:rPr lang="en-GB" sz="1800" dirty="0">
                <a:effectLst/>
                <a:latin typeface="Cambria" panose="02040503050406030204" pitchFamily="18" charset="0"/>
                <a:ea typeface="Cambria" panose="02040503050406030204" pitchFamily="18" charset="0"/>
                <a:cs typeface="Times New Roman" panose="02020603050405020304" pitchFamily="18" charset="0"/>
              </a:rPr>
              <a:t> and the payment for the oracle, but…</a:t>
            </a:r>
          </a:p>
          <a:p>
            <a:pPr>
              <a:lnSpc>
                <a:spcPct val="107000"/>
              </a:lnSpc>
              <a:spcAft>
                <a:spcPts val="800"/>
              </a:spcAft>
            </a:pP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en-GB" sz="1800" dirty="0">
                <a:effectLst/>
                <a:latin typeface="Cambria" panose="02040503050406030204" pitchFamily="18" charset="0"/>
                <a:ea typeface="Cambria" panose="02040503050406030204" pitchFamily="18" charset="0"/>
                <a:cs typeface="Times New Roman" panose="02020603050405020304" pitchFamily="18" charset="0"/>
              </a:rPr>
              <a:t>… compare Kindt</a:t>
            </a:r>
            <a:r>
              <a:rPr lang="en-GB" dirty="0">
                <a:latin typeface="Cambria" panose="02040503050406030204" pitchFamily="18" charset="0"/>
                <a:ea typeface="Cambria" panose="02040503050406030204" pitchFamily="18" charset="0"/>
                <a:cs typeface="Times New Roman" panose="02020603050405020304" pitchFamily="18" charset="0"/>
              </a:rPr>
              <a:t>.</a:t>
            </a:r>
          </a:p>
          <a:p>
            <a:pPr>
              <a:lnSpc>
                <a:spcPct val="107000"/>
              </a:lnSpc>
              <a:spcAft>
                <a:spcPts val="800"/>
              </a:spcAft>
            </a:pPr>
            <a:endParaRPr lang="en-GB" dirty="0">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7646472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857</TotalTime>
  <Words>3885</Words>
  <Application>Microsoft Office PowerPoint</Application>
  <PresentationFormat>Widescreen</PresentationFormat>
  <Paragraphs>334</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29</cp:revision>
  <dcterms:created xsi:type="dcterms:W3CDTF">2022-04-22T14:53:05Z</dcterms:created>
  <dcterms:modified xsi:type="dcterms:W3CDTF">2022-04-28T22:07:34Z</dcterms:modified>
</cp:coreProperties>
</file>