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64" r:id="rId6"/>
    <p:sldId id="260" r:id="rId7"/>
    <p:sldId id="261" r:id="rId8"/>
    <p:sldId id="266" r:id="rId9"/>
    <p:sldId id="267" r:id="rId10"/>
    <p:sldId id="268" r:id="rId11"/>
    <p:sldId id="278" r:id="rId12"/>
    <p:sldId id="279" r:id="rId13"/>
    <p:sldId id="280" r:id="rId14"/>
    <p:sldId id="281" r:id="rId15"/>
    <p:sldId id="25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99FF"/>
    <a:srgbClr val="FF99FF"/>
    <a:srgbClr val="CC33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82BF9-890C-4640-80C5-2ECCD5BB22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953357-BFDE-49E3-B5C6-CB8776E198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5118F-6CB9-4839-A49F-B7A5487A9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4C520-8196-4FE1-B950-6D70C54C5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0A6D4-500E-444F-BDF4-3A34475CF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095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7F316-7827-4378-8088-D6D33FCD2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B5B46D-145C-4EB2-A00C-A3E75F43AE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BA833F-F15E-40AE-8848-8EC3FAB70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247A89-D037-4034-9AF5-D457B7879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6306A-A74B-403B-8CE5-7B182AED3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824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8E2078-4F72-4FD5-B4C2-62FD14199A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57544E-B4E7-403D-B150-F6D453752E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B59E9-5B23-4FDD-AE5F-393A37E43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FE6D5-EB77-4378-8868-C50221392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A0F2E-8DFB-42C8-B1C8-FBF548541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2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FF644-3509-473F-845F-405855657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D38711-6F93-40E6-B270-DF6B01198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A03B9-667A-4092-97BF-0E3F17B30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7C145-8D78-48AE-8D50-98D049B5D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0F14C-0AAD-49A6-AA11-B200FC4D9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893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0B574-42E5-430D-9049-1A95F22DB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9148A-DCEF-4FD9-9B4B-2E27CADE3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E65A1-A4A2-42D5-A2D1-520BDFFB5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B0312-9204-416C-9C78-E2747F0BB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8ED3E-A4D3-472A-8A1B-CC9E098C7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05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1C99E-2236-4AFA-99C9-24EB614B2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783C7-8D08-4078-8088-BDAFA6BA12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DC6583-5D14-423F-9A4B-598AD791B2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6D2803-4F09-4E6B-8A25-6F20C3340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B1D838-420D-41DE-ADC0-EA66AD49B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A904BC-D373-4C6D-86DB-9E5971795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74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F8B60-FE94-40C6-A6E4-54C059D2D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A5CA8E-B5BE-4BB5-8FF0-A85B2FD60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C2BBBC-5FF3-4078-A01D-442EF66C5B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0757D9-6A68-4336-9086-351AF28629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12F54F-E48A-4DD6-9D82-B7249FA64D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10A3D6-BEAC-416D-8ED2-0F5BA62C7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6F0A10-04E5-4AE6-B465-AF7D9E824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37674A-9110-4D46-BB61-575FEAC30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997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30196-77B7-4106-85F2-6D4AF3142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4DEB6-C371-4E01-A279-24C8CCE01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08D558-3BB4-4B62-A317-AF62778A2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1A5E61-AA74-409D-ABEA-4F8E98E03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881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9BDDF6-B41B-4F28-AF31-1D04061A1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4AFAF-C31D-4F20-8C5A-7B9E1EE62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2B2A9D-18E2-4EBD-8E3F-47EC57D9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624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F7E47-3D9F-438C-B8A6-71DCF4BE0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01744-3AB2-4178-B45D-DE3D40105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55226A-05DD-4E53-85F3-8E1C2E2D26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6F125B-A28F-434E-8030-97D9415C7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0CA0FF-606A-4530-A402-D4AA74E6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71335-A702-4152-AB21-32481B22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957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56252-D876-48AB-970B-F1CF5A77B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A24F01-8B1B-45B9-B9F7-085B5F9F06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06CE52-CA35-4EB3-8C76-09E14B5F9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EB2A5-5270-4379-B248-5E9A7D6B9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648F6D-3F1F-4BD4-9064-4261B4A5A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59E76A-3615-4566-A199-1074AD7DC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096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670804-4D4C-4CB4-9DBB-F40CF3D25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49707-A779-4256-869F-40B8E5D31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B3102-03C8-4551-94BC-784A26845E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CA075-970A-4913-AB80-9D3CEDA40A13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9240D-7FB1-4C5B-9EA3-E403B349BD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C2F15-6748-4940-AF40-AF9F27F077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599A5-DA97-44D2-AD8E-0F51B174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567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6295E7F-EA66-480B-B001-C8BE7CD61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0040" y="4892040"/>
            <a:ext cx="11548872" cy="1645920"/>
          </a:xfrm>
          <a:prstGeom prst="rect">
            <a:avLst/>
          </a:prstGeom>
          <a:solidFill>
            <a:srgbClr val="262626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3E1077-4083-4C90-BF31-D1CA6AC9B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686" y="5091762"/>
            <a:ext cx="7484787" cy="1264588"/>
          </a:xfrm>
        </p:spPr>
        <p:txBody>
          <a:bodyPr anchor="ctr">
            <a:normAutofit/>
          </a:bodyPr>
          <a:lstStyle/>
          <a:p>
            <a:pPr algn="r"/>
            <a:r>
              <a:rPr lang="en-GB" sz="4100" dirty="0">
                <a:solidFill>
                  <a:srgbClr val="FFFFFF"/>
                </a:solidFill>
              </a:rPr>
              <a:t>On the face of it:</a:t>
            </a:r>
            <a:br>
              <a:rPr lang="en-GB" sz="4100" dirty="0">
                <a:solidFill>
                  <a:srgbClr val="FFFFFF"/>
                </a:solidFill>
              </a:rPr>
            </a:br>
            <a:r>
              <a:rPr lang="en-GB" sz="4100" dirty="0">
                <a:solidFill>
                  <a:srgbClr val="FFFFFF"/>
                </a:solidFill>
              </a:rPr>
              <a:t>virtue and desire </a:t>
            </a:r>
            <a:r>
              <a:rPr lang="en-GB" sz="4100">
                <a:solidFill>
                  <a:srgbClr val="FFFFFF"/>
                </a:solidFill>
              </a:rPr>
              <a:t>in Seneca</a:t>
            </a:r>
            <a:r>
              <a:rPr lang="en-GB" sz="4100" dirty="0">
                <a:solidFill>
                  <a:srgbClr val="FFFFFF"/>
                </a:solidFill>
              </a:rPr>
              <a:t> </a:t>
            </a:r>
            <a:r>
              <a:rPr lang="en-GB" sz="4100" i="1">
                <a:solidFill>
                  <a:srgbClr val="FFFFFF"/>
                </a:solidFill>
              </a:rPr>
              <a:t>Ep</a:t>
            </a:r>
            <a:r>
              <a:rPr lang="en-GB" sz="4100" dirty="0">
                <a:solidFill>
                  <a:srgbClr val="FFFFFF"/>
                </a:solidFill>
              </a:rPr>
              <a:t>.115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92B614-861F-48D0-A2AB-E6881864E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02119" y="5091763"/>
            <a:ext cx="2871195" cy="1264587"/>
          </a:xfrm>
        </p:spPr>
        <p:txBody>
          <a:bodyPr anchor="ctr">
            <a:normAutofit/>
          </a:bodyPr>
          <a:lstStyle/>
          <a:p>
            <a:pPr algn="l"/>
            <a:endParaRPr lang="en-GB" sz="2000" dirty="0">
              <a:solidFill>
                <a:srgbClr val="FFC000"/>
              </a:solidFill>
            </a:endParaRPr>
          </a:p>
          <a:p>
            <a:pPr algn="l"/>
            <a:r>
              <a:rPr lang="en-GB" sz="2000" dirty="0">
                <a:solidFill>
                  <a:srgbClr val="FFC000"/>
                </a:solidFill>
              </a:rPr>
              <a:t>Prof. Victoria Rimell</a:t>
            </a:r>
          </a:p>
          <a:p>
            <a:pPr algn="l"/>
            <a:r>
              <a:rPr lang="en-GB" sz="2000" dirty="0">
                <a:solidFill>
                  <a:srgbClr val="FFC000"/>
                </a:solidFill>
              </a:rPr>
              <a:t>University of Warwick</a:t>
            </a:r>
          </a:p>
          <a:p>
            <a:pPr algn="l"/>
            <a:endParaRPr lang="en-GB" sz="2000" dirty="0">
              <a:solidFill>
                <a:srgbClr val="FFC000"/>
              </a:solidFill>
            </a:endParaRPr>
          </a:p>
        </p:txBody>
      </p:sp>
      <p:pic>
        <p:nvPicPr>
          <p:cNvPr id="5" name="Picture 4" descr="Two people kissing&#10;&#10;Description automatically generated with medium confidence">
            <a:extLst>
              <a:ext uri="{FF2B5EF4-FFF2-40B4-BE49-F238E27FC236}">
                <a16:creationId xmlns:a16="http://schemas.microsoft.com/office/drawing/2014/main" id="{7E48BDF7-B808-4BEE-BEFA-3CA8D31AA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6331"/>
          <a:stretch/>
        </p:blipFill>
        <p:spPr>
          <a:xfrm>
            <a:off x="320040" y="320040"/>
            <a:ext cx="11548872" cy="446227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126E481-B945-4179-BD79-05E96E9B2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922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797F3-54C3-43D3-8680-B2023FC87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208" y="2039112"/>
            <a:ext cx="3621088" cy="4014216"/>
          </a:xfrm>
        </p:spPr>
        <p:txBody>
          <a:bodyPr anchor="t">
            <a:normAutofit/>
          </a:bodyPr>
          <a:lstStyle/>
          <a:p>
            <a:r>
              <a:rPr lang="en-GB" sz="54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Ep.</a:t>
            </a:r>
            <a:r>
              <a:rPr lang="en-GB" sz="5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115.6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D5A5F-44C7-4DEF-AB58-01916A8DE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656" y="1472184"/>
            <a:ext cx="6153912" cy="4581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Nemo,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inquam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non </a:t>
            </a:r>
            <a:r>
              <a:rPr lang="en-GB" sz="2400" i="1" dirty="0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amore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eius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arderet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nobis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illam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videre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contingeret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GB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Nobody, I tell you, would not </a:t>
            </a:r>
            <a:r>
              <a:rPr lang="en-GB" sz="24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burn with love </a:t>
            </a:r>
            <a:r>
              <a:rPr lang="en-GB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for this (woman/Venus/virtue?)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DAE397D-2F47-480F-95CA-D5EDB2433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BD66E0D2-4D47-45F5-9F6C-04DF950CB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C36CD79E-81FA-41B2-9A38-E0E26BCBE8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58CF2E87-8DCB-4A21-A926-1879E39DE7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8EBCED8-09A7-4078-908F-87C5C90943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81B8E24-1A3B-4288-834C-5C75EE6121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CE6C6947-62CC-47B5-8006-0DBB11057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5A3EA873-FF38-49B1-AA18-6CAA8278A7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B74FB34-BB05-4313-9474-A4F9B27A5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3673863D-063E-49A6-9856-52014BB4D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59E7384A-6379-482C-8070-680EA33AF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C6A49E1B-06B5-467F-97A5-EE77945A7E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C67D60A3-4CE7-453B-97D1-08DD83271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333C1DC-BC77-4584-B472-AE19C4A09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0CC34F2-2D02-4DC8-8951-5E29E0866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C77A3E1B-1C72-4437-A8A1-FC659C9E85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4EE3E561-115A-4994-832B-FB79E4498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389D14E-E715-4844-8E58-ED5A66AB4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4208B28A-82FB-48D4-9087-806354C8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1330334B-C28B-49CB-8643-6EF946230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221AA9B-1DD9-4FC4-947F-90C0582F7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9214B596-B3CC-43CB-A72A-2ADABBE5B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64F9BF67-14D7-4F9D-A8E4-4BB8DE351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75225" y="1331697"/>
            <a:ext cx="193249" cy="1665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825938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ainting of a group of people dancing&#10;&#10;Description automatically generated with low confidence">
            <a:extLst>
              <a:ext uri="{FF2B5EF4-FFF2-40B4-BE49-F238E27FC236}">
                <a16:creationId xmlns:a16="http://schemas.microsoft.com/office/drawing/2014/main" id="{75E1AED0-8EAF-40EC-9F8B-274F89F27F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5" r="-1" b="9516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E8D2E83-FB3A-40E7-A9E5-7AB389D61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23809"/>
            <a:ext cx="11016943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9AB762-B207-436F-95A3-EA213B232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2" y="4185749"/>
            <a:ext cx="9265771" cy="622836"/>
          </a:xfrm>
        </p:spPr>
        <p:txBody>
          <a:bodyPr>
            <a:normAutofit/>
          </a:bodyPr>
          <a:lstStyle/>
          <a:p>
            <a:r>
              <a:rPr lang="en-GB" sz="3600"/>
              <a:t>O dea certe?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B9338-35BC-4E38-8692-2DD7FF1E0B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3" y="4641448"/>
            <a:ext cx="9565028" cy="1806675"/>
          </a:xfrm>
        </p:spPr>
        <p:txBody>
          <a:bodyPr>
            <a:normAutofit/>
          </a:bodyPr>
          <a:lstStyle/>
          <a:p>
            <a:endParaRPr lang="en-GB" sz="1400" dirty="0"/>
          </a:p>
          <a:p>
            <a:pPr marL="0" indent="0">
              <a:buNone/>
            </a:pPr>
            <a:r>
              <a:rPr lang="en-GB" sz="2400" dirty="0"/>
              <a:t>O </a:t>
            </a:r>
            <a:r>
              <a:rPr lang="en-GB" sz="2400" dirty="0" err="1"/>
              <a:t>quam</a:t>
            </a:r>
            <a:r>
              <a:rPr lang="en-GB" sz="2400" dirty="0"/>
              <a:t> </a:t>
            </a:r>
            <a:r>
              <a:rPr lang="en-GB" sz="2400" dirty="0" err="1"/>
              <a:t>te</a:t>
            </a:r>
            <a:r>
              <a:rPr lang="en-GB" sz="2400" dirty="0"/>
              <a:t> </a:t>
            </a:r>
            <a:r>
              <a:rPr lang="en-GB" sz="2400" dirty="0" err="1"/>
              <a:t>memorem</a:t>
            </a:r>
            <a:r>
              <a:rPr lang="en-GB" sz="2400" dirty="0"/>
              <a:t>, </a:t>
            </a:r>
            <a:r>
              <a:rPr lang="en-GB" sz="2400" dirty="0" err="1"/>
              <a:t>virgo</a:t>
            </a:r>
            <a:r>
              <a:rPr lang="en-GB" sz="2400" dirty="0"/>
              <a:t>? </a:t>
            </a:r>
            <a:r>
              <a:rPr lang="en-GB" sz="2400" dirty="0" err="1"/>
              <a:t>namque</a:t>
            </a:r>
            <a:r>
              <a:rPr lang="en-GB" sz="2400" dirty="0"/>
              <a:t> haud </a:t>
            </a:r>
            <a:r>
              <a:rPr lang="en-GB" sz="2400" dirty="0" err="1"/>
              <a:t>tibi</a:t>
            </a:r>
            <a:r>
              <a:rPr lang="en-GB" sz="2400" dirty="0"/>
              <a:t> </a:t>
            </a:r>
            <a:r>
              <a:rPr lang="en-GB" sz="2400" dirty="0" err="1"/>
              <a:t>vultus</a:t>
            </a:r>
            <a:endParaRPr lang="en-GB" sz="2400" dirty="0"/>
          </a:p>
          <a:p>
            <a:pPr marL="0" indent="0">
              <a:buNone/>
            </a:pPr>
            <a:r>
              <a:rPr lang="en-GB" sz="2400" dirty="0" err="1"/>
              <a:t>mortalis</a:t>
            </a:r>
            <a:r>
              <a:rPr lang="en-GB" sz="2400" dirty="0"/>
              <a:t>, </a:t>
            </a:r>
            <a:r>
              <a:rPr lang="en-GB" sz="2400" dirty="0" err="1"/>
              <a:t>nec</a:t>
            </a:r>
            <a:r>
              <a:rPr lang="en-GB" sz="2400" dirty="0"/>
              <a:t> vox hominem </a:t>
            </a:r>
            <a:r>
              <a:rPr lang="en-GB" sz="2400" dirty="0" err="1"/>
              <a:t>sonat</a:t>
            </a:r>
            <a:r>
              <a:rPr lang="en-GB" sz="2400" dirty="0"/>
              <a:t>: </a:t>
            </a:r>
            <a:r>
              <a:rPr lang="en-GB" sz="2400" strike="sngStrike" dirty="0"/>
              <a:t>o </a:t>
            </a:r>
            <a:r>
              <a:rPr lang="en-GB" sz="2400" strike="sngStrike" dirty="0" err="1"/>
              <a:t>dea</a:t>
            </a:r>
            <a:r>
              <a:rPr lang="en-GB" sz="2400" strike="sngStrike" dirty="0"/>
              <a:t> </a:t>
            </a:r>
            <a:r>
              <a:rPr lang="en-GB" sz="2400" strike="sngStrike" dirty="0" err="1"/>
              <a:t>certe</a:t>
            </a:r>
            <a:r>
              <a:rPr lang="en-GB" sz="2400" strike="sngStrike" dirty="0"/>
              <a:t>!</a:t>
            </a:r>
          </a:p>
          <a:p>
            <a:pPr marL="0" indent="0">
              <a:buNone/>
            </a:pPr>
            <a:r>
              <a:rPr lang="en-GB" sz="1800" i="1" dirty="0"/>
              <a:t>                         					  Ep.</a:t>
            </a:r>
            <a:r>
              <a:rPr lang="en-GB" sz="1800" dirty="0"/>
              <a:t>115.5 / Virgil </a:t>
            </a:r>
            <a:r>
              <a:rPr lang="en-GB" sz="1800" i="1" dirty="0"/>
              <a:t>Aen</a:t>
            </a:r>
            <a:r>
              <a:rPr lang="en-GB" sz="1800" dirty="0"/>
              <a:t>.1.327-8</a:t>
            </a:r>
          </a:p>
        </p:txBody>
      </p:sp>
    </p:spTree>
    <p:extLst>
      <p:ext uri="{BB962C8B-B14F-4D97-AF65-F5344CB8AC3E}">
        <p14:creationId xmlns:p14="http://schemas.microsoft.com/office/powerpoint/2010/main" val="3412533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3E361-1182-4C4E-866A-962CC47CF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en-GB" sz="3700" dirty="0"/>
              <a:t>Themes to develop and discuss in the </a:t>
            </a:r>
            <a:r>
              <a:rPr lang="en-GB" sz="3700" i="1" dirty="0"/>
              <a:t>Letters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1">
              <a:lumMod val="100000"/>
              <a:lumOff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0A83F-5230-455D-8146-A7B0ED622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rmAutofit/>
          </a:bodyPr>
          <a:lstStyle/>
          <a:p>
            <a:r>
              <a:rPr lang="en-GB" sz="2400"/>
              <a:t>Seneca’s Stoic philosophy in dialogue, as a praxis, in the epistolary form</a:t>
            </a:r>
          </a:p>
          <a:p>
            <a:r>
              <a:rPr lang="en-GB" sz="2400"/>
              <a:t>Seneca ‘in context’: the letters, written in political ‘retirement’, are almost completely devoid of cultural-political coordinates. How Neronian are they? How do they deal with themes such as speaking frankly, deception, seduction, materialism as corruption, that have a political force in the early 60s?</a:t>
            </a:r>
          </a:p>
          <a:p>
            <a:r>
              <a:rPr lang="en-GB" sz="2400"/>
              <a:t>Letters as the cultivation of intimacy/friendship in the awareness of distance</a:t>
            </a:r>
          </a:p>
          <a:p>
            <a:r>
              <a:rPr lang="en-GB" sz="2400"/>
              <a:t>The (gendered) ethics of style/body language/dress</a:t>
            </a:r>
          </a:p>
          <a:p>
            <a:r>
              <a:rPr lang="en-GB" sz="2400"/>
              <a:t>The ‘problem’ of desire: but what kind of desire?</a:t>
            </a:r>
          </a:p>
        </p:txBody>
      </p:sp>
    </p:spTree>
    <p:extLst>
      <p:ext uri="{BB962C8B-B14F-4D97-AF65-F5344CB8AC3E}">
        <p14:creationId xmlns:p14="http://schemas.microsoft.com/office/powerpoint/2010/main" val="1682681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3AE39-B763-44A5-88A9-35E47751C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en-GB" sz="3700"/>
              <a:t>More themes in the Letters and in Senecan Stoicism…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074B6-479A-4ECF-8C80-8D222993D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rmAutofit/>
          </a:bodyPr>
          <a:lstStyle/>
          <a:p>
            <a:r>
              <a:rPr lang="en-GB" sz="2400" dirty="0"/>
              <a:t>The difficult, non-linear ‘learning journey’ of Stoicism, or </a:t>
            </a:r>
            <a:r>
              <a:rPr lang="en-GB" sz="2400" i="1" dirty="0"/>
              <a:t>becoming a Stoic</a:t>
            </a:r>
            <a:endParaRPr lang="en-GB" sz="2400" dirty="0"/>
          </a:p>
          <a:p>
            <a:r>
              <a:rPr lang="en-GB" sz="2400" dirty="0"/>
              <a:t>Emotional regulation </a:t>
            </a:r>
            <a:r>
              <a:rPr lang="en-GB" sz="2400" i="1" dirty="0"/>
              <a:t>as we read</a:t>
            </a:r>
            <a:endParaRPr lang="en-GB" sz="2400" dirty="0"/>
          </a:p>
          <a:p>
            <a:r>
              <a:rPr lang="en-GB" sz="2400" dirty="0"/>
              <a:t>Self-scrutiny, self-awareness and (counter-cultural) critical thinking as a key aspect of the Stoic life</a:t>
            </a:r>
          </a:p>
          <a:p>
            <a:r>
              <a:rPr lang="en-GB" sz="2400" dirty="0"/>
              <a:t>Mind vs/and body </a:t>
            </a:r>
          </a:p>
          <a:p>
            <a:r>
              <a:rPr lang="en-GB" sz="2400" dirty="0"/>
              <a:t>Autonomy vs. dependency: the inseparability of self-interest and the interests of others (</a:t>
            </a:r>
            <a:r>
              <a:rPr lang="en-GB" sz="2400" dirty="0" err="1"/>
              <a:t>oikeosis</a:t>
            </a:r>
            <a:r>
              <a:rPr lang="en-GB" sz="2400" dirty="0"/>
              <a:t>) in Stoic ethics. What does this mean for relationships, for a person’s sense of self?</a:t>
            </a:r>
          </a:p>
        </p:txBody>
      </p:sp>
    </p:spTree>
    <p:extLst>
      <p:ext uri="{BB962C8B-B14F-4D97-AF65-F5344CB8AC3E}">
        <p14:creationId xmlns:p14="http://schemas.microsoft.com/office/powerpoint/2010/main" val="3646657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9F7551-E956-43CB-8F36-268A5DA44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0677D43-DB57-4254-BD60-C0C10917D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155" y="457200"/>
            <a:ext cx="7898845" cy="5909113"/>
          </a:xfrm>
          <a:custGeom>
            <a:avLst/>
            <a:gdLst>
              <a:gd name="connsiteX0" fmla="*/ 3848214 w 7898845"/>
              <a:gd name="connsiteY0" fmla="*/ 0 h 5909113"/>
              <a:gd name="connsiteX1" fmla="*/ 7898845 w 7898845"/>
              <a:gd name="connsiteY1" fmla="*/ 0 h 5909113"/>
              <a:gd name="connsiteX2" fmla="*/ 7898845 w 7898845"/>
              <a:gd name="connsiteY2" fmla="*/ 5907437 h 5909113"/>
              <a:gd name="connsiteX3" fmla="*/ 7778213 w 7898845"/>
              <a:gd name="connsiteY3" fmla="*/ 5907437 h 5909113"/>
              <a:gd name="connsiteX4" fmla="*/ 7778213 w 7898845"/>
              <a:gd name="connsiteY4" fmla="*/ 5909093 h 5909113"/>
              <a:gd name="connsiteX5" fmla="*/ 7485321 w 7898845"/>
              <a:gd name="connsiteY5" fmla="*/ 5909093 h 5909113"/>
              <a:gd name="connsiteX6" fmla="*/ 7485321 w 7898845"/>
              <a:gd name="connsiteY6" fmla="*/ 5909094 h 5909113"/>
              <a:gd name="connsiteX7" fmla="*/ 4228895 w 7898845"/>
              <a:gd name="connsiteY7" fmla="*/ 5909094 h 5909113"/>
              <a:gd name="connsiteX8" fmla="*/ 4228895 w 7898845"/>
              <a:gd name="connsiteY8" fmla="*/ 5909112 h 5909113"/>
              <a:gd name="connsiteX9" fmla="*/ 3936003 w 7898845"/>
              <a:gd name="connsiteY9" fmla="*/ 5909112 h 5909113"/>
              <a:gd name="connsiteX10" fmla="*/ 3936003 w 7898845"/>
              <a:gd name="connsiteY10" fmla="*/ 5909113 h 5909113"/>
              <a:gd name="connsiteX11" fmla="*/ 0 w 7898845"/>
              <a:gd name="connsiteY11" fmla="*/ 5909113 h 5909113"/>
              <a:gd name="connsiteX12" fmla="*/ 2796838 w 7898845"/>
              <a:gd name="connsiteY12" fmla="*/ 1676 h 5909113"/>
              <a:gd name="connsiteX13" fmla="*/ 2916686 w 7898845"/>
              <a:gd name="connsiteY13" fmla="*/ 1676 h 5909113"/>
              <a:gd name="connsiteX14" fmla="*/ 2917470 w 7898845"/>
              <a:gd name="connsiteY14" fmla="*/ 20 h 5909113"/>
              <a:gd name="connsiteX15" fmla="*/ 3210362 w 7898845"/>
              <a:gd name="connsiteY15" fmla="*/ 20 h 5909113"/>
              <a:gd name="connsiteX16" fmla="*/ 3210362 w 7898845"/>
              <a:gd name="connsiteY16" fmla="*/ 19 h 5909113"/>
              <a:gd name="connsiteX17" fmla="*/ 3555322 w 7898845"/>
              <a:gd name="connsiteY17" fmla="*/ 19 h 5909113"/>
              <a:gd name="connsiteX18" fmla="*/ 3555322 w 7898845"/>
              <a:gd name="connsiteY18" fmla="*/ 1 h 5909113"/>
              <a:gd name="connsiteX19" fmla="*/ 3848214 w 7898845"/>
              <a:gd name="connsiteY19" fmla="*/ 1 h 5909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898845" h="5909113">
                <a:moveTo>
                  <a:pt x="3848214" y="0"/>
                </a:moveTo>
                <a:lnTo>
                  <a:pt x="7898845" y="0"/>
                </a:lnTo>
                <a:lnTo>
                  <a:pt x="7898845" y="5907437"/>
                </a:lnTo>
                <a:lnTo>
                  <a:pt x="7778213" y="5907437"/>
                </a:lnTo>
                <a:lnTo>
                  <a:pt x="7778213" y="5909093"/>
                </a:lnTo>
                <a:lnTo>
                  <a:pt x="7485321" y="5909093"/>
                </a:lnTo>
                <a:lnTo>
                  <a:pt x="7485321" y="5909094"/>
                </a:lnTo>
                <a:lnTo>
                  <a:pt x="4228895" y="5909094"/>
                </a:lnTo>
                <a:lnTo>
                  <a:pt x="4228895" y="5909112"/>
                </a:lnTo>
                <a:lnTo>
                  <a:pt x="3936003" y="5909112"/>
                </a:lnTo>
                <a:lnTo>
                  <a:pt x="3936003" y="5909113"/>
                </a:lnTo>
                <a:lnTo>
                  <a:pt x="0" y="5909113"/>
                </a:lnTo>
                <a:lnTo>
                  <a:pt x="2796838" y="1676"/>
                </a:lnTo>
                <a:lnTo>
                  <a:pt x="2916686" y="1676"/>
                </a:lnTo>
                <a:lnTo>
                  <a:pt x="2917470" y="20"/>
                </a:lnTo>
                <a:lnTo>
                  <a:pt x="3210362" y="20"/>
                </a:lnTo>
                <a:lnTo>
                  <a:pt x="3210362" y="19"/>
                </a:lnTo>
                <a:lnTo>
                  <a:pt x="3555322" y="19"/>
                </a:lnTo>
                <a:lnTo>
                  <a:pt x="3555322" y="1"/>
                </a:lnTo>
                <a:lnTo>
                  <a:pt x="3848214" y="1"/>
                </a:lnTo>
                <a:close/>
              </a:path>
            </a:pathLst>
          </a:custGeom>
          <a:solidFill>
            <a:srgbClr val="B4B4B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F0924E5-8F0D-47CB-B59E-155AFCF8C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8858"/>
            <a:ext cx="6769978" cy="5907437"/>
          </a:xfrm>
          <a:custGeom>
            <a:avLst/>
            <a:gdLst>
              <a:gd name="connsiteX0" fmla="*/ 0 w 6769978"/>
              <a:gd name="connsiteY0" fmla="*/ 0 h 5905761"/>
              <a:gd name="connsiteX1" fmla="*/ 6769978 w 6769978"/>
              <a:gd name="connsiteY1" fmla="*/ 0 h 5905761"/>
              <a:gd name="connsiteX2" fmla="*/ 3973138 w 6769978"/>
              <a:gd name="connsiteY2" fmla="*/ 5905761 h 5905761"/>
              <a:gd name="connsiteX3" fmla="*/ 0 w 6769978"/>
              <a:gd name="connsiteY3" fmla="*/ 5905761 h 5905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69978" h="5905761">
                <a:moveTo>
                  <a:pt x="0" y="0"/>
                </a:moveTo>
                <a:lnTo>
                  <a:pt x="6769978" y="0"/>
                </a:lnTo>
                <a:lnTo>
                  <a:pt x="3973138" y="5905761"/>
                </a:lnTo>
                <a:lnTo>
                  <a:pt x="0" y="5905761"/>
                </a:lnTo>
                <a:close/>
              </a:path>
            </a:pathLst>
          </a:cu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93969D-F54E-41E7-8A59-0DF86D951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710127"/>
            <a:ext cx="3431650" cy="3666346"/>
          </a:xfrm>
        </p:spPr>
        <p:txBody>
          <a:bodyPr>
            <a:normAutofit/>
          </a:bodyPr>
          <a:lstStyle/>
          <a:p>
            <a:r>
              <a:rPr lang="en-GB" sz="4100" dirty="0">
                <a:solidFill>
                  <a:schemeClr val="bg1"/>
                </a:solidFill>
              </a:rPr>
              <a:t>Love and Relationships:</a:t>
            </a:r>
            <a:br>
              <a:rPr lang="en-GB" sz="4100" dirty="0">
                <a:solidFill>
                  <a:schemeClr val="bg1"/>
                </a:solidFill>
              </a:rPr>
            </a:br>
            <a:r>
              <a:rPr lang="en-GB" sz="4100" dirty="0">
                <a:solidFill>
                  <a:schemeClr val="bg1"/>
                </a:solidFill>
              </a:rPr>
              <a:t>A key question for debate in </a:t>
            </a:r>
            <a:r>
              <a:rPr lang="en-GB" sz="4100" i="1" dirty="0">
                <a:solidFill>
                  <a:schemeClr val="bg1"/>
                </a:solidFill>
              </a:rPr>
              <a:t>Ep</a:t>
            </a:r>
            <a:r>
              <a:rPr lang="en-GB" sz="4100" dirty="0">
                <a:solidFill>
                  <a:schemeClr val="bg1"/>
                </a:solidFill>
              </a:rPr>
              <a:t>.115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54E36-FA20-4633-9157-766556084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60" y="1335024"/>
            <a:ext cx="4581144" cy="4416552"/>
          </a:xfrm>
        </p:spPr>
        <p:txBody>
          <a:bodyPr anchor="ctr">
            <a:normAutofit/>
          </a:bodyPr>
          <a:lstStyle/>
          <a:p>
            <a:r>
              <a:rPr lang="en-GB" sz="1900"/>
              <a:t>Do faces tell the truth in Seneca’s Letters and in Seneca’s Rome? Is ‘poker face’ a valid form of political resistance? [Compare e.g.</a:t>
            </a:r>
            <a:r>
              <a:rPr lang="en-GB" sz="1900" i="1"/>
              <a:t> Ad Polybium </a:t>
            </a:r>
            <a:r>
              <a:rPr lang="en-GB" sz="1900"/>
              <a:t>5.4; also see </a:t>
            </a:r>
            <a:r>
              <a:rPr lang="en-GB" sz="1900" i="1"/>
              <a:t>De ira </a:t>
            </a:r>
            <a:r>
              <a:rPr lang="en-GB" sz="1900"/>
              <a:t>2.33, </a:t>
            </a:r>
            <a:r>
              <a:rPr lang="en-GB" sz="1900" i="1"/>
              <a:t>Ep.</a:t>
            </a:r>
            <a:r>
              <a:rPr lang="en-GB" sz="1900"/>
              <a:t>11, </a:t>
            </a:r>
            <a:r>
              <a:rPr lang="en-GB" sz="1900" i="1"/>
              <a:t>Ep</a:t>
            </a:r>
            <a:r>
              <a:rPr lang="en-GB" sz="1900"/>
              <a:t>.66)</a:t>
            </a:r>
          </a:p>
          <a:p>
            <a:r>
              <a:rPr lang="en-GB" sz="1900"/>
              <a:t>What happens to relationships when we can’t read faces, or when faces are deceptive or inauthentic? Discuss in relation to Aeneas and his mother, and Phaethon and his father, in </a:t>
            </a:r>
            <a:r>
              <a:rPr lang="en-GB" sz="1900" i="1"/>
              <a:t>Ep</a:t>
            </a:r>
            <a:r>
              <a:rPr lang="en-GB" sz="1900"/>
              <a:t>.115. </a:t>
            </a:r>
          </a:p>
          <a:p>
            <a:r>
              <a:rPr lang="en-GB" sz="1900"/>
              <a:t>How are parent-child relationships thematised here and elsewhere in the Letters (or performed in the Letters themselves, addressed to the younger Lucilius)? </a:t>
            </a:r>
          </a:p>
        </p:txBody>
      </p:sp>
    </p:spTree>
    <p:extLst>
      <p:ext uri="{BB962C8B-B14F-4D97-AF65-F5344CB8AC3E}">
        <p14:creationId xmlns:p14="http://schemas.microsoft.com/office/powerpoint/2010/main" val="1736306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4FAA3-06EF-4A70-9501-E4315337C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 and further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571EF-63A5-4CEB-A60E-E3EBF3BC6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0868"/>
            <a:ext cx="10515600" cy="542713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Bartsch, S. 2006. </a:t>
            </a:r>
            <a:r>
              <a:rPr lang="en-GB" sz="1800" i="1" dirty="0"/>
              <a:t>The Mirror of the Self. Sexuality, Self-Knowledge and the Gaze in the Early Roman Empire</a:t>
            </a:r>
            <a:r>
              <a:rPr lang="en-GB" sz="1800" dirty="0"/>
              <a:t>. Chicago.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Bartsch, S. and Wray, D. eds. 2009. </a:t>
            </a:r>
            <a:r>
              <a:rPr lang="en-GB" sz="1800" i="1" dirty="0"/>
              <a:t>Seneca and the Self</a:t>
            </a:r>
            <a:r>
              <a:rPr lang="en-GB" sz="1800" dirty="0"/>
              <a:t>, Cambridge.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Bartsch, S. and </a:t>
            </a:r>
            <a:r>
              <a:rPr lang="en-GB" sz="1800" dirty="0" err="1"/>
              <a:t>Schiesaro</a:t>
            </a:r>
            <a:r>
              <a:rPr lang="en-GB" sz="1800" dirty="0"/>
              <a:t>, A. 2015. </a:t>
            </a:r>
            <a:r>
              <a:rPr lang="en-GB" sz="1800" i="1" dirty="0"/>
              <a:t>The Cambridge Companion to Seneca</a:t>
            </a:r>
            <a:r>
              <a:rPr lang="en-GB" sz="1800" dirty="0"/>
              <a:t>, Cambridge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 err="1"/>
              <a:t>Berno</a:t>
            </a:r>
            <a:r>
              <a:rPr lang="en-GB" sz="1800" dirty="0"/>
              <a:t>, F.R. 2016. ‘Seneca al </a:t>
            </a:r>
            <a:r>
              <a:rPr lang="en-GB" sz="1800" dirty="0" err="1"/>
              <a:t>bivio</a:t>
            </a:r>
            <a:r>
              <a:rPr lang="en-GB" sz="1800" dirty="0"/>
              <a:t>. Il </a:t>
            </a:r>
            <a:r>
              <a:rPr lang="en-GB" sz="1800" dirty="0" err="1"/>
              <a:t>paradigma</a:t>
            </a:r>
            <a:r>
              <a:rPr lang="en-GB" sz="1800" dirty="0"/>
              <a:t> di </a:t>
            </a:r>
            <a:r>
              <a:rPr lang="en-GB" sz="1800" dirty="0" err="1"/>
              <a:t>Eracle</a:t>
            </a:r>
            <a:r>
              <a:rPr lang="en-GB" sz="1800" dirty="0"/>
              <a:t> </a:t>
            </a:r>
            <a:r>
              <a:rPr lang="en-GB" sz="1800" dirty="0" err="1"/>
              <a:t>nelle</a:t>
            </a:r>
            <a:r>
              <a:rPr lang="en-GB" sz="1800" dirty="0"/>
              <a:t> </a:t>
            </a:r>
            <a:r>
              <a:rPr lang="en-GB" sz="1800" dirty="0" err="1"/>
              <a:t>lettere</a:t>
            </a:r>
            <a:r>
              <a:rPr lang="en-GB" sz="1800" dirty="0"/>
              <a:t> 66 e 115’ </a:t>
            </a:r>
            <a:r>
              <a:rPr lang="en-GB" sz="1800" i="1" dirty="0"/>
              <a:t>Prometheus</a:t>
            </a:r>
            <a:r>
              <a:rPr lang="en-GB" sz="1800" dirty="0"/>
              <a:t> 42: 115-22.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Dressler, A. 2016. </a:t>
            </a:r>
            <a:r>
              <a:rPr lang="en-GB" sz="1800" i="1" dirty="0"/>
              <a:t>Personification and the Feminine in Roman Philosophy</a:t>
            </a:r>
            <a:r>
              <a:rPr lang="en-GB" sz="1800" dirty="0"/>
              <a:t>. Cambridge.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effectLst/>
                <a:ea typeface="Times New Roman" panose="02020603050405020304" pitchFamily="18" charset="0"/>
              </a:rPr>
              <a:t>Edwards, C. 1997</a:t>
            </a:r>
            <a:r>
              <a:rPr lang="en-GB" sz="1800">
                <a:effectLst/>
                <a:ea typeface="Times New Roman" panose="02020603050405020304" pitchFamily="18" charset="0"/>
              </a:rPr>
              <a:t>, ‘Self-scrutiny and self-transformation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in Seneca’s letters’, </a:t>
            </a:r>
            <a:r>
              <a:rPr lang="en-GB" sz="1800" i="1" dirty="0">
                <a:effectLst/>
                <a:ea typeface="Times New Roman" panose="02020603050405020304" pitchFamily="18" charset="0"/>
              </a:rPr>
              <a:t>Greece and Rome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44: 23-38</a:t>
            </a:r>
            <a:endParaRPr lang="en-GB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Edwards, C. 2019. </a:t>
            </a:r>
            <a:r>
              <a:rPr lang="en-GB" sz="1800" i="1" dirty="0"/>
              <a:t>Seneca: Selected Letters. </a:t>
            </a:r>
            <a:r>
              <a:rPr lang="en-GB" sz="1800" dirty="0"/>
              <a:t>Cambridge.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Edwards, C. 2021. ‘Looking for the emperor in Seneca’s </a:t>
            </a:r>
            <a:r>
              <a:rPr lang="en-GB" sz="1800" i="1" dirty="0"/>
              <a:t>Letters</a:t>
            </a:r>
            <a:r>
              <a:rPr lang="en-GB" sz="1800" dirty="0"/>
              <a:t>’ in Giusti-</a:t>
            </a:r>
            <a:r>
              <a:rPr lang="en-GB" sz="1800" dirty="0" err="1"/>
              <a:t>Geue</a:t>
            </a:r>
            <a:r>
              <a:rPr lang="en-GB" sz="1800" dirty="0"/>
              <a:t> (eds.) </a:t>
            </a:r>
            <a:r>
              <a:rPr lang="en-GB" sz="1800" i="1" dirty="0"/>
              <a:t>Unspoken Rome</a:t>
            </a:r>
            <a:r>
              <a:rPr lang="en-GB" sz="1800" dirty="0"/>
              <a:t>, Cambridge, 165-84.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 err="1"/>
              <a:t>Fögen</a:t>
            </a:r>
            <a:r>
              <a:rPr lang="en-GB" sz="1800" dirty="0"/>
              <a:t>, T. 2009. ‘</a:t>
            </a:r>
            <a:r>
              <a:rPr lang="en-GB" sz="1800" i="1" dirty="0" err="1"/>
              <a:t>Sermo</a:t>
            </a:r>
            <a:r>
              <a:rPr lang="en-GB" sz="1800" i="1" dirty="0"/>
              <a:t> corporis. </a:t>
            </a:r>
            <a:r>
              <a:rPr lang="en-GB" sz="1800" dirty="0"/>
              <a:t>Ancient reflections on </a:t>
            </a:r>
            <a:r>
              <a:rPr lang="en-GB" sz="1800" i="1" dirty="0" err="1"/>
              <a:t>gestus</a:t>
            </a:r>
            <a:r>
              <a:rPr lang="en-GB" sz="1800" dirty="0"/>
              <a:t>,</a:t>
            </a:r>
            <a:r>
              <a:rPr lang="en-GB" sz="1800" i="1" dirty="0"/>
              <a:t> </a:t>
            </a:r>
            <a:r>
              <a:rPr lang="en-GB" sz="1800" i="1" dirty="0" err="1"/>
              <a:t>vultus</a:t>
            </a:r>
            <a:r>
              <a:rPr lang="en-GB" sz="1800" i="1" dirty="0"/>
              <a:t> and vox</a:t>
            </a:r>
            <a:r>
              <a:rPr lang="en-GB" sz="1800" dirty="0"/>
              <a:t>’ in T. </a:t>
            </a:r>
            <a:r>
              <a:rPr lang="en-GB" sz="1800" dirty="0" err="1"/>
              <a:t>Fögen</a:t>
            </a:r>
            <a:r>
              <a:rPr lang="en-GB" sz="1800" dirty="0"/>
              <a:t> and M.M. Lee (eds.) Berlin, 15-44.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Graver, M. 1998. ‘The manhandling of Maecenas. Senecan abstractions of masculinity’ </a:t>
            </a:r>
            <a:r>
              <a:rPr lang="en-GB" sz="1800" i="1" dirty="0"/>
              <a:t>TAPA</a:t>
            </a:r>
            <a:r>
              <a:rPr lang="en-GB" sz="1800" dirty="0"/>
              <a:t> 119.4: 607-32.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Gunderson, E. 2015. </a:t>
            </a:r>
            <a:r>
              <a:rPr lang="en-GB" sz="1800" i="1" dirty="0"/>
              <a:t>The Sublime Seneca. Ethics, Literature, Metaphysics</a:t>
            </a:r>
            <a:r>
              <a:rPr lang="en-GB" sz="1800" dirty="0"/>
              <a:t>, Cambridge.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 err="1"/>
              <a:t>Reydams</a:t>
            </a:r>
            <a:r>
              <a:rPr lang="en-GB" sz="1800" dirty="0"/>
              <a:t> </a:t>
            </a:r>
            <a:r>
              <a:rPr lang="en-GB" sz="1800" dirty="0" err="1"/>
              <a:t>Schils</a:t>
            </a:r>
            <a:r>
              <a:rPr lang="en-GB" sz="1800" dirty="0"/>
              <a:t>, G. 2005. </a:t>
            </a:r>
            <a:r>
              <a:rPr lang="en-GB" sz="1800" i="1" dirty="0"/>
              <a:t>The Roman Stoics. Self, Responsibility, Affection</a:t>
            </a:r>
            <a:r>
              <a:rPr lang="en-GB" sz="1800" dirty="0"/>
              <a:t>, Chicago.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Rimell, V. 2015. </a:t>
            </a:r>
            <a:r>
              <a:rPr lang="en-GB" sz="1800" i="1" dirty="0"/>
              <a:t>The Closure of Space in Roman Poetics</a:t>
            </a:r>
            <a:r>
              <a:rPr lang="en-GB" sz="1800" dirty="0"/>
              <a:t>, Cambridge (</a:t>
            </a:r>
            <a:r>
              <a:rPr lang="en-GB" sz="1800" dirty="0" err="1"/>
              <a:t>chs</a:t>
            </a:r>
            <a:r>
              <a:rPr lang="en-GB" sz="1800" dirty="0"/>
              <a:t>. on Seneca)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effectLst/>
                <a:ea typeface="Times New Roman" panose="02020603050405020304" pitchFamily="18" charset="0"/>
              </a:rPr>
              <a:t>Schafer, J. 2011, ‘Seneca’s </a:t>
            </a:r>
            <a:r>
              <a:rPr lang="en-GB" sz="1800" i="1" dirty="0" err="1">
                <a:effectLst/>
                <a:ea typeface="Times New Roman" panose="02020603050405020304" pitchFamily="18" charset="0"/>
              </a:rPr>
              <a:t>Epistulae</a:t>
            </a:r>
            <a:r>
              <a:rPr lang="en-GB" sz="1800" i="1" dirty="0">
                <a:effectLst/>
                <a:ea typeface="Times New Roman" panose="02020603050405020304" pitchFamily="18" charset="0"/>
              </a:rPr>
              <a:t> Morales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as </a:t>
            </a:r>
            <a:r>
              <a:rPr lang="en-GB" sz="1800" dirty="0" err="1">
                <a:effectLst/>
                <a:ea typeface="Times New Roman" panose="02020603050405020304" pitchFamily="18" charset="0"/>
              </a:rPr>
              <a:t>dramatised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 education’ </a:t>
            </a:r>
            <a:r>
              <a:rPr lang="en-GB" sz="1800" i="1" dirty="0">
                <a:effectLst/>
                <a:ea typeface="Times New Roman" panose="02020603050405020304" pitchFamily="18" charset="0"/>
              </a:rPr>
              <a:t>Classical Philology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106: 32-54. </a:t>
            </a:r>
            <a:endParaRPr lang="en-GB" sz="18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sz="1800" dirty="0" err="1"/>
              <a:t>Starnone</a:t>
            </a:r>
            <a:r>
              <a:rPr lang="en-GB" sz="1800" dirty="0"/>
              <a:t>, V. 2020. </a:t>
            </a:r>
            <a:r>
              <a:rPr lang="en-GB" sz="1800" i="1" dirty="0" err="1"/>
              <a:t>Nessuno</a:t>
            </a:r>
            <a:r>
              <a:rPr lang="en-GB" sz="1800" i="1" dirty="0"/>
              <a:t> </a:t>
            </a:r>
            <a:r>
              <a:rPr lang="en-GB" sz="1800" i="1" dirty="0" err="1"/>
              <a:t>guarda</a:t>
            </a:r>
            <a:r>
              <a:rPr lang="en-GB" sz="1800" i="1" dirty="0"/>
              <a:t> Elissa. Due </a:t>
            </a:r>
            <a:r>
              <a:rPr lang="en-GB" sz="1800" i="1" dirty="0" err="1"/>
              <a:t>passi</a:t>
            </a:r>
            <a:r>
              <a:rPr lang="en-GB" sz="1800" i="1" dirty="0"/>
              <a:t> del primo </a:t>
            </a:r>
            <a:r>
              <a:rPr lang="en-GB" sz="1800" i="1" dirty="0" err="1"/>
              <a:t>libro</a:t>
            </a:r>
            <a:r>
              <a:rPr lang="en-GB" sz="1800" i="1" dirty="0"/>
              <a:t> </a:t>
            </a:r>
            <a:r>
              <a:rPr lang="en-GB" sz="1800" i="1" dirty="0" err="1"/>
              <a:t>dell’Eneide</a:t>
            </a:r>
            <a:r>
              <a:rPr lang="en-GB" sz="1800" i="1" dirty="0"/>
              <a:t> e il disagio </a:t>
            </a:r>
            <a:r>
              <a:rPr lang="en-GB" sz="1800" i="1" dirty="0" err="1"/>
              <a:t>degli</a:t>
            </a:r>
            <a:r>
              <a:rPr lang="en-GB" sz="1800" i="1" dirty="0"/>
              <a:t> </a:t>
            </a:r>
            <a:r>
              <a:rPr lang="en-GB" sz="1800" i="1" dirty="0" err="1"/>
              <a:t>interpreti</a:t>
            </a:r>
            <a:r>
              <a:rPr lang="en-GB" sz="1800" i="1" dirty="0"/>
              <a:t>. </a:t>
            </a:r>
            <a:r>
              <a:rPr lang="it-IT" sz="1800" b="0" i="0" dirty="0">
                <a:solidFill>
                  <a:srgbClr val="333333"/>
                </a:solidFill>
                <a:effectLst/>
              </a:rPr>
              <a:t>Biblioteca di </a:t>
            </a:r>
            <a:r>
              <a:rPr lang="it-IT" sz="1800" b="0" i="1" dirty="0">
                <a:solidFill>
                  <a:srgbClr val="333333"/>
                </a:solidFill>
                <a:effectLst/>
              </a:rPr>
              <a:t>Materiali e discussioni per l'analisi dei testi classici </a:t>
            </a:r>
            <a:r>
              <a:rPr lang="it-IT" sz="1800" b="0" i="0" dirty="0">
                <a:solidFill>
                  <a:srgbClr val="333333"/>
                </a:solidFill>
                <a:effectLst/>
              </a:rPr>
              <a:t>25.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89582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65CDE2-194C-4A17-9E3C-017E8A897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AE495E-2AAF-4BC1-87A5-331009D82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40365-C7FE-4543-B342-366F33F5A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276" y="2050181"/>
            <a:ext cx="10410524" cy="41267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FFFF"/>
                </a:solidFill>
              </a:rPr>
              <a:t>‘Seneca seems to modify Stoicism slightly for his audience…. [he] propounds a milder Stoicism, which allows the wise man human interaction and, therefore, love. However, love to Seneca is a very pure thing, completely separated from the desires of the body’</a:t>
            </a:r>
          </a:p>
          <a:p>
            <a:pPr marL="0" indent="0">
              <a:buNone/>
            </a:pPr>
            <a:r>
              <a:rPr lang="en-GB" dirty="0">
                <a:effectLst/>
                <a:ea typeface="Calibri" panose="020F0502020204030204" pitchFamily="34" charset="0"/>
              </a:rPr>
              <a:t>‘Seneca is clear on the difference between love and desire’ </a:t>
            </a:r>
            <a:endParaRPr lang="en-GB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FFFFFF"/>
                </a:solidFill>
              </a:rPr>
              <a:t>		</a:t>
            </a:r>
            <a:r>
              <a:rPr lang="en-GB" sz="2400" dirty="0">
                <a:solidFill>
                  <a:srgbClr val="FFFFFF"/>
                </a:solidFill>
              </a:rPr>
              <a:t>Barr, </a:t>
            </a:r>
            <a:r>
              <a:rPr lang="en-GB" sz="2400" dirty="0" err="1">
                <a:solidFill>
                  <a:srgbClr val="FFFFFF"/>
                </a:solidFill>
              </a:rPr>
              <a:t>Cresswell</a:t>
            </a:r>
            <a:r>
              <a:rPr lang="en-GB" sz="2400" dirty="0">
                <a:solidFill>
                  <a:srgbClr val="FFFFFF"/>
                </a:solidFill>
              </a:rPr>
              <a:t>, Thorley, </a:t>
            </a:r>
            <a:r>
              <a:rPr lang="en-GB" sz="2400" i="1" dirty="0">
                <a:solidFill>
                  <a:srgbClr val="FFFFFF"/>
                </a:solidFill>
              </a:rPr>
              <a:t>OCR Classical Civilisation Love 				and Relationships</a:t>
            </a:r>
            <a:r>
              <a:rPr lang="en-GB" sz="2400" dirty="0">
                <a:solidFill>
                  <a:srgbClr val="FFFFFF"/>
                </a:solidFill>
              </a:rPr>
              <a:t>, ‘Seneca on love and desire’</a:t>
            </a:r>
          </a:p>
        </p:txBody>
      </p:sp>
    </p:spTree>
    <p:extLst>
      <p:ext uri="{BB962C8B-B14F-4D97-AF65-F5344CB8AC3E}">
        <p14:creationId xmlns:p14="http://schemas.microsoft.com/office/powerpoint/2010/main" val="2835850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7FA33FF-088D-4F16-95A2-2C64D353D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76EFB1-01CF-419F-ABF1-2AF02BBFC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09160" cy="6858000"/>
          </a:xfrm>
          <a:prstGeom prst="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F9DEA15-78BD-4750-AA18-B9F28A6D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284331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F8AAA5-8E9D-4793-A053-6BE60858B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640080"/>
            <a:ext cx="3640006" cy="52578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  </a:t>
            </a:r>
            <a:r>
              <a:rPr lang="en-GB" strike="sngStrike" dirty="0">
                <a:solidFill>
                  <a:schemeClr val="bg1"/>
                </a:solidFill>
              </a:rPr>
              <a:t>Body</a:t>
            </a:r>
            <a:r>
              <a:rPr lang="en-GB" dirty="0">
                <a:solidFill>
                  <a:schemeClr val="bg1"/>
                </a:solidFill>
              </a:rPr>
              <a:t> mind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3600" strike="sngStrike" dirty="0">
                <a:solidFill>
                  <a:schemeClr val="bg1"/>
                </a:solidFill>
              </a:rPr>
              <a:t>desire </a:t>
            </a:r>
            <a:r>
              <a:rPr lang="en-GB" sz="3600" dirty="0">
                <a:solidFill>
                  <a:schemeClr val="bg1"/>
                </a:solidFill>
              </a:rPr>
              <a:t>veneration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1C2D8-AE79-47C7-8E24-1106BBBB8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8383" y="640081"/>
            <a:ext cx="6436219" cy="52578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400" dirty="0"/>
              <a:t>Essentially a set-piece of Platonic provenance, …</a:t>
            </a:r>
          </a:p>
          <a:p>
            <a:pPr marL="0" indent="0">
              <a:buNone/>
            </a:pPr>
            <a:r>
              <a:rPr lang="en-GB" sz="2400" dirty="0"/>
              <a:t>          Alex Dressler (2016) p.138 on </a:t>
            </a:r>
            <a:r>
              <a:rPr lang="en-GB" sz="2400" i="1" dirty="0"/>
              <a:t>Ep.</a:t>
            </a:r>
            <a:r>
              <a:rPr lang="en-GB" sz="2400" dirty="0"/>
              <a:t>115.3-4</a:t>
            </a:r>
          </a:p>
        </p:txBody>
      </p:sp>
    </p:spTree>
    <p:extLst>
      <p:ext uri="{BB962C8B-B14F-4D97-AF65-F5344CB8AC3E}">
        <p14:creationId xmlns:p14="http://schemas.microsoft.com/office/powerpoint/2010/main" val="3328562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89585D-C5B8-4D4F-8304-C8056EE02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2837686" cy="3425243"/>
          </a:xfrm>
        </p:spPr>
        <p:txBody>
          <a:bodyPr>
            <a:normAutofit/>
          </a:bodyPr>
          <a:lstStyle/>
          <a:p>
            <a:pPr algn="r"/>
            <a:r>
              <a:rPr lang="en-GB" sz="44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Ep</a:t>
            </a:r>
            <a:r>
              <a:rPr lang="en-GB" sz="4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.115.12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DC0B7-002C-4CE8-B742-D156AE491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Accedunt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deinde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carmina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poetarum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quae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adfectibus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nostris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facem</a:t>
            </a:r>
            <a:r>
              <a:rPr lang="en-GB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subdant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Verses of poets also are added to the account – verses which lend fuel to our passions…</a:t>
            </a:r>
          </a:p>
          <a:p>
            <a:pPr marL="0" indent="0">
              <a:buNone/>
            </a:pPr>
            <a:endParaRPr lang="en-GB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						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73318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4E65CDE2-194C-4A17-9E3C-017E8A897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F32132-4165-4082-941A-31AB51E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76" y="712268"/>
            <a:ext cx="10410524" cy="1193533"/>
          </a:xfrm>
        </p:spPr>
        <p:txBody>
          <a:bodyPr>
            <a:normAutofit/>
          </a:bodyPr>
          <a:lstStyle/>
          <a:p>
            <a:r>
              <a:rPr lang="en-GB" dirty="0"/>
              <a:t>Don’t write, feel</a:t>
            </a:r>
            <a:r>
              <a:rPr lang="en-GB" dirty="0">
                <a:solidFill>
                  <a:srgbClr val="FFFFFF"/>
                </a:solidFill>
              </a:rPr>
              <a:t>: </a:t>
            </a:r>
            <a:r>
              <a:rPr lang="en-GB" dirty="0">
                <a:solidFill>
                  <a:srgbClr val="CC99FF"/>
                </a:solidFill>
              </a:rPr>
              <a:t>115.1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2AE495E-2AAF-4BC1-87A5-331009D82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F1CD0-62C6-4891-98EC-A490B9A91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276" y="2050181"/>
            <a:ext cx="10410524" cy="41267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Quaere, quid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scribas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, non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quemadmodum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; Et hoc ipsum: non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ut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scribas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,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sed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ut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400" b="1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sentias</a:t>
            </a:r>
            <a:r>
              <a:rPr lang="en-GB" sz="2400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,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ut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illa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,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quae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400" b="1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senseris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,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magis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adplices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tibi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et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velut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2400" i="1" dirty="0" err="1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signes</a:t>
            </a:r>
            <a:r>
              <a:rPr lang="en-GB" sz="2400" i="1" dirty="0">
                <a:solidFill>
                  <a:srgbClr val="FFFFFF"/>
                </a:solidFill>
                <a:effectLst/>
                <a:ea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en-GB" sz="2400" i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FFFFFF"/>
                </a:solidFill>
              </a:rPr>
              <a:t>You should seek what to write rather than how to write it – and even that not for the purpose of writing but of feeling it, that you might make what you write your own and as it were put a seal on it. </a:t>
            </a:r>
          </a:p>
          <a:p>
            <a:pPr marL="0" indent="0">
              <a:buNone/>
            </a:pPr>
            <a:endParaRPr lang="en-GB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4968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6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A388A9-C73C-4D84-BB79-8FD122C18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757" y="275372"/>
            <a:ext cx="2896518" cy="3564056"/>
          </a:xfrm>
        </p:spPr>
        <p:txBody>
          <a:bodyPr>
            <a:normAutofit/>
          </a:bodyPr>
          <a:lstStyle/>
          <a:p>
            <a:pPr algn="r"/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Ep</a:t>
            </a:r>
            <a:r>
              <a:rPr lang="en-GB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.115.3</a:t>
            </a:r>
            <a:br>
              <a:rPr lang="en-GB" dirty="0"/>
            </a:br>
            <a:endParaRPr lang="en-GB" dirty="0"/>
          </a:p>
        </p:txBody>
      </p: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8B853-12F7-406E-A3B3-7C9747EFE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400" i="1" dirty="0"/>
              <a:t>Non </a:t>
            </a:r>
            <a:r>
              <a:rPr lang="en-GB" sz="2400" i="1" dirty="0" err="1"/>
              <a:t>est</a:t>
            </a:r>
            <a:r>
              <a:rPr lang="en-GB" sz="2400" i="1" dirty="0"/>
              <a:t> </a:t>
            </a:r>
            <a:r>
              <a:rPr lang="en-GB" sz="2400" i="1" dirty="0" err="1"/>
              <a:t>ornamentum</a:t>
            </a:r>
            <a:r>
              <a:rPr lang="en-GB" sz="2400" i="1" dirty="0"/>
              <a:t> virile </a:t>
            </a:r>
            <a:r>
              <a:rPr lang="en-GB" sz="2400" i="1" dirty="0" err="1"/>
              <a:t>concinnitas</a:t>
            </a:r>
            <a:endParaRPr lang="en-GB" sz="2400" i="1" dirty="0"/>
          </a:p>
          <a:p>
            <a:pPr marL="0" indent="0">
              <a:buNone/>
            </a:pPr>
            <a:r>
              <a:rPr lang="en-GB" sz="2400" dirty="0"/>
              <a:t>Elegance is not a manly ornament.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				</a:t>
            </a:r>
          </a:p>
          <a:p>
            <a:pPr marL="0" indent="0">
              <a:buNone/>
            </a:pPr>
            <a:r>
              <a:rPr lang="en-GB" sz="2400" dirty="0"/>
              <a:t>Cf. Graver 1998, 615-16, Dressler 2016 p.137 </a:t>
            </a:r>
          </a:p>
          <a:p>
            <a:pPr marL="0" indent="0">
              <a:buNone/>
            </a:pPr>
            <a:r>
              <a:rPr lang="en-GB" sz="2400" i="1" dirty="0" err="1"/>
              <a:t>Concinnitas</a:t>
            </a:r>
            <a:r>
              <a:rPr lang="en-GB" sz="2400" dirty="0"/>
              <a:t> as ‘symmetry’: cf. Cicero </a:t>
            </a:r>
            <a:r>
              <a:rPr lang="en-GB" sz="2400" i="1" dirty="0"/>
              <a:t>Brutus</a:t>
            </a:r>
            <a:r>
              <a:rPr lang="en-GB" sz="2400" dirty="0"/>
              <a:t> 325, </a:t>
            </a:r>
            <a:r>
              <a:rPr lang="en-GB" sz="2400" i="1" dirty="0"/>
              <a:t>Orator</a:t>
            </a:r>
            <a:r>
              <a:rPr lang="en-GB" sz="2400" dirty="0"/>
              <a:t> 149; or as ‘excessive refinement’, </a:t>
            </a:r>
            <a:r>
              <a:rPr lang="en-GB" sz="2400" i="1" dirty="0"/>
              <a:t>OLD</a:t>
            </a:r>
            <a:r>
              <a:rPr lang="en-GB" sz="2400" dirty="0"/>
              <a:t> 1a.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868777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7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3717D1-BBEF-41C9-BA75-D8D6C1FE1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GB" dirty="0" err="1">
                <a:solidFill>
                  <a:schemeClr val="accent4">
                    <a:lumMod val="75000"/>
                  </a:schemeClr>
                </a:solidFill>
              </a:rPr>
              <a:t>Ornamentum</a:t>
            </a:r>
            <a:r>
              <a:rPr lang="en-GB" dirty="0"/>
              <a:t> [</a:t>
            </a:r>
            <a:r>
              <a:rPr lang="en-GB" dirty="0" err="1"/>
              <a:t>orno</a:t>
            </a:r>
            <a:r>
              <a:rPr lang="en-GB" dirty="0"/>
              <a:t> + mentum]</a:t>
            </a:r>
          </a:p>
        </p:txBody>
      </p:sp>
      <p:cxnSp>
        <p:nvCxnSpPr>
          <p:cNvPr id="15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32620-3977-47EC-97A0-15454F8CB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Equipment, costume, ornament, rhetorical-literary ornament, distinction </a:t>
            </a:r>
          </a:p>
          <a:p>
            <a:pPr marL="0" indent="0">
              <a:buNone/>
            </a:pPr>
            <a:r>
              <a:rPr lang="en-GB" sz="2400" dirty="0"/>
              <a:t>Compare 115.3, 115.9 (</a:t>
            </a:r>
            <a:r>
              <a:rPr lang="en-GB" sz="2400" i="1" dirty="0" err="1"/>
              <a:t>parietibus</a:t>
            </a:r>
            <a:r>
              <a:rPr lang="en-GB" sz="2400" i="1" dirty="0"/>
              <a:t> </a:t>
            </a:r>
            <a:r>
              <a:rPr lang="en-GB" sz="2400" i="1" dirty="0" err="1"/>
              <a:t>aut</a:t>
            </a:r>
            <a:r>
              <a:rPr lang="en-GB" sz="2400" i="1" dirty="0"/>
              <a:t> </a:t>
            </a:r>
            <a:r>
              <a:rPr lang="en-GB" sz="2400" i="1" dirty="0" err="1"/>
              <a:t>lacunaribus</a:t>
            </a:r>
            <a:r>
              <a:rPr lang="en-GB" sz="2400" i="1" dirty="0"/>
              <a:t> </a:t>
            </a:r>
            <a:r>
              <a:rPr lang="en-GB" sz="2400" i="1" dirty="0" err="1"/>
              <a:t>ornamentum</a:t>
            </a:r>
            <a:r>
              <a:rPr lang="en-GB" sz="2400" i="1" dirty="0"/>
              <a:t>, ‘</a:t>
            </a:r>
            <a:r>
              <a:rPr lang="en-GB" sz="2400" dirty="0"/>
              <a:t>decoration on walls and ceilings</a:t>
            </a:r>
            <a:r>
              <a:rPr lang="en-GB" sz="2400" i="1" dirty="0"/>
              <a:t>’</a:t>
            </a:r>
            <a:r>
              <a:rPr lang="en-GB" sz="2400" dirty="0"/>
              <a:t>)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i="1" dirty="0"/>
              <a:t>OLD, </a:t>
            </a:r>
            <a:r>
              <a:rPr lang="en-GB" sz="2400" i="1" dirty="0" err="1"/>
              <a:t>s.v.</a:t>
            </a:r>
            <a:r>
              <a:rPr lang="en-GB" sz="2400" i="1" dirty="0"/>
              <a:t> </a:t>
            </a:r>
            <a:r>
              <a:rPr lang="en-GB" sz="2400" dirty="0"/>
              <a:t>1 (‘equipment, accoutrements; esp. an animal’s harness’)</a:t>
            </a:r>
          </a:p>
          <a:p>
            <a:pPr marL="0" indent="0">
              <a:buNone/>
            </a:pPr>
            <a:r>
              <a:rPr lang="en-GB" sz="2400" i="1" dirty="0"/>
              <a:t>OLD, </a:t>
            </a:r>
            <a:r>
              <a:rPr lang="en-GB" sz="2400" i="1" dirty="0" err="1"/>
              <a:t>s.v.</a:t>
            </a:r>
            <a:r>
              <a:rPr lang="en-GB" sz="2400" i="1" dirty="0"/>
              <a:t> </a:t>
            </a:r>
            <a:r>
              <a:rPr lang="en-GB" sz="2400" dirty="0"/>
              <a:t>6 (‘distinction, honour’)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err="1"/>
              <a:t>Isid</a:t>
            </a:r>
            <a:r>
              <a:rPr lang="en-GB" sz="2400" dirty="0"/>
              <a:t>. </a:t>
            </a:r>
            <a:r>
              <a:rPr lang="en-GB" sz="2400" i="1" dirty="0"/>
              <a:t>Orig. </a:t>
            </a:r>
            <a:r>
              <a:rPr lang="en-GB" sz="2400" dirty="0"/>
              <a:t>19.30.1: </a:t>
            </a:r>
            <a:r>
              <a:rPr lang="en-GB" sz="2400" dirty="0" err="1"/>
              <a:t>ornamenta</a:t>
            </a:r>
            <a:r>
              <a:rPr lang="en-GB" sz="2400" dirty="0"/>
              <a:t> dicta </a:t>
            </a:r>
            <a:r>
              <a:rPr lang="en-GB" sz="2400" dirty="0" err="1"/>
              <a:t>eo</a:t>
            </a:r>
            <a:r>
              <a:rPr lang="en-GB" sz="2400" dirty="0"/>
              <a:t> quod </a:t>
            </a:r>
            <a:r>
              <a:rPr lang="en-GB" sz="2400" dirty="0" err="1"/>
              <a:t>eorum</a:t>
            </a:r>
            <a:r>
              <a:rPr lang="en-GB" sz="2400" dirty="0"/>
              <a:t> </a:t>
            </a:r>
            <a:r>
              <a:rPr lang="en-GB" sz="2400" dirty="0" err="1"/>
              <a:t>cultu</a:t>
            </a:r>
            <a:r>
              <a:rPr lang="en-GB" sz="2400" dirty="0"/>
              <a:t> </a:t>
            </a:r>
            <a:r>
              <a:rPr lang="en-GB" sz="2400" dirty="0" err="1"/>
              <a:t>ora</a:t>
            </a:r>
            <a:r>
              <a:rPr lang="en-GB" sz="2400" dirty="0"/>
              <a:t> </a:t>
            </a:r>
            <a:r>
              <a:rPr lang="en-GB" sz="2400" dirty="0" err="1"/>
              <a:t>vultusque</a:t>
            </a:r>
            <a:r>
              <a:rPr lang="en-GB" sz="2400" dirty="0"/>
              <a:t> </a:t>
            </a:r>
            <a:r>
              <a:rPr lang="en-GB" sz="2400" dirty="0" err="1"/>
              <a:t>decorentur</a:t>
            </a:r>
            <a:r>
              <a:rPr lang="en-GB" sz="2400" dirty="0"/>
              <a:t>. (‘ornaments are so named because one’s face and appearance are adorned by wearing them’)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65849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65CDE2-194C-4A17-9E3C-017E8A897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A0C4ED-A471-4272-A596-C2F97B36A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76" y="712268"/>
            <a:ext cx="10410524" cy="119353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115.3: </a:t>
            </a:r>
            <a:r>
              <a:rPr lang="en-GB" dirty="0">
                <a:solidFill>
                  <a:srgbClr val="00B0F0"/>
                </a:solidFill>
              </a:rPr>
              <a:t>passionate about virtue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AE495E-2AAF-4BC1-87A5-331009D82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5D1D5-1E4A-49EE-ADED-29DA28A58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276" y="2050181"/>
            <a:ext cx="10410524" cy="412678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400" dirty="0">
              <a:solidFill>
                <a:srgbClr val="FFFF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If we had the privilege of looking into a good man's soul, oh what a fair, holy, magnificent, gracious, and shining face (</a:t>
            </a:r>
            <a:r>
              <a:rPr lang="en-GB" sz="2400" dirty="0" err="1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ea typeface="Times New Roman" panose="02020603050405020304" pitchFamily="18" charset="0"/>
              </a:rPr>
              <a:t>faciem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) should we behold – radiant on the one side with justice and temperance, on another with bravery and wisdom! And, besides these, thriftiness, moderation, endurance, refinement, affability, and – though hard to believe – love of one's fellow-men, that Good which is so rare in man, all these would be shedding their own glory over that soul. There, too, forethought combined with elegance and, resulting from these, a most excellent greatness of soul (the noblest of all these virtues) – indeed what charm, O ye heavens, what authority and dignity would they contribute! What a wonderful combination of sweetness and power! No one could call such a face lovable (</a:t>
            </a:r>
            <a:r>
              <a:rPr lang="en-GB" sz="2400" dirty="0" err="1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ea typeface="Times New Roman" panose="02020603050405020304" pitchFamily="18" charset="0"/>
              </a:rPr>
              <a:t>amabilem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) without also calling it worshipful (</a:t>
            </a:r>
            <a:r>
              <a:rPr lang="en-GB" sz="2400" dirty="0" err="1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ea typeface="Times New Roman" panose="02020603050405020304" pitchFamily="18" charset="0"/>
              </a:rPr>
              <a:t>venerabilem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)</a:t>
            </a: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3031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739FB3-2DD9-4506-A1E5-F4A9DE650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725" y="963877"/>
            <a:ext cx="3858837" cy="4930246"/>
          </a:xfrm>
        </p:spPr>
        <p:txBody>
          <a:bodyPr>
            <a:normAutofit/>
          </a:bodyPr>
          <a:lstStyle/>
          <a:p>
            <a:pPr algn="r"/>
            <a:r>
              <a:rPr lang="en-GB" i="1" dirty="0">
                <a:solidFill>
                  <a:srgbClr val="CCFFFF"/>
                </a:solidFill>
              </a:rPr>
              <a:t>Aeneid </a:t>
            </a:r>
            <a:r>
              <a:rPr lang="en-GB" dirty="0">
                <a:solidFill>
                  <a:srgbClr val="CCFFFF"/>
                </a:solidFill>
              </a:rPr>
              <a:t>1.327-8, 330</a:t>
            </a:r>
            <a:br>
              <a:rPr lang="en-GB" dirty="0">
                <a:solidFill>
                  <a:srgbClr val="CCFFFF"/>
                </a:solidFill>
              </a:rPr>
            </a:br>
            <a:r>
              <a:rPr lang="en-GB" dirty="0">
                <a:solidFill>
                  <a:srgbClr val="CCFFFF"/>
                </a:solidFill>
              </a:rPr>
              <a:t>[</a:t>
            </a:r>
            <a:r>
              <a:rPr lang="en-GB" i="1" dirty="0">
                <a:solidFill>
                  <a:srgbClr val="CCFFFF"/>
                </a:solidFill>
              </a:rPr>
              <a:t>Ep</a:t>
            </a:r>
            <a:r>
              <a:rPr lang="en-GB" dirty="0">
                <a:solidFill>
                  <a:srgbClr val="CCFFFF"/>
                </a:solidFill>
              </a:rPr>
              <a:t>.115.5]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B737B-B856-40EB-9883-408DF1C36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0" y="585216"/>
            <a:ext cx="6966251" cy="530890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400" i="1" dirty="0">
                <a:ea typeface="Times New Roman" panose="02020603050405020304" pitchFamily="18" charset="0"/>
              </a:rPr>
              <a:t>…</a:t>
            </a:r>
            <a:r>
              <a:rPr lang="en-GB" sz="2400" i="1" dirty="0" err="1">
                <a:ea typeface="Times New Roman" panose="02020603050405020304" pitchFamily="18" charset="0"/>
              </a:rPr>
              <a:t>tunc</a:t>
            </a:r>
            <a:r>
              <a:rPr lang="en-GB" sz="2400" i="1" dirty="0"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a typeface="Times New Roman" panose="02020603050405020304" pitchFamily="18" charset="0"/>
              </a:rPr>
              <a:t>deinde</a:t>
            </a:r>
            <a:r>
              <a:rPr lang="en-GB" sz="2400" i="1" dirty="0"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a typeface="Times New Roman" panose="02020603050405020304" pitchFamily="18" charset="0"/>
              </a:rPr>
              <a:t>illam</a:t>
            </a:r>
            <a:r>
              <a:rPr lang="en-GB" sz="2400" i="1" dirty="0"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a typeface="Times New Roman" panose="02020603050405020304" pitchFamily="18" charset="0"/>
              </a:rPr>
              <a:t>Vergilii</a:t>
            </a:r>
            <a:r>
              <a:rPr lang="en-GB" sz="2400" i="1" dirty="0"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a typeface="Times New Roman" panose="02020603050405020304" pitchFamily="18" charset="0"/>
              </a:rPr>
              <a:t>nostri</a:t>
            </a:r>
            <a:r>
              <a:rPr lang="en-GB" sz="2400" i="1" dirty="0"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a typeface="Times New Roman" panose="02020603050405020304" pitchFamily="18" charset="0"/>
              </a:rPr>
              <a:t>vocem</a:t>
            </a:r>
            <a:r>
              <a:rPr lang="en-GB" sz="2400" i="1" dirty="0"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a typeface="Times New Roman" panose="02020603050405020304" pitchFamily="18" charset="0"/>
              </a:rPr>
              <a:t>verens</a:t>
            </a:r>
            <a:r>
              <a:rPr lang="en-GB" sz="2400" i="1" dirty="0"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a typeface="Times New Roman" panose="02020603050405020304" pitchFamily="18" charset="0"/>
              </a:rPr>
              <a:t>atque</a:t>
            </a:r>
            <a:r>
              <a:rPr lang="en-GB" sz="2400" i="1" dirty="0"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a typeface="Times New Roman" panose="02020603050405020304" pitchFamily="18" charset="0"/>
              </a:rPr>
              <a:t>attonitus</a:t>
            </a:r>
            <a:r>
              <a:rPr lang="en-GB" sz="2400" i="1" dirty="0"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a typeface="Times New Roman" panose="02020603050405020304" pitchFamily="18" charset="0"/>
              </a:rPr>
              <a:t>emittat</a:t>
            </a:r>
            <a:r>
              <a:rPr lang="en-GB" sz="2400" i="1" dirty="0">
                <a:ea typeface="Times New Roman" panose="02020603050405020304" pitchFamily="18" charset="0"/>
              </a:rPr>
              <a:t>?</a:t>
            </a:r>
            <a:endParaRPr lang="en-GB" sz="2400" i="1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i="1" dirty="0">
                <a:effectLst/>
                <a:ea typeface="Times New Roman" panose="02020603050405020304" pitchFamily="18" charset="0"/>
              </a:rPr>
              <a:t>O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quam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te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memorem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,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virgo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?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namque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 haut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tibi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vultus</a:t>
            </a:r>
            <a:br>
              <a:rPr lang="en-GB" sz="2400" i="1" dirty="0">
                <a:effectLst/>
                <a:ea typeface="Times New Roman" panose="02020603050405020304" pitchFamily="18" charset="0"/>
              </a:rPr>
            </a:br>
            <a:r>
              <a:rPr lang="en-GB" sz="2400" i="1" dirty="0" err="1">
                <a:effectLst/>
                <a:ea typeface="Times New Roman" panose="02020603050405020304" pitchFamily="18" charset="0"/>
              </a:rPr>
              <a:t>mortalis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nec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 vox hominem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sonat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 . .</a:t>
            </a:r>
            <a:br>
              <a:rPr lang="en-GB" sz="2400" i="1" dirty="0">
                <a:effectLst/>
                <a:ea typeface="Times New Roman" panose="02020603050405020304" pitchFamily="18" charset="0"/>
              </a:rPr>
            </a:br>
            <a:r>
              <a:rPr lang="en-GB" sz="2400" i="1" dirty="0">
                <a:effectLst/>
                <a:ea typeface="Times New Roman" panose="02020603050405020304" pitchFamily="18" charset="0"/>
              </a:rPr>
              <a:t>sis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felix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nostrumque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leves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quaecumque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i="1" dirty="0" err="1">
                <a:effectLst/>
                <a:ea typeface="Times New Roman" panose="02020603050405020304" pitchFamily="18" charset="0"/>
              </a:rPr>
              <a:t>laborem</a:t>
            </a:r>
            <a:r>
              <a:rPr lang="en-GB" sz="2400" i="1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GB" sz="2400" dirty="0"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Should we not, then, in reverence and awe, give utterance to that famous voice of Vergil…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By what name should I call you, maiden? For your face i</a:t>
            </a:r>
            <a:r>
              <a:rPr lang="en-GB" sz="2400" dirty="0">
                <a:ea typeface="Times New Roman" panose="02020603050405020304" pitchFamily="18" charset="0"/>
              </a:rPr>
              <a:t>s not mortal, nor does your voice sound human…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Show grace to us, whoever you may be, and lighten this our burden.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43995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4578</TotalTime>
  <Words>1452</Words>
  <Application>Microsoft Office PowerPoint</Application>
  <PresentationFormat>Widescreen</PresentationFormat>
  <Paragraphs>86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On the face of it: virtue and desire in Seneca Ep.115</vt:lpstr>
      <vt:lpstr>PowerPoint Presentation</vt:lpstr>
      <vt:lpstr>  Body mind desire veneration </vt:lpstr>
      <vt:lpstr>Ep.115.12</vt:lpstr>
      <vt:lpstr>Don’t write, feel: 115.1</vt:lpstr>
      <vt:lpstr>        Ep.115.3 </vt:lpstr>
      <vt:lpstr>Ornamentum [orno + mentum]</vt:lpstr>
      <vt:lpstr>115.3: passionate about virtue</vt:lpstr>
      <vt:lpstr>Aeneid 1.327-8, 330 [Ep.115.5]</vt:lpstr>
      <vt:lpstr>Ep.115.6</vt:lpstr>
      <vt:lpstr>O dea certe?</vt:lpstr>
      <vt:lpstr>Themes to develop and discuss in the Letters</vt:lpstr>
      <vt:lpstr>More themes in the Letters and in Senecan Stoicism…</vt:lpstr>
      <vt:lpstr>Love and Relationships: A key question for debate in Ep.115</vt:lpstr>
      <vt:lpstr>References and further reading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face of it: feeling Sen.Ep.115</dc:title>
  <dc:creator>Rimell, Victoria</dc:creator>
  <cp:lastModifiedBy>Rimell, Victoria</cp:lastModifiedBy>
  <cp:revision>79</cp:revision>
  <dcterms:created xsi:type="dcterms:W3CDTF">2021-10-10T10:52:28Z</dcterms:created>
  <dcterms:modified xsi:type="dcterms:W3CDTF">2022-04-22T14:47:54Z</dcterms:modified>
</cp:coreProperties>
</file>