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369" r:id="rId3"/>
    <p:sldId id="368" r:id="rId4"/>
    <p:sldId id="268" r:id="rId5"/>
    <p:sldId id="269" r:id="rId6"/>
    <p:sldId id="279" r:id="rId7"/>
    <p:sldId id="270" r:id="rId8"/>
    <p:sldId id="271" r:id="rId9"/>
    <p:sldId id="272" r:id="rId10"/>
    <p:sldId id="274" r:id="rId11"/>
    <p:sldId id="280" r:id="rId12"/>
    <p:sldId id="256" r:id="rId13"/>
    <p:sldId id="334" r:id="rId14"/>
    <p:sldId id="290" r:id="rId15"/>
    <p:sldId id="337" r:id="rId16"/>
    <p:sldId id="335" r:id="rId17"/>
    <p:sldId id="288" r:id="rId18"/>
    <p:sldId id="363" r:id="rId19"/>
    <p:sldId id="291" r:id="rId20"/>
    <p:sldId id="364" r:id="rId21"/>
    <p:sldId id="365" r:id="rId22"/>
    <p:sldId id="289" r:id="rId23"/>
    <p:sldId id="336" r:id="rId24"/>
    <p:sldId id="294" r:id="rId25"/>
    <p:sldId id="296" r:id="rId26"/>
    <p:sldId id="295" r:id="rId27"/>
    <p:sldId id="297" r:id="rId28"/>
    <p:sldId id="366" r:id="rId29"/>
    <p:sldId id="36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6021" autoAdjust="0"/>
  </p:normalViewPr>
  <p:slideViewPr>
    <p:cSldViewPr snapToGrid="0">
      <p:cViewPr varScale="1">
        <p:scale>
          <a:sx n="76" d="100"/>
          <a:sy n="76" d="100"/>
        </p:scale>
        <p:origin x="1134" y="84"/>
      </p:cViewPr>
      <p:guideLst/>
    </p:cSldViewPr>
  </p:slideViewPr>
  <p:notesTextViewPr>
    <p:cViewPr>
      <p:scale>
        <a:sx n="1" d="1"/>
        <a:sy n="1" d="1"/>
      </p:scale>
      <p:origin x="0" y="0"/>
    </p:cViewPr>
  </p:notesTextViewPr>
  <p:sorterViewPr>
    <p:cViewPr>
      <p:scale>
        <a:sx n="100" d="100"/>
        <a:sy n="100" d="100"/>
      </p:scale>
      <p:origin x="0" y="-28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394359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00752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4093969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D352A6-7FC2-491A-8A6F-A4814319189F}"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639624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D352A6-7FC2-491A-8A6F-A4814319189F}"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323242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FD352A6-7FC2-491A-8A6F-A4814319189F}"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179532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FD352A6-7FC2-491A-8A6F-A4814319189F}" type="datetimeFigureOut">
              <a:rPr lang="en-GB" smtClean="0"/>
              <a:t>28/04/2022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2660872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FD352A6-7FC2-491A-8A6F-A4814319189F}" type="datetimeFigureOut">
              <a:rPr lang="en-GB" smtClean="0"/>
              <a:t>28/04/2022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964763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352A6-7FC2-491A-8A6F-A4814319189F}" type="datetimeFigureOut">
              <a:rPr lang="en-GB" smtClean="0"/>
              <a:t>28/04/2022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584500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FD352A6-7FC2-491A-8A6F-A4814319189F}"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185569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FD352A6-7FC2-491A-8A6F-A4814319189F}"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977D10-DEFF-4E9E-A5B5-627FA570ED03}" type="slidenum">
              <a:rPr lang="en-GB" smtClean="0"/>
              <a:t>‹#›</a:t>
            </a:fld>
            <a:endParaRPr lang="en-GB"/>
          </a:p>
        </p:txBody>
      </p:sp>
    </p:spTree>
    <p:extLst>
      <p:ext uri="{BB962C8B-B14F-4D97-AF65-F5344CB8AC3E}">
        <p14:creationId xmlns:p14="http://schemas.microsoft.com/office/powerpoint/2010/main" val="421366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D352A6-7FC2-491A-8A6F-A4814319189F}" type="datetimeFigureOut">
              <a:rPr lang="en-GB" smtClean="0"/>
              <a:t>28/04/2022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977D10-DEFF-4E9E-A5B5-627FA570ED03}" type="slidenum">
              <a:rPr lang="en-GB" smtClean="0"/>
              <a:t>‹#›</a:t>
            </a:fld>
            <a:endParaRPr lang="en-GB"/>
          </a:p>
        </p:txBody>
      </p:sp>
    </p:spTree>
    <p:extLst>
      <p:ext uri="{BB962C8B-B14F-4D97-AF65-F5344CB8AC3E}">
        <p14:creationId xmlns:p14="http://schemas.microsoft.com/office/powerpoint/2010/main" val="2622259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perseus.tufts.edu/hopper/entityvote?doc=Perseus:text:1999.01.0162:book=O.:poem=1&amp;auth=perseus,Pisa&amp;n=1&amp;type=plac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theoi.com/Text/Pausanias5A.html#n15"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www.jstor.org/stable/25067954"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eblimc.org/" TargetMode="External"/><Relationship Id="rId2" Type="http://schemas.openxmlformats.org/officeDocument/2006/relationships/hyperlink" Target="https://www.beazley.ox.ac.uk/carc/potter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parthen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856850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727199" y="0"/>
            <a:ext cx="8737601" cy="1933240"/>
          </a:xfrm>
        </p:spPr>
        <p:txBody>
          <a:bodyPr>
            <a:normAutofit/>
          </a:bodyPr>
          <a:lstStyle/>
          <a:p>
            <a:r>
              <a:rPr lang="en-GB" dirty="0">
                <a:solidFill>
                  <a:schemeClr val="bg1"/>
                </a:solidFill>
              </a:rPr>
              <a:t>Myths in Greek Art:</a:t>
            </a:r>
            <a:br>
              <a:rPr lang="en-GB" dirty="0">
                <a:solidFill>
                  <a:schemeClr val="bg1"/>
                </a:solidFill>
              </a:rPr>
            </a:br>
            <a:r>
              <a:rPr lang="en-GB" dirty="0">
                <a:solidFill>
                  <a:schemeClr val="bg1"/>
                </a:solidFill>
              </a:rPr>
              <a:t>meanings and approaches</a:t>
            </a:r>
          </a:p>
        </p:txBody>
      </p:sp>
      <p:sp>
        <p:nvSpPr>
          <p:cNvPr id="3" name="Subtitle 2"/>
          <p:cNvSpPr>
            <a:spLocks noGrp="1"/>
          </p:cNvSpPr>
          <p:nvPr>
            <p:ph type="subTitle" idx="1"/>
          </p:nvPr>
        </p:nvSpPr>
        <p:spPr>
          <a:xfrm>
            <a:off x="0" y="1847273"/>
            <a:ext cx="3805382" cy="1784927"/>
          </a:xfrm>
        </p:spPr>
        <p:txBody>
          <a:bodyPr>
            <a:normAutofit/>
          </a:bodyPr>
          <a:lstStyle/>
          <a:p>
            <a:r>
              <a:rPr lang="en-GB" dirty="0">
                <a:solidFill>
                  <a:schemeClr val="bg1"/>
                </a:solidFill>
              </a:rPr>
              <a:t>Professor Zahra Newby</a:t>
            </a:r>
          </a:p>
        </p:txBody>
      </p:sp>
    </p:spTree>
    <p:extLst>
      <p:ext uri="{BB962C8B-B14F-4D97-AF65-F5344CB8AC3E}">
        <p14:creationId xmlns:p14="http://schemas.microsoft.com/office/powerpoint/2010/main" val="1389765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4181" y="2604654"/>
            <a:ext cx="5895109" cy="351415"/>
          </a:xfrm>
        </p:spPr>
        <p:txBody>
          <a:bodyPr>
            <a:normAutofit fontScale="90000"/>
          </a:bodyPr>
          <a:lstStyle/>
          <a:p>
            <a:r>
              <a:rPr lang="en-GB" altLang="en-US" dirty="0"/>
              <a:t>Diachronic: individual images of different episodes in time: .</a:t>
            </a:r>
            <a:r>
              <a:rPr lang="en-GB" altLang="en-US" dirty="0" err="1"/>
              <a:t>e.g</a:t>
            </a:r>
            <a:r>
              <a:rPr lang="en-GB" altLang="en-US" dirty="0"/>
              <a:t> Labours of Herakles on metopes at Olympia. </a:t>
            </a:r>
            <a:br>
              <a:rPr lang="en-GB" altLang="en-US" dirty="0"/>
            </a:br>
            <a:endParaRPr lang="en-GB" dirty="0"/>
          </a:p>
        </p:txBody>
      </p:sp>
      <p:pic>
        <p:nvPicPr>
          <p:cNvPr id="4" name="Picture 3" descr="A picture containing text&#10;&#10;Description automatically generated">
            <a:extLst>
              <a:ext uri="{FF2B5EF4-FFF2-40B4-BE49-F238E27FC236}">
                <a16:creationId xmlns:a16="http://schemas.microsoft.com/office/drawing/2014/main" id="{92636AEE-5E22-4F3E-A56F-C707A74FC7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208" y="0"/>
            <a:ext cx="4533392" cy="6982036"/>
          </a:xfrm>
          <a:prstGeom prst="rect">
            <a:avLst/>
          </a:prstGeom>
        </p:spPr>
      </p:pic>
    </p:spTree>
    <p:extLst>
      <p:ext uri="{BB962C8B-B14F-4D97-AF65-F5344CB8AC3E}">
        <p14:creationId xmlns:p14="http://schemas.microsoft.com/office/powerpoint/2010/main" val="2423114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44447-BE21-4A1F-A78E-11DBAE704B72}"/>
              </a:ext>
            </a:extLst>
          </p:cNvPr>
          <p:cNvSpPr>
            <a:spLocks noGrp="1"/>
          </p:cNvSpPr>
          <p:nvPr>
            <p:ph type="title"/>
          </p:nvPr>
        </p:nvSpPr>
        <p:spPr/>
        <p:txBody>
          <a:bodyPr>
            <a:normAutofit fontScale="90000"/>
          </a:bodyPr>
          <a:lstStyle/>
          <a:p>
            <a:r>
              <a:rPr lang="en-GB" dirty="0"/>
              <a:t>What did visual retellings of myth mean in the contexts in which they were set up and viewed? </a:t>
            </a:r>
          </a:p>
        </p:txBody>
      </p:sp>
      <p:sp>
        <p:nvSpPr>
          <p:cNvPr id="3" name="Content Placeholder 2">
            <a:extLst>
              <a:ext uri="{FF2B5EF4-FFF2-40B4-BE49-F238E27FC236}">
                <a16:creationId xmlns:a16="http://schemas.microsoft.com/office/drawing/2014/main" id="{9FF3DCF6-1765-4649-8E08-0ABB3F529294}"/>
              </a:ext>
            </a:extLst>
          </p:cNvPr>
          <p:cNvSpPr>
            <a:spLocks noGrp="1"/>
          </p:cNvSpPr>
          <p:nvPr>
            <p:ph idx="1"/>
          </p:nvPr>
        </p:nvSpPr>
        <p:spPr/>
        <p:txBody>
          <a:bodyPr>
            <a:normAutofit lnSpcReduction="10000"/>
          </a:bodyPr>
          <a:lstStyle/>
          <a:p>
            <a:r>
              <a:rPr lang="en-GB" dirty="0"/>
              <a:t>Important things to consider:</a:t>
            </a:r>
          </a:p>
          <a:p>
            <a:endParaRPr lang="en-GB" dirty="0"/>
          </a:p>
          <a:p>
            <a:r>
              <a:rPr lang="en-GB" dirty="0"/>
              <a:t>Who is involved in the creation of meaning? – Artist, patron, viewer</a:t>
            </a:r>
          </a:p>
          <a:p>
            <a:r>
              <a:rPr lang="en-GB" dirty="0"/>
              <a:t>How do myths in art relate to myths in drama/literature? Do they have the same meanings?</a:t>
            </a:r>
          </a:p>
          <a:p>
            <a:r>
              <a:rPr lang="en-GB" dirty="0"/>
              <a:t>To what extent are workshop practices etc responsible for ways myths are depicted – how much should we read into them? </a:t>
            </a:r>
          </a:p>
          <a:p>
            <a:r>
              <a:rPr lang="en-GB" dirty="0"/>
              <a:t>What were the constraints of the medium – are particular myths shown in particular ways due to compositional factors etc?</a:t>
            </a:r>
          </a:p>
          <a:p>
            <a:r>
              <a:rPr lang="en-GB" dirty="0"/>
              <a:t>What do myths mean more generally in these societies?</a:t>
            </a:r>
          </a:p>
        </p:txBody>
      </p:sp>
    </p:spTree>
    <p:extLst>
      <p:ext uri="{BB962C8B-B14F-4D97-AF65-F5344CB8AC3E}">
        <p14:creationId xmlns:p14="http://schemas.microsoft.com/office/powerpoint/2010/main" val="353218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C40F-AF83-4558-9C37-9F6E08AFDACF}"/>
              </a:ext>
            </a:extLst>
          </p:cNvPr>
          <p:cNvSpPr>
            <a:spLocks noGrp="1"/>
          </p:cNvSpPr>
          <p:nvPr>
            <p:ph type="ctrTitle"/>
          </p:nvPr>
        </p:nvSpPr>
        <p:spPr/>
        <p:txBody>
          <a:bodyPr/>
          <a:lstStyle/>
          <a:p>
            <a:r>
              <a:rPr lang="en-GB" dirty="0"/>
              <a:t>Myths in Sanctuaries</a:t>
            </a:r>
          </a:p>
        </p:txBody>
      </p:sp>
      <p:sp>
        <p:nvSpPr>
          <p:cNvPr id="3" name="Subtitle 2">
            <a:extLst>
              <a:ext uri="{FF2B5EF4-FFF2-40B4-BE49-F238E27FC236}">
                <a16:creationId xmlns:a16="http://schemas.microsoft.com/office/drawing/2014/main" id="{D2279F17-396F-421A-9850-112C6101FC89}"/>
              </a:ext>
            </a:extLst>
          </p:cNvPr>
          <p:cNvSpPr>
            <a:spLocks noGrp="1"/>
          </p:cNvSpPr>
          <p:nvPr>
            <p:ph type="subTitle" idx="1"/>
          </p:nvPr>
        </p:nvSpPr>
        <p:spPr/>
        <p:txBody>
          <a:bodyPr/>
          <a:lstStyle/>
          <a:p>
            <a:r>
              <a:rPr lang="en-GB" dirty="0"/>
              <a:t>Piety or Politics?</a:t>
            </a:r>
          </a:p>
          <a:p>
            <a:r>
              <a:rPr lang="en-GB" dirty="0"/>
              <a:t>Moral warnings? Praise of the gods? Origins of rituals?</a:t>
            </a:r>
          </a:p>
          <a:p>
            <a:r>
              <a:rPr lang="en-GB" dirty="0"/>
              <a:t>How do they speak to the viewer?</a:t>
            </a:r>
          </a:p>
        </p:txBody>
      </p:sp>
    </p:spTree>
    <p:extLst>
      <p:ext uri="{BB962C8B-B14F-4D97-AF65-F5344CB8AC3E}">
        <p14:creationId xmlns:p14="http://schemas.microsoft.com/office/powerpoint/2010/main" val="1666125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5DFF8FA4-FDB0-40A0-97E5-18637A57CCF0}"/>
              </a:ext>
            </a:extLst>
          </p:cNvPr>
          <p:cNvSpPr>
            <a:spLocks noGrp="1" noChangeArrowheads="1"/>
          </p:cNvSpPr>
          <p:nvPr>
            <p:ph type="title"/>
          </p:nvPr>
        </p:nvSpPr>
        <p:spPr/>
        <p:txBody>
          <a:bodyPr/>
          <a:lstStyle/>
          <a:p>
            <a:r>
              <a:rPr lang="en-GB" altLang="en-US" sz="3200" b="1" dirty="0"/>
              <a:t>Temple of Zeus at Olympia</a:t>
            </a:r>
            <a:br>
              <a:rPr lang="en-GB" altLang="en-US" sz="3200" dirty="0"/>
            </a:br>
            <a:r>
              <a:rPr lang="en-GB" altLang="en-US" sz="3200" dirty="0"/>
              <a:t>Pausanias, </a:t>
            </a:r>
            <a:r>
              <a:rPr lang="en-GB" altLang="en-US" sz="3200" i="1" dirty="0"/>
              <a:t>Guide to Greece </a:t>
            </a:r>
            <a:r>
              <a:rPr lang="en-GB" altLang="en-US" sz="3200" dirty="0"/>
              <a:t>5.10.2-10</a:t>
            </a:r>
          </a:p>
        </p:txBody>
      </p:sp>
      <p:sp>
        <p:nvSpPr>
          <p:cNvPr id="3" name="Content Placeholder 2">
            <a:extLst>
              <a:ext uri="{FF2B5EF4-FFF2-40B4-BE49-F238E27FC236}">
                <a16:creationId xmlns:a16="http://schemas.microsoft.com/office/drawing/2014/main" id="{A775553C-75AD-4213-AAF0-644224668611}"/>
              </a:ext>
            </a:extLst>
          </p:cNvPr>
          <p:cNvSpPr>
            <a:spLocks noGrp="1"/>
          </p:cNvSpPr>
          <p:nvPr>
            <p:ph idx="1"/>
          </p:nvPr>
        </p:nvSpPr>
        <p:spPr/>
        <p:txBody>
          <a:bodyPr/>
          <a:lstStyle/>
          <a:p>
            <a:pPr marL="0" indent="0">
              <a:buNone/>
              <a:defRPr/>
            </a:pPr>
            <a:r>
              <a:rPr lang="en-GB" dirty="0"/>
              <a:t>The temple and the image were made for Zeus from spoils, when Pisa was crushed in war by the </a:t>
            </a:r>
            <a:r>
              <a:rPr lang="en-GB" dirty="0" err="1"/>
              <a:t>Eleans</a:t>
            </a:r>
            <a:r>
              <a:rPr lang="en-GB" dirty="0"/>
              <a:t>, and with Pisa such of the subject peoples as conspired together with her. The image itself was wrought by </a:t>
            </a:r>
            <a:r>
              <a:rPr lang="en-GB" dirty="0" err="1"/>
              <a:t>Pheidias</a:t>
            </a:r>
            <a:r>
              <a:rPr lang="en-GB" dirty="0"/>
              <a:t>, as is testified by an inscription written under the feet of Zeus: </a:t>
            </a:r>
            <a:r>
              <a:rPr lang="en-GB" dirty="0" err="1"/>
              <a:t>Pheidias</a:t>
            </a:r>
            <a:r>
              <a:rPr lang="en-GB" dirty="0"/>
              <a:t>, son of </a:t>
            </a:r>
            <a:r>
              <a:rPr lang="en-GB" dirty="0" err="1"/>
              <a:t>Charmides</a:t>
            </a:r>
            <a:r>
              <a:rPr lang="en-GB" dirty="0"/>
              <a:t>, an Athenian, made me.</a:t>
            </a:r>
          </a:p>
          <a:p>
            <a:pPr>
              <a:defRPr/>
            </a:pP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Temp of Zeus Ground Plan">
            <a:extLst>
              <a:ext uri="{FF2B5EF4-FFF2-40B4-BE49-F238E27FC236}">
                <a16:creationId xmlns:a16="http://schemas.microsoft.com/office/drawing/2014/main" id="{CAC16AA7-58D6-4BB6-95FA-5B10851988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835150"/>
            <a:ext cx="91440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Box 1">
            <a:extLst>
              <a:ext uri="{FF2B5EF4-FFF2-40B4-BE49-F238E27FC236}">
                <a16:creationId xmlns:a16="http://schemas.microsoft.com/office/drawing/2014/main" id="{913B2FB7-A096-4006-B5B2-F23C539403F6}"/>
              </a:ext>
            </a:extLst>
          </p:cNvPr>
          <p:cNvSpPr txBox="1">
            <a:spLocks noChangeArrowheads="1"/>
          </p:cNvSpPr>
          <p:nvPr/>
        </p:nvSpPr>
        <p:spPr bwMode="auto">
          <a:xfrm>
            <a:off x="1774825" y="333375"/>
            <a:ext cx="8642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2400"/>
              <a:t>Completed 457 BC; 27.68 x 64.12 m, 13 x 6 columns, largest in Peloponnese. Limestone with marble metopes and pedimental sculptures.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Temp of Zeus Ground Plan">
            <a:extLst>
              <a:ext uri="{FF2B5EF4-FFF2-40B4-BE49-F238E27FC236}">
                <a16:creationId xmlns:a16="http://schemas.microsoft.com/office/drawing/2014/main" id="{23AA2023-1E37-4CDD-AB04-734B1D5027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1972" y="2421017"/>
            <a:ext cx="5782849" cy="2015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Image map of pediment">
            <a:extLst>
              <a:ext uri="{FF2B5EF4-FFF2-40B4-BE49-F238E27FC236}">
                <a16:creationId xmlns:a16="http://schemas.microsoft.com/office/drawing/2014/main" id="{E8926D5D-BC8F-4889-99B2-F862C2A92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507277" y="0"/>
            <a:ext cx="5878882" cy="20453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10" descr="Drwg of pediment">
            <a:extLst>
              <a:ext uri="{FF2B5EF4-FFF2-40B4-BE49-F238E27FC236}">
                <a16:creationId xmlns:a16="http://schemas.microsoft.com/office/drawing/2014/main" id="{615C4D03-BDD4-458C-8DFC-DC914D88E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6040" y="4949876"/>
            <a:ext cx="5694711" cy="190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text&#10;&#10;Description automatically generated">
            <a:extLst>
              <a:ext uri="{FF2B5EF4-FFF2-40B4-BE49-F238E27FC236}">
                <a16:creationId xmlns:a16="http://schemas.microsoft.com/office/drawing/2014/main" id="{1A87DCA6-5883-4B12-A836-C8F22FE269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208" y="0"/>
            <a:ext cx="4533392" cy="6982036"/>
          </a:xfrm>
          <a:prstGeom prst="rect">
            <a:avLst/>
          </a:prstGeom>
        </p:spPr>
      </p:pic>
    </p:spTree>
    <p:extLst>
      <p:ext uri="{BB962C8B-B14F-4D97-AF65-F5344CB8AC3E}">
        <p14:creationId xmlns:p14="http://schemas.microsoft.com/office/powerpoint/2010/main" val="696734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a:extLst>
              <a:ext uri="{FF2B5EF4-FFF2-40B4-BE49-F238E27FC236}">
                <a16:creationId xmlns:a16="http://schemas.microsoft.com/office/drawing/2014/main" id="{41271E94-DE92-4B64-8B19-52F2768E1156}"/>
              </a:ext>
            </a:extLst>
          </p:cNvPr>
          <p:cNvSpPr>
            <a:spLocks noGrp="1" noChangeArrowheads="1"/>
          </p:cNvSpPr>
          <p:nvPr>
            <p:ph idx="1"/>
          </p:nvPr>
        </p:nvSpPr>
        <p:spPr>
          <a:xfrm>
            <a:off x="190499" y="34925"/>
            <a:ext cx="11610975" cy="6613526"/>
          </a:xfrm>
        </p:spPr>
        <p:txBody>
          <a:bodyPr>
            <a:normAutofit/>
          </a:bodyPr>
          <a:lstStyle/>
          <a:p>
            <a:pPr marL="0" indent="0">
              <a:buNone/>
            </a:pPr>
            <a:r>
              <a:rPr lang="en-GB" altLang="en-US" sz="2400" dirty="0"/>
              <a:t>East Pediment: Pausanias, 5.10.6-7</a:t>
            </a:r>
          </a:p>
          <a:p>
            <a:pPr marL="0" indent="0">
              <a:buNone/>
            </a:pPr>
            <a:r>
              <a:rPr lang="en-GB" altLang="en-US" sz="2400" dirty="0"/>
              <a:t>To come to the pediments: in the front pediment there is, not yet begun, the chariot-race between Pelops and Oenomaus, and preparation for the actual race is being made by both. An image of Zeus has been carved in about the middle of the pediment; on the right of Zeus is Oenomaus with a helmet on his head, and by him </a:t>
            </a:r>
            <a:r>
              <a:rPr lang="en-GB" altLang="en-US" sz="2400" dirty="0" err="1"/>
              <a:t>Sterope</a:t>
            </a:r>
            <a:r>
              <a:rPr lang="en-GB" altLang="en-US" sz="2400" dirty="0"/>
              <a:t> his wife, who was one of the daughters of Atlas. </a:t>
            </a:r>
            <a:r>
              <a:rPr lang="en-GB" altLang="en-US" sz="2400" dirty="0" err="1"/>
              <a:t>Myrtilus</a:t>
            </a:r>
            <a:r>
              <a:rPr lang="en-GB" altLang="en-US" sz="2400" dirty="0"/>
              <a:t> too, the charioteer of Oenomaus, sits in front of the horses, which are four in number. After him are two men. They have no names, but they too must be under orders from Oenomaus to attend to the horses. At the very edge lies </a:t>
            </a:r>
            <a:r>
              <a:rPr lang="en-GB" altLang="en-US" sz="2400" dirty="0" err="1"/>
              <a:t>Cladeus</a:t>
            </a:r>
            <a:r>
              <a:rPr lang="en-GB" altLang="en-US" sz="2400" dirty="0"/>
              <a:t>, the river which, in other ways also, the </a:t>
            </a:r>
            <a:r>
              <a:rPr lang="en-GB" altLang="en-US" sz="2400" dirty="0" err="1"/>
              <a:t>Eleans</a:t>
            </a:r>
            <a:r>
              <a:rPr lang="en-GB" altLang="en-US" sz="2400" dirty="0"/>
              <a:t> honour most after the </a:t>
            </a:r>
            <a:r>
              <a:rPr lang="en-GB" altLang="en-US" sz="2400" dirty="0" err="1"/>
              <a:t>Alpheius</a:t>
            </a:r>
            <a:r>
              <a:rPr lang="en-GB" altLang="en-US" sz="2400" dirty="0"/>
              <a:t>. On the left from Zeus are Pelops,  </a:t>
            </a:r>
            <a:r>
              <a:rPr lang="en-GB" altLang="en-US" sz="2400" dirty="0" err="1"/>
              <a:t>Hippodameia</a:t>
            </a:r>
            <a:r>
              <a:rPr lang="en-GB" altLang="en-US" sz="2400" dirty="0"/>
              <a:t>, the charioteer of Pelops, horses, and two men, who are apparently grooms of Pelops. Then the pediment narrows again, and in this part of it is represented the </a:t>
            </a:r>
            <a:r>
              <a:rPr lang="en-GB" altLang="en-US" sz="2400" dirty="0" err="1"/>
              <a:t>Alpheius</a:t>
            </a:r>
            <a:r>
              <a:rPr lang="en-GB" altLang="en-US" sz="2400" dirty="0"/>
              <a:t>. The name of the charioteer of Pelops is, according to the account of the </a:t>
            </a:r>
            <a:r>
              <a:rPr lang="en-GB" altLang="en-US" sz="2400" dirty="0" err="1"/>
              <a:t>Troezenians</a:t>
            </a:r>
            <a:r>
              <a:rPr lang="en-GB" altLang="en-US" sz="2400" dirty="0"/>
              <a:t>, </a:t>
            </a:r>
            <a:r>
              <a:rPr lang="en-GB" altLang="en-US" sz="2400" dirty="0" err="1"/>
              <a:t>Sphaerus</a:t>
            </a:r>
            <a:r>
              <a:rPr lang="en-GB" altLang="en-US" sz="2400" dirty="0"/>
              <a:t>, but the guide at Olympia called him </a:t>
            </a:r>
            <a:r>
              <a:rPr lang="en-GB" altLang="en-US" sz="2400" dirty="0" err="1"/>
              <a:t>Cillas</a:t>
            </a:r>
            <a:r>
              <a:rPr lang="en-GB" altLang="en-US" sz="2400" dirty="0"/>
              <a:t>. </a:t>
            </a:r>
          </a:p>
          <a:p>
            <a:pPr marL="0" indent="0">
              <a:buNone/>
            </a:pPr>
            <a:r>
              <a:rPr lang="en-GB" altLang="en-US" sz="2400" dirty="0"/>
              <a:t>The sculptures in the front pediment are by </a:t>
            </a:r>
            <a:r>
              <a:rPr lang="en-GB" altLang="en-US" sz="2400" dirty="0" err="1"/>
              <a:t>Paeonius</a:t>
            </a:r>
            <a:r>
              <a:rPr lang="en-GB" altLang="en-US" sz="2400" dirty="0"/>
              <a:t>, who came from Mende in Thrace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8A5D3EDF-AD9A-4D12-B035-9C1F0D779479}"/>
              </a:ext>
            </a:extLst>
          </p:cNvPr>
          <p:cNvSpPr>
            <a:spLocks noGrp="1" noChangeArrowheads="1"/>
          </p:cNvSpPr>
          <p:nvPr>
            <p:ph type="title"/>
          </p:nvPr>
        </p:nvSpPr>
        <p:spPr/>
        <p:txBody>
          <a:bodyPr/>
          <a:lstStyle/>
          <a:p>
            <a:pPr eaLnBrk="1" hangingPunct="1"/>
            <a:r>
              <a:rPr lang="en-GB" altLang="en-US" dirty="0"/>
              <a:t>Problems of reconstruction: Pausanias’ right/left</a:t>
            </a:r>
          </a:p>
        </p:txBody>
      </p:sp>
      <p:pic>
        <p:nvPicPr>
          <p:cNvPr id="44035" name="Picture 7" descr="Image map of pediment">
            <a:extLst>
              <a:ext uri="{FF2B5EF4-FFF2-40B4-BE49-F238E27FC236}">
                <a16:creationId xmlns:a16="http://schemas.microsoft.com/office/drawing/2014/main" id="{EA185024-10C6-4997-8278-E9CE7655D95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852613"/>
            <a:ext cx="12333448" cy="4291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a:extLst>
              <a:ext uri="{FF2B5EF4-FFF2-40B4-BE49-F238E27FC236}">
                <a16:creationId xmlns:a16="http://schemas.microsoft.com/office/drawing/2014/main" id="{A5D125B8-1AE5-4C81-9659-05F47A865F34}"/>
              </a:ext>
            </a:extLst>
          </p:cNvPr>
          <p:cNvSpPr txBox="1"/>
          <p:nvPr/>
        </p:nvSpPr>
        <p:spPr>
          <a:xfrm>
            <a:off x="6943725" y="1076325"/>
            <a:ext cx="5248275" cy="646331"/>
          </a:xfrm>
          <a:prstGeom prst="rect">
            <a:avLst/>
          </a:prstGeom>
          <a:noFill/>
        </p:spPr>
        <p:txBody>
          <a:bodyPr wrap="square" rtlCol="0">
            <a:spAutoFit/>
          </a:bodyPr>
          <a:lstStyle/>
          <a:p>
            <a:r>
              <a:rPr lang="en-GB" altLang="en-US" sz="1800" dirty="0"/>
              <a:t>on the right of Zeus is Oenomaus... On the left from Zeus are Pelops,  </a:t>
            </a:r>
            <a:r>
              <a:rPr lang="en-GB" altLang="en-US" sz="1800" dirty="0" err="1"/>
              <a:t>Hippodameia</a:t>
            </a:r>
            <a:r>
              <a:rPr lang="en-GB" altLang="en-US" sz="1800" dirty="0"/>
              <a:t>…</a:t>
            </a:r>
            <a:endParaRPr lang="en-GB" dirty="0"/>
          </a:p>
        </p:txBody>
      </p:sp>
      <p:sp>
        <p:nvSpPr>
          <p:cNvPr id="3" name="TextBox 2">
            <a:extLst>
              <a:ext uri="{FF2B5EF4-FFF2-40B4-BE49-F238E27FC236}">
                <a16:creationId xmlns:a16="http://schemas.microsoft.com/office/drawing/2014/main" id="{FDBAC3BB-5C06-4589-85D9-D1F04ABAC1C8}"/>
              </a:ext>
            </a:extLst>
          </p:cNvPr>
          <p:cNvSpPr txBox="1"/>
          <p:nvPr/>
        </p:nvSpPr>
        <p:spPr>
          <a:xfrm>
            <a:off x="438150" y="6296025"/>
            <a:ext cx="6581775" cy="369332"/>
          </a:xfrm>
          <a:prstGeom prst="rect">
            <a:avLst/>
          </a:prstGeom>
          <a:noFill/>
        </p:spPr>
        <p:txBody>
          <a:bodyPr wrap="square" rtlCol="0">
            <a:spAutoFit/>
          </a:bodyPr>
          <a:lstStyle/>
          <a:p>
            <a:r>
              <a:rPr lang="en-GB" dirty="0"/>
              <a:t>Reconstruction as per A. Stewart.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285E2-CBD9-461D-894F-EBAAB2194A2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12AB97C-FC78-4CA0-B15D-EE49996A967F}"/>
              </a:ext>
            </a:extLst>
          </p:cNvPr>
          <p:cNvSpPr>
            <a:spLocks noGrp="1"/>
          </p:cNvSpPr>
          <p:nvPr>
            <p:ph idx="1"/>
          </p:nvPr>
        </p:nvSpPr>
        <p:spPr/>
        <p:txBody>
          <a:bodyPr/>
          <a:lstStyle/>
          <a:p>
            <a:endParaRPr lang="en-GB"/>
          </a:p>
        </p:txBody>
      </p:sp>
      <p:pic>
        <p:nvPicPr>
          <p:cNvPr id="1026" name="Picture 2" descr="Olympia, Temple of Zeus, East Pediment, Oenomaus, Zeus, and Pelops - Livius">
            <a:extLst>
              <a:ext uri="{FF2B5EF4-FFF2-40B4-BE49-F238E27FC236}">
                <a16:creationId xmlns:a16="http://schemas.microsoft.com/office/drawing/2014/main" id="{7E09D0C6-B687-4D0C-B261-B1439B1C44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387" y="17380"/>
            <a:ext cx="9312613" cy="57738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BD5FFE8-CBB6-49F7-BB2B-166DEB070FE4}"/>
              </a:ext>
            </a:extLst>
          </p:cNvPr>
          <p:cNvSpPr txBox="1"/>
          <p:nvPr/>
        </p:nvSpPr>
        <p:spPr>
          <a:xfrm>
            <a:off x="535021" y="6079787"/>
            <a:ext cx="8638162" cy="646331"/>
          </a:xfrm>
          <a:prstGeom prst="rect">
            <a:avLst/>
          </a:prstGeom>
          <a:noFill/>
        </p:spPr>
        <p:txBody>
          <a:bodyPr wrap="square" rtlCol="0">
            <a:spAutoFit/>
          </a:bodyPr>
          <a:lstStyle/>
          <a:p>
            <a:r>
              <a:rPr lang="en-GB" dirty="0"/>
              <a:t>Reconstruction in Olympia Museum: </a:t>
            </a:r>
            <a:r>
              <a:rPr lang="en-GB" dirty="0" err="1"/>
              <a:t>Sterope</a:t>
            </a:r>
            <a:r>
              <a:rPr lang="en-GB" dirty="0"/>
              <a:t>, </a:t>
            </a:r>
            <a:r>
              <a:rPr lang="en-GB" dirty="0" err="1"/>
              <a:t>Oinomaus</a:t>
            </a:r>
            <a:r>
              <a:rPr lang="en-GB" dirty="0"/>
              <a:t>, Zeus, Pelops, </a:t>
            </a:r>
            <a:r>
              <a:rPr lang="en-GB" dirty="0" err="1"/>
              <a:t>Hippodameia</a:t>
            </a:r>
            <a:r>
              <a:rPr lang="en-GB" dirty="0"/>
              <a:t>.</a:t>
            </a:r>
          </a:p>
          <a:p>
            <a:r>
              <a:rPr lang="en-GB" dirty="0"/>
              <a:t>Zeus looking towards his right? Might support Stewart’s recon… (favour) </a:t>
            </a:r>
          </a:p>
        </p:txBody>
      </p:sp>
    </p:spTree>
    <p:extLst>
      <p:ext uri="{BB962C8B-B14F-4D97-AF65-F5344CB8AC3E}">
        <p14:creationId xmlns:p14="http://schemas.microsoft.com/office/powerpoint/2010/main" val="2487973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B8F8B-0F98-480D-9029-F30E42437042}"/>
              </a:ext>
            </a:extLst>
          </p:cNvPr>
          <p:cNvSpPr>
            <a:spLocks noGrp="1"/>
          </p:cNvSpPr>
          <p:nvPr>
            <p:ph type="title"/>
          </p:nvPr>
        </p:nvSpPr>
        <p:spPr/>
        <p:txBody>
          <a:bodyPr/>
          <a:lstStyle/>
          <a:p>
            <a:r>
              <a:rPr lang="en-GB" dirty="0"/>
              <a:t>Which version of the myth?</a:t>
            </a:r>
          </a:p>
        </p:txBody>
      </p:sp>
      <p:sp>
        <p:nvSpPr>
          <p:cNvPr id="3" name="Content Placeholder 2">
            <a:extLst>
              <a:ext uri="{FF2B5EF4-FFF2-40B4-BE49-F238E27FC236}">
                <a16:creationId xmlns:a16="http://schemas.microsoft.com/office/drawing/2014/main" id="{E81BCCA9-F737-42EC-95AA-A91BEC831E07}"/>
              </a:ext>
            </a:extLst>
          </p:cNvPr>
          <p:cNvSpPr>
            <a:spLocks noGrp="1"/>
          </p:cNvSpPr>
          <p:nvPr>
            <p:ph idx="1"/>
          </p:nvPr>
        </p:nvSpPr>
        <p:spPr>
          <a:xfrm>
            <a:off x="152400" y="1409700"/>
            <a:ext cx="5943600" cy="4086225"/>
          </a:xfrm>
        </p:spPr>
        <p:txBody>
          <a:bodyPr>
            <a:noAutofit/>
          </a:bodyPr>
          <a:lstStyle/>
          <a:p>
            <a:r>
              <a:rPr lang="en-GB" sz="1800" dirty="0"/>
              <a:t>Pelops wins with winged horses given by Poseidon: Pindar Olympian 1</a:t>
            </a:r>
          </a:p>
          <a:p>
            <a:r>
              <a:rPr lang="en-GB" sz="1800" b="0" i="0" dirty="0">
                <a:solidFill>
                  <a:srgbClr val="000000"/>
                </a:solidFill>
                <a:effectLst/>
              </a:rPr>
              <a:t>‘</a:t>
            </a:r>
            <a:r>
              <a:rPr lang="en-GB" sz="1800" b="0" i="0" dirty="0">
                <a:solidFill>
                  <a:srgbClr val="000000"/>
                </a:solidFill>
                <a:effectLst/>
                <a:cs typeface="Calibri" panose="020F0502020204030204" pitchFamily="34" charset="0"/>
              </a:rPr>
              <a:t>Because of that the immortals sent the son of Tantalus back again to the swift-doomed race of men. And when he blossomed with the stature of fair youth, and down darkened his cheek, he turned his thoughts to an available marriage, to win glorious </a:t>
            </a:r>
            <a:r>
              <a:rPr lang="en-GB" sz="1800" b="0" i="0" dirty="0" err="1">
                <a:solidFill>
                  <a:srgbClr val="000000"/>
                </a:solidFill>
                <a:effectLst/>
                <a:cs typeface="Calibri" panose="020F0502020204030204" pitchFamily="34" charset="0"/>
              </a:rPr>
              <a:t>Hippodameia</a:t>
            </a:r>
            <a:r>
              <a:rPr lang="en-GB" sz="1800" b="0" i="0" dirty="0">
                <a:solidFill>
                  <a:srgbClr val="000000"/>
                </a:solidFill>
                <a:effectLst/>
                <a:cs typeface="Calibri" panose="020F0502020204030204" pitchFamily="34" charset="0"/>
              </a:rPr>
              <a:t> from her father, the lord of </a:t>
            </a:r>
            <a:r>
              <a:rPr lang="en-GB" sz="1800" b="0" i="0" u="none" strike="noStrike" dirty="0">
                <a:solidFill>
                  <a:srgbClr val="000000"/>
                </a:solidFill>
                <a:effectLst/>
                <a:cs typeface="Calibri" panose="020F0502020204030204" pitchFamily="34" charset="0"/>
                <a:hlinkClick r:id="rId2"/>
              </a:rPr>
              <a:t>Pisa</a:t>
            </a:r>
            <a:r>
              <a:rPr lang="en-GB" sz="1800" b="0" i="0" dirty="0">
                <a:solidFill>
                  <a:srgbClr val="000000"/>
                </a:solidFill>
                <a:effectLst/>
                <a:cs typeface="Calibri" panose="020F0502020204030204" pitchFamily="34" charset="0"/>
              </a:rPr>
              <a:t>. He drew near to the </a:t>
            </a:r>
            <a:r>
              <a:rPr lang="en-GB" sz="1800" b="0" i="0" dirty="0" err="1">
                <a:solidFill>
                  <a:srgbClr val="000000"/>
                </a:solidFill>
                <a:effectLst/>
                <a:cs typeface="Calibri" panose="020F0502020204030204" pitchFamily="34" charset="0"/>
              </a:rPr>
              <a:t>gray</a:t>
            </a:r>
            <a:r>
              <a:rPr lang="en-GB" sz="1800" b="0" i="0" dirty="0">
                <a:solidFill>
                  <a:srgbClr val="000000"/>
                </a:solidFill>
                <a:effectLst/>
                <a:cs typeface="Calibri" panose="020F0502020204030204" pitchFamily="34" charset="0"/>
              </a:rPr>
              <a:t> sea, alone in the darkness, and called aloud on the deep-roaring god, skilled with the trident; and the god appeared to him, close at hand. Pelops said to the god, “If the loving gifts of Cyprian Aphrodite result in any gratitude, Poseidon, then restrain the bronze spear of Oenomaus, and speed me in the swiftest chariot to Elis, and bring me to victory…”. So he spoke, and he did not touch on words that were unaccomplished. Honouring him, the god gave him a golden chariot, and horses with untiring wings. He overcame the might of Oenomaus, and took the girl as his bride.</a:t>
            </a:r>
            <a:endParaRPr lang="en-GB" sz="1800" dirty="0">
              <a:cs typeface="Calibri" panose="020F0502020204030204" pitchFamily="34" charset="0"/>
            </a:endParaRPr>
          </a:p>
        </p:txBody>
      </p:sp>
      <p:sp>
        <p:nvSpPr>
          <p:cNvPr id="4" name="TextBox 3">
            <a:extLst>
              <a:ext uri="{FF2B5EF4-FFF2-40B4-BE49-F238E27FC236}">
                <a16:creationId xmlns:a16="http://schemas.microsoft.com/office/drawing/2014/main" id="{C5C8C4EA-E8FB-4362-9B37-0C7E44D92415}"/>
              </a:ext>
            </a:extLst>
          </p:cNvPr>
          <p:cNvSpPr txBox="1"/>
          <p:nvPr/>
        </p:nvSpPr>
        <p:spPr>
          <a:xfrm>
            <a:off x="6677025" y="1409700"/>
            <a:ext cx="5200650" cy="3970318"/>
          </a:xfrm>
          <a:prstGeom prst="rect">
            <a:avLst/>
          </a:prstGeom>
          <a:noFill/>
        </p:spPr>
        <p:txBody>
          <a:bodyPr wrap="square" rtlCol="0">
            <a:spAutoFit/>
          </a:bodyPr>
          <a:lstStyle/>
          <a:p>
            <a:r>
              <a:rPr lang="en-GB" dirty="0"/>
              <a:t>Or by treachery? Bribing </a:t>
            </a:r>
            <a:r>
              <a:rPr lang="en-GB" dirty="0" err="1"/>
              <a:t>Myrilus</a:t>
            </a:r>
            <a:r>
              <a:rPr lang="en-GB" dirty="0"/>
              <a:t>, the charioteer</a:t>
            </a:r>
          </a:p>
          <a:p>
            <a:endParaRPr lang="en-GB" dirty="0"/>
          </a:p>
          <a:p>
            <a:r>
              <a:rPr lang="en-GB" dirty="0" err="1"/>
              <a:t>Pherekydes</a:t>
            </a:r>
            <a:r>
              <a:rPr lang="en-GB" dirty="0"/>
              <a:t>, c. 440BC (</a:t>
            </a:r>
            <a:r>
              <a:rPr lang="en-GB" i="1" dirty="0" err="1"/>
              <a:t>FGkH</a:t>
            </a:r>
            <a:r>
              <a:rPr lang="en-GB" dirty="0"/>
              <a:t> 3 F 37)</a:t>
            </a:r>
          </a:p>
          <a:p>
            <a:endParaRPr lang="en-GB" dirty="0"/>
          </a:p>
          <a:p>
            <a:r>
              <a:rPr lang="en-GB" dirty="0"/>
              <a:t>Apollonius </a:t>
            </a:r>
            <a:r>
              <a:rPr lang="en-GB" dirty="0" err="1"/>
              <a:t>Rhodius</a:t>
            </a:r>
            <a:r>
              <a:rPr lang="en-GB" dirty="0"/>
              <a:t>, </a:t>
            </a:r>
            <a:r>
              <a:rPr lang="en-GB" i="1" dirty="0"/>
              <a:t>Argonautica </a:t>
            </a:r>
            <a:r>
              <a:rPr lang="en-GB" dirty="0"/>
              <a:t>1.752-8</a:t>
            </a:r>
          </a:p>
          <a:p>
            <a:endParaRPr lang="en-GB" b="0" i="0" dirty="0">
              <a:solidFill>
                <a:srgbClr val="333333"/>
              </a:solidFill>
              <a:effectLst/>
              <a:latin typeface="Gotham"/>
            </a:endParaRPr>
          </a:p>
          <a:p>
            <a:r>
              <a:rPr lang="en-GB" b="0" i="0" dirty="0">
                <a:solidFill>
                  <a:srgbClr val="333333"/>
                </a:solidFill>
                <a:effectLst/>
                <a:latin typeface="Gotham"/>
              </a:rPr>
              <a:t>And therein were fashioned two chariots, racing, and the one in front Pelops was guiding, as he shook the reins, and with him was </a:t>
            </a:r>
            <a:r>
              <a:rPr lang="en-GB" b="0" i="0" dirty="0" err="1">
                <a:solidFill>
                  <a:srgbClr val="333333"/>
                </a:solidFill>
                <a:effectLst/>
                <a:latin typeface="Gotham"/>
              </a:rPr>
              <a:t>Hippodameia</a:t>
            </a:r>
            <a:r>
              <a:rPr lang="en-GB" b="0" i="0" dirty="0">
                <a:solidFill>
                  <a:srgbClr val="333333"/>
                </a:solidFill>
                <a:effectLst/>
                <a:latin typeface="Gotham"/>
              </a:rPr>
              <a:t> at his side, and in pursuit </a:t>
            </a:r>
            <a:r>
              <a:rPr lang="en-GB" b="0" i="0" dirty="0" err="1">
                <a:solidFill>
                  <a:srgbClr val="333333"/>
                </a:solidFill>
                <a:effectLst/>
                <a:latin typeface="Gotham"/>
              </a:rPr>
              <a:t>Myrtilus</a:t>
            </a:r>
            <a:r>
              <a:rPr lang="en-GB" b="0" i="0" dirty="0">
                <a:solidFill>
                  <a:srgbClr val="333333"/>
                </a:solidFill>
                <a:effectLst/>
                <a:latin typeface="Gotham"/>
              </a:rPr>
              <a:t> urged his steeds, and with him Oenomaus had grasped his couched spear, but fell as the axle swerved and broke in the nave, while he was eager to pierce the back of Pelops.</a:t>
            </a:r>
            <a:endParaRPr lang="en-GB"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E4A04-2817-4BC6-9154-CA9B5AC06B42}"/>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76548F84-C9F3-4EEC-A730-17B190EFD107}"/>
              </a:ext>
            </a:extLst>
          </p:cNvPr>
          <p:cNvSpPr>
            <a:spLocks noGrp="1"/>
          </p:cNvSpPr>
          <p:nvPr>
            <p:ph idx="1"/>
          </p:nvPr>
        </p:nvSpPr>
        <p:spPr/>
        <p:txBody>
          <a:bodyPr/>
          <a:lstStyle/>
          <a:p>
            <a:r>
              <a:rPr lang="en-GB" dirty="0"/>
              <a:t>Introduction to ways of approaching myths in Greek Art</a:t>
            </a:r>
          </a:p>
          <a:p>
            <a:r>
              <a:rPr lang="en-GB" dirty="0"/>
              <a:t>Case study on Temple of Zeus</a:t>
            </a:r>
          </a:p>
          <a:p>
            <a:pPr>
              <a:lnSpc>
                <a:spcPct val="115000"/>
              </a:lnSpc>
              <a:spcAft>
                <a:spcPts val="1000"/>
              </a:spcAft>
            </a:pPr>
            <a:r>
              <a:rPr lang="en-GB" dirty="0"/>
              <a:t>Handling of replica Greek vases </a:t>
            </a:r>
          </a:p>
          <a:p>
            <a:pPr lvl="1">
              <a:lnSpc>
                <a:spcPct val="115000"/>
              </a:lnSpc>
              <a:spcAft>
                <a:spcPts val="1000"/>
              </a:spcAft>
            </a:pPr>
            <a:r>
              <a:rPr lang="en-GB" dirty="0">
                <a:effectLst/>
                <a:latin typeface="Calibri" panose="020F0502020204030204" pitchFamily="34" charset="0"/>
                <a:ea typeface="Calibri" panose="020F0502020204030204" pitchFamily="34" charset="0"/>
                <a:cs typeface="Times New Roman" panose="02020603050405020304" pitchFamily="18" charset="0"/>
              </a:rPr>
              <a:t>Exekias cup: Dionysus on ocean (Munich)</a:t>
            </a:r>
          </a:p>
          <a:p>
            <a:pPr lvl="1">
              <a:lnSpc>
                <a:spcPct val="115000"/>
              </a:lnSpc>
              <a:spcAft>
                <a:spcPts val="1000"/>
              </a:spcAft>
            </a:pPr>
            <a:r>
              <a:rPr lang="en-GB" dirty="0" err="1">
                <a:effectLst/>
                <a:latin typeface="Calibri" panose="020F0502020204030204" pitchFamily="34" charset="0"/>
                <a:ea typeface="Calibri" panose="020F0502020204030204" pitchFamily="34" charset="0"/>
                <a:cs typeface="Times New Roman" panose="02020603050405020304" pitchFamily="18" charset="0"/>
              </a:rPr>
              <a:t>Euthymides</a:t>
            </a:r>
            <a:r>
              <a:rPr lang="en-GB" dirty="0">
                <a:effectLst/>
                <a:latin typeface="Calibri" panose="020F0502020204030204" pitchFamily="34" charset="0"/>
                <a:ea typeface="Calibri" panose="020F0502020204030204" pitchFamily="34" charset="0"/>
                <a:cs typeface="Times New Roman" panose="02020603050405020304" pitchFamily="18" charset="0"/>
              </a:rPr>
              <a:t> amphora (Munich) </a:t>
            </a:r>
          </a:p>
          <a:p>
            <a:endParaRPr lang="en-GB" dirty="0"/>
          </a:p>
        </p:txBody>
      </p:sp>
    </p:spTree>
    <p:extLst>
      <p:ext uri="{BB962C8B-B14F-4D97-AF65-F5344CB8AC3E}">
        <p14:creationId xmlns:p14="http://schemas.microsoft.com/office/powerpoint/2010/main" val="1920651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E630B-6DE3-40D5-9233-108C00B0E613}"/>
              </a:ext>
            </a:extLst>
          </p:cNvPr>
          <p:cNvSpPr>
            <a:spLocks noGrp="1"/>
          </p:cNvSpPr>
          <p:nvPr>
            <p:ph type="title"/>
          </p:nvPr>
        </p:nvSpPr>
        <p:spPr/>
        <p:txBody>
          <a:bodyPr>
            <a:normAutofit fontScale="90000"/>
          </a:bodyPr>
          <a:lstStyle/>
          <a:p>
            <a:r>
              <a:rPr lang="en-GB" dirty="0"/>
              <a:t>Winged horses on black figure </a:t>
            </a:r>
            <a:r>
              <a:rPr lang="en-GB" dirty="0" err="1"/>
              <a:t>lekythoi</a:t>
            </a:r>
            <a:r>
              <a:rPr lang="en-GB" dirty="0"/>
              <a:t> from Athens, c. 500-490 BC but unclear if shown here</a:t>
            </a:r>
          </a:p>
        </p:txBody>
      </p:sp>
      <p:pic>
        <p:nvPicPr>
          <p:cNvPr id="5" name="Content Placeholder 4" descr="A picture containing text, indoor, jar, ceramic ware&#10;&#10;Description automatically generated">
            <a:extLst>
              <a:ext uri="{FF2B5EF4-FFF2-40B4-BE49-F238E27FC236}">
                <a16:creationId xmlns:a16="http://schemas.microsoft.com/office/drawing/2014/main" id="{D7B851F8-7EA0-48D0-8BA8-8079ACA2326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1" y="2141537"/>
            <a:ext cx="4071718" cy="4662434"/>
          </a:xfrm>
        </p:spPr>
      </p:pic>
      <p:pic>
        <p:nvPicPr>
          <p:cNvPr id="2052" name="Picture 4">
            <a:extLst>
              <a:ext uri="{FF2B5EF4-FFF2-40B4-BE49-F238E27FC236}">
                <a16:creationId xmlns:a16="http://schemas.microsoft.com/office/drawing/2014/main" id="{207BCDBB-70FB-4B06-95EB-7C03F72B1B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8751" y="1825625"/>
            <a:ext cx="6743249" cy="3792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text, book&#10;&#10;Description automatically generated">
            <a:extLst>
              <a:ext uri="{FF2B5EF4-FFF2-40B4-BE49-F238E27FC236}">
                <a16:creationId xmlns:a16="http://schemas.microsoft.com/office/drawing/2014/main" id="{82FC32D2-4ADF-4E7D-BDE5-C4BBCDA286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8751" y="3901440"/>
            <a:ext cx="5099304" cy="2788920"/>
          </a:xfrm>
          <a:prstGeom prst="rect">
            <a:avLst/>
          </a:prstGeom>
        </p:spPr>
      </p:pic>
    </p:spTree>
    <p:extLst>
      <p:ext uri="{BB962C8B-B14F-4D97-AF65-F5344CB8AC3E}">
        <p14:creationId xmlns:p14="http://schemas.microsoft.com/office/powerpoint/2010/main" val="2128045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DF43B-8074-4E19-9A84-467F1CA7AAC6}"/>
              </a:ext>
            </a:extLst>
          </p:cNvPr>
          <p:cNvSpPr>
            <a:spLocks noGrp="1"/>
          </p:cNvSpPr>
          <p:nvPr>
            <p:ph type="title"/>
          </p:nvPr>
        </p:nvSpPr>
        <p:spPr/>
        <p:txBody>
          <a:bodyPr/>
          <a:lstStyle/>
          <a:p>
            <a:r>
              <a:rPr lang="en-GB" dirty="0"/>
              <a:t>Potential meanings</a:t>
            </a:r>
          </a:p>
        </p:txBody>
      </p:sp>
      <p:sp>
        <p:nvSpPr>
          <p:cNvPr id="3" name="Content Placeholder 2">
            <a:extLst>
              <a:ext uri="{FF2B5EF4-FFF2-40B4-BE49-F238E27FC236}">
                <a16:creationId xmlns:a16="http://schemas.microsoft.com/office/drawing/2014/main" id="{341B47B3-0110-432F-8C86-A691DC8C925D}"/>
              </a:ext>
            </a:extLst>
          </p:cNvPr>
          <p:cNvSpPr>
            <a:spLocks noGrp="1"/>
          </p:cNvSpPr>
          <p:nvPr>
            <p:ph idx="1"/>
          </p:nvPr>
        </p:nvSpPr>
        <p:spPr/>
        <p:txBody>
          <a:bodyPr/>
          <a:lstStyle/>
          <a:p>
            <a:r>
              <a:rPr lang="en-GB" dirty="0"/>
              <a:t>Praise of Pelops – important hero in the sanctuary and one of those credited with founding the games</a:t>
            </a:r>
          </a:p>
          <a:p>
            <a:r>
              <a:rPr lang="en-GB" dirty="0"/>
              <a:t>Central role of Zeus – honours him above entrance to his temple (c.f. Parthenon with Birth of Athena)</a:t>
            </a:r>
          </a:p>
          <a:p>
            <a:r>
              <a:rPr lang="en-GB" dirty="0"/>
              <a:t>Warning re cheating? </a:t>
            </a:r>
          </a:p>
          <a:p>
            <a:r>
              <a:rPr lang="en-GB" dirty="0"/>
              <a:t>Centrality of the chariot race in the Olympic games</a:t>
            </a:r>
          </a:p>
          <a:p>
            <a:endParaRPr lang="en-GB" dirty="0"/>
          </a:p>
        </p:txBody>
      </p:sp>
    </p:spTree>
    <p:extLst>
      <p:ext uri="{BB962C8B-B14F-4D97-AF65-F5344CB8AC3E}">
        <p14:creationId xmlns:p14="http://schemas.microsoft.com/office/powerpoint/2010/main" val="4093404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a:extLst>
              <a:ext uri="{FF2B5EF4-FFF2-40B4-BE49-F238E27FC236}">
                <a16:creationId xmlns:a16="http://schemas.microsoft.com/office/drawing/2014/main" id="{B23A23DA-1535-47E5-9CBC-901DA9A216FB}"/>
              </a:ext>
            </a:extLst>
          </p:cNvPr>
          <p:cNvSpPr>
            <a:spLocks noGrp="1" noChangeArrowheads="1"/>
          </p:cNvSpPr>
          <p:nvPr>
            <p:ph type="title"/>
          </p:nvPr>
        </p:nvSpPr>
        <p:spPr/>
        <p:txBody>
          <a:bodyPr/>
          <a:lstStyle/>
          <a:p>
            <a:pPr eaLnBrk="1" hangingPunct="1"/>
            <a:r>
              <a:rPr lang="en-GB" altLang="en-US" dirty="0"/>
              <a:t>West pediment: Centauromachy</a:t>
            </a:r>
          </a:p>
        </p:txBody>
      </p:sp>
      <p:pic>
        <p:nvPicPr>
          <p:cNvPr id="48131" name="Picture 10" descr="Drwg of pediment">
            <a:extLst>
              <a:ext uri="{FF2B5EF4-FFF2-40B4-BE49-F238E27FC236}">
                <a16:creationId xmlns:a16="http://schemas.microsoft.com/office/drawing/2014/main" id="{D3234D29-7D56-4CFA-BCC4-C956CFF447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85" y="1690688"/>
            <a:ext cx="9144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a:extLst>
              <a:ext uri="{FF2B5EF4-FFF2-40B4-BE49-F238E27FC236}">
                <a16:creationId xmlns:a16="http://schemas.microsoft.com/office/drawing/2014/main" id="{02956208-E087-4AD7-A658-766EAE179779}"/>
              </a:ext>
            </a:extLst>
          </p:cNvPr>
          <p:cNvSpPr>
            <a:spLocks noGrp="1" noChangeArrowheads="1"/>
          </p:cNvSpPr>
          <p:nvPr>
            <p:ph idx="1"/>
          </p:nvPr>
        </p:nvSpPr>
        <p:spPr>
          <a:xfrm>
            <a:off x="2209800" y="333375"/>
            <a:ext cx="8458200" cy="6408738"/>
          </a:xfrm>
        </p:spPr>
        <p:txBody>
          <a:bodyPr/>
          <a:lstStyle/>
          <a:p>
            <a:r>
              <a:rPr lang="en-GB" altLang="en-US" dirty="0"/>
              <a:t>Those in the back pediment are by </a:t>
            </a:r>
            <a:r>
              <a:rPr lang="en-GB" altLang="en-US" dirty="0" err="1"/>
              <a:t>Alcamenes</a:t>
            </a:r>
            <a:r>
              <a:rPr lang="en-GB" altLang="en-US" dirty="0"/>
              <a:t>, a contemporary of Pheidias, ranking next after him for skill as a sculptor. What he carved on the pediment is the fight between the </a:t>
            </a:r>
            <a:r>
              <a:rPr lang="en-GB" altLang="en-US" dirty="0" err="1"/>
              <a:t>Lapithae</a:t>
            </a:r>
            <a:r>
              <a:rPr lang="en-GB" altLang="en-US" dirty="0"/>
              <a:t> and the Centaurs at the marriage of </a:t>
            </a:r>
            <a:r>
              <a:rPr lang="en-GB" altLang="en-US" dirty="0" err="1"/>
              <a:t>Peirithous</a:t>
            </a:r>
            <a:r>
              <a:rPr lang="en-GB" altLang="en-US" dirty="0"/>
              <a:t>. </a:t>
            </a:r>
            <a:r>
              <a:rPr lang="en-GB" altLang="en-US" u="sng" dirty="0"/>
              <a:t>In the </a:t>
            </a:r>
            <a:r>
              <a:rPr lang="en-GB" altLang="en-US" u="sng" dirty="0" err="1"/>
              <a:t>center</a:t>
            </a:r>
            <a:r>
              <a:rPr lang="en-GB" altLang="en-US" u="sng" dirty="0"/>
              <a:t> of the pediment is </a:t>
            </a:r>
            <a:r>
              <a:rPr lang="en-GB" altLang="en-US" u="sng" dirty="0" err="1"/>
              <a:t>Peirithous</a:t>
            </a:r>
            <a:r>
              <a:rPr lang="en-GB" altLang="en-US" u="sng" dirty="0"/>
              <a:t>.</a:t>
            </a:r>
            <a:r>
              <a:rPr lang="en-GB" altLang="en-US" dirty="0"/>
              <a:t> On one side of him is Eurytion, who has seized the wife of </a:t>
            </a:r>
            <a:r>
              <a:rPr lang="en-GB" altLang="en-US" dirty="0" err="1"/>
              <a:t>Peirithous</a:t>
            </a:r>
            <a:r>
              <a:rPr lang="en-GB" altLang="en-US" dirty="0"/>
              <a:t>, with </a:t>
            </a:r>
            <a:r>
              <a:rPr lang="en-GB" altLang="en-US" dirty="0" err="1"/>
              <a:t>Caeneus</a:t>
            </a:r>
            <a:r>
              <a:rPr lang="en-GB" altLang="en-US" dirty="0"/>
              <a:t> bringing help to </a:t>
            </a:r>
            <a:r>
              <a:rPr lang="en-GB" altLang="en-US" dirty="0" err="1"/>
              <a:t>Peirithous</a:t>
            </a:r>
            <a:r>
              <a:rPr lang="en-GB" altLang="en-US" dirty="0"/>
              <a:t>, and on the other side is Theseus defending himself against the Centaurs with an axe. One Centaur has seized a maid, another a boy in the prime of youth. </a:t>
            </a:r>
            <a:r>
              <a:rPr lang="en-GB" altLang="en-US" u="sng" dirty="0" err="1"/>
              <a:t>Alcamenes</a:t>
            </a:r>
            <a:r>
              <a:rPr lang="en-GB" altLang="en-US" u="sng" dirty="0"/>
              <a:t>, I think, carved this scene, because he had learned from Homer's poem that </a:t>
            </a:r>
            <a:r>
              <a:rPr lang="en-GB" altLang="en-US" u="sng" dirty="0" err="1"/>
              <a:t>Peirithous</a:t>
            </a:r>
            <a:r>
              <a:rPr lang="en-GB" altLang="en-US" u="sng" dirty="0"/>
              <a:t> was a son of Zeus, and because he knew that Theseus was a great grandson of Pelops.</a:t>
            </a:r>
            <a:r>
              <a:rPr lang="en-GB" altLang="en-US" dirty="0"/>
              <a:t> (Paus. 5.10.8)</a:t>
            </a:r>
          </a:p>
          <a:p>
            <a:r>
              <a:rPr lang="en-GB" altLang="en-US" dirty="0"/>
              <a:t> </a:t>
            </a:r>
          </a:p>
          <a:p>
            <a:endParaRPr lang="en-GB"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F43AD1-27D5-4162-8A4B-34FDFBB2065C}"/>
              </a:ext>
            </a:extLst>
          </p:cNvPr>
          <p:cNvSpPr txBox="1"/>
          <p:nvPr/>
        </p:nvSpPr>
        <p:spPr>
          <a:xfrm>
            <a:off x="1332689" y="442683"/>
            <a:ext cx="3908864" cy="369332"/>
          </a:xfrm>
          <a:prstGeom prst="rect">
            <a:avLst/>
          </a:prstGeom>
          <a:noFill/>
        </p:spPr>
        <p:txBody>
          <a:bodyPr wrap="square" rtlCol="0">
            <a:spAutoFit/>
          </a:bodyPr>
          <a:lstStyle/>
          <a:p>
            <a:r>
              <a:rPr lang="en-GB" dirty="0"/>
              <a:t>Centre: Apollo (contra Pausanias)</a:t>
            </a:r>
          </a:p>
        </p:txBody>
      </p:sp>
      <p:sp>
        <p:nvSpPr>
          <p:cNvPr id="3" name="TextBox 2">
            <a:extLst>
              <a:ext uri="{FF2B5EF4-FFF2-40B4-BE49-F238E27FC236}">
                <a16:creationId xmlns:a16="http://schemas.microsoft.com/office/drawing/2014/main" id="{1D5164B3-DF1E-44A8-8152-8F425B8EE74D}"/>
              </a:ext>
            </a:extLst>
          </p:cNvPr>
          <p:cNvSpPr txBox="1"/>
          <p:nvPr/>
        </p:nvSpPr>
        <p:spPr>
          <a:xfrm>
            <a:off x="6021420" y="165370"/>
            <a:ext cx="6050606" cy="1200329"/>
          </a:xfrm>
          <a:prstGeom prst="rect">
            <a:avLst/>
          </a:prstGeom>
          <a:noFill/>
        </p:spPr>
        <p:txBody>
          <a:bodyPr wrap="square" rtlCol="0">
            <a:spAutoFit/>
          </a:bodyPr>
          <a:lstStyle/>
          <a:p>
            <a:r>
              <a:rPr lang="en-GB" dirty="0"/>
              <a:t>Genealogy? </a:t>
            </a:r>
          </a:p>
          <a:p>
            <a:r>
              <a:rPr lang="en-GB" dirty="0"/>
              <a:t>Power of order over disorder? Metaphor for Persian wars?</a:t>
            </a:r>
          </a:p>
          <a:p>
            <a:r>
              <a:rPr lang="en-GB" dirty="0"/>
              <a:t>Resonances with athletic and ritual activities (</a:t>
            </a:r>
            <a:r>
              <a:rPr lang="en-GB" dirty="0" err="1"/>
              <a:t>cf</a:t>
            </a:r>
            <a:r>
              <a:rPr lang="en-GB" dirty="0"/>
              <a:t> Barringer link with races of girls for Demeter)</a:t>
            </a:r>
          </a:p>
        </p:txBody>
      </p:sp>
      <p:pic>
        <p:nvPicPr>
          <p:cNvPr id="3076" name="Picture 4">
            <a:extLst>
              <a:ext uri="{FF2B5EF4-FFF2-40B4-BE49-F238E27FC236}">
                <a16:creationId xmlns:a16="http://schemas.microsoft.com/office/drawing/2014/main" id="{3BDE8D00-7228-4C67-BE7F-6EE9368A23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149" y="1699081"/>
            <a:ext cx="9717932" cy="6462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735C851B-3FBB-42EB-B966-2042D3B215C8}"/>
              </a:ext>
            </a:extLst>
          </p:cNvPr>
          <p:cNvSpPr>
            <a:spLocks noGrp="1" noChangeArrowheads="1"/>
          </p:cNvSpPr>
          <p:nvPr>
            <p:ph type="title"/>
          </p:nvPr>
        </p:nvSpPr>
        <p:spPr>
          <a:xfrm>
            <a:off x="6743700" y="609600"/>
            <a:ext cx="3238500" cy="1143000"/>
          </a:xfrm>
        </p:spPr>
        <p:txBody>
          <a:bodyPr/>
          <a:lstStyle/>
          <a:p>
            <a:pPr eaLnBrk="1" hangingPunct="1"/>
            <a:r>
              <a:rPr lang="en-GB" altLang="en-US"/>
              <a:t>Metopes</a:t>
            </a:r>
          </a:p>
        </p:txBody>
      </p:sp>
      <p:sp>
        <p:nvSpPr>
          <p:cNvPr id="52228" name="TextBox 1">
            <a:extLst>
              <a:ext uri="{FF2B5EF4-FFF2-40B4-BE49-F238E27FC236}">
                <a16:creationId xmlns:a16="http://schemas.microsoft.com/office/drawing/2014/main" id="{A1C298CF-41B2-4AD0-9624-CFD8DB0EB1C0}"/>
              </a:ext>
            </a:extLst>
          </p:cNvPr>
          <p:cNvSpPr txBox="1">
            <a:spLocks noChangeArrowheads="1"/>
          </p:cNvSpPr>
          <p:nvPr/>
        </p:nvSpPr>
        <p:spPr bwMode="auto">
          <a:xfrm>
            <a:off x="7469931" y="1533525"/>
            <a:ext cx="381635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2000" dirty="0"/>
              <a:t>Most of the labours of Heracles are represented at Olympia. Above the doors of the temple is carved the hunting of the Arcadian boar, his exploit against Diomedes the Thracian, and that against </a:t>
            </a:r>
            <a:r>
              <a:rPr lang="en-GB" altLang="en-US" sz="2000" dirty="0" err="1"/>
              <a:t>Geryones</a:t>
            </a:r>
            <a:r>
              <a:rPr lang="en-GB" altLang="en-US" sz="2000" dirty="0"/>
              <a:t> at </a:t>
            </a:r>
            <a:r>
              <a:rPr lang="en-GB" altLang="en-US" sz="2000" dirty="0" err="1"/>
              <a:t>Erytheia</a:t>
            </a:r>
            <a:r>
              <a:rPr lang="en-GB" altLang="en-US" sz="2000" dirty="0"/>
              <a:t>; he is also about to receive the burden of Atlas, and he cleanses the land from dung for the </a:t>
            </a:r>
            <a:r>
              <a:rPr lang="en-GB" altLang="en-US" sz="2000" dirty="0" err="1"/>
              <a:t>Eleans</a:t>
            </a:r>
            <a:r>
              <a:rPr lang="en-GB" altLang="en-US" sz="2000" dirty="0"/>
              <a:t>. Above the doors of the rear chamber he is taking the girdle from the Amazon; and there are the affairs of the deer, of the bull at Cnossus, of the Stymphalian birds, of the hydra, and of the Argive lion. (Paus. 5.10.9)</a:t>
            </a:r>
          </a:p>
        </p:txBody>
      </p:sp>
      <p:sp>
        <p:nvSpPr>
          <p:cNvPr id="2" name="Content Placeholder 1">
            <a:extLst>
              <a:ext uri="{FF2B5EF4-FFF2-40B4-BE49-F238E27FC236}">
                <a16:creationId xmlns:a16="http://schemas.microsoft.com/office/drawing/2014/main" id="{A50372DF-54EC-48C8-BD6F-6B571680D508}"/>
              </a:ext>
            </a:extLst>
          </p:cNvPr>
          <p:cNvSpPr>
            <a:spLocks noGrp="1"/>
          </p:cNvSpPr>
          <p:nvPr>
            <p:ph idx="1"/>
          </p:nvPr>
        </p:nvSpPr>
        <p:spPr/>
        <p:txBody>
          <a:bodyPr/>
          <a:lstStyle/>
          <a:p>
            <a:endParaRPr lang="en-GB"/>
          </a:p>
        </p:txBody>
      </p:sp>
      <p:pic>
        <p:nvPicPr>
          <p:cNvPr id="6" name="Picture 5" descr="A picture containing text&#10;&#10;Description automatically generated">
            <a:extLst>
              <a:ext uri="{FF2B5EF4-FFF2-40B4-BE49-F238E27FC236}">
                <a16:creationId xmlns:a16="http://schemas.microsoft.com/office/drawing/2014/main" id="{88A23B2A-56C7-471A-AA91-9ACC56E401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208" y="0"/>
            <a:ext cx="4533392" cy="698203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3453BB-8C67-4599-B3EB-B1457F1FF786}"/>
              </a:ext>
            </a:extLst>
          </p:cNvPr>
          <p:cNvSpPr txBox="1"/>
          <p:nvPr/>
        </p:nvSpPr>
        <p:spPr>
          <a:xfrm>
            <a:off x="321013" y="223736"/>
            <a:ext cx="5136204" cy="923330"/>
          </a:xfrm>
          <a:prstGeom prst="rect">
            <a:avLst/>
          </a:prstGeom>
          <a:noFill/>
        </p:spPr>
        <p:txBody>
          <a:bodyPr wrap="square" rtlCol="0">
            <a:spAutoFit/>
          </a:bodyPr>
          <a:lstStyle/>
          <a:p>
            <a:r>
              <a:rPr lang="en-GB" dirty="0"/>
              <a:t>First representation of all 12 labours in art</a:t>
            </a:r>
          </a:p>
          <a:p>
            <a:r>
              <a:rPr lang="en-GB" dirty="0"/>
              <a:t>Chronological development of Herakles from beardless youth to Bearded figure </a:t>
            </a:r>
          </a:p>
        </p:txBody>
      </p:sp>
      <p:pic>
        <p:nvPicPr>
          <p:cNvPr id="4" name="Picture 3" descr="A picture containing wall, indoor&#10;&#10;Description automatically generated">
            <a:extLst>
              <a:ext uri="{FF2B5EF4-FFF2-40B4-BE49-F238E27FC236}">
                <a16:creationId xmlns:a16="http://schemas.microsoft.com/office/drawing/2014/main" id="{C21F7BF4-1261-4A2B-8550-4906224A63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013" y="1303506"/>
            <a:ext cx="4165871" cy="5554494"/>
          </a:xfrm>
          <a:prstGeom prst="rect">
            <a:avLst/>
          </a:prstGeom>
        </p:spPr>
      </p:pic>
      <p:pic>
        <p:nvPicPr>
          <p:cNvPr id="4102" name="Picture 6" descr="Temple of Zeus Metopes West">
            <a:extLst>
              <a:ext uri="{FF2B5EF4-FFF2-40B4-BE49-F238E27FC236}">
                <a16:creationId xmlns:a16="http://schemas.microsoft.com/office/drawing/2014/main" id="{4580D197-317B-4B4D-BECD-11DE04BB49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303506"/>
            <a:ext cx="5239483" cy="55544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7" descr="A070">
            <a:extLst>
              <a:ext uri="{FF2B5EF4-FFF2-40B4-BE49-F238E27FC236}">
                <a16:creationId xmlns:a16="http://schemas.microsoft.com/office/drawing/2014/main" id="{4CDB1193-A3A3-42DF-BAAF-3E85E803A6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239" y="0"/>
            <a:ext cx="5994761"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a:extLst>
              <a:ext uri="{FF2B5EF4-FFF2-40B4-BE49-F238E27FC236}">
                <a16:creationId xmlns:a16="http://schemas.microsoft.com/office/drawing/2014/main" id="{C56350C8-2DE4-4CD5-A189-A1EB3D6202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3" y="0"/>
            <a:ext cx="6238875"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9E8C4C2-8AD3-4EEC-8DB6-948576C74362}"/>
              </a:ext>
            </a:extLst>
          </p:cNvPr>
          <p:cNvSpPr txBox="1"/>
          <p:nvPr/>
        </p:nvSpPr>
        <p:spPr>
          <a:xfrm>
            <a:off x="238125" y="266700"/>
            <a:ext cx="11791951" cy="5909310"/>
          </a:xfrm>
          <a:prstGeom prst="rect">
            <a:avLst/>
          </a:prstGeom>
          <a:noFill/>
        </p:spPr>
        <p:txBody>
          <a:bodyPr wrap="square" rtlCol="0">
            <a:spAutoFit/>
          </a:bodyPr>
          <a:lstStyle/>
          <a:p>
            <a:pPr algn="l"/>
            <a:r>
              <a:rPr lang="en-GB" b="1" i="0" dirty="0">
                <a:solidFill>
                  <a:srgbClr val="333333"/>
                </a:solidFill>
                <a:effectLst/>
                <a:latin typeface="Gotham"/>
              </a:rPr>
              <a:t>Histories of the Games according to Pausanias: </a:t>
            </a:r>
          </a:p>
          <a:p>
            <a:pPr algn="l"/>
            <a:r>
              <a:rPr lang="en-GB" b="0" i="0" dirty="0">
                <a:solidFill>
                  <a:srgbClr val="333333"/>
                </a:solidFill>
                <a:effectLst/>
                <a:latin typeface="Gotham"/>
              </a:rPr>
              <a:t>[5.7.6] As for the Olympic games, the most learned antiquaries of Elis say that Cronus was the first king of heaven, and that in his </a:t>
            </a:r>
            <a:r>
              <a:rPr lang="en-GB" b="0" i="0" dirty="0" err="1">
                <a:solidFill>
                  <a:srgbClr val="333333"/>
                </a:solidFill>
                <a:effectLst/>
                <a:latin typeface="Gotham"/>
              </a:rPr>
              <a:t>honor</a:t>
            </a:r>
            <a:r>
              <a:rPr lang="en-GB" b="0" i="0" dirty="0">
                <a:solidFill>
                  <a:srgbClr val="333333"/>
                </a:solidFill>
                <a:effectLst/>
                <a:latin typeface="Gotham"/>
              </a:rPr>
              <a:t> a temple was built in Olympia by the men of that age, who were named the Golden Race. When Zeus was born, Rhea entrusted the guardianship of her son to the Dactyls of Ida, who are the same as those called </a:t>
            </a:r>
            <a:r>
              <a:rPr lang="en-GB" b="0" i="0" dirty="0" err="1">
                <a:solidFill>
                  <a:srgbClr val="333333"/>
                </a:solidFill>
                <a:effectLst/>
                <a:latin typeface="Gotham"/>
              </a:rPr>
              <a:t>Curetes</a:t>
            </a:r>
            <a:r>
              <a:rPr lang="en-GB" b="0" i="0" dirty="0">
                <a:solidFill>
                  <a:srgbClr val="333333"/>
                </a:solidFill>
                <a:effectLst/>
                <a:latin typeface="Gotham"/>
              </a:rPr>
              <a:t>. They came from Cretan Ida – Heracles, </a:t>
            </a:r>
            <a:r>
              <a:rPr lang="en-GB" b="0" i="0" dirty="0" err="1">
                <a:solidFill>
                  <a:srgbClr val="333333"/>
                </a:solidFill>
                <a:effectLst/>
                <a:latin typeface="Gotham"/>
              </a:rPr>
              <a:t>Paeonaeus</a:t>
            </a:r>
            <a:r>
              <a:rPr lang="en-GB" b="0" i="0" dirty="0">
                <a:solidFill>
                  <a:srgbClr val="333333"/>
                </a:solidFill>
                <a:effectLst/>
                <a:latin typeface="Gotham"/>
              </a:rPr>
              <a:t>, </a:t>
            </a:r>
            <a:r>
              <a:rPr lang="en-GB" b="0" i="0" dirty="0" err="1">
                <a:solidFill>
                  <a:srgbClr val="333333"/>
                </a:solidFill>
                <a:effectLst/>
                <a:latin typeface="Gotham"/>
              </a:rPr>
              <a:t>Epimedes</a:t>
            </a:r>
            <a:r>
              <a:rPr lang="en-GB" b="0" i="0" dirty="0">
                <a:solidFill>
                  <a:srgbClr val="333333"/>
                </a:solidFill>
                <a:effectLst/>
                <a:latin typeface="Gotham"/>
              </a:rPr>
              <a:t>, </a:t>
            </a:r>
            <a:r>
              <a:rPr lang="en-GB" b="0" i="0" dirty="0" err="1">
                <a:solidFill>
                  <a:srgbClr val="333333"/>
                </a:solidFill>
                <a:effectLst/>
                <a:latin typeface="Gotham"/>
              </a:rPr>
              <a:t>Iasius</a:t>
            </a:r>
            <a:r>
              <a:rPr lang="en-GB" b="0" i="0" dirty="0">
                <a:solidFill>
                  <a:srgbClr val="333333"/>
                </a:solidFill>
                <a:effectLst/>
                <a:latin typeface="Gotham"/>
              </a:rPr>
              <a:t> and </a:t>
            </a:r>
            <a:r>
              <a:rPr lang="en-GB" b="0" i="0" dirty="0" err="1">
                <a:solidFill>
                  <a:srgbClr val="333333"/>
                </a:solidFill>
                <a:effectLst/>
                <a:latin typeface="Gotham"/>
              </a:rPr>
              <a:t>Idas</a:t>
            </a:r>
            <a:r>
              <a:rPr lang="en-GB" b="0" i="0" dirty="0">
                <a:solidFill>
                  <a:srgbClr val="333333"/>
                </a:solidFill>
                <a:effectLst/>
                <a:latin typeface="Gotham"/>
              </a:rPr>
              <a:t>.</a:t>
            </a:r>
          </a:p>
          <a:p>
            <a:pPr algn="l"/>
            <a:r>
              <a:rPr lang="en-GB" b="0" i="0" dirty="0">
                <a:solidFill>
                  <a:srgbClr val="333333"/>
                </a:solidFill>
                <a:effectLst/>
                <a:latin typeface="Gotham"/>
              </a:rPr>
              <a:t>[5.7.9] </a:t>
            </a:r>
            <a:r>
              <a:rPr lang="en-GB" b="0" i="0" u="sng" dirty="0">
                <a:solidFill>
                  <a:srgbClr val="333333"/>
                </a:solidFill>
                <a:effectLst/>
                <a:latin typeface="Gotham"/>
              </a:rPr>
              <a:t>Heracles of Ida, </a:t>
            </a:r>
            <a:r>
              <a:rPr lang="en-GB" b="0" i="0" dirty="0">
                <a:solidFill>
                  <a:srgbClr val="333333"/>
                </a:solidFill>
                <a:effectLst/>
                <a:latin typeface="Gotham"/>
              </a:rPr>
              <a:t>therefore, has the reputation of being the first to have held, on the occasion I mentioned, the games, and to have called them Olympic. So he established the custom of holding them every fifth</a:t>
            </a:r>
            <a:r>
              <a:rPr lang="en-GB" b="0" i="0" u="sng" baseline="30000" dirty="0">
                <a:solidFill>
                  <a:srgbClr val="4E381D"/>
                </a:solidFill>
                <a:effectLst/>
                <a:latin typeface="Gotham"/>
                <a:hlinkClick r:id="rId2"/>
              </a:rPr>
              <a:t>15</a:t>
            </a:r>
            <a:r>
              <a:rPr lang="en-GB" b="0" i="0" dirty="0">
                <a:solidFill>
                  <a:srgbClr val="333333"/>
                </a:solidFill>
                <a:effectLst/>
                <a:latin typeface="Gotham"/>
              </a:rPr>
              <a:t> year, because he and his brothers were five in number.</a:t>
            </a:r>
          </a:p>
          <a:p>
            <a:pPr algn="l"/>
            <a:r>
              <a:rPr lang="en-GB" b="0" i="0" dirty="0">
                <a:solidFill>
                  <a:srgbClr val="333333"/>
                </a:solidFill>
                <a:effectLst/>
                <a:latin typeface="Gotham"/>
              </a:rPr>
              <a:t>[5.7.10] Now some say that </a:t>
            </a:r>
            <a:r>
              <a:rPr lang="en-GB" b="0" i="0" u="sng" dirty="0">
                <a:solidFill>
                  <a:srgbClr val="333333"/>
                </a:solidFill>
                <a:effectLst/>
                <a:latin typeface="Gotham"/>
              </a:rPr>
              <a:t>Zeus wrestled here with Cronus himself for the throne, while others say that he held the games in </a:t>
            </a:r>
            <a:r>
              <a:rPr lang="en-GB" b="0" i="0" u="sng" dirty="0" err="1">
                <a:solidFill>
                  <a:srgbClr val="333333"/>
                </a:solidFill>
                <a:effectLst/>
                <a:latin typeface="Gotham"/>
              </a:rPr>
              <a:t>honor</a:t>
            </a:r>
            <a:r>
              <a:rPr lang="en-GB" b="0" i="0" u="sng" dirty="0">
                <a:solidFill>
                  <a:srgbClr val="333333"/>
                </a:solidFill>
                <a:effectLst/>
                <a:latin typeface="Gotham"/>
              </a:rPr>
              <a:t> of his victory over Cronus</a:t>
            </a:r>
            <a:r>
              <a:rPr lang="en-GB" b="0" i="0" dirty="0">
                <a:solidFill>
                  <a:srgbClr val="333333"/>
                </a:solidFill>
                <a:effectLst/>
                <a:latin typeface="Gotham"/>
              </a:rPr>
              <a:t>. The record of victors include Apollo, who outran Hermes and beat Ares at boxing. It is for this reason, they say, that the Pythian flute-song is played while the competitors in the </a:t>
            </a:r>
            <a:r>
              <a:rPr lang="en-GB" b="0" i="0" dirty="0" err="1">
                <a:solidFill>
                  <a:srgbClr val="333333"/>
                </a:solidFill>
                <a:effectLst/>
                <a:latin typeface="Gotham"/>
              </a:rPr>
              <a:t>pentathlum</a:t>
            </a:r>
            <a:r>
              <a:rPr lang="en-GB" b="0" i="0" dirty="0">
                <a:solidFill>
                  <a:srgbClr val="333333"/>
                </a:solidFill>
                <a:effectLst/>
                <a:latin typeface="Gotham"/>
              </a:rPr>
              <a:t> are jumping; for the flute-song is sacred to Apollo, and Apollo won Olympic victories.</a:t>
            </a:r>
          </a:p>
          <a:p>
            <a:pPr algn="l"/>
            <a:r>
              <a:rPr lang="en-GB" b="0" i="0" dirty="0">
                <a:solidFill>
                  <a:srgbClr val="333333"/>
                </a:solidFill>
                <a:effectLst/>
                <a:latin typeface="Gotham"/>
              </a:rPr>
              <a:t>[5.8.2] And about a generation later than Endymion, </a:t>
            </a:r>
            <a:r>
              <a:rPr lang="en-GB" b="0" i="0" u="sng" dirty="0">
                <a:solidFill>
                  <a:srgbClr val="333333"/>
                </a:solidFill>
                <a:effectLst/>
                <a:latin typeface="Gotham"/>
              </a:rPr>
              <a:t>Pelops held the games in </a:t>
            </a:r>
            <a:r>
              <a:rPr lang="en-GB" b="0" i="0" u="sng" dirty="0" err="1">
                <a:solidFill>
                  <a:srgbClr val="333333"/>
                </a:solidFill>
                <a:effectLst/>
                <a:latin typeface="Gotham"/>
              </a:rPr>
              <a:t>honor</a:t>
            </a:r>
            <a:r>
              <a:rPr lang="en-GB" b="0" i="0" u="sng" dirty="0">
                <a:solidFill>
                  <a:srgbClr val="333333"/>
                </a:solidFill>
                <a:effectLst/>
                <a:latin typeface="Gotham"/>
              </a:rPr>
              <a:t> of Olympian Zeus</a:t>
            </a:r>
            <a:r>
              <a:rPr lang="en-GB" b="0" i="0" dirty="0">
                <a:solidFill>
                  <a:srgbClr val="333333"/>
                </a:solidFill>
                <a:effectLst/>
                <a:latin typeface="Gotham"/>
              </a:rPr>
              <a:t> in a more splendid manner than any of his predecessors. When the sons of Pelops were scattered from Elis over all the rest of Peloponnesus, </a:t>
            </a:r>
            <a:r>
              <a:rPr lang="en-GB" b="0" i="0" dirty="0" err="1">
                <a:solidFill>
                  <a:srgbClr val="333333"/>
                </a:solidFill>
                <a:effectLst/>
                <a:latin typeface="Gotham"/>
              </a:rPr>
              <a:t>Amythaon</a:t>
            </a:r>
            <a:r>
              <a:rPr lang="en-GB" b="0" i="0" dirty="0">
                <a:solidFill>
                  <a:srgbClr val="333333"/>
                </a:solidFill>
                <a:effectLst/>
                <a:latin typeface="Gotham"/>
              </a:rPr>
              <a:t>, the son of </a:t>
            </a:r>
            <a:r>
              <a:rPr lang="en-GB" b="0" i="0" dirty="0" err="1">
                <a:solidFill>
                  <a:srgbClr val="333333"/>
                </a:solidFill>
                <a:effectLst/>
                <a:latin typeface="Gotham"/>
              </a:rPr>
              <a:t>Cretheus</a:t>
            </a:r>
            <a:r>
              <a:rPr lang="en-GB" b="0" i="0" dirty="0">
                <a:solidFill>
                  <a:srgbClr val="333333"/>
                </a:solidFill>
                <a:effectLst/>
                <a:latin typeface="Gotham"/>
              </a:rPr>
              <a:t>, and cousin of Endymion on his father's side (for they say that </a:t>
            </a:r>
            <a:r>
              <a:rPr lang="en-GB" b="0" i="0" dirty="0" err="1">
                <a:solidFill>
                  <a:srgbClr val="333333"/>
                </a:solidFill>
                <a:effectLst/>
                <a:latin typeface="Gotham"/>
              </a:rPr>
              <a:t>Aethlius</a:t>
            </a:r>
            <a:r>
              <a:rPr lang="en-GB" b="0" i="0" dirty="0">
                <a:solidFill>
                  <a:srgbClr val="333333"/>
                </a:solidFill>
                <a:effectLst/>
                <a:latin typeface="Gotham"/>
              </a:rPr>
              <a:t> too was the son of Aeolus, though supposed to be a son of Zeus), held the Olympian games, and after him Pelias and </a:t>
            </a:r>
            <a:r>
              <a:rPr lang="en-GB" b="0" i="0" dirty="0" err="1">
                <a:solidFill>
                  <a:srgbClr val="333333"/>
                </a:solidFill>
                <a:effectLst/>
                <a:latin typeface="Gotham"/>
              </a:rPr>
              <a:t>Neleus</a:t>
            </a:r>
            <a:r>
              <a:rPr lang="en-GB" b="0" i="0" dirty="0">
                <a:solidFill>
                  <a:srgbClr val="333333"/>
                </a:solidFill>
                <a:effectLst/>
                <a:latin typeface="Gotham"/>
              </a:rPr>
              <a:t> in common.</a:t>
            </a:r>
          </a:p>
          <a:p>
            <a:pPr algn="l"/>
            <a:r>
              <a:rPr lang="en-GB" b="0" i="0" dirty="0">
                <a:solidFill>
                  <a:srgbClr val="333333"/>
                </a:solidFill>
                <a:effectLst/>
                <a:latin typeface="Gotham"/>
              </a:rPr>
              <a:t>[5.8.3] Augeas too held them, and likewise </a:t>
            </a:r>
            <a:r>
              <a:rPr lang="en-GB" b="0" i="0" u="sng" dirty="0">
                <a:solidFill>
                  <a:srgbClr val="333333"/>
                </a:solidFill>
                <a:effectLst/>
                <a:latin typeface="Gotham"/>
              </a:rPr>
              <a:t>Heracles, the son of Amphitryon, after the conquest of Elis</a:t>
            </a:r>
            <a:r>
              <a:rPr lang="en-GB" b="0" i="0" dirty="0">
                <a:solidFill>
                  <a:srgbClr val="333333"/>
                </a:solidFill>
                <a:effectLst/>
                <a:latin typeface="Gotham"/>
              </a:rPr>
              <a:t>. The victors crowned by Heracles include </a:t>
            </a:r>
            <a:r>
              <a:rPr lang="en-GB" b="0" i="0" dirty="0" err="1">
                <a:solidFill>
                  <a:srgbClr val="333333"/>
                </a:solidFill>
                <a:effectLst/>
                <a:latin typeface="Gotham"/>
              </a:rPr>
              <a:t>Iolaus</a:t>
            </a:r>
            <a:r>
              <a:rPr lang="en-GB" b="0" i="0" dirty="0">
                <a:solidFill>
                  <a:srgbClr val="333333"/>
                </a:solidFill>
                <a:effectLst/>
                <a:latin typeface="Gotham"/>
              </a:rPr>
              <a:t>, who won with the mares of Heracles.</a:t>
            </a:r>
          </a:p>
          <a:p>
            <a:r>
              <a:rPr lang="en-GB" b="0" i="0" dirty="0">
                <a:solidFill>
                  <a:srgbClr val="333333"/>
                </a:solidFill>
                <a:effectLst/>
                <a:latin typeface="Gotham"/>
              </a:rPr>
              <a:t>[5.8.4] Moreover, </a:t>
            </a:r>
            <a:r>
              <a:rPr lang="en-GB" b="0" i="0" dirty="0" err="1">
                <a:solidFill>
                  <a:srgbClr val="333333"/>
                </a:solidFill>
                <a:effectLst/>
                <a:latin typeface="Gotham"/>
              </a:rPr>
              <a:t>Iolaus</a:t>
            </a:r>
            <a:r>
              <a:rPr lang="en-GB" b="0" i="0" dirty="0">
                <a:solidFill>
                  <a:srgbClr val="333333"/>
                </a:solidFill>
                <a:effectLst/>
                <a:latin typeface="Gotham"/>
              </a:rPr>
              <a:t> used to be charioteer to Heracles. So </a:t>
            </a:r>
            <a:r>
              <a:rPr lang="en-GB" b="0" i="0" dirty="0" err="1">
                <a:solidFill>
                  <a:srgbClr val="333333"/>
                </a:solidFill>
                <a:effectLst/>
                <a:latin typeface="Gotham"/>
              </a:rPr>
              <a:t>Iolaus</a:t>
            </a:r>
            <a:r>
              <a:rPr lang="en-GB" b="0" i="0" dirty="0">
                <a:solidFill>
                  <a:srgbClr val="333333"/>
                </a:solidFill>
                <a:effectLst/>
                <a:latin typeface="Gotham"/>
              </a:rPr>
              <a:t> won the chariot-race, and </a:t>
            </a:r>
            <a:r>
              <a:rPr lang="en-GB" b="0" i="0" dirty="0" err="1">
                <a:solidFill>
                  <a:srgbClr val="333333"/>
                </a:solidFill>
                <a:effectLst/>
                <a:latin typeface="Gotham"/>
              </a:rPr>
              <a:t>Iasius</a:t>
            </a:r>
            <a:r>
              <a:rPr lang="en-GB" b="0" i="0" dirty="0">
                <a:solidFill>
                  <a:srgbClr val="333333"/>
                </a:solidFill>
                <a:effectLst/>
                <a:latin typeface="Gotham"/>
              </a:rPr>
              <a:t>, an Arcadian, the horse-race; while of the sons of Tyndareus one won the foot-race and </a:t>
            </a:r>
            <a:r>
              <a:rPr lang="en-GB" b="0" i="0" dirty="0" err="1">
                <a:solidFill>
                  <a:srgbClr val="333333"/>
                </a:solidFill>
                <a:effectLst/>
                <a:latin typeface="Gotham"/>
              </a:rPr>
              <a:t>Polydeuces</a:t>
            </a:r>
            <a:r>
              <a:rPr lang="en-GB" b="0" i="0" dirty="0">
                <a:solidFill>
                  <a:srgbClr val="333333"/>
                </a:solidFill>
                <a:effectLst/>
                <a:latin typeface="Gotham"/>
              </a:rPr>
              <a:t> the boxing-match. Of Heracles himself it is said that he won victories at wrestling and the pancratium.</a:t>
            </a:r>
            <a:endParaRPr lang="en-GB" dirty="0"/>
          </a:p>
        </p:txBody>
      </p:sp>
    </p:spTree>
    <p:extLst>
      <p:ext uri="{BB962C8B-B14F-4D97-AF65-F5344CB8AC3E}">
        <p14:creationId xmlns:p14="http://schemas.microsoft.com/office/powerpoint/2010/main" val="1668811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BE5210-D04C-4A9B-B2CD-B0B5C3E985F7}"/>
              </a:ext>
            </a:extLst>
          </p:cNvPr>
          <p:cNvSpPr txBox="1"/>
          <p:nvPr/>
        </p:nvSpPr>
        <p:spPr>
          <a:xfrm>
            <a:off x="276226" y="335845"/>
            <a:ext cx="11820524" cy="5078313"/>
          </a:xfrm>
          <a:prstGeom prst="rect">
            <a:avLst/>
          </a:prstGeom>
          <a:noFill/>
        </p:spPr>
        <p:txBody>
          <a:bodyPr wrap="square" rtlCol="0">
            <a:spAutoFit/>
          </a:bodyPr>
          <a:lstStyle/>
          <a:p>
            <a:r>
              <a:rPr lang="en-GB" b="1" dirty="0"/>
              <a:t>Possible readings: </a:t>
            </a:r>
          </a:p>
          <a:p>
            <a:endParaRPr lang="en-GB" dirty="0"/>
          </a:p>
          <a:p>
            <a:r>
              <a:rPr lang="en-GB" dirty="0"/>
              <a:t>Praise of Zeus</a:t>
            </a:r>
          </a:p>
          <a:p>
            <a:r>
              <a:rPr lang="en-GB" dirty="0"/>
              <a:t>History of the Games</a:t>
            </a:r>
          </a:p>
          <a:p>
            <a:r>
              <a:rPr lang="en-GB" dirty="0"/>
              <a:t>Moral messages</a:t>
            </a:r>
          </a:p>
          <a:p>
            <a:r>
              <a:rPr lang="en-GB" dirty="0"/>
              <a:t>Resonances with activities in the sanctuaries </a:t>
            </a:r>
          </a:p>
          <a:p>
            <a:r>
              <a:rPr lang="en-GB" dirty="0"/>
              <a:t>Models of manhood. </a:t>
            </a:r>
          </a:p>
          <a:p>
            <a:endParaRPr lang="en-GB" dirty="0"/>
          </a:p>
          <a:p>
            <a:endParaRPr lang="en-GB" dirty="0"/>
          </a:p>
          <a:p>
            <a:endParaRPr lang="en-GB" dirty="0"/>
          </a:p>
          <a:p>
            <a:r>
              <a:rPr lang="en-GB" dirty="0"/>
              <a:t>Some </a:t>
            </a:r>
            <a:r>
              <a:rPr lang="en-GB"/>
              <a:t>useful discussions:</a:t>
            </a:r>
            <a:endParaRPr lang="en-GB" dirty="0"/>
          </a:p>
          <a:p>
            <a:pPr algn="l"/>
            <a:r>
              <a:rPr lang="en-GB" b="0" i="0" dirty="0">
                <a:solidFill>
                  <a:srgbClr val="1D2125"/>
                </a:solidFill>
                <a:effectLst/>
                <a:latin typeface="-apple-system"/>
              </a:rPr>
              <a:t>Barringer, J. 2005. ‘The Temple of Zeus at Olympia, Heroes, and Athletes’, </a:t>
            </a:r>
            <a:r>
              <a:rPr lang="en-GB" b="0" i="1" dirty="0">
                <a:solidFill>
                  <a:srgbClr val="1D2125"/>
                </a:solidFill>
                <a:effectLst/>
                <a:latin typeface="-apple-system"/>
              </a:rPr>
              <a:t>Hesperia: </a:t>
            </a:r>
            <a:r>
              <a:rPr lang="en-GB" b="0" i="0" dirty="0">
                <a:solidFill>
                  <a:srgbClr val="1D2125"/>
                </a:solidFill>
                <a:effectLst/>
                <a:latin typeface="-apple-system"/>
              </a:rPr>
              <a:t>74, no. 2, (2005), pp. 211–241. </a:t>
            </a:r>
            <a:r>
              <a:rPr lang="en-GB" b="0" i="1" dirty="0">
                <a:solidFill>
                  <a:srgbClr val="1D2125"/>
                </a:solidFill>
                <a:effectLst/>
                <a:latin typeface="-apple-system"/>
              </a:rPr>
              <a:t>JSTOR</a:t>
            </a:r>
            <a:r>
              <a:rPr lang="en-GB" b="0" i="0" dirty="0">
                <a:solidFill>
                  <a:srgbClr val="1D2125"/>
                </a:solidFill>
                <a:effectLst/>
                <a:latin typeface="-apple-system"/>
              </a:rPr>
              <a:t>, </a:t>
            </a:r>
            <a:r>
              <a:rPr lang="en-GB" b="0" i="0" u="none" strike="noStrike" dirty="0">
                <a:solidFill>
                  <a:srgbClr val="0F6FC5"/>
                </a:solidFill>
                <a:effectLst/>
                <a:latin typeface="-apple-system"/>
                <a:hlinkClick r:id="rId2"/>
              </a:rPr>
              <a:t>www.jstor.org/stable/25067954</a:t>
            </a:r>
            <a:r>
              <a:rPr lang="en-GB" b="0" i="0" dirty="0">
                <a:solidFill>
                  <a:srgbClr val="1D2125"/>
                </a:solidFill>
                <a:effectLst/>
                <a:latin typeface="-apple-system"/>
              </a:rPr>
              <a:t>.</a:t>
            </a:r>
          </a:p>
          <a:p>
            <a:r>
              <a:rPr lang="en-GB" b="0" i="0" dirty="0">
                <a:solidFill>
                  <a:srgbClr val="1D2125"/>
                </a:solidFill>
                <a:effectLst/>
                <a:latin typeface="-apple-system"/>
              </a:rPr>
              <a:t>Barringer, J. 2008. </a:t>
            </a:r>
            <a:r>
              <a:rPr lang="en-GB" b="0" i="1" dirty="0">
                <a:solidFill>
                  <a:srgbClr val="1D2125"/>
                </a:solidFill>
                <a:effectLst/>
                <a:latin typeface="-apple-system"/>
              </a:rPr>
              <a:t>Art, myth, and ritual in classical Greece</a:t>
            </a:r>
            <a:r>
              <a:rPr lang="en-GB" b="0" i="0" dirty="0">
                <a:solidFill>
                  <a:srgbClr val="1D2125"/>
                </a:solidFill>
                <a:effectLst/>
                <a:latin typeface="-apple-system"/>
              </a:rPr>
              <a:t>. Ch 1. </a:t>
            </a:r>
          </a:p>
          <a:p>
            <a:pPr algn="l"/>
            <a:r>
              <a:rPr lang="en-GB" b="0" i="0" dirty="0">
                <a:solidFill>
                  <a:srgbClr val="1D2125"/>
                </a:solidFill>
                <a:effectLst/>
                <a:latin typeface="-apple-system"/>
              </a:rPr>
              <a:t>Westervelt, H. ‘Herakles at Olympia’ in P. Schulz and R. von den Hoff eds., </a:t>
            </a:r>
            <a:r>
              <a:rPr lang="en-GB" b="0" i="1" dirty="0">
                <a:solidFill>
                  <a:srgbClr val="1D2125"/>
                </a:solidFill>
                <a:effectLst/>
                <a:latin typeface="-apple-system"/>
              </a:rPr>
              <a:t>Structure, Image, Ornament: Architectural Sculpture in the Greek World</a:t>
            </a:r>
            <a:r>
              <a:rPr lang="en-GB" b="0" i="0" dirty="0">
                <a:solidFill>
                  <a:srgbClr val="1D2125"/>
                </a:solidFill>
                <a:effectLst/>
                <a:latin typeface="-apple-system"/>
              </a:rPr>
              <a:t>. </a:t>
            </a:r>
            <a:r>
              <a:rPr lang="en-GB" dirty="0">
                <a:solidFill>
                  <a:srgbClr val="1D2125"/>
                </a:solidFill>
                <a:latin typeface="-apple-system"/>
              </a:rPr>
              <a:t>Oxford: Oxbow. 2009:</a:t>
            </a:r>
            <a:r>
              <a:rPr lang="en-GB" b="0" i="0" dirty="0">
                <a:solidFill>
                  <a:srgbClr val="1D2125"/>
                </a:solidFill>
                <a:effectLst/>
                <a:latin typeface="-apple-system"/>
              </a:rPr>
              <a:t> 133-52.</a:t>
            </a:r>
          </a:p>
          <a:p>
            <a:pPr algn="l"/>
            <a:r>
              <a:rPr lang="en-GB" b="0" i="0" dirty="0">
                <a:solidFill>
                  <a:srgbClr val="1D2125"/>
                </a:solidFill>
                <a:effectLst/>
                <a:latin typeface="-apple-system"/>
              </a:rPr>
              <a:t> </a:t>
            </a:r>
          </a:p>
          <a:p>
            <a:endParaRPr lang="en-GB" dirty="0"/>
          </a:p>
        </p:txBody>
      </p:sp>
    </p:spTree>
    <p:extLst>
      <p:ext uri="{BB962C8B-B14F-4D97-AF65-F5344CB8AC3E}">
        <p14:creationId xmlns:p14="http://schemas.microsoft.com/office/powerpoint/2010/main" val="328651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A9DD8-79F9-4B5A-8E0D-0A27B140AF06}"/>
              </a:ext>
            </a:extLst>
          </p:cNvPr>
          <p:cNvSpPr>
            <a:spLocks noGrp="1"/>
          </p:cNvSpPr>
          <p:nvPr>
            <p:ph type="title"/>
          </p:nvPr>
        </p:nvSpPr>
        <p:spPr/>
        <p:txBody>
          <a:bodyPr/>
          <a:lstStyle/>
          <a:p>
            <a:r>
              <a:rPr lang="en-GB" dirty="0"/>
              <a:t>Resources</a:t>
            </a:r>
          </a:p>
        </p:txBody>
      </p:sp>
      <p:sp>
        <p:nvSpPr>
          <p:cNvPr id="3" name="Content Placeholder 2">
            <a:extLst>
              <a:ext uri="{FF2B5EF4-FFF2-40B4-BE49-F238E27FC236}">
                <a16:creationId xmlns:a16="http://schemas.microsoft.com/office/drawing/2014/main" id="{F551DF7D-41E0-47D0-8D8A-D6754C37E11F}"/>
              </a:ext>
            </a:extLst>
          </p:cNvPr>
          <p:cNvSpPr>
            <a:spLocks noGrp="1"/>
          </p:cNvSpPr>
          <p:nvPr>
            <p:ph idx="1"/>
          </p:nvPr>
        </p:nvSpPr>
        <p:spPr/>
        <p:txBody>
          <a:bodyPr>
            <a:normAutofit fontScale="92500" lnSpcReduction="20000"/>
          </a:bodyPr>
          <a:lstStyle/>
          <a:p>
            <a:pPr>
              <a:lnSpc>
                <a:spcPct val="120000"/>
              </a:lnSpc>
              <a:spcBef>
                <a:spcPts val="0"/>
              </a:spcBef>
            </a:pPr>
            <a:r>
              <a:rPr lang="en-GB" sz="1800" b="1" dirty="0">
                <a:effectLst/>
                <a:latin typeface="Calibri" panose="020F0502020204030204" pitchFamily="34" charset="0"/>
                <a:ea typeface="Calibri" panose="020F0502020204030204" pitchFamily="34" charset="0"/>
                <a:cs typeface="Times New Roman" panose="02020603050405020304" pitchFamily="18" charset="0"/>
              </a:rPr>
              <a:t>Web resources: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1800" dirty="0" err="1">
                <a:effectLst/>
                <a:latin typeface="Calibri" panose="020F0502020204030204" pitchFamily="34" charset="0"/>
                <a:ea typeface="Calibri" panose="020F0502020204030204" pitchFamily="34" charset="0"/>
                <a:cs typeface="Times New Roman" panose="02020603050405020304" pitchFamily="18" charset="0"/>
              </a:rPr>
              <a:t>Beazely</a:t>
            </a:r>
            <a:r>
              <a:rPr lang="en-GB" sz="1800" dirty="0">
                <a:effectLst/>
                <a:latin typeface="Calibri" panose="020F0502020204030204" pitchFamily="34" charset="0"/>
                <a:ea typeface="Calibri" panose="020F0502020204030204" pitchFamily="34" charset="0"/>
                <a:cs typeface="Times New Roman" panose="02020603050405020304" pitchFamily="18" charset="0"/>
              </a:rPr>
              <a:t> Archive Pottery Database: </a:t>
            </a:r>
            <a:r>
              <a:rPr lang="en-GB"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https://www.beazley.ox.ac.uk/carc/pottery</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20000"/>
              </a:lnSpc>
              <a:spcBef>
                <a:spcPts val="0"/>
              </a:spcBef>
            </a:pPr>
            <a:r>
              <a:rPr lang="en-GB" sz="1800" dirty="0" err="1">
                <a:effectLst/>
                <a:latin typeface="Calibri" panose="020F0502020204030204" pitchFamily="34" charset="0"/>
                <a:ea typeface="Calibri" panose="020F0502020204030204" pitchFamily="34" charset="0"/>
                <a:cs typeface="Times New Roman" panose="02020603050405020304" pitchFamily="18" charset="0"/>
              </a:rPr>
              <a:t>WebLIMC</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https://weblimc.org/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1800" b="1" dirty="0">
                <a:effectLst/>
                <a:latin typeface="Calibri" panose="020F0502020204030204" pitchFamily="34" charset="0"/>
                <a:ea typeface="Calibri" panose="020F0502020204030204" pitchFamily="34" charset="0"/>
                <a:cs typeface="Times New Roman" panose="02020603050405020304" pitchFamily="18" charset="0"/>
              </a:rPr>
              <a:t>Introductions and overviews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Carpenter, C.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Art and Myth in Ancient Greece</a:t>
            </a:r>
            <a:r>
              <a:rPr lang="en-GB" sz="1800" dirty="0">
                <a:effectLst/>
                <a:latin typeface="Calibri" panose="020F0502020204030204" pitchFamily="34" charset="0"/>
                <a:ea typeface="Calibri" panose="020F0502020204030204" pitchFamily="34" charset="0"/>
                <a:cs typeface="Times New Roman" panose="02020603050405020304" pitchFamily="18" charset="0"/>
              </a:rPr>
              <a:t>, 1991</a:t>
            </a:r>
          </a:p>
          <a:p>
            <a:pPr>
              <a:lnSpc>
                <a:spcPct val="120000"/>
              </a:lnSpc>
              <a:spcBef>
                <a:spcPts val="0"/>
              </a:spcBef>
            </a:pPr>
            <a:r>
              <a:rPr lang="en-GB" sz="1800" dirty="0" err="1">
                <a:effectLst/>
                <a:latin typeface="Calibri" panose="020F0502020204030204" pitchFamily="34" charset="0"/>
                <a:ea typeface="Calibri" panose="020F0502020204030204" pitchFamily="34" charset="0"/>
                <a:cs typeface="Times New Roman" panose="02020603050405020304" pitchFamily="18" charset="0"/>
              </a:rPr>
              <a:t>Schefold</a:t>
            </a:r>
            <a:r>
              <a:rPr lang="en-GB" sz="1800" dirty="0">
                <a:effectLst/>
                <a:latin typeface="Calibri" panose="020F0502020204030204" pitchFamily="34" charset="0"/>
                <a:ea typeface="Calibri" panose="020F0502020204030204" pitchFamily="34" charset="0"/>
                <a:cs typeface="Times New Roman" panose="02020603050405020304" pitchFamily="18" charset="0"/>
              </a:rPr>
              <a:t>, K.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Gods and heroes in late archaic Greek art</a:t>
            </a:r>
            <a:r>
              <a:rPr lang="en-GB" sz="1800" dirty="0">
                <a:effectLst/>
                <a:latin typeface="Calibri" panose="020F0502020204030204" pitchFamily="34" charset="0"/>
                <a:ea typeface="Calibri" panose="020F0502020204030204" pitchFamily="34" charset="0"/>
                <a:cs typeface="Times New Roman" panose="02020603050405020304" pitchFamily="18" charset="0"/>
              </a:rPr>
              <a:t>. 1992. </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Shapiro, Myth into Art, 1994. </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Woodford, S.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The Trojan War in Ancient Art</a:t>
            </a:r>
            <a:r>
              <a:rPr lang="en-GB" sz="1800" dirty="0">
                <a:effectLst/>
                <a:latin typeface="Calibri" panose="020F0502020204030204" pitchFamily="34" charset="0"/>
                <a:ea typeface="Calibri" panose="020F0502020204030204" pitchFamily="34" charset="0"/>
                <a:cs typeface="Times New Roman" panose="02020603050405020304" pitchFamily="18" charset="0"/>
              </a:rPr>
              <a:t>, 1993. </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Woodford, S.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Images of Myths in Classical Antiquity</a:t>
            </a:r>
            <a:r>
              <a:rPr lang="en-GB" sz="1800" dirty="0">
                <a:effectLst/>
                <a:latin typeface="Calibri" panose="020F0502020204030204" pitchFamily="34" charset="0"/>
                <a:ea typeface="Calibri" panose="020F0502020204030204" pitchFamily="34" charset="0"/>
                <a:cs typeface="Times New Roman" panose="02020603050405020304" pitchFamily="18" charset="0"/>
              </a:rPr>
              <a:t>, 2003</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20000"/>
              </a:lnSpc>
              <a:spcBef>
                <a:spcPts val="0"/>
              </a:spcBef>
            </a:pPr>
            <a:r>
              <a:rPr lang="en-GB" sz="1800" b="1" dirty="0">
                <a:effectLst/>
                <a:latin typeface="Calibri" panose="020F0502020204030204" pitchFamily="34" charset="0"/>
                <a:ea typeface="Calibri" panose="020F0502020204030204" pitchFamily="34" charset="0"/>
                <a:cs typeface="Times New Roman" panose="02020603050405020304" pitchFamily="18" charset="0"/>
              </a:rPr>
              <a:t>Other studies: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Barringer, J.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Art, Myth and Ritual in Classical Greece</a:t>
            </a:r>
            <a:r>
              <a:rPr lang="en-GB" sz="1800" dirty="0">
                <a:effectLst/>
                <a:latin typeface="Calibri" panose="020F0502020204030204" pitchFamily="34" charset="0"/>
                <a:ea typeface="Calibri" panose="020F0502020204030204" pitchFamily="34" charset="0"/>
                <a:cs typeface="Times New Roman" panose="02020603050405020304" pitchFamily="18" charset="0"/>
              </a:rPr>
              <a:t>. 2008.</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Giuliani, L.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Image and Myth: A history of Pictorial Narration in Greek Art</a:t>
            </a:r>
            <a:r>
              <a:rPr lang="en-GB" sz="1800" dirty="0">
                <a:effectLst/>
                <a:latin typeface="Calibri" panose="020F0502020204030204" pitchFamily="34" charset="0"/>
                <a:ea typeface="Calibri" panose="020F0502020204030204" pitchFamily="34" charset="0"/>
                <a:cs typeface="Times New Roman" panose="02020603050405020304" pitchFamily="18" charset="0"/>
              </a:rPr>
              <a:t>, 2013. </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Junker, K</a:t>
            </a:r>
            <a:r>
              <a:rPr lang="en-GB" sz="1800" i="1" dirty="0">
                <a:effectLst/>
                <a:latin typeface="Calibri" panose="020F0502020204030204" pitchFamily="34" charset="0"/>
                <a:ea typeface="Calibri" panose="020F0502020204030204" pitchFamily="34" charset="0"/>
                <a:cs typeface="Times New Roman" panose="02020603050405020304" pitchFamily="18" charset="0"/>
              </a:rPr>
              <a:t>. Interpreting the images of Greek Myths</a:t>
            </a:r>
            <a:r>
              <a:rPr lang="en-GB" sz="1800" dirty="0">
                <a:effectLst/>
                <a:latin typeface="Calibri" panose="020F0502020204030204" pitchFamily="34" charset="0"/>
                <a:ea typeface="Calibri" panose="020F0502020204030204" pitchFamily="34" charset="0"/>
                <a:cs typeface="Times New Roman" panose="02020603050405020304" pitchFamily="18" charset="0"/>
              </a:rPr>
              <a:t>. 2012. </a:t>
            </a:r>
          </a:p>
          <a:p>
            <a:pPr>
              <a:lnSpc>
                <a:spcPct val="120000"/>
              </a:lnSpc>
              <a:spcBef>
                <a:spcPts val="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Lorenz, K.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Ancient mythological images and their interpretation</a:t>
            </a:r>
            <a:r>
              <a:rPr lang="en-GB" sz="1800" dirty="0">
                <a:effectLst/>
                <a:latin typeface="Calibri" panose="020F0502020204030204" pitchFamily="34" charset="0"/>
                <a:ea typeface="Calibri" panose="020F0502020204030204" pitchFamily="34" charset="0"/>
                <a:cs typeface="Times New Roman" panose="02020603050405020304" pitchFamily="18" charset="0"/>
              </a:rPr>
              <a:t>, 2016. </a:t>
            </a:r>
          </a:p>
          <a:p>
            <a:endParaRPr lang="en-GB" dirty="0"/>
          </a:p>
        </p:txBody>
      </p:sp>
    </p:spTree>
    <p:extLst>
      <p:ext uri="{BB962C8B-B14F-4D97-AF65-F5344CB8AC3E}">
        <p14:creationId xmlns:p14="http://schemas.microsoft.com/office/powerpoint/2010/main" val="3750193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33E33-2D89-40E6-9226-A46E83775AEF}"/>
              </a:ext>
            </a:extLst>
          </p:cNvPr>
          <p:cNvSpPr>
            <a:spLocks noGrp="1"/>
          </p:cNvSpPr>
          <p:nvPr>
            <p:ph type="title"/>
          </p:nvPr>
        </p:nvSpPr>
        <p:spPr/>
        <p:txBody>
          <a:bodyPr/>
          <a:lstStyle/>
          <a:p>
            <a:r>
              <a:rPr lang="en-GB" dirty="0"/>
              <a:t>Some central questions/approaches </a:t>
            </a:r>
          </a:p>
        </p:txBody>
      </p:sp>
      <p:sp>
        <p:nvSpPr>
          <p:cNvPr id="3" name="Content Placeholder 2">
            <a:extLst>
              <a:ext uri="{FF2B5EF4-FFF2-40B4-BE49-F238E27FC236}">
                <a16:creationId xmlns:a16="http://schemas.microsoft.com/office/drawing/2014/main" id="{BC2C21DF-5160-4062-AA3D-608A7D3FE575}"/>
              </a:ext>
            </a:extLst>
          </p:cNvPr>
          <p:cNvSpPr>
            <a:spLocks noGrp="1"/>
          </p:cNvSpPr>
          <p:nvPr>
            <p:ph idx="1"/>
          </p:nvPr>
        </p:nvSpPr>
        <p:spPr/>
        <p:txBody>
          <a:bodyPr>
            <a:normAutofit/>
          </a:bodyPr>
          <a:lstStyle/>
          <a:p>
            <a:r>
              <a:rPr lang="en-GB" dirty="0"/>
              <a:t>Iconography: How are myths told in Greek art and how do we recognise them? </a:t>
            </a:r>
            <a:r>
              <a:rPr lang="en-GB" dirty="0" err="1"/>
              <a:t>C.f</a:t>
            </a:r>
            <a:r>
              <a:rPr lang="en-GB" dirty="0"/>
              <a:t> Woodford, Shapiro, Carpenter. </a:t>
            </a:r>
          </a:p>
          <a:p>
            <a:r>
              <a:rPr lang="en-GB" dirty="0"/>
              <a:t>Philological: How do images compare with texts or other retellings of these myths? Should we look for these overlaps? </a:t>
            </a:r>
          </a:p>
          <a:p>
            <a:r>
              <a:rPr lang="en-GB" dirty="0"/>
              <a:t>Contextual: What did these visual retellings of myth mean in the contexts in which they were set up and viewed? Barringer</a:t>
            </a:r>
          </a:p>
          <a:p>
            <a:r>
              <a:rPr lang="en-GB" dirty="0"/>
              <a:t>For a more theoretical analysis of different approaches to mythological images: Lorenz</a:t>
            </a:r>
          </a:p>
          <a:p>
            <a:endParaRPr lang="en-GB" dirty="0"/>
          </a:p>
        </p:txBody>
      </p:sp>
    </p:spTree>
    <p:extLst>
      <p:ext uri="{BB962C8B-B14F-4D97-AF65-F5344CB8AC3E}">
        <p14:creationId xmlns:p14="http://schemas.microsoft.com/office/powerpoint/2010/main" val="533148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23F0F-861E-4D42-8759-FBE8B15E4C1B}"/>
              </a:ext>
            </a:extLst>
          </p:cNvPr>
          <p:cNvSpPr>
            <a:spLocks noGrp="1"/>
          </p:cNvSpPr>
          <p:nvPr>
            <p:ph type="title"/>
          </p:nvPr>
        </p:nvSpPr>
        <p:spPr/>
        <p:txBody>
          <a:bodyPr/>
          <a:lstStyle/>
          <a:p>
            <a:r>
              <a:rPr lang="en-GB" dirty="0"/>
              <a:t>How are myths told in images and how do we recognise them?</a:t>
            </a:r>
          </a:p>
        </p:txBody>
      </p:sp>
      <p:sp>
        <p:nvSpPr>
          <p:cNvPr id="3" name="Content Placeholder 2">
            <a:extLst>
              <a:ext uri="{FF2B5EF4-FFF2-40B4-BE49-F238E27FC236}">
                <a16:creationId xmlns:a16="http://schemas.microsoft.com/office/drawing/2014/main" id="{99BE207C-0D8E-4ED3-8BF9-6C8FAB294638}"/>
              </a:ext>
            </a:extLst>
          </p:cNvPr>
          <p:cNvSpPr>
            <a:spLocks noGrp="1"/>
          </p:cNvSpPr>
          <p:nvPr>
            <p:ph idx="1"/>
          </p:nvPr>
        </p:nvSpPr>
        <p:spPr/>
        <p:txBody>
          <a:bodyPr/>
          <a:lstStyle/>
          <a:p>
            <a:pPr marL="0" indent="0">
              <a:buNone/>
            </a:pPr>
            <a:r>
              <a:rPr lang="en-GB" sz="1800" dirty="0">
                <a:solidFill>
                  <a:srgbClr val="4A4D51"/>
                </a:solidFill>
                <a:effectLst/>
                <a:latin typeface="Calibri" panose="020F0502020204030204" pitchFamily="34" charset="0"/>
                <a:ea typeface="Times New Roman" panose="02020603050405020304" pitchFamily="18" charset="0"/>
              </a:rPr>
              <a:t>S. Woodford, </a:t>
            </a:r>
            <a:r>
              <a:rPr lang="en-GB" sz="1800" i="1" dirty="0">
                <a:solidFill>
                  <a:srgbClr val="4A4D51"/>
                </a:solidFill>
                <a:effectLst/>
                <a:latin typeface="Calibri" panose="020F0502020204030204" pitchFamily="34" charset="0"/>
                <a:ea typeface="Times New Roman" panose="02020603050405020304" pitchFamily="18" charset="0"/>
              </a:rPr>
              <a:t>Images of Myths in Classical Antiquity</a:t>
            </a:r>
            <a:r>
              <a:rPr lang="en-GB" sz="1800" dirty="0">
                <a:solidFill>
                  <a:srgbClr val="4A4D51"/>
                </a:solidFill>
                <a:effectLst/>
                <a:latin typeface="Calibri" panose="020F0502020204030204" pitchFamily="34" charset="0"/>
                <a:ea typeface="Times New Roman" panose="02020603050405020304" pitchFamily="18" charset="0"/>
              </a:rPr>
              <a:t>, 2003. </a:t>
            </a:r>
            <a:r>
              <a:rPr lang="en-GB" sz="1800" dirty="0" err="1">
                <a:solidFill>
                  <a:srgbClr val="4A4D51"/>
                </a:solidFill>
                <a:effectLst/>
                <a:latin typeface="Calibri" panose="020F0502020204030204" pitchFamily="34" charset="0"/>
                <a:ea typeface="Times New Roman" panose="02020603050405020304" pitchFamily="18" charset="0"/>
              </a:rPr>
              <a:t>Esp</a:t>
            </a:r>
            <a:r>
              <a:rPr lang="en-GB" sz="1800" dirty="0">
                <a:solidFill>
                  <a:srgbClr val="4A4D51"/>
                </a:solidFill>
                <a:effectLst/>
                <a:latin typeface="Calibri" panose="020F0502020204030204" pitchFamily="34" charset="0"/>
                <a:ea typeface="Times New Roman" panose="02020603050405020304" pitchFamily="18" charset="0"/>
              </a:rPr>
              <a:t> </a:t>
            </a:r>
            <a:r>
              <a:rPr lang="en-GB" sz="1800" dirty="0" err="1">
                <a:solidFill>
                  <a:srgbClr val="4A4D51"/>
                </a:solidFill>
                <a:effectLst/>
                <a:latin typeface="Calibri" panose="020F0502020204030204" pitchFamily="34" charset="0"/>
                <a:ea typeface="Times New Roman" panose="02020603050405020304" pitchFamily="18" charset="0"/>
              </a:rPr>
              <a:t>ch</a:t>
            </a:r>
            <a:r>
              <a:rPr lang="en-GB" sz="1800" dirty="0">
                <a:solidFill>
                  <a:srgbClr val="4A4D51"/>
                </a:solidFill>
                <a:effectLst/>
                <a:latin typeface="Calibri" panose="020F0502020204030204" pitchFamily="34" charset="0"/>
                <a:ea typeface="Times New Roman" panose="02020603050405020304" pitchFamily="18" charset="0"/>
              </a:rPr>
              <a:t> ‘Making myth recognisable’, </a:t>
            </a:r>
            <a:endParaRPr lang="en-GB" sz="1800" dirty="0">
              <a:effectLst/>
              <a:latin typeface="Times New Roman" panose="02020603050405020304" pitchFamily="18" charset="0"/>
              <a:ea typeface="Times New Roman" panose="02020603050405020304" pitchFamily="18" charset="0"/>
            </a:endParaRPr>
          </a:p>
          <a:p>
            <a:pPr marL="0" indent="0">
              <a:buNone/>
            </a:pPr>
            <a:r>
              <a:rPr lang="en-GB" sz="1800" dirty="0">
                <a:solidFill>
                  <a:srgbClr val="4A4D51"/>
                </a:solidFill>
                <a:effectLst/>
                <a:latin typeface="Calibri" panose="020F0502020204030204" pitchFamily="34" charset="0"/>
                <a:ea typeface="Times New Roman" panose="02020603050405020304" pitchFamily="18" charset="0"/>
              </a:rPr>
              <a:t>S. Woodford, </a:t>
            </a:r>
            <a:r>
              <a:rPr lang="en-GB" sz="1800" dirty="0" err="1">
                <a:solidFill>
                  <a:srgbClr val="4A4D51"/>
                </a:solidFill>
                <a:effectLst/>
                <a:latin typeface="Calibri" panose="020F0502020204030204" pitchFamily="34" charset="0"/>
                <a:ea typeface="Times New Roman" panose="02020603050405020304" pitchFamily="18" charset="0"/>
              </a:rPr>
              <a:t>ch</a:t>
            </a:r>
            <a:r>
              <a:rPr lang="en-GB" sz="1800" dirty="0">
                <a:solidFill>
                  <a:srgbClr val="4A4D51"/>
                </a:solidFill>
                <a:effectLst/>
                <a:latin typeface="Calibri" panose="020F0502020204030204" pitchFamily="34" charset="0"/>
                <a:ea typeface="Times New Roman" panose="02020603050405020304" pitchFamily="18" charset="0"/>
              </a:rPr>
              <a:t> in K. Dowden and N. Livingstone, </a:t>
            </a:r>
            <a:r>
              <a:rPr lang="en-GB" sz="1800" i="1" dirty="0">
                <a:solidFill>
                  <a:srgbClr val="4A4D51"/>
                </a:solidFill>
                <a:effectLst/>
                <a:latin typeface="Calibri" panose="020F0502020204030204" pitchFamily="34" charset="0"/>
                <a:ea typeface="Times New Roman" panose="02020603050405020304" pitchFamily="18" charset="0"/>
              </a:rPr>
              <a:t>Blackwell Companion to Classical Mythology</a:t>
            </a:r>
            <a:r>
              <a:rPr lang="en-GB" sz="1800" dirty="0">
                <a:solidFill>
                  <a:srgbClr val="4A4D51"/>
                </a:solidFill>
                <a:effectLst/>
                <a:latin typeface="Calibri" panose="020F0502020204030204" pitchFamily="34" charset="0"/>
                <a:ea typeface="Times New Roman" panose="02020603050405020304" pitchFamily="18" charset="0"/>
              </a:rPr>
              <a:t>, 2014</a:t>
            </a:r>
          </a:p>
          <a:p>
            <a:pPr marL="0" indent="0">
              <a:buNone/>
            </a:pPr>
            <a:r>
              <a:rPr lang="en-GB" sz="1800" dirty="0">
                <a:solidFill>
                  <a:srgbClr val="4A4D51"/>
                </a:solidFill>
                <a:effectLst/>
                <a:latin typeface="Calibri" panose="020F0502020204030204" pitchFamily="34" charset="0"/>
                <a:ea typeface="Calibri" panose="020F0502020204030204" pitchFamily="34" charset="0"/>
              </a:rPr>
              <a:t>T. Carpenter, </a:t>
            </a:r>
            <a:r>
              <a:rPr lang="en-GB" sz="1800" i="1" dirty="0">
                <a:solidFill>
                  <a:srgbClr val="4A4D51"/>
                </a:solidFill>
                <a:effectLst/>
                <a:latin typeface="Calibri" panose="020F0502020204030204" pitchFamily="34" charset="0"/>
                <a:ea typeface="Calibri" panose="020F0502020204030204" pitchFamily="34" charset="0"/>
              </a:rPr>
              <a:t>Art and Myth in Ancient Greece, A Handbook. Intro. </a:t>
            </a:r>
          </a:p>
          <a:p>
            <a:endParaRPr lang="en-GB" sz="1800" i="1" dirty="0">
              <a:solidFill>
                <a:srgbClr val="4A4D51"/>
              </a:solidFill>
              <a:latin typeface="Calibri" panose="020F0502020204030204" pitchFamily="34" charset="0"/>
            </a:endParaRPr>
          </a:p>
          <a:p>
            <a:r>
              <a:rPr lang="en-GB" sz="1800" dirty="0">
                <a:solidFill>
                  <a:srgbClr val="FF0000"/>
                </a:solidFill>
              </a:rPr>
              <a:t>Labels/ inscriptions</a:t>
            </a:r>
          </a:p>
          <a:p>
            <a:r>
              <a:rPr lang="en-GB" sz="1800" dirty="0">
                <a:solidFill>
                  <a:schemeClr val="accent6"/>
                </a:solidFill>
              </a:rPr>
              <a:t>Attributes</a:t>
            </a:r>
          </a:p>
          <a:p>
            <a:r>
              <a:rPr lang="en-GB" sz="1800" dirty="0">
                <a:solidFill>
                  <a:schemeClr val="accent6"/>
                </a:solidFill>
              </a:rPr>
              <a:t>Odd situations/juxtapositions of figures? </a:t>
            </a:r>
          </a:p>
          <a:p>
            <a:r>
              <a:rPr lang="en-GB" sz="1800" dirty="0">
                <a:solidFill>
                  <a:srgbClr val="00B0F0"/>
                </a:solidFill>
              </a:rPr>
              <a:t>Reference to literary texts? </a:t>
            </a:r>
          </a:p>
          <a:p>
            <a:endParaRPr lang="en-GB" sz="1800" i="1" dirty="0">
              <a:solidFill>
                <a:srgbClr val="4A4D51"/>
              </a:solidFill>
              <a:latin typeface="Calibri" panose="020F0502020204030204" pitchFamily="34" charset="0"/>
            </a:endParaRPr>
          </a:p>
          <a:p>
            <a:pPr marL="0" indent="0">
              <a:buNone/>
            </a:pPr>
            <a:r>
              <a:rPr lang="en-GB" sz="1800" b="1" dirty="0">
                <a:solidFill>
                  <a:srgbClr val="4A4D51"/>
                </a:solidFill>
                <a:latin typeface="Calibri" panose="020F0502020204030204" pitchFamily="34" charset="0"/>
              </a:rPr>
              <a:t>C.f. Pausanias on the Chest of </a:t>
            </a:r>
            <a:r>
              <a:rPr lang="en-GB" sz="1800" b="1" dirty="0" err="1">
                <a:solidFill>
                  <a:srgbClr val="4A4D51"/>
                </a:solidFill>
                <a:latin typeface="Calibri" panose="020F0502020204030204" pitchFamily="34" charset="0"/>
              </a:rPr>
              <a:t>Cypselus</a:t>
            </a:r>
            <a:r>
              <a:rPr lang="en-GB" sz="1800" b="1" dirty="0">
                <a:solidFill>
                  <a:srgbClr val="4A4D51"/>
                </a:solidFill>
                <a:latin typeface="Calibri" panose="020F0502020204030204" pitchFamily="34" charset="0"/>
              </a:rPr>
              <a:t> (Temple of Hera at Olympia)</a:t>
            </a:r>
          </a:p>
          <a:p>
            <a:pPr marL="0" indent="0">
              <a:buNone/>
            </a:pPr>
            <a:r>
              <a:rPr lang="en-GB" sz="1800" b="1" dirty="0">
                <a:solidFill>
                  <a:srgbClr val="4A4D51"/>
                </a:solidFill>
                <a:latin typeface="Calibri" panose="020F0502020204030204" pitchFamily="34" charset="0"/>
              </a:rPr>
              <a:t>Is there always a right answer?</a:t>
            </a:r>
            <a:endParaRPr lang="en-GB" dirty="0"/>
          </a:p>
        </p:txBody>
      </p:sp>
    </p:spTree>
    <p:extLst>
      <p:ext uri="{BB962C8B-B14F-4D97-AF65-F5344CB8AC3E}">
        <p14:creationId xmlns:p14="http://schemas.microsoft.com/office/powerpoint/2010/main" val="2053407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78562-5A37-4936-9950-8185AFA0C332}"/>
              </a:ext>
            </a:extLst>
          </p:cNvPr>
          <p:cNvSpPr>
            <a:spLocks noGrp="1"/>
          </p:cNvSpPr>
          <p:nvPr>
            <p:ph type="title"/>
          </p:nvPr>
        </p:nvSpPr>
        <p:spPr>
          <a:xfrm>
            <a:off x="856673" y="0"/>
            <a:ext cx="10515600" cy="1325563"/>
          </a:xfrm>
        </p:spPr>
        <p:txBody>
          <a:bodyPr/>
          <a:lstStyle/>
          <a:p>
            <a:r>
              <a:rPr lang="en-GB" dirty="0"/>
              <a:t>Pausanias, Guide to Greece, 5.17.5-19.10.</a:t>
            </a:r>
          </a:p>
        </p:txBody>
      </p:sp>
      <p:sp>
        <p:nvSpPr>
          <p:cNvPr id="3" name="Content Placeholder 2">
            <a:extLst>
              <a:ext uri="{FF2B5EF4-FFF2-40B4-BE49-F238E27FC236}">
                <a16:creationId xmlns:a16="http://schemas.microsoft.com/office/drawing/2014/main" id="{6487C5E3-84C6-44D6-B81F-E2203A3F8466}"/>
              </a:ext>
            </a:extLst>
          </p:cNvPr>
          <p:cNvSpPr>
            <a:spLocks noGrp="1"/>
          </p:cNvSpPr>
          <p:nvPr>
            <p:ph idx="1"/>
          </p:nvPr>
        </p:nvSpPr>
        <p:spPr>
          <a:xfrm>
            <a:off x="0" y="1071418"/>
            <a:ext cx="12192000" cy="5708073"/>
          </a:xfrm>
        </p:spPr>
        <p:txBody>
          <a:bodyPr>
            <a:normAutofit fontScale="85000" lnSpcReduction="20000"/>
          </a:bodyPr>
          <a:lstStyle/>
          <a:p>
            <a:r>
              <a:rPr lang="en-GB" dirty="0"/>
              <a:t>5.17.5-7 There is also a chest, made of cedar, with figures on it… On most of the figures on the chest there </a:t>
            </a:r>
            <a:r>
              <a:rPr lang="en-GB" dirty="0">
                <a:solidFill>
                  <a:srgbClr val="FF0000"/>
                </a:solidFill>
              </a:rPr>
              <a:t>are inscriptions, written in the ancient characters</a:t>
            </a:r>
            <a:r>
              <a:rPr lang="en-GB" dirty="0"/>
              <a:t>.. Beginning at the bottom we see in the first space of the chest the following scenes. Oenomaus is chasing Pelops who is holding </a:t>
            </a:r>
            <a:r>
              <a:rPr lang="en-GB" dirty="0" err="1"/>
              <a:t>Hippodameia</a:t>
            </a:r>
            <a:r>
              <a:rPr lang="en-GB" dirty="0"/>
              <a:t>. Each of them has two horses, but those of Pelops have wings. …</a:t>
            </a:r>
          </a:p>
          <a:p>
            <a:r>
              <a:rPr lang="en-GB" dirty="0"/>
              <a:t>5.17.9-11 After the house of </a:t>
            </a:r>
            <a:r>
              <a:rPr lang="en-GB" dirty="0" err="1"/>
              <a:t>Amphiaraus</a:t>
            </a:r>
            <a:r>
              <a:rPr lang="en-GB" dirty="0"/>
              <a:t> come the games at the funeral of Pelias, with the spectators looking at the competitors. Herakles is seated on a throne and behind him is a woman. There is no inscription saying who the woman is, but she is playing a Phrygian not a Greek flute…. At this point the games come to an end and Herakles with Athena standing beside him, is shooting at the hydra, the beast in the river </a:t>
            </a:r>
            <a:r>
              <a:rPr lang="en-GB" dirty="0" err="1"/>
              <a:t>Amymone</a:t>
            </a:r>
            <a:r>
              <a:rPr lang="en-GB" dirty="0"/>
              <a:t>. </a:t>
            </a:r>
            <a:r>
              <a:rPr lang="en-GB" dirty="0">
                <a:solidFill>
                  <a:schemeClr val="accent6">
                    <a:lumMod val="75000"/>
                  </a:schemeClr>
                </a:solidFill>
              </a:rPr>
              <a:t>Herakles can be easily recognised by his exploit and his attitude (</a:t>
            </a:r>
            <a:r>
              <a:rPr lang="en-GB" dirty="0" err="1">
                <a:solidFill>
                  <a:schemeClr val="accent6">
                    <a:lumMod val="75000"/>
                  </a:schemeClr>
                </a:solidFill>
              </a:rPr>
              <a:t>schemati</a:t>
            </a:r>
            <a:r>
              <a:rPr lang="en-GB" dirty="0">
                <a:solidFill>
                  <a:schemeClr val="accent6">
                    <a:lumMod val="75000"/>
                  </a:schemeClr>
                </a:solidFill>
              </a:rPr>
              <a:t>), so his name is not inscribed by him</a:t>
            </a:r>
            <a:r>
              <a:rPr lang="en-GB" dirty="0"/>
              <a:t>. </a:t>
            </a:r>
          </a:p>
          <a:p>
            <a:r>
              <a:rPr lang="en-GB" dirty="0"/>
              <a:t>5.19.5. there is also Hermes bringing to Alexander, the son of Priam, the goddesses of whose beauty he is to judge, the inscription on them being </a:t>
            </a:r>
            <a:r>
              <a:rPr lang="en-GB" dirty="0">
                <a:solidFill>
                  <a:srgbClr val="FF0000"/>
                </a:solidFill>
              </a:rPr>
              <a:t>‘Here is Hermes, showing to Alexander that he may </a:t>
            </a:r>
            <a:r>
              <a:rPr lang="en-GB" dirty="0" err="1">
                <a:solidFill>
                  <a:srgbClr val="FF0000"/>
                </a:solidFill>
              </a:rPr>
              <a:t>arbritrate</a:t>
            </a:r>
            <a:r>
              <a:rPr lang="en-GB" dirty="0">
                <a:solidFill>
                  <a:srgbClr val="FF0000"/>
                </a:solidFill>
              </a:rPr>
              <a:t> concerning their beauty, Hera, Athens and Aphrodite</a:t>
            </a:r>
            <a:r>
              <a:rPr lang="en-GB" dirty="0"/>
              <a:t>’. On what account Artemis has wings on her shoulders I do not know. </a:t>
            </a:r>
          </a:p>
          <a:p>
            <a:r>
              <a:rPr lang="en-GB" dirty="0"/>
              <a:t>5.19.7. The highest space …shows </a:t>
            </a:r>
            <a:r>
              <a:rPr lang="en-GB" dirty="0">
                <a:solidFill>
                  <a:srgbClr val="FF0000"/>
                </a:solidFill>
              </a:rPr>
              <a:t>no inscriptions </a:t>
            </a:r>
            <a:r>
              <a:rPr lang="en-GB" dirty="0"/>
              <a:t>so that we can only conjecture what the reliefs mean. There is a grotto and in it a woman sleeping with a man upon a couch. I was of the opinion that they were Odysseus and Circe, basing my view upon the number of the handmaidens in front of the grotto and what they are doing</a:t>
            </a:r>
            <a:r>
              <a:rPr lang="en-GB" dirty="0">
                <a:solidFill>
                  <a:srgbClr val="00B0F0"/>
                </a:solidFill>
              </a:rPr>
              <a:t>. For there are four women and they are engaged in the tasks which Homer mentions in his poetry</a:t>
            </a:r>
            <a:r>
              <a:rPr lang="en-GB" dirty="0"/>
              <a:t>. [</a:t>
            </a:r>
            <a:r>
              <a:rPr lang="en-GB" dirty="0" err="1"/>
              <a:t>c.f</a:t>
            </a:r>
            <a:r>
              <a:rPr lang="en-GB" dirty="0"/>
              <a:t> Od 10.348f]. </a:t>
            </a:r>
          </a:p>
        </p:txBody>
      </p:sp>
    </p:spTree>
    <p:extLst>
      <p:ext uri="{BB962C8B-B14F-4D97-AF65-F5344CB8AC3E}">
        <p14:creationId xmlns:p14="http://schemas.microsoft.com/office/powerpoint/2010/main" val="59393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8F843-098E-4E09-BBCB-0BD911E457EF}"/>
              </a:ext>
            </a:extLst>
          </p:cNvPr>
          <p:cNvSpPr>
            <a:spLocks noGrp="1"/>
          </p:cNvSpPr>
          <p:nvPr>
            <p:ph type="title"/>
          </p:nvPr>
        </p:nvSpPr>
        <p:spPr/>
        <p:txBody>
          <a:bodyPr>
            <a:normAutofit fontScale="90000"/>
          </a:bodyPr>
          <a:lstStyle/>
          <a:p>
            <a:r>
              <a:rPr lang="en-GB" dirty="0"/>
              <a:t>How do images compare with texts or other retellings of these myths? </a:t>
            </a:r>
            <a:br>
              <a:rPr lang="en-GB" dirty="0"/>
            </a:br>
            <a:endParaRPr lang="en-GB" dirty="0"/>
          </a:p>
        </p:txBody>
      </p:sp>
      <p:sp>
        <p:nvSpPr>
          <p:cNvPr id="3" name="Content Placeholder 2">
            <a:extLst>
              <a:ext uri="{FF2B5EF4-FFF2-40B4-BE49-F238E27FC236}">
                <a16:creationId xmlns:a16="http://schemas.microsoft.com/office/drawing/2014/main" id="{F17568F3-5795-4D0B-A047-54A3A4785CFC}"/>
              </a:ext>
            </a:extLst>
          </p:cNvPr>
          <p:cNvSpPr>
            <a:spLocks noGrp="1"/>
          </p:cNvSpPr>
          <p:nvPr>
            <p:ph idx="1"/>
          </p:nvPr>
        </p:nvSpPr>
        <p:spPr>
          <a:xfrm>
            <a:off x="838200" y="1825625"/>
            <a:ext cx="10328564" cy="899102"/>
          </a:xfrm>
        </p:spPr>
        <p:txBody>
          <a:bodyPr>
            <a:normAutofit/>
          </a:bodyPr>
          <a:lstStyle/>
          <a:p>
            <a:r>
              <a:rPr lang="en-GB" sz="2000" dirty="0"/>
              <a:t>What are the problems with telling stories in images? </a:t>
            </a:r>
          </a:p>
          <a:p>
            <a:r>
              <a:rPr lang="en-GB" sz="2000" dirty="0"/>
              <a:t>How do they differ from telling stories verbally? </a:t>
            </a:r>
          </a:p>
          <a:p>
            <a:endParaRPr lang="en-GB" sz="2000" dirty="0"/>
          </a:p>
        </p:txBody>
      </p:sp>
      <p:sp>
        <p:nvSpPr>
          <p:cNvPr id="6" name="TextBox 5">
            <a:extLst>
              <a:ext uri="{FF2B5EF4-FFF2-40B4-BE49-F238E27FC236}">
                <a16:creationId xmlns:a16="http://schemas.microsoft.com/office/drawing/2014/main" id="{A8D37D0F-63C4-4664-B5ED-D7E2E41B4E64}"/>
              </a:ext>
            </a:extLst>
          </p:cNvPr>
          <p:cNvSpPr txBox="1"/>
          <p:nvPr/>
        </p:nvSpPr>
        <p:spPr>
          <a:xfrm>
            <a:off x="0" y="2724727"/>
            <a:ext cx="12090399" cy="3693319"/>
          </a:xfrm>
          <a:prstGeom prst="rect">
            <a:avLst/>
          </a:prstGeom>
          <a:noFill/>
        </p:spPr>
        <p:txBody>
          <a:bodyPr wrap="square" rtlCol="0">
            <a:spAutoFit/>
          </a:bodyPr>
          <a:lstStyle/>
          <a:p>
            <a:r>
              <a:rPr lang="en-GB" sz="1800" dirty="0"/>
              <a:t>Representation of Time and space</a:t>
            </a:r>
          </a:p>
          <a:p>
            <a:r>
              <a:rPr lang="en-GB" sz="1800" dirty="0"/>
              <a:t>Focalisation</a:t>
            </a:r>
          </a:p>
          <a:p>
            <a:endParaRPr lang="en-GB" sz="1800" dirty="0"/>
          </a:p>
          <a:p>
            <a:r>
              <a:rPr lang="en-GB" sz="1800" dirty="0"/>
              <a:t>How are these overcome in art?  </a:t>
            </a:r>
          </a:p>
          <a:p>
            <a:endParaRPr lang="en-GB" sz="1800" dirty="0"/>
          </a:p>
          <a:p>
            <a:pPr eaLnBrk="1" hangingPunct="1">
              <a:spcBef>
                <a:spcPct val="0"/>
              </a:spcBef>
              <a:buFontTx/>
              <a:buNone/>
            </a:pPr>
            <a:r>
              <a:rPr lang="en-GB" altLang="en-US" dirty="0" err="1"/>
              <a:t>M</a:t>
            </a:r>
            <a:r>
              <a:rPr lang="en-GB" altLang="en-US" sz="1800" dirty="0" err="1"/>
              <a:t>onoscenic</a:t>
            </a:r>
            <a:r>
              <a:rPr lang="en-GB" altLang="en-US" sz="1800" dirty="0"/>
              <a:t>: snapshot view of a single moment</a:t>
            </a:r>
          </a:p>
          <a:p>
            <a:pPr eaLnBrk="1" hangingPunct="1">
              <a:spcBef>
                <a:spcPct val="0"/>
              </a:spcBef>
              <a:buFontTx/>
              <a:buNone/>
            </a:pPr>
            <a:r>
              <a:rPr lang="en-GB" altLang="en-US" dirty="0"/>
              <a:t>Synoptic: single image which includes references to more than one moment in time</a:t>
            </a:r>
            <a:endParaRPr lang="en-GB" altLang="en-US" sz="1800" dirty="0"/>
          </a:p>
          <a:p>
            <a:pPr eaLnBrk="1" hangingPunct="1">
              <a:spcBef>
                <a:spcPct val="0"/>
              </a:spcBef>
              <a:buFontTx/>
              <a:buNone/>
            </a:pPr>
            <a:r>
              <a:rPr lang="en-GB" altLang="en-US" sz="1800" dirty="0"/>
              <a:t>Diachronic: individual images of different episodes in time which collectively tell a story</a:t>
            </a:r>
          </a:p>
          <a:p>
            <a:pPr eaLnBrk="1" hangingPunct="1">
              <a:spcBef>
                <a:spcPct val="0"/>
              </a:spcBef>
              <a:buFontTx/>
              <a:buNone/>
            </a:pPr>
            <a:r>
              <a:rPr lang="en-GB" altLang="en-US" sz="1800" dirty="0"/>
              <a:t>Continuous narration: different episodes in time placed next to one another, within single composition (generally not in 6-4</a:t>
            </a:r>
            <a:r>
              <a:rPr lang="en-GB" altLang="en-US" sz="1800" baseline="30000" dirty="0"/>
              <a:t>th</a:t>
            </a:r>
            <a:r>
              <a:rPr lang="en-GB" altLang="en-US" sz="1800" dirty="0"/>
              <a:t> BC).</a:t>
            </a:r>
            <a:endParaRPr lang="en-GB" sz="1800" dirty="0"/>
          </a:p>
          <a:p>
            <a:endParaRPr lang="en-GB" sz="1800" dirty="0"/>
          </a:p>
          <a:p>
            <a:pPr marL="0" indent="0">
              <a:buNone/>
            </a:pPr>
            <a:r>
              <a:rPr lang="en-GB" sz="1800" dirty="0">
                <a:ea typeface="Calibri" panose="020F0502020204030204" pitchFamily="34" charset="0"/>
                <a:cs typeface="Times New Roman" panose="02020603050405020304" pitchFamily="18" charset="0"/>
              </a:rPr>
              <a:t>Useful discussion in </a:t>
            </a:r>
            <a:r>
              <a:rPr lang="en-GB" sz="1800" dirty="0">
                <a:effectLst/>
                <a:ea typeface="Calibri" panose="020F0502020204030204" pitchFamily="34" charset="0"/>
                <a:cs typeface="Times New Roman" panose="02020603050405020304" pitchFamily="18" charset="0"/>
              </a:rPr>
              <a:t>Stansbury O’Donnell, </a:t>
            </a:r>
            <a:r>
              <a:rPr lang="en-GB" sz="1800" i="1" dirty="0">
                <a:effectLst/>
                <a:ea typeface="Calibri" panose="020F0502020204030204" pitchFamily="34" charset="0"/>
                <a:cs typeface="Times New Roman" panose="02020603050405020304" pitchFamily="18" charset="0"/>
              </a:rPr>
              <a:t>History of Greek Art</a:t>
            </a:r>
            <a:r>
              <a:rPr lang="en-GB" sz="1800" dirty="0">
                <a:effectLst/>
                <a:ea typeface="Calibri" panose="020F0502020204030204" pitchFamily="34" charset="0"/>
                <a:cs typeface="Times New Roman" panose="02020603050405020304" pitchFamily="18" charset="0"/>
              </a:rPr>
              <a:t>, </a:t>
            </a:r>
            <a:r>
              <a:rPr lang="en-GB" sz="1800" dirty="0" err="1">
                <a:effectLst/>
                <a:ea typeface="Calibri" panose="020F0502020204030204" pitchFamily="34" charset="0"/>
                <a:cs typeface="Times New Roman" panose="02020603050405020304" pitchFamily="18" charset="0"/>
              </a:rPr>
              <a:t>ch</a:t>
            </a:r>
            <a:r>
              <a:rPr lang="en-GB" sz="1800" dirty="0">
                <a:effectLst/>
                <a:ea typeface="Calibri" panose="020F0502020204030204" pitchFamily="34" charset="0"/>
                <a:cs typeface="Times New Roman" panose="02020603050405020304" pitchFamily="18" charset="0"/>
              </a:rPr>
              <a:t> 9 on narrative (e-book)</a:t>
            </a:r>
            <a:endParaRPr lang="en-GB" sz="1800" dirty="0"/>
          </a:p>
          <a:p>
            <a:endParaRPr lang="en-GB" dirty="0"/>
          </a:p>
        </p:txBody>
      </p:sp>
    </p:spTree>
    <p:extLst>
      <p:ext uri="{BB962C8B-B14F-4D97-AF65-F5344CB8AC3E}">
        <p14:creationId xmlns:p14="http://schemas.microsoft.com/office/powerpoint/2010/main" val="36649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penthesilea achil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9455" y="70339"/>
            <a:ext cx="5653179" cy="678766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20969" y="2426677"/>
            <a:ext cx="4994031" cy="2400657"/>
          </a:xfrm>
          <a:prstGeom prst="rect">
            <a:avLst/>
          </a:prstGeom>
          <a:noFill/>
        </p:spPr>
        <p:txBody>
          <a:bodyPr wrap="square" rtlCol="0">
            <a:spAutoFit/>
          </a:bodyPr>
          <a:lstStyle/>
          <a:p>
            <a:r>
              <a:rPr lang="en-GB" altLang="en-US" sz="3200" dirty="0" err="1"/>
              <a:t>Monoscenic</a:t>
            </a:r>
            <a:r>
              <a:rPr lang="en-GB" altLang="en-US" sz="3200" dirty="0"/>
              <a:t>: snapshot view of a single moment</a:t>
            </a:r>
          </a:p>
          <a:p>
            <a:endParaRPr lang="en-GB" sz="3200" dirty="0"/>
          </a:p>
          <a:p>
            <a:endParaRPr lang="en-GB" dirty="0"/>
          </a:p>
          <a:p>
            <a:r>
              <a:rPr lang="en-GB" dirty="0"/>
              <a:t>Black-figure amphora, signed by </a:t>
            </a:r>
            <a:r>
              <a:rPr lang="en-GB" dirty="0" err="1"/>
              <a:t>Exekias</a:t>
            </a:r>
            <a:r>
              <a:rPr lang="en-GB" dirty="0"/>
              <a:t>. c. 530 BC</a:t>
            </a:r>
          </a:p>
          <a:p>
            <a:r>
              <a:rPr lang="en-GB" dirty="0"/>
              <a:t>British Museum, showing Achilles and </a:t>
            </a:r>
            <a:r>
              <a:rPr lang="en-GB" dirty="0" err="1"/>
              <a:t>Penthesilea</a:t>
            </a:r>
            <a:endParaRPr lang="en-GB" dirty="0"/>
          </a:p>
        </p:txBody>
      </p:sp>
    </p:spTree>
    <p:extLst>
      <p:ext uri="{BB962C8B-B14F-4D97-AF65-F5344CB8AC3E}">
        <p14:creationId xmlns:p14="http://schemas.microsoft.com/office/powerpoint/2010/main" val="502856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tail of Boston hydria with achilles and Hektor">
            <a:extLst>
              <a:ext uri="{FF2B5EF4-FFF2-40B4-BE49-F238E27FC236}">
                <a16:creationId xmlns:a16="http://schemas.microsoft.com/office/drawing/2014/main" id="{82E2AC04-EF8F-468C-8B5F-12AFEF9491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488466" cy="6858000"/>
          </a:xfrm>
          <a:prstGeom prst="rect">
            <a:avLst/>
          </a:prstGeom>
        </p:spPr>
      </p:pic>
      <p:sp>
        <p:nvSpPr>
          <p:cNvPr id="2" name="TextBox 1">
            <a:extLst>
              <a:ext uri="{FF2B5EF4-FFF2-40B4-BE49-F238E27FC236}">
                <a16:creationId xmlns:a16="http://schemas.microsoft.com/office/drawing/2014/main" id="{AEBE15F0-23DE-4A77-98EB-EE8022851F22}"/>
              </a:ext>
            </a:extLst>
          </p:cNvPr>
          <p:cNvSpPr txBox="1"/>
          <p:nvPr/>
        </p:nvSpPr>
        <p:spPr>
          <a:xfrm>
            <a:off x="9581745" y="1157591"/>
            <a:ext cx="2519464" cy="3139321"/>
          </a:xfrm>
          <a:prstGeom prst="rect">
            <a:avLst/>
          </a:prstGeom>
          <a:noFill/>
        </p:spPr>
        <p:txBody>
          <a:bodyPr wrap="square" rtlCol="0">
            <a:spAutoFit/>
          </a:bodyPr>
          <a:lstStyle/>
          <a:p>
            <a:r>
              <a:rPr lang="en-GB" dirty="0"/>
              <a:t>Synoptic:</a:t>
            </a:r>
          </a:p>
          <a:p>
            <a:endParaRPr lang="en-GB" dirty="0"/>
          </a:p>
          <a:p>
            <a:r>
              <a:rPr lang="en-GB" dirty="0"/>
              <a:t>Black-figure Hydria showing Achilles’ dragging Hector’s body behind his chariot, c. 520-510 BC</a:t>
            </a:r>
          </a:p>
          <a:p>
            <a:r>
              <a:rPr lang="en-GB" dirty="0"/>
              <a:t>Museum of Fine Arts, Boston, inv. 63.473</a:t>
            </a:r>
          </a:p>
          <a:p>
            <a:r>
              <a:rPr lang="en-GB" dirty="0"/>
              <a:t>Photo: museum</a:t>
            </a:r>
          </a:p>
          <a:p>
            <a:r>
              <a:rPr lang="en-GB" dirty="0"/>
              <a:t> </a:t>
            </a:r>
          </a:p>
        </p:txBody>
      </p:sp>
    </p:spTree>
    <p:extLst>
      <p:ext uri="{BB962C8B-B14F-4D97-AF65-F5344CB8AC3E}">
        <p14:creationId xmlns:p14="http://schemas.microsoft.com/office/powerpoint/2010/main" val="2132068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2799</Words>
  <Application>Microsoft Office PowerPoint</Application>
  <PresentationFormat>Widescreen</PresentationFormat>
  <Paragraphs>145</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-apple-system</vt:lpstr>
      <vt:lpstr>Arial</vt:lpstr>
      <vt:lpstr>Calibri</vt:lpstr>
      <vt:lpstr>Calibri Light</vt:lpstr>
      <vt:lpstr>Gotham</vt:lpstr>
      <vt:lpstr>Times New Roman</vt:lpstr>
      <vt:lpstr>Office Theme</vt:lpstr>
      <vt:lpstr>Myths in Greek Art: meanings and approaches</vt:lpstr>
      <vt:lpstr>Outline</vt:lpstr>
      <vt:lpstr>Resources</vt:lpstr>
      <vt:lpstr>Some central questions/approaches </vt:lpstr>
      <vt:lpstr>How are myths told in images and how do we recognise them?</vt:lpstr>
      <vt:lpstr>Pausanias, Guide to Greece, 5.17.5-19.10.</vt:lpstr>
      <vt:lpstr>How do images compare with texts or other retellings of these myths?  </vt:lpstr>
      <vt:lpstr>PowerPoint Presentation</vt:lpstr>
      <vt:lpstr>PowerPoint Presentation</vt:lpstr>
      <vt:lpstr>Diachronic: individual images of different episodes in time: .e.g Labours of Herakles on metopes at Olympia.  </vt:lpstr>
      <vt:lpstr>What did visual retellings of myth mean in the contexts in which they were set up and viewed? </vt:lpstr>
      <vt:lpstr>Myths in Sanctuaries</vt:lpstr>
      <vt:lpstr>Temple of Zeus at Olympia Pausanias, Guide to Greece 5.10.2-10</vt:lpstr>
      <vt:lpstr>PowerPoint Presentation</vt:lpstr>
      <vt:lpstr>PowerPoint Presentation</vt:lpstr>
      <vt:lpstr>PowerPoint Presentation</vt:lpstr>
      <vt:lpstr>Problems of reconstruction: Pausanias’ right/left</vt:lpstr>
      <vt:lpstr>PowerPoint Presentation</vt:lpstr>
      <vt:lpstr>Which version of the myth?</vt:lpstr>
      <vt:lpstr>Winged horses on black figure lekythoi from Athens, c. 500-490 BC but unclear if shown here</vt:lpstr>
      <vt:lpstr>Potential meanings</vt:lpstr>
      <vt:lpstr>West pediment: Centauromachy</vt:lpstr>
      <vt:lpstr>PowerPoint Presentation</vt:lpstr>
      <vt:lpstr>PowerPoint Presentation</vt:lpstr>
      <vt:lpstr>Metopes</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Retelling Myths in Greek and Roman Art</dc:title>
  <dc:creator>Newby, Zahra</dc:creator>
  <cp:lastModifiedBy>Newby, Zahra</cp:lastModifiedBy>
  <cp:revision>10</cp:revision>
  <dcterms:created xsi:type="dcterms:W3CDTF">2021-04-26T08:40:52Z</dcterms:created>
  <dcterms:modified xsi:type="dcterms:W3CDTF">2022-04-28T15:57:57Z</dcterms:modified>
</cp:coreProperties>
</file>