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20" r:id="rId5"/>
    <p:sldId id="259" r:id="rId6"/>
    <p:sldId id="260" r:id="rId7"/>
    <p:sldId id="262" r:id="rId8"/>
    <p:sldId id="278" r:id="rId9"/>
    <p:sldId id="279" r:id="rId10"/>
    <p:sldId id="267" r:id="rId11"/>
    <p:sldId id="270" r:id="rId12"/>
    <p:sldId id="269" r:id="rId13"/>
    <p:sldId id="271" r:id="rId14"/>
    <p:sldId id="272" r:id="rId15"/>
    <p:sldId id="281" r:id="rId16"/>
    <p:sldId id="282" r:id="rId17"/>
    <p:sldId id="283" r:id="rId18"/>
    <p:sldId id="284" r:id="rId19"/>
    <p:sldId id="290" r:id="rId20"/>
    <p:sldId id="292" r:id="rId21"/>
    <p:sldId id="291" r:id="rId22"/>
    <p:sldId id="285" r:id="rId23"/>
    <p:sldId id="286" r:id="rId24"/>
    <p:sldId id="288" r:id="rId25"/>
    <p:sldId id="289" r:id="rId26"/>
    <p:sldId id="303" r:id="rId27"/>
    <p:sldId id="304" r:id="rId28"/>
    <p:sldId id="305" r:id="rId29"/>
    <p:sldId id="306" r:id="rId30"/>
    <p:sldId id="307" r:id="rId31"/>
    <p:sldId id="318" r:id="rId32"/>
    <p:sldId id="31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120" y="-10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94E473-95D2-4AAB-9FBC-5127E73F75DB}" type="doc">
      <dgm:prSet loTypeId="urn:microsoft.com/office/officeart/2008/layout/LinedList" loCatId="list" qsTypeId="urn:microsoft.com/office/officeart/2005/8/quickstyle/simple4" qsCatId="simple" csTypeId="urn:microsoft.com/office/officeart/2005/8/colors/accent1_2" csCatId="accent1" phldr="1"/>
      <dgm:spPr/>
      <dgm:t>
        <a:bodyPr/>
        <a:lstStyle/>
        <a:p>
          <a:endParaRPr lang="en-US"/>
        </a:p>
      </dgm:t>
    </dgm:pt>
    <dgm:pt modelId="{F06F958C-5488-4C01-975D-E4114F8A495C}">
      <dgm:prSet/>
      <dgm:spPr/>
      <dgm:t>
        <a:bodyPr/>
        <a:lstStyle/>
        <a:p>
          <a:r>
            <a:rPr lang="en-GB"/>
            <a:t>How valuable would your example of writing be for writing a history of the 21</a:t>
          </a:r>
          <a:r>
            <a:rPr lang="en-GB" baseline="30000"/>
            <a:t>st</a:t>
          </a:r>
          <a:r>
            <a:rPr lang="en-GB"/>
            <a:t> century in 2,000 years time?</a:t>
          </a:r>
          <a:endParaRPr lang="en-US"/>
        </a:p>
      </dgm:t>
    </dgm:pt>
    <dgm:pt modelId="{94DD2B86-944F-4D9F-8612-FA220E59DC6C}" type="parTrans" cxnId="{A4D6B98B-944E-4CD0-B4BC-2C89709C793A}">
      <dgm:prSet/>
      <dgm:spPr/>
      <dgm:t>
        <a:bodyPr/>
        <a:lstStyle/>
        <a:p>
          <a:endParaRPr lang="en-US"/>
        </a:p>
      </dgm:t>
    </dgm:pt>
    <dgm:pt modelId="{7AF2F9A2-F0D9-483B-B318-D9719472B246}" type="sibTrans" cxnId="{A4D6B98B-944E-4CD0-B4BC-2C89709C793A}">
      <dgm:prSet/>
      <dgm:spPr/>
      <dgm:t>
        <a:bodyPr/>
        <a:lstStyle/>
        <a:p>
          <a:endParaRPr lang="en-US"/>
        </a:p>
      </dgm:t>
    </dgm:pt>
    <dgm:pt modelId="{880AC1FB-6D0A-4F1C-B24E-DC9356732458}">
      <dgm:prSet/>
      <dgm:spPr/>
      <dgm:t>
        <a:bodyPr/>
        <a:lstStyle/>
        <a:p>
          <a:endParaRPr lang="en-US" dirty="0"/>
        </a:p>
      </dgm:t>
    </dgm:pt>
    <dgm:pt modelId="{5724EF6A-DA66-4062-80FC-F4B9CD30C6B3}" type="parTrans" cxnId="{E2210C35-4EED-49CA-A4B7-E1323F946E9B}">
      <dgm:prSet/>
      <dgm:spPr/>
      <dgm:t>
        <a:bodyPr/>
        <a:lstStyle/>
        <a:p>
          <a:endParaRPr lang="en-US"/>
        </a:p>
      </dgm:t>
    </dgm:pt>
    <dgm:pt modelId="{608752A8-47B0-456E-AB93-BDCC7D038CAE}" type="sibTrans" cxnId="{E2210C35-4EED-49CA-A4B7-E1323F946E9B}">
      <dgm:prSet/>
      <dgm:spPr/>
      <dgm:t>
        <a:bodyPr/>
        <a:lstStyle/>
        <a:p>
          <a:endParaRPr lang="en-US"/>
        </a:p>
      </dgm:t>
    </dgm:pt>
    <dgm:pt modelId="{91F3DDA5-F94A-4C14-9093-41611D0A5DE8}" type="pres">
      <dgm:prSet presAssocID="{E594E473-95D2-4AAB-9FBC-5127E73F75DB}" presName="vert0" presStyleCnt="0">
        <dgm:presLayoutVars>
          <dgm:dir/>
          <dgm:animOne val="branch"/>
          <dgm:animLvl val="lvl"/>
        </dgm:presLayoutVars>
      </dgm:prSet>
      <dgm:spPr/>
      <dgm:t>
        <a:bodyPr/>
        <a:lstStyle/>
        <a:p>
          <a:endParaRPr lang="en-US"/>
        </a:p>
      </dgm:t>
    </dgm:pt>
    <dgm:pt modelId="{2CE06226-8712-4D20-AAAE-5836BC57F93F}" type="pres">
      <dgm:prSet presAssocID="{F06F958C-5488-4C01-975D-E4114F8A495C}" presName="thickLine" presStyleLbl="alignNode1" presStyleIdx="0" presStyleCnt="2"/>
      <dgm:spPr/>
    </dgm:pt>
    <dgm:pt modelId="{7461CF41-22FD-4A3A-A52C-209511D77E94}" type="pres">
      <dgm:prSet presAssocID="{F06F958C-5488-4C01-975D-E4114F8A495C}" presName="horz1" presStyleCnt="0"/>
      <dgm:spPr/>
    </dgm:pt>
    <dgm:pt modelId="{2B1B01B0-042D-4792-9EEA-E7C618D19B26}" type="pres">
      <dgm:prSet presAssocID="{F06F958C-5488-4C01-975D-E4114F8A495C}" presName="tx1" presStyleLbl="revTx" presStyleIdx="0" presStyleCnt="2"/>
      <dgm:spPr/>
      <dgm:t>
        <a:bodyPr/>
        <a:lstStyle/>
        <a:p>
          <a:endParaRPr lang="en-US"/>
        </a:p>
      </dgm:t>
    </dgm:pt>
    <dgm:pt modelId="{45E3470F-56D6-406A-B326-2CD8FC0ECD54}" type="pres">
      <dgm:prSet presAssocID="{F06F958C-5488-4C01-975D-E4114F8A495C}" presName="vert1" presStyleCnt="0"/>
      <dgm:spPr/>
    </dgm:pt>
    <dgm:pt modelId="{F89EC702-2FC2-4301-9306-19875DCB2C28}" type="pres">
      <dgm:prSet presAssocID="{880AC1FB-6D0A-4F1C-B24E-DC9356732458}" presName="thickLine" presStyleLbl="alignNode1" presStyleIdx="1" presStyleCnt="2"/>
      <dgm:spPr/>
    </dgm:pt>
    <dgm:pt modelId="{A4E5D254-112A-4BB0-B17E-A90617D0233A}" type="pres">
      <dgm:prSet presAssocID="{880AC1FB-6D0A-4F1C-B24E-DC9356732458}" presName="horz1" presStyleCnt="0"/>
      <dgm:spPr/>
    </dgm:pt>
    <dgm:pt modelId="{6FA36E21-9D4D-4F18-B53C-161B93D02BB9}" type="pres">
      <dgm:prSet presAssocID="{880AC1FB-6D0A-4F1C-B24E-DC9356732458}" presName="tx1" presStyleLbl="revTx" presStyleIdx="1" presStyleCnt="2"/>
      <dgm:spPr/>
      <dgm:t>
        <a:bodyPr/>
        <a:lstStyle/>
        <a:p>
          <a:endParaRPr lang="en-US"/>
        </a:p>
      </dgm:t>
    </dgm:pt>
    <dgm:pt modelId="{2B1A8EAA-FFBE-488D-BE4F-6EE250E68D13}" type="pres">
      <dgm:prSet presAssocID="{880AC1FB-6D0A-4F1C-B24E-DC9356732458}" presName="vert1" presStyleCnt="0"/>
      <dgm:spPr/>
    </dgm:pt>
  </dgm:ptLst>
  <dgm:cxnLst>
    <dgm:cxn modelId="{8546B626-B92E-4239-B80C-D89CB0FD7548}" type="presOf" srcId="{880AC1FB-6D0A-4F1C-B24E-DC9356732458}" destId="{6FA36E21-9D4D-4F18-B53C-161B93D02BB9}" srcOrd="0" destOrd="0" presId="urn:microsoft.com/office/officeart/2008/layout/LinedList"/>
    <dgm:cxn modelId="{E2210C35-4EED-49CA-A4B7-E1323F946E9B}" srcId="{E594E473-95D2-4AAB-9FBC-5127E73F75DB}" destId="{880AC1FB-6D0A-4F1C-B24E-DC9356732458}" srcOrd="1" destOrd="0" parTransId="{5724EF6A-DA66-4062-80FC-F4B9CD30C6B3}" sibTransId="{608752A8-47B0-456E-AB93-BDCC7D038CAE}"/>
    <dgm:cxn modelId="{A4D6B98B-944E-4CD0-B4BC-2C89709C793A}" srcId="{E594E473-95D2-4AAB-9FBC-5127E73F75DB}" destId="{F06F958C-5488-4C01-975D-E4114F8A495C}" srcOrd="0" destOrd="0" parTransId="{94DD2B86-944F-4D9F-8612-FA220E59DC6C}" sibTransId="{7AF2F9A2-F0D9-483B-B318-D9719472B246}"/>
    <dgm:cxn modelId="{D1CAB1E0-E60D-46CC-BC03-BFABDDF9029F}" type="presOf" srcId="{E594E473-95D2-4AAB-9FBC-5127E73F75DB}" destId="{91F3DDA5-F94A-4C14-9093-41611D0A5DE8}" srcOrd="0" destOrd="0" presId="urn:microsoft.com/office/officeart/2008/layout/LinedList"/>
    <dgm:cxn modelId="{E0A13A0E-37E1-4F7F-AE9C-E337790471AB}" type="presOf" srcId="{F06F958C-5488-4C01-975D-E4114F8A495C}" destId="{2B1B01B0-042D-4792-9EEA-E7C618D19B26}" srcOrd="0" destOrd="0" presId="urn:microsoft.com/office/officeart/2008/layout/LinedList"/>
    <dgm:cxn modelId="{2738D07B-6C90-452A-BA36-9D11C2B3E506}" type="presParOf" srcId="{91F3DDA5-F94A-4C14-9093-41611D0A5DE8}" destId="{2CE06226-8712-4D20-AAAE-5836BC57F93F}" srcOrd="0" destOrd="0" presId="urn:microsoft.com/office/officeart/2008/layout/LinedList"/>
    <dgm:cxn modelId="{AF22AC53-D539-4DC7-808D-275DDD698C14}" type="presParOf" srcId="{91F3DDA5-F94A-4C14-9093-41611D0A5DE8}" destId="{7461CF41-22FD-4A3A-A52C-209511D77E94}" srcOrd="1" destOrd="0" presId="urn:microsoft.com/office/officeart/2008/layout/LinedList"/>
    <dgm:cxn modelId="{C64FC6F3-170C-42B4-9951-6DFC5EEC0C69}" type="presParOf" srcId="{7461CF41-22FD-4A3A-A52C-209511D77E94}" destId="{2B1B01B0-042D-4792-9EEA-E7C618D19B26}" srcOrd="0" destOrd="0" presId="urn:microsoft.com/office/officeart/2008/layout/LinedList"/>
    <dgm:cxn modelId="{D40838CF-F256-4B03-A5AC-9A4075F8D2E7}" type="presParOf" srcId="{7461CF41-22FD-4A3A-A52C-209511D77E94}" destId="{45E3470F-56D6-406A-B326-2CD8FC0ECD54}" srcOrd="1" destOrd="0" presId="urn:microsoft.com/office/officeart/2008/layout/LinedList"/>
    <dgm:cxn modelId="{BA35608E-3CF9-460D-93F0-E25F30DAC4CF}" type="presParOf" srcId="{91F3DDA5-F94A-4C14-9093-41611D0A5DE8}" destId="{F89EC702-2FC2-4301-9306-19875DCB2C28}" srcOrd="2" destOrd="0" presId="urn:microsoft.com/office/officeart/2008/layout/LinedList"/>
    <dgm:cxn modelId="{86C05CD5-7D28-49F5-B83B-3AB6DBAB297E}" type="presParOf" srcId="{91F3DDA5-F94A-4C14-9093-41611D0A5DE8}" destId="{A4E5D254-112A-4BB0-B17E-A90617D0233A}" srcOrd="3" destOrd="0" presId="urn:microsoft.com/office/officeart/2008/layout/LinedList"/>
    <dgm:cxn modelId="{78921CF2-9FA7-4C46-8117-69C983639BEE}" type="presParOf" srcId="{A4E5D254-112A-4BB0-B17E-A90617D0233A}" destId="{6FA36E21-9D4D-4F18-B53C-161B93D02BB9}" srcOrd="0" destOrd="0" presId="urn:microsoft.com/office/officeart/2008/layout/LinedList"/>
    <dgm:cxn modelId="{5B708289-12BC-4BB4-BB95-51D56BC30460}" type="presParOf" srcId="{A4E5D254-112A-4BB0-B17E-A90617D0233A}" destId="{2B1A8EAA-FFBE-488D-BE4F-6EE250E68D1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E06226-8712-4D20-AAAE-5836BC57F93F}">
      <dsp:nvSpPr>
        <dsp:cNvPr id="0" name=""/>
        <dsp:cNvSpPr/>
      </dsp:nvSpPr>
      <dsp:spPr>
        <a:xfrm>
          <a:off x="0" y="0"/>
          <a:ext cx="10515600" cy="0"/>
        </a:xfrm>
        <a:prstGeom prst="lin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2B1B01B0-042D-4792-9EEA-E7C618D19B26}">
      <dsp:nvSpPr>
        <dsp:cNvPr id="0" name=""/>
        <dsp:cNvSpPr/>
      </dsp:nvSpPr>
      <dsp:spPr>
        <a:xfrm>
          <a:off x="0" y="0"/>
          <a:ext cx="10515600" cy="2077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lvl="0" algn="l" defTabSz="1866900">
            <a:lnSpc>
              <a:spcPct val="90000"/>
            </a:lnSpc>
            <a:spcBef>
              <a:spcPct val="0"/>
            </a:spcBef>
            <a:spcAft>
              <a:spcPct val="35000"/>
            </a:spcAft>
          </a:pPr>
          <a:r>
            <a:rPr lang="en-GB" sz="4200" kern="1200"/>
            <a:t>How valuable would your example of writing be for writing a history of the 21</a:t>
          </a:r>
          <a:r>
            <a:rPr lang="en-GB" sz="4200" kern="1200" baseline="30000"/>
            <a:t>st</a:t>
          </a:r>
          <a:r>
            <a:rPr lang="en-GB" sz="4200" kern="1200"/>
            <a:t> century in 2,000 years time?</a:t>
          </a:r>
          <a:endParaRPr lang="en-US" sz="4200" kern="1200"/>
        </a:p>
      </dsp:txBody>
      <dsp:txXfrm>
        <a:off x="0" y="0"/>
        <a:ext cx="10515600" cy="2077244"/>
      </dsp:txXfrm>
    </dsp:sp>
    <dsp:sp modelId="{F89EC702-2FC2-4301-9306-19875DCB2C28}">
      <dsp:nvSpPr>
        <dsp:cNvPr id="0" name=""/>
        <dsp:cNvSpPr/>
      </dsp:nvSpPr>
      <dsp:spPr>
        <a:xfrm>
          <a:off x="0" y="2077244"/>
          <a:ext cx="10515600" cy="0"/>
        </a:xfrm>
        <a:prstGeom prst="lin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6FA36E21-9D4D-4F18-B53C-161B93D02BB9}">
      <dsp:nvSpPr>
        <dsp:cNvPr id="0" name=""/>
        <dsp:cNvSpPr/>
      </dsp:nvSpPr>
      <dsp:spPr>
        <a:xfrm>
          <a:off x="0" y="2077244"/>
          <a:ext cx="10515600" cy="2077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020" tIns="160020" rIns="160020" bIns="160020" numCol="1" spcCol="1270" anchor="t" anchorCtr="0">
          <a:noAutofit/>
        </a:bodyPr>
        <a:lstStyle/>
        <a:p>
          <a:pPr lvl="0" algn="l" defTabSz="1866900">
            <a:lnSpc>
              <a:spcPct val="90000"/>
            </a:lnSpc>
            <a:spcBef>
              <a:spcPct val="0"/>
            </a:spcBef>
            <a:spcAft>
              <a:spcPct val="35000"/>
            </a:spcAft>
          </a:pPr>
          <a:endParaRPr lang="en-US" sz="4200" kern="1200" dirty="0"/>
        </a:p>
      </dsp:txBody>
      <dsp:txXfrm>
        <a:off x="0" y="2077244"/>
        <a:ext cx="10515600" cy="207724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885565-C750-48B4-A1AC-BCD2829B01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xmlns="" id="{16CD6397-4F00-469E-A8B9-D135C7D18C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99C7A3A4-7BE0-4636-A72F-472EFEC0F7BF}"/>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ADB2BAC8-7DBD-4686-9CA7-877BC43A0F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92D776EF-388A-4971-A659-C6D6A786DFE9}"/>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125212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57A1FF-303D-46AC-A3B4-046E6393EF9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6B8A30F1-F385-4AA4-A451-F9570C83758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80217493-F848-4F50-A0B9-4F684D0E7DE8}"/>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7AC819C7-7487-4420-89CC-3461221D83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A3243C5B-88DF-4B90-8728-D0D4763A6C57}"/>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881997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B09194E-678D-45E3-9CA5-BF3441F2408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xmlns="" id="{0DD629DF-B848-40CF-BED9-A7DFCD254ED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41EBBB1-78EE-44B8-8358-28274290D125}"/>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A2A84F1A-B287-443D-9781-AA912A8AC7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676E1A15-38B9-4EB3-9036-6B1930198E05}"/>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3617685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1E824E-AD7F-4CAD-BFFF-625806EFB71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F4A17470-178C-409B-8DF6-8D38AF1D380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0DD76099-2989-4DAE-83FE-32EC61B80532}"/>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7E9282CA-4A36-46F7-8929-3A5A513959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30AEC5CA-B1F4-4F00-924E-B315F3928EB9}"/>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4181137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0BB5F5-037E-4230-9D51-414CBFF50E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xmlns="" id="{CA270F6C-D1BE-4449-A888-B5A25246B0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C2C31F6-0187-4DE4-BB92-08A80E837EE5}"/>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14232D5A-F767-473E-BB24-47F6ACAD02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xmlns="" id="{D5525047-2B8B-4502-BD35-1CE6DA10A3CE}"/>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1709913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AAF3A0-943F-4D2F-9576-CED2C1F003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5B6DC93D-1AD5-4FA0-8708-A16B16E7962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xmlns="" id="{5CC871B4-D3F4-49F4-910E-B588111428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xmlns="" id="{8B1BE35B-E30A-447D-938B-4B2433273909}"/>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6" name="Footer Placeholder 5">
            <a:extLst>
              <a:ext uri="{FF2B5EF4-FFF2-40B4-BE49-F238E27FC236}">
                <a16:creationId xmlns:a16="http://schemas.microsoft.com/office/drawing/2014/main" xmlns="" id="{AA22BAFD-D3CE-49AA-90B9-2EC0B01425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D34FDE96-CDD5-468B-8B45-CA8ABC05BA5C}"/>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3496522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7715D8-63EC-4B10-9804-6998BBBD4A7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50BA921C-BAD7-4CA4-BEC4-B6656B7CF0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A671CE8C-FAA7-4AC8-9D60-16F4526A462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xmlns="" id="{33B81197-6FC2-4C59-807B-2065B76221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8E9D8AC-8670-4974-B743-B95384BE8FC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xmlns="" id="{F1D350DF-B023-4469-B137-D112CFAD6D2B}"/>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8" name="Footer Placeholder 7">
            <a:extLst>
              <a:ext uri="{FF2B5EF4-FFF2-40B4-BE49-F238E27FC236}">
                <a16:creationId xmlns:a16="http://schemas.microsoft.com/office/drawing/2014/main" xmlns="" id="{BD6EF92C-7438-4933-9F8E-AC53727521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xmlns="" id="{3C9DD9C4-D86B-4999-A5B1-B7EE255FF1E6}"/>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2614889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B1CBF-984D-4683-A010-191858BCA2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xmlns="" id="{CD7E1A4A-DC97-4D5E-82D2-F5C4EEA739C8}"/>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4" name="Footer Placeholder 3">
            <a:extLst>
              <a:ext uri="{FF2B5EF4-FFF2-40B4-BE49-F238E27FC236}">
                <a16:creationId xmlns:a16="http://schemas.microsoft.com/office/drawing/2014/main" xmlns="" id="{9E40E6E8-AC32-4F2F-91FE-CCDFD2FB2C4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xmlns="" id="{1EB63AEA-FDC6-404A-B86E-8A1907587BF2}"/>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521179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AABFAD2-FD13-4D44-8BC0-E0EC8E4C89FF}"/>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3" name="Footer Placeholder 2">
            <a:extLst>
              <a:ext uri="{FF2B5EF4-FFF2-40B4-BE49-F238E27FC236}">
                <a16:creationId xmlns:a16="http://schemas.microsoft.com/office/drawing/2014/main" xmlns="" id="{7177BF13-4D4D-481C-B2B3-7BF7FDECD7B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xmlns="" id="{3D2E2FF4-DB8F-48B1-B9A0-655355A8B943}"/>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1823128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3BE5B2-38DA-488F-9CF1-4E62257DEA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CFFCA59E-683B-41D9-94B3-1761592F63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xmlns="" id="{1EBA0351-B21D-4E8F-A49C-45F5247CCC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028A162-701F-4B5D-86D7-C1805E95785A}"/>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6" name="Footer Placeholder 5">
            <a:extLst>
              <a:ext uri="{FF2B5EF4-FFF2-40B4-BE49-F238E27FC236}">
                <a16:creationId xmlns:a16="http://schemas.microsoft.com/office/drawing/2014/main" xmlns="" id="{390B48BF-8989-4699-9834-08EECEAC6F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67C6C86E-EA71-4AAA-8C88-91DE998B423D}"/>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3302828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03308B-5E32-41D3-BE06-D70936B6DD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xmlns="" id="{396EEC0D-4B43-4A34-823E-1D1F4C087F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xmlns="" id="{36292455-9946-4118-8579-AC9543D1B8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C4C7A79F-3D51-467E-9204-6D8E20EC8009}"/>
              </a:ext>
            </a:extLst>
          </p:cNvPr>
          <p:cNvSpPr>
            <a:spLocks noGrp="1"/>
          </p:cNvSpPr>
          <p:nvPr>
            <p:ph type="dt" sz="half" idx="10"/>
          </p:nvPr>
        </p:nvSpPr>
        <p:spPr/>
        <p:txBody>
          <a:bodyPr/>
          <a:lstStyle/>
          <a:p>
            <a:fld id="{6FE8386D-71D5-4C51-9692-BBF690EF045A}" type="datetimeFigureOut">
              <a:rPr lang="en-GB" smtClean="0"/>
              <a:t>28/06/2018</a:t>
            </a:fld>
            <a:endParaRPr lang="en-GB"/>
          </a:p>
        </p:txBody>
      </p:sp>
      <p:sp>
        <p:nvSpPr>
          <p:cNvPr id="6" name="Footer Placeholder 5">
            <a:extLst>
              <a:ext uri="{FF2B5EF4-FFF2-40B4-BE49-F238E27FC236}">
                <a16:creationId xmlns:a16="http://schemas.microsoft.com/office/drawing/2014/main" xmlns="" id="{2086B215-924E-4091-871A-FCF35A2069F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xmlns="" id="{80D61905-6F46-4155-843F-8BB237944233}"/>
              </a:ext>
            </a:extLst>
          </p:cNvPr>
          <p:cNvSpPr>
            <a:spLocks noGrp="1"/>
          </p:cNvSpPr>
          <p:nvPr>
            <p:ph type="sldNum" sz="quarter" idx="12"/>
          </p:nvPr>
        </p:nvSpPr>
        <p:spPr/>
        <p:txBody>
          <a:bodyPr/>
          <a:lstStyle/>
          <a:p>
            <a:fld id="{B2266A7D-AC74-4CCA-AC1E-3ADA5BB21D2B}" type="slidenum">
              <a:rPr lang="en-GB" smtClean="0"/>
              <a:t>‹#›</a:t>
            </a:fld>
            <a:endParaRPr lang="en-GB"/>
          </a:p>
        </p:txBody>
      </p:sp>
    </p:spTree>
    <p:extLst>
      <p:ext uri="{BB962C8B-B14F-4D97-AF65-F5344CB8AC3E}">
        <p14:creationId xmlns:p14="http://schemas.microsoft.com/office/powerpoint/2010/main" val="39613733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EA5522A-2FCE-4FEC-951B-723DD3D8D5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xmlns="" id="{0A5EBB89-9520-4BD3-AB9E-512E27FD05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55A3D755-9BBD-4FA2-B106-16995C7F69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E8386D-71D5-4C51-9692-BBF690EF045A}" type="datetimeFigureOut">
              <a:rPr lang="en-GB" smtClean="0"/>
              <a:t>28/06/2018</a:t>
            </a:fld>
            <a:endParaRPr lang="en-GB"/>
          </a:p>
        </p:txBody>
      </p:sp>
      <p:sp>
        <p:nvSpPr>
          <p:cNvPr id="5" name="Footer Placeholder 4">
            <a:extLst>
              <a:ext uri="{FF2B5EF4-FFF2-40B4-BE49-F238E27FC236}">
                <a16:creationId xmlns:a16="http://schemas.microsoft.com/office/drawing/2014/main" xmlns="" id="{822428B7-A385-4D90-83D8-9C6A615B8D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xmlns="" id="{D0130433-701A-4899-881B-280545D801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266A7D-AC74-4CCA-AC1E-3ADA5BB21D2B}" type="slidenum">
              <a:rPr lang="en-GB" smtClean="0"/>
              <a:t>‹#›</a:t>
            </a:fld>
            <a:endParaRPr lang="en-GB"/>
          </a:p>
        </p:txBody>
      </p:sp>
    </p:spTree>
    <p:extLst>
      <p:ext uri="{BB962C8B-B14F-4D97-AF65-F5344CB8AC3E}">
        <p14:creationId xmlns:p14="http://schemas.microsoft.com/office/powerpoint/2010/main" val="19828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jpg"/><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jpg"/></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5.jpg"/><Relationship Id="rId1" Type="http://schemas.openxmlformats.org/officeDocument/2006/relationships/slideLayout" Target="../slideLayouts/slideLayout6.xml"/><Relationship Id="rId2" Type="http://schemas.openxmlformats.org/officeDocument/2006/relationships/image" Target="../media/image23.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4" Type="http://schemas.openxmlformats.org/officeDocument/2006/relationships/image" Target="../media/image28.jpg"/><Relationship Id="rId1" Type="http://schemas.openxmlformats.org/officeDocument/2006/relationships/slideLayout" Target="../slideLayouts/slideLayout6.xml"/><Relationship Id="rId2" Type="http://schemas.openxmlformats.org/officeDocument/2006/relationships/image" Target="../media/image26.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 Id="rId3" Type="http://schemas.openxmlformats.org/officeDocument/2006/relationships/image" Target="../media/image30.jpe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A8AA5BC-4F7A-4226-8F99-6D824B226A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3E5445C6-DD42-4979-86FF-03730E8C6D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45000665-DFC7-417E-8FD7-516A0F15C97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724400" y="4109417"/>
            <a:ext cx="2743200" cy="0"/>
          </a:xfrm>
          <a:prstGeom prst="line">
            <a:avLst/>
          </a:prstGeom>
          <a:ln w="127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E8897DA8-C741-46D9-BB67-124258E61265}"/>
              </a:ext>
            </a:extLst>
          </p:cNvPr>
          <p:cNvSpPr>
            <a:spLocks noGrp="1"/>
          </p:cNvSpPr>
          <p:nvPr>
            <p:ph type="ctrTitle"/>
          </p:nvPr>
        </p:nvSpPr>
        <p:spPr>
          <a:xfrm>
            <a:off x="1524000" y="1122362"/>
            <a:ext cx="9144000" cy="2840037"/>
          </a:xfrm>
        </p:spPr>
        <p:txBody>
          <a:bodyPr>
            <a:normAutofit/>
          </a:bodyPr>
          <a:lstStyle/>
          <a:p>
            <a:r>
              <a:rPr lang="en-GB" sz="4900"/>
              <a:t>‘From Emperors to Slaves: </a:t>
            </a:r>
            <a:br>
              <a:rPr lang="en-GB" sz="4900"/>
            </a:br>
            <a:r>
              <a:rPr lang="en-GB" sz="4900"/>
              <a:t>Inscriptions in the Roman World’</a:t>
            </a:r>
            <a:br>
              <a:rPr lang="en-GB" sz="4900"/>
            </a:br>
            <a:endParaRPr lang="en-GB" sz="4900"/>
          </a:p>
        </p:txBody>
      </p:sp>
      <p:sp>
        <p:nvSpPr>
          <p:cNvPr id="3" name="Subtitle 2">
            <a:extLst>
              <a:ext uri="{FF2B5EF4-FFF2-40B4-BE49-F238E27FC236}">
                <a16:creationId xmlns:a16="http://schemas.microsoft.com/office/drawing/2014/main" xmlns="" id="{F4B713E6-0CB2-4D42-9621-6F778AB744AA}"/>
              </a:ext>
            </a:extLst>
          </p:cNvPr>
          <p:cNvSpPr>
            <a:spLocks noGrp="1"/>
          </p:cNvSpPr>
          <p:nvPr>
            <p:ph type="subTitle" idx="1"/>
          </p:nvPr>
        </p:nvSpPr>
        <p:spPr>
          <a:xfrm>
            <a:off x="1524000" y="4256436"/>
            <a:ext cx="9144000" cy="1600818"/>
          </a:xfrm>
        </p:spPr>
        <p:txBody>
          <a:bodyPr>
            <a:normAutofit/>
          </a:bodyPr>
          <a:lstStyle/>
          <a:p>
            <a:r>
              <a:rPr lang="en-GB">
                <a:solidFill>
                  <a:schemeClr val="accent1"/>
                </a:solidFill>
              </a:rPr>
              <a:t>Alison Cooley</a:t>
            </a:r>
          </a:p>
          <a:p>
            <a:r>
              <a:rPr lang="en-GB">
                <a:solidFill>
                  <a:schemeClr val="accent1"/>
                </a:solidFill>
              </a:rPr>
              <a:t>Dept of Classics &amp; Ancient History</a:t>
            </a:r>
          </a:p>
          <a:p>
            <a:r>
              <a:rPr lang="en-GB">
                <a:solidFill>
                  <a:schemeClr val="accent1"/>
                </a:solidFill>
              </a:rPr>
              <a:t>University of Warwick</a:t>
            </a:r>
          </a:p>
        </p:txBody>
      </p:sp>
    </p:spTree>
    <p:extLst>
      <p:ext uri="{BB962C8B-B14F-4D97-AF65-F5344CB8AC3E}">
        <p14:creationId xmlns:p14="http://schemas.microsoft.com/office/powerpoint/2010/main" val="400050618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a:solidFill>
                  <a:schemeClr val="accent1"/>
                </a:solidFill>
              </a:rPr>
              <a:t>Augustus’ self-presentation: </a:t>
            </a:r>
            <a:br>
              <a:rPr lang="en-GB">
                <a:solidFill>
                  <a:schemeClr val="accent1"/>
                </a:solidFill>
              </a:rPr>
            </a:br>
            <a:r>
              <a:rPr lang="en-GB">
                <a:solidFill>
                  <a:schemeClr val="accent1"/>
                </a:solidFill>
              </a:rPr>
              <a:t>World Conquest</a:t>
            </a:r>
          </a:p>
        </p:txBody>
      </p:sp>
      <p:sp>
        <p:nvSpPr>
          <p:cNvPr id="3" name="Content Placeholder 2"/>
          <p:cNvSpPr>
            <a:spLocks noGrp="1"/>
          </p:cNvSpPr>
          <p:nvPr>
            <p:ph idx="1"/>
          </p:nvPr>
        </p:nvSpPr>
        <p:spPr>
          <a:xfrm>
            <a:off x="4976031" y="963877"/>
            <a:ext cx="6377769" cy="4930246"/>
          </a:xfrm>
        </p:spPr>
        <p:txBody>
          <a:bodyPr anchor="ctr">
            <a:normAutofit/>
          </a:bodyPr>
          <a:lstStyle/>
          <a:p>
            <a:r>
              <a:rPr lang="en-GB" sz="2400" i="1" dirty="0"/>
              <a:t>RGDA </a:t>
            </a:r>
            <a:r>
              <a:rPr lang="en-GB" sz="2400" dirty="0"/>
              <a:t>heading: </a:t>
            </a:r>
          </a:p>
          <a:p>
            <a:pPr marL="0" indent="0">
              <a:buNone/>
            </a:pPr>
            <a:r>
              <a:rPr lang="en-GB" sz="2400" dirty="0"/>
              <a:t>‘Below is a copy of the achievements of the deified Augustus by which he made the world subject to the rule of the Roman people’</a:t>
            </a:r>
          </a:p>
          <a:p>
            <a:r>
              <a:rPr lang="en-GB" sz="2400" i="1" dirty="0"/>
              <a:t>RGDA</a:t>
            </a:r>
            <a:r>
              <a:rPr lang="en-GB" sz="2400" dirty="0"/>
              <a:t> 32: </a:t>
            </a:r>
          </a:p>
          <a:p>
            <a:pPr marL="0" indent="0">
              <a:buNone/>
            </a:pPr>
            <a:r>
              <a:rPr lang="en-GB" sz="2400" dirty="0"/>
              <a:t>‘Kings of the Parthians, namely </a:t>
            </a:r>
            <a:r>
              <a:rPr lang="en-GB" sz="2400" dirty="0" err="1"/>
              <a:t>Tiridates</a:t>
            </a:r>
            <a:r>
              <a:rPr lang="en-GB" sz="2400" dirty="0"/>
              <a:t> and later </a:t>
            </a:r>
            <a:r>
              <a:rPr lang="en-GB" sz="2400" dirty="0" err="1"/>
              <a:t>Phrates</a:t>
            </a:r>
            <a:r>
              <a:rPr lang="en-GB" sz="2400" dirty="0"/>
              <a:t>, son of king </a:t>
            </a:r>
            <a:r>
              <a:rPr lang="en-GB" sz="2400" dirty="0" err="1"/>
              <a:t>Phrates</a:t>
            </a:r>
            <a:r>
              <a:rPr lang="en-GB" sz="2400" dirty="0"/>
              <a:t>, </a:t>
            </a:r>
            <a:r>
              <a:rPr lang="en-GB" sz="2400" dirty="0" err="1"/>
              <a:t>Artavasdes</a:t>
            </a:r>
            <a:r>
              <a:rPr lang="en-GB" sz="2400" dirty="0"/>
              <a:t> king of the Medes, </a:t>
            </a:r>
            <a:r>
              <a:rPr lang="en-GB" sz="2400" dirty="0" err="1"/>
              <a:t>Artaxares</a:t>
            </a:r>
            <a:r>
              <a:rPr lang="en-GB" sz="2400" dirty="0"/>
              <a:t> of the </a:t>
            </a:r>
            <a:r>
              <a:rPr lang="en-GB" sz="2400" dirty="0" err="1"/>
              <a:t>Adiabenians</a:t>
            </a:r>
            <a:r>
              <a:rPr lang="en-GB" sz="2400" dirty="0"/>
              <a:t>, </a:t>
            </a:r>
            <a:r>
              <a:rPr lang="en-GB" sz="2400" dirty="0" err="1"/>
              <a:t>Dumnobellaunus</a:t>
            </a:r>
            <a:r>
              <a:rPr lang="en-GB" sz="2400" dirty="0"/>
              <a:t> and </a:t>
            </a:r>
            <a:r>
              <a:rPr lang="en-GB" sz="2400" dirty="0" err="1"/>
              <a:t>Tincomarus</a:t>
            </a:r>
            <a:r>
              <a:rPr lang="en-GB" sz="2400" dirty="0"/>
              <a:t> of the Britons, </a:t>
            </a:r>
            <a:r>
              <a:rPr lang="en-GB" sz="2400" dirty="0" err="1"/>
              <a:t>Maelo</a:t>
            </a:r>
            <a:r>
              <a:rPr lang="en-GB" sz="2400" dirty="0"/>
              <a:t> of the </a:t>
            </a:r>
            <a:r>
              <a:rPr lang="en-GB" sz="2400" dirty="0" err="1"/>
              <a:t>Sugambri</a:t>
            </a:r>
            <a:r>
              <a:rPr lang="en-GB" sz="2400" dirty="0"/>
              <a:t>, </a:t>
            </a:r>
            <a:r>
              <a:rPr lang="en-GB" sz="2400" dirty="0" err="1"/>
              <a:t>Segimerus</a:t>
            </a:r>
            <a:r>
              <a:rPr lang="en-GB" sz="2400" dirty="0"/>
              <a:t> of the </a:t>
            </a:r>
            <a:r>
              <a:rPr lang="en-GB" sz="2400" dirty="0" err="1"/>
              <a:t>Suebic</a:t>
            </a:r>
            <a:r>
              <a:rPr lang="en-GB" sz="2400" dirty="0"/>
              <a:t> Marcomanni fled for refuge to me as suppliants.’</a:t>
            </a:r>
            <a:endParaRPr lang="en-GB" sz="2400" b="1" dirty="0"/>
          </a:p>
          <a:p>
            <a:endParaRPr lang="en-GB" sz="2400" dirty="0"/>
          </a:p>
          <a:p>
            <a:endParaRPr lang="en-GB" sz="2400" dirty="0"/>
          </a:p>
        </p:txBody>
      </p:sp>
    </p:spTree>
    <p:extLst>
      <p:ext uri="{BB962C8B-B14F-4D97-AF65-F5344CB8AC3E}">
        <p14:creationId xmlns:p14="http://schemas.microsoft.com/office/powerpoint/2010/main" val="3132690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404664"/>
            <a:ext cx="8229600" cy="1143000"/>
          </a:xfrm>
        </p:spPr>
        <p:txBody>
          <a:bodyPr>
            <a:normAutofit fontScale="90000"/>
          </a:bodyPr>
          <a:lstStyle/>
          <a:p>
            <a:r>
              <a:rPr lang="en-GB" dirty="0"/>
              <a:t>Augustus’ self-presentation:</a:t>
            </a:r>
            <a:br>
              <a:rPr lang="en-GB" dirty="0"/>
            </a:br>
            <a:r>
              <a:rPr lang="en-GB" dirty="0"/>
              <a:t>Transformation of city of Rome</a:t>
            </a:r>
            <a:br>
              <a:rPr lang="en-GB" dirty="0"/>
            </a:br>
            <a:endParaRPr lang="en-GB"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981200" y="1268761"/>
            <a:ext cx="4038600" cy="2685669"/>
          </a:xfrm>
        </p:spPr>
      </p:pic>
      <p:pic>
        <p:nvPicPr>
          <p:cNvPr id="9" name="Content Placeholder 8"/>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172200" y="3496394"/>
            <a:ext cx="4038600" cy="3028950"/>
          </a:xfrm>
        </p:spPr>
      </p:pic>
      <p:sp>
        <p:nvSpPr>
          <p:cNvPr id="10" name="TextBox 9"/>
          <p:cNvSpPr txBox="1"/>
          <p:nvPr/>
        </p:nvSpPr>
        <p:spPr>
          <a:xfrm>
            <a:off x="1847528" y="4149081"/>
            <a:ext cx="4104456" cy="1384995"/>
          </a:xfrm>
          <a:prstGeom prst="rect">
            <a:avLst/>
          </a:prstGeom>
          <a:noFill/>
        </p:spPr>
        <p:txBody>
          <a:bodyPr wrap="square" rtlCol="0">
            <a:spAutoFit/>
          </a:bodyPr>
          <a:lstStyle/>
          <a:p>
            <a:r>
              <a:rPr lang="en-GB" sz="2800" dirty="0"/>
              <a:t>Temple of Mars the Avenger in Forum of Augustus</a:t>
            </a:r>
          </a:p>
        </p:txBody>
      </p:sp>
      <p:sp>
        <p:nvSpPr>
          <p:cNvPr id="11" name="TextBox 10"/>
          <p:cNvSpPr txBox="1"/>
          <p:nvPr/>
        </p:nvSpPr>
        <p:spPr>
          <a:xfrm>
            <a:off x="6964257" y="2564905"/>
            <a:ext cx="3672408" cy="830997"/>
          </a:xfrm>
          <a:prstGeom prst="rect">
            <a:avLst/>
          </a:prstGeom>
          <a:noFill/>
        </p:spPr>
        <p:txBody>
          <a:bodyPr wrap="square" rtlCol="0">
            <a:spAutoFit/>
          </a:bodyPr>
          <a:lstStyle/>
          <a:p>
            <a:r>
              <a:rPr lang="en-GB" sz="2400" dirty="0"/>
              <a:t>Temple of Jupiter the </a:t>
            </a:r>
            <a:r>
              <a:rPr lang="en-GB" sz="2400" dirty="0" err="1"/>
              <a:t>Thunderer</a:t>
            </a:r>
            <a:endParaRPr lang="en-GB" sz="2400" dirty="0"/>
          </a:p>
        </p:txBody>
      </p:sp>
    </p:spTree>
    <p:extLst>
      <p:ext uri="{BB962C8B-B14F-4D97-AF65-F5344CB8AC3E}">
        <p14:creationId xmlns:p14="http://schemas.microsoft.com/office/powerpoint/2010/main" val="177523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a:solidFill>
                  <a:schemeClr val="accent1"/>
                </a:solidFill>
              </a:rPr>
              <a:t>Augustus’ self-presentation:</a:t>
            </a:r>
            <a:br>
              <a:rPr lang="en-GB">
                <a:solidFill>
                  <a:schemeClr val="accent1"/>
                </a:solidFill>
              </a:rPr>
            </a:br>
            <a:r>
              <a:rPr lang="en-GB">
                <a:solidFill>
                  <a:schemeClr val="accent1"/>
                </a:solidFill>
              </a:rPr>
              <a:t>Restoring religion</a:t>
            </a:r>
            <a:br>
              <a:rPr lang="en-GB">
                <a:solidFill>
                  <a:schemeClr val="accent1"/>
                </a:solidFill>
              </a:rPr>
            </a:br>
            <a:endParaRPr lang="en-GB">
              <a:solidFill>
                <a:schemeClr val="accent1"/>
              </a:solidFill>
            </a:endParaRPr>
          </a:p>
        </p:txBody>
      </p:sp>
      <p:sp>
        <p:nvSpPr>
          <p:cNvPr id="3" name="Content Placeholder 2"/>
          <p:cNvSpPr>
            <a:spLocks noGrp="1"/>
          </p:cNvSpPr>
          <p:nvPr>
            <p:ph idx="1"/>
          </p:nvPr>
        </p:nvSpPr>
        <p:spPr>
          <a:xfrm>
            <a:off x="4976031" y="963877"/>
            <a:ext cx="6377769" cy="4930246"/>
          </a:xfrm>
        </p:spPr>
        <p:txBody>
          <a:bodyPr anchor="ctr">
            <a:normAutofit/>
          </a:bodyPr>
          <a:lstStyle/>
          <a:p>
            <a:pPr marL="0" indent="0">
              <a:buNone/>
            </a:pPr>
            <a:r>
              <a:rPr lang="en-GB" sz="2400" i="1"/>
              <a:t>RGDA </a:t>
            </a:r>
            <a:r>
              <a:rPr lang="en-GB" sz="2400"/>
              <a:t>7.3:</a:t>
            </a:r>
          </a:p>
          <a:p>
            <a:pPr marL="0" indent="0">
              <a:buNone/>
            </a:pPr>
            <a:r>
              <a:rPr lang="en-GB" sz="2400"/>
              <a:t>‘I have been chief priest, augur, one of the Fifteen for conducting sacred rites, one of the Seven in charge of feasts, Arval brother, member of the fraternity of Titus, and fetial priest.</a:t>
            </a:r>
          </a:p>
        </p:txBody>
      </p:sp>
    </p:spTree>
    <p:extLst>
      <p:ext uri="{BB962C8B-B14F-4D97-AF65-F5344CB8AC3E}">
        <p14:creationId xmlns:p14="http://schemas.microsoft.com/office/powerpoint/2010/main" val="659093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a:solidFill>
                  <a:schemeClr val="accent1"/>
                </a:solidFill>
              </a:rPr>
              <a:t/>
            </a:r>
            <a:br>
              <a:rPr lang="en-GB">
                <a:solidFill>
                  <a:schemeClr val="accent1"/>
                </a:solidFill>
              </a:rPr>
            </a:br>
            <a:r>
              <a:rPr lang="en-GB">
                <a:solidFill>
                  <a:schemeClr val="accent1"/>
                </a:solidFill>
              </a:rPr>
              <a:t>Augustus’ self-presentation: </a:t>
            </a:r>
            <a:br>
              <a:rPr lang="en-GB">
                <a:solidFill>
                  <a:schemeClr val="accent1"/>
                </a:solidFill>
              </a:rPr>
            </a:br>
            <a:r>
              <a:rPr lang="en-GB">
                <a:solidFill>
                  <a:schemeClr val="accent1"/>
                </a:solidFill>
              </a:rPr>
              <a:t>Restoring constitutional government</a:t>
            </a:r>
          </a:p>
        </p:txBody>
      </p:sp>
      <p:sp>
        <p:nvSpPr>
          <p:cNvPr id="3" name="Content Placeholder 2"/>
          <p:cNvSpPr>
            <a:spLocks noGrp="1"/>
          </p:cNvSpPr>
          <p:nvPr>
            <p:ph idx="1"/>
          </p:nvPr>
        </p:nvSpPr>
        <p:spPr>
          <a:xfrm>
            <a:off x="4976031" y="963877"/>
            <a:ext cx="6377769" cy="4930246"/>
          </a:xfrm>
        </p:spPr>
        <p:txBody>
          <a:bodyPr anchor="ctr">
            <a:normAutofit/>
          </a:bodyPr>
          <a:lstStyle/>
          <a:p>
            <a:pPr marL="0" indent="0">
              <a:buNone/>
            </a:pPr>
            <a:r>
              <a:rPr lang="en-US" sz="2400"/>
              <a:t>RGDA 5.1</a:t>
            </a:r>
            <a:endParaRPr lang="en-GB" sz="2400"/>
          </a:p>
          <a:p>
            <a:pPr marL="0" indent="0">
              <a:buNone/>
            </a:pPr>
            <a:r>
              <a:rPr lang="en-GB" sz="2400"/>
              <a:t>‘Even though the post of dictator was conferred upon me both when I was absent and when I was present by both people and senate in the consulship of Marcus Marcellus and Lucius Arruntius, I did not accept it.’</a:t>
            </a:r>
          </a:p>
          <a:p>
            <a:r>
              <a:rPr lang="en-GB" sz="2400" i="1"/>
              <a:t>RGDA </a:t>
            </a:r>
            <a:r>
              <a:rPr lang="en-GB" sz="2400"/>
              <a:t>6.1:</a:t>
            </a:r>
          </a:p>
          <a:p>
            <a:pPr marL="0" indent="0">
              <a:buNone/>
            </a:pPr>
            <a:r>
              <a:rPr lang="en-GB" sz="2400"/>
              <a:t>‘I accepted no magistracy conferred upon me that contravened ancestral custom’ </a:t>
            </a:r>
          </a:p>
        </p:txBody>
      </p:sp>
    </p:spTree>
    <p:extLst>
      <p:ext uri="{BB962C8B-B14F-4D97-AF65-F5344CB8AC3E}">
        <p14:creationId xmlns:p14="http://schemas.microsoft.com/office/powerpoint/2010/main" val="4156288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Arrow Connector 8">
            <a:extLst>
              <a:ext uri="{FF2B5EF4-FFF2-40B4-BE49-F238E27FC236}">
                <a16:creationId xmlns:a16="http://schemas.microsoft.com/office/drawing/2014/main" xmlns="" id="{E4A809D5-3600-46D4-A466-67F2349A54F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4694" r="16264"/>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 name="Title 1"/>
          <p:cNvSpPr>
            <a:spLocks noGrp="1"/>
          </p:cNvSpPr>
          <p:nvPr>
            <p:ph type="title"/>
          </p:nvPr>
        </p:nvSpPr>
        <p:spPr>
          <a:xfrm>
            <a:off x="655320" y="365125"/>
            <a:ext cx="5120114" cy="1692794"/>
          </a:xfrm>
        </p:spPr>
        <p:txBody>
          <a:bodyPr>
            <a:normAutofit/>
          </a:bodyPr>
          <a:lstStyle/>
          <a:p>
            <a:r>
              <a:rPr lang="en-GB" sz="3700"/>
              <a:t>Restoring constitutional government</a:t>
            </a:r>
          </a:p>
        </p:txBody>
      </p:sp>
      <p:sp>
        <p:nvSpPr>
          <p:cNvPr id="3" name="Content Placeholder 2"/>
          <p:cNvSpPr>
            <a:spLocks noGrp="1"/>
          </p:cNvSpPr>
          <p:nvPr>
            <p:ph idx="1"/>
          </p:nvPr>
        </p:nvSpPr>
        <p:spPr>
          <a:xfrm>
            <a:off x="655321" y="2575034"/>
            <a:ext cx="5120113" cy="3462228"/>
          </a:xfrm>
        </p:spPr>
        <p:txBody>
          <a:bodyPr>
            <a:normAutofit/>
          </a:bodyPr>
          <a:lstStyle/>
          <a:p>
            <a:pPr marL="0" indent="0">
              <a:buNone/>
            </a:pPr>
            <a:r>
              <a:rPr lang="en-GB" sz="1800"/>
              <a:t>‘through him, the state is in a greater and more peaceful condition’</a:t>
            </a:r>
          </a:p>
          <a:p>
            <a:pPr marL="0" indent="0">
              <a:buNone/>
            </a:pPr>
            <a:endParaRPr lang="en-GB" sz="1800"/>
          </a:p>
          <a:p>
            <a:pPr marL="0" indent="0">
              <a:buNone/>
            </a:pPr>
            <a:r>
              <a:rPr lang="en-GB" sz="1800"/>
              <a:t>LACTOR L10.</a:t>
            </a:r>
            <a:r>
              <a:rPr lang="en-GB" sz="1800" i="1"/>
              <a:t> BM Coins Rom. Emp. </a:t>
            </a:r>
            <a:r>
              <a:rPr lang="en-GB" sz="1800"/>
              <a:t>I 17-18 nos 91-94</a:t>
            </a:r>
          </a:p>
        </p:txBody>
      </p:sp>
    </p:spTree>
    <p:extLst>
      <p:ext uri="{BB962C8B-B14F-4D97-AF65-F5344CB8AC3E}">
        <p14:creationId xmlns:p14="http://schemas.microsoft.com/office/powerpoint/2010/main" val="1080515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a:solidFill>
                  <a:schemeClr val="accent1"/>
                </a:solidFill>
              </a:rPr>
              <a:t>Senate and people of Rome</a:t>
            </a:r>
          </a:p>
        </p:txBody>
      </p:sp>
      <p:sp>
        <p:nvSpPr>
          <p:cNvPr id="3" name="Content Placeholder 2"/>
          <p:cNvSpPr>
            <a:spLocks noGrp="1"/>
          </p:cNvSpPr>
          <p:nvPr>
            <p:ph idx="1"/>
          </p:nvPr>
        </p:nvSpPr>
        <p:spPr>
          <a:xfrm>
            <a:off x="4976031" y="963877"/>
            <a:ext cx="6377769" cy="4930246"/>
          </a:xfrm>
        </p:spPr>
        <p:txBody>
          <a:bodyPr anchor="ctr">
            <a:normAutofit/>
          </a:bodyPr>
          <a:lstStyle/>
          <a:p>
            <a:r>
              <a:rPr lang="en-GB" sz="2400"/>
              <a:t>RGDA 14.1:</a:t>
            </a:r>
          </a:p>
          <a:p>
            <a:pPr marL="0" indent="0">
              <a:buNone/>
            </a:pPr>
            <a:r>
              <a:rPr lang="en-GB" sz="2400"/>
              <a:t>‘My sons, whom fortune snatched away from me when young men, Gaius and Lucius Caesar, </a:t>
            </a:r>
            <a:r>
              <a:rPr lang="en-GB" sz="2400" b="1"/>
              <a:t>the senate and people of Rome appointed as consuls </a:t>
            </a:r>
            <a:r>
              <a:rPr lang="en-GB" sz="2400"/>
              <a:t>when they were fourteen years old, as a way of honouring me’</a:t>
            </a:r>
          </a:p>
          <a:p>
            <a:r>
              <a:rPr lang="en-GB" sz="2400"/>
              <a:t>RGDA 35.1:</a:t>
            </a:r>
          </a:p>
          <a:p>
            <a:pPr marL="0" indent="0">
              <a:buNone/>
            </a:pPr>
            <a:r>
              <a:rPr lang="en-GB" sz="2400"/>
              <a:t>‘</a:t>
            </a:r>
            <a:r>
              <a:rPr lang="la-Latn" sz="2400"/>
              <a:t>When I was holding my thirteenth consulship, </a:t>
            </a:r>
            <a:r>
              <a:rPr lang="la-Latn" sz="2400" b="1"/>
              <a:t>the Roman senate and equestrian order and people all together hailed me as father of the country</a:t>
            </a:r>
            <a:r>
              <a:rPr lang="en-GB" sz="2400"/>
              <a:t>’</a:t>
            </a:r>
          </a:p>
        </p:txBody>
      </p:sp>
    </p:spTree>
    <p:extLst>
      <p:ext uri="{BB962C8B-B14F-4D97-AF65-F5344CB8AC3E}">
        <p14:creationId xmlns:p14="http://schemas.microsoft.com/office/powerpoint/2010/main" val="3284169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3B4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icture containing outdoor, sky, grass, mountain&#10;&#10;Description generated with very high confidence">
            <a:extLst>
              <a:ext uri="{FF2B5EF4-FFF2-40B4-BE49-F238E27FC236}">
                <a16:creationId xmlns:a16="http://schemas.microsoft.com/office/drawing/2014/main" xmlns="" id="{66180B7D-56B6-46FC-B8D6-6B88CE7781C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23100" y="961812"/>
            <a:ext cx="7019198" cy="4930987"/>
          </a:xfrm>
          <a:prstGeom prst="rect">
            <a:avLst/>
          </a:prstGeom>
        </p:spPr>
      </p:pic>
      <p:sp>
        <p:nvSpPr>
          <p:cNvPr id="2" name="Title 1">
            <a:extLst>
              <a:ext uri="{FF2B5EF4-FFF2-40B4-BE49-F238E27FC236}">
                <a16:creationId xmlns:a16="http://schemas.microsoft.com/office/drawing/2014/main" xmlns="" id="{6B3AE87C-F4C3-4959-8E32-9EBD39499153}"/>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Inscriptions at Pompeii</a:t>
            </a:r>
          </a:p>
        </p:txBody>
      </p:sp>
    </p:spTree>
    <p:extLst>
      <p:ext uri="{BB962C8B-B14F-4D97-AF65-F5344CB8AC3E}">
        <p14:creationId xmlns:p14="http://schemas.microsoft.com/office/powerpoint/2010/main" val="33100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5D5E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wooden statue in a park&#10;&#10;Description generated with high confidence">
            <a:extLst>
              <a:ext uri="{FF2B5EF4-FFF2-40B4-BE49-F238E27FC236}">
                <a16:creationId xmlns:a16="http://schemas.microsoft.com/office/drawing/2014/main" xmlns="" id="{8AE75BC9-6898-4477-83F6-3B275025C8F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5375" y="961812"/>
            <a:ext cx="6574649" cy="4930987"/>
          </a:xfrm>
          <a:prstGeom prst="rect">
            <a:avLst/>
          </a:prstGeom>
        </p:spPr>
      </p:pic>
      <p:sp>
        <p:nvSpPr>
          <p:cNvPr id="2" name="Title 1">
            <a:extLst>
              <a:ext uri="{FF2B5EF4-FFF2-40B4-BE49-F238E27FC236}">
                <a16:creationId xmlns:a16="http://schemas.microsoft.com/office/drawing/2014/main" xmlns="" id="{C6F1FA85-D1D0-46A9-B740-A0400620EB5F}"/>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A modern churchyard</a:t>
            </a:r>
          </a:p>
        </p:txBody>
      </p:sp>
    </p:spTree>
    <p:extLst>
      <p:ext uri="{BB962C8B-B14F-4D97-AF65-F5344CB8AC3E}">
        <p14:creationId xmlns:p14="http://schemas.microsoft.com/office/powerpoint/2010/main" val="1665254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group of people walking on a path near a building&#10;&#10;Description generated with very high confidence">
            <a:extLst>
              <a:ext uri="{FF2B5EF4-FFF2-40B4-BE49-F238E27FC236}">
                <a16:creationId xmlns:a16="http://schemas.microsoft.com/office/drawing/2014/main" xmlns="" id="{51804039-DFC3-4737-8854-4EC728ADD52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500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xmlns=""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F542B46D-8877-47AF-B58F-0BB6E621CB39}"/>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dirty="0">
                <a:solidFill>
                  <a:schemeClr val="tx1">
                    <a:lumMod val="85000"/>
                    <a:lumOff val="15000"/>
                  </a:schemeClr>
                </a:solidFill>
              </a:rPr>
              <a:t>Pompeii, Street of Tombs outside </a:t>
            </a:r>
            <a:r>
              <a:rPr lang="en-US" sz="3600" dirty="0" err="1">
                <a:solidFill>
                  <a:schemeClr val="tx1">
                    <a:lumMod val="85000"/>
                    <a:lumOff val="15000"/>
                  </a:schemeClr>
                </a:solidFill>
              </a:rPr>
              <a:t>Nucerian</a:t>
            </a:r>
            <a:r>
              <a:rPr lang="en-US" sz="3600" dirty="0">
                <a:solidFill>
                  <a:schemeClr val="tx1">
                    <a:lumMod val="85000"/>
                    <a:lumOff val="15000"/>
                  </a:schemeClr>
                </a:solidFill>
              </a:rPr>
              <a:t> Gate</a:t>
            </a:r>
          </a:p>
        </p:txBody>
      </p:sp>
    </p:spTree>
    <p:extLst>
      <p:ext uri="{BB962C8B-B14F-4D97-AF65-F5344CB8AC3E}">
        <p14:creationId xmlns:p14="http://schemas.microsoft.com/office/powerpoint/2010/main" val="3899213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EBB753A6-8ED2-4800-94D3-8C9586396053}"/>
              </a:ext>
            </a:extLst>
          </p:cNvPr>
          <p:cNvSpPr>
            <a:spLocks noGrp="1"/>
          </p:cNvSpPr>
          <p:nvPr>
            <p:ph type="title"/>
          </p:nvPr>
        </p:nvSpPr>
        <p:spPr>
          <a:xfrm>
            <a:off x="838200" y="963877"/>
            <a:ext cx="3494362" cy="4930246"/>
          </a:xfrm>
        </p:spPr>
        <p:txBody>
          <a:bodyPr>
            <a:normAutofit/>
          </a:bodyPr>
          <a:lstStyle/>
          <a:p>
            <a:pPr algn="r"/>
            <a:r>
              <a:rPr lang="en-GB">
                <a:solidFill>
                  <a:schemeClr val="accent1"/>
                </a:solidFill>
              </a:rPr>
              <a:t>Tomb of Munatius Faustus</a:t>
            </a:r>
          </a:p>
        </p:txBody>
      </p:sp>
      <p:sp>
        <p:nvSpPr>
          <p:cNvPr id="3" name="Content Placeholder 2">
            <a:extLst>
              <a:ext uri="{FF2B5EF4-FFF2-40B4-BE49-F238E27FC236}">
                <a16:creationId xmlns:a16="http://schemas.microsoft.com/office/drawing/2014/main" xmlns="" id="{B0C332D5-A844-4F7F-9071-49B60F65B9A1}"/>
              </a:ext>
            </a:extLst>
          </p:cNvPr>
          <p:cNvSpPr>
            <a:spLocks noGrp="1"/>
          </p:cNvSpPr>
          <p:nvPr>
            <p:ph idx="1"/>
          </p:nvPr>
        </p:nvSpPr>
        <p:spPr>
          <a:xfrm>
            <a:off x="4976031" y="963877"/>
            <a:ext cx="6377769" cy="4930246"/>
          </a:xfrm>
        </p:spPr>
        <p:txBody>
          <a:bodyPr anchor="ctr">
            <a:normAutofit/>
          </a:bodyPr>
          <a:lstStyle/>
          <a:p>
            <a:r>
              <a:rPr lang="en-GB" sz="2400" dirty="0"/>
              <a:t>Gaius </a:t>
            </a:r>
            <a:r>
              <a:rPr lang="en-GB" sz="2400" dirty="0" err="1"/>
              <a:t>Munatius</a:t>
            </a:r>
            <a:r>
              <a:rPr lang="en-GB" sz="2400" dirty="0"/>
              <a:t> Faustus, </a:t>
            </a:r>
            <a:r>
              <a:rPr lang="en-GB" sz="2400" i="1" dirty="0" err="1"/>
              <a:t>Augustalis</a:t>
            </a:r>
            <a:r>
              <a:rPr lang="en-GB" sz="2400" dirty="0"/>
              <a:t> and Country-District Dweller by decree of the councillors, to himself and to his wife, </a:t>
            </a:r>
            <a:r>
              <a:rPr lang="en-GB" sz="2400" dirty="0" err="1"/>
              <a:t>Naevoleia</a:t>
            </a:r>
            <a:r>
              <a:rPr lang="en-GB" sz="2400" dirty="0"/>
              <a:t> Tyche.</a:t>
            </a:r>
          </a:p>
        </p:txBody>
      </p:sp>
    </p:spTree>
    <p:extLst>
      <p:ext uri="{BB962C8B-B14F-4D97-AF65-F5344CB8AC3E}">
        <p14:creationId xmlns:p14="http://schemas.microsoft.com/office/powerpoint/2010/main" val="1495125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indoor, floor, person&#10;&#10;Description generated with very high confidence">
            <a:extLst>
              <a:ext uri="{FF2B5EF4-FFF2-40B4-BE49-F238E27FC236}">
                <a16:creationId xmlns:a16="http://schemas.microsoft.com/office/drawing/2014/main" xmlns="" id="{22FD93AD-3556-4D94-A1DA-CCF97B402F7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5295" b="9705"/>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xmlns=""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E87EB8C6-A71A-49B4-95E9-FF697896950A}"/>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dirty="0">
                <a:solidFill>
                  <a:schemeClr val="tx1">
                    <a:lumMod val="85000"/>
                    <a:lumOff val="15000"/>
                  </a:schemeClr>
                </a:solidFill>
              </a:rPr>
              <a:t>‘</a:t>
            </a:r>
            <a:r>
              <a:rPr lang="en-US" sz="3600" dirty="0" err="1">
                <a:solidFill>
                  <a:schemeClr val="tx1">
                    <a:lumMod val="85000"/>
                    <a:lumOff val="15000"/>
                  </a:schemeClr>
                </a:solidFill>
              </a:rPr>
              <a:t>Asda</a:t>
            </a:r>
            <a:r>
              <a:rPr lang="en-US" sz="3600" dirty="0">
                <a:solidFill>
                  <a:schemeClr val="tx1">
                    <a:lumMod val="85000"/>
                    <a:lumOff val="15000"/>
                  </a:schemeClr>
                </a:solidFill>
              </a:rPr>
              <a:t> Price Promise. Permanently low prices forever’</a:t>
            </a:r>
          </a:p>
        </p:txBody>
      </p:sp>
    </p:spTree>
    <p:extLst>
      <p:ext uri="{BB962C8B-B14F-4D97-AF65-F5344CB8AC3E}">
        <p14:creationId xmlns:p14="http://schemas.microsoft.com/office/powerpoint/2010/main" val="15514568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house with trees in the background&#10;&#10;Description generated with very high confidence">
            <a:extLst>
              <a:ext uri="{FF2B5EF4-FFF2-40B4-BE49-F238E27FC236}">
                <a16:creationId xmlns:a16="http://schemas.microsoft.com/office/drawing/2014/main" xmlns="" id="{20FF7FAE-47DB-4A9A-9030-8602BA9F349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094" b="23906"/>
          <a:stretch/>
        </p:blipFill>
        <p:spPr>
          <a:xfrm>
            <a:off x="20" y="10"/>
            <a:ext cx="12191980" cy="6857990"/>
          </a:xfrm>
          <a:prstGeom prst="rect">
            <a:avLst/>
          </a:prstGeom>
        </p:spPr>
      </p:pic>
      <p:sp>
        <p:nvSpPr>
          <p:cNvPr id="10" name="Freeform 12">
            <a:extLst>
              <a:ext uri="{FF2B5EF4-FFF2-40B4-BE49-F238E27FC236}">
                <a16:creationId xmlns:a16="http://schemas.microsoft.com/office/drawing/2014/main" xmlns="" id="{522A94E1-AEBD-4286-BFF8-0711E4CD3E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V="1">
            <a:off x="1622650" y="5181600"/>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rgbClr val="40404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CAE34E90-0BDF-4611-A9F5-4A2AD1017FA7}"/>
              </a:ext>
            </a:extLst>
          </p:cNvPr>
          <p:cNvSpPr>
            <a:spLocks noGrp="1"/>
          </p:cNvSpPr>
          <p:nvPr>
            <p:ph type="title"/>
          </p:nvPr>
        </p:nvSpPr>
        <p:spPr>
          <a:xfrm>
            <a:off x="1771650" y="5254391"/>
            <a:ext cx="8867012" cy="774934"/>
          </a:xfrm>
          <a:noFill/>
        </p:spPr>
        <p:txBody>
          <a:bodyPr vert="horz" lIns="91440" tIns="45720" rIns="91440" bIns="45720" rtlCol="0" anchor="ctr">
            <a:normAutofit/>
          </a:bodyPr>
          <a:lstStyle/>
          <a:p>
            <a:pPr algn="ctr"/>
            <a:r>
              <a:rPr lang="en-US" sz="3400">
                <a:solidFill>
                  <a:srgbClr val="FFFFFF"/>
                </a:solidFill>
              </a:rPr>
              <a:t>Tomb of Munatius Faustus, outside Nucerian Gate</a:t>
            </a:r>
          </a:p>
        </p:txBody>
      </p:sp>
    </p:spTree>
    <p:extLst>
      <p:ext uri="{BB962C8B-B14F-4D97-AF65-F5344CB8AC3E}">
        <p14:creationId xmlns:p14="http://schemas.microsoft.com/office/powerpoint/2010/main" val="41748235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group of people walking on a path near a building&#10;&#10;Description generated with very high confidence">
            <a:extLst>
              <a:ext uri="{FF2B5EF4-FFF2-40B4-BE49-F238E27FC236}">
                <a16:creationId xmlns:a16="http://schemas.microsoft.com/office/drawing/2014/main" xmlns="" id="{51804039-DFC3-4737-8854-4EC728ADD52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5000"/>
          <a:stretch/>
        </p:blipFill>
        <p:spPr>
          <a:xfrm>
            <a:off x="5153822" y="1589786"/>
            <a:ext cx="6553545" cy="3686369"/>
          </a:xfrm>
          <a:prstGeom prst="rect">
            <a:avLst/>
          </a:prstGeom>
        </p:spPr>
      </p:pic>
      <p:sp>
        <p:nvSpPr>
          <p:cNvPr id="13" name="Rectangle 9">
            <a:extLst>
              <a:ext uri="{FF2B5EF4-FFF2-40B4-BE49-F238E27FC236}">
                <a16:creationId xmlns:a16="http://schemas.microsoft.com/office/drawing/2014/main" xmlns="" id="{AB45A142-4255-493C-8284-5D566C121B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38FB9660-F42F-4313-BBC4-47C007FE484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F542B46D-8877-47AF-B58F-0BB6E621CB39}"/>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kern="1200">
                <a:solidFill>
                  <a:srgbClr val="FFFFFF"/>
                </a:solidFill>
                <a:latin typeface="+mj-lt"/>
                <a:ea typeface="+mj-ea"/>
                <a:cs typeface="+mj-cs"/>
              </a:rPr>
              <a:t>Pompeii, Street of Tombs outside Nucerian Gate</a:t>
            </a:r>
          </a:p>
        </p:txBody>
      </p:sp>
    </p:spTree>
    <p:extLst>
      <p:ext uri="{BB962C8B-B14F-4D97-AF65-F5344CB8AC3E}">
        <p14:creationId xmlns:p14="http://schemas.microsoft.com/office/powerpoint/2010/main" val="3030542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A8E9E041-B8E1-49A7-AEAB-50AD3952C825}"/>
              </a:ext>
            </a:extLst>
          </p:cNvPr>
          <p:cNvSpPr>
            <a:spLocks noGrp="1"/>
          </p:cNvSpPr>
          <p:nvPr>
            <p:ph type="title"/>
          </p:nvPr>
        </p:nvSpPr>
        <p:spPr>
          <a:xfrm>
            <a:off x="838200" y="963877"/>
            <a:ext cx="3494362" cy="4930246"/>
          </a:xfrm>
        </p:spPr>
        <p:txBody>
          <a:bodyPr>
            <a:normAutofit/>
          </a:bodyPr>
          <a:lstStyle/>
          <a:p>
            <a:pPr algn="r"/>
            <a:r>
              <a:rPr lang="en-GB">
                <a:solidFill>
                  <a:schemeClr val="accent1"/>
                </a:solidFill>
              </a:rPr>
              <a:t>Tomb set up by Naevoleia Tyche</a:t>
            </a:r>
          </a:p>
        </p:txBody>
      </p:sp>
      <p:sp>
        <p:nvSpPr>
          <p:cNvPr id="3" name="Content Placeholder 2">
            <a:extLst>
              <a:ext uri="{FF2B5EF4-FFF2-40B4-BE49-F238E27FC236}">
                <a16:creationId xmlns:a16="http://schemas.microsoft.com/office/drawing/2014/main" xmlns="" id="{A587A3C1-3B37-4821-A786-949ADA1CBD66}"/>
              </a:ext>
            </a:extLst>
          </p:cNvPr>
          <p:cNvSpPr>
            <a:spLocks noGrp="1"/>
          </p:cNvSpPr>
          <p:nvPr>
            <p:ph idx="1"/>
          </p:nvPr>
        </p:nvSpPr>
        <p:spPr>
          <a:xfrm>
            <a:off x="4976031" y="963877"/>
            <a:ext cx="6377769" cy="4930246"/>
          </a:xfrm>
        </p:spPr>
        <p:txBody>
          <a:bodyPr anchor="ctr">
            <a:normAutofit/>
          </a:bodyPr>
          <a:lstStyle/>
          <a:p>
            <a:r>
              <a:rPr lang="en-GB" sz="2400" dirty="0" err="1"/>
              <a:t>Naevoleia</a:t>
            </a:r>
            <a:r>
              <a:rPr lang="en-GB" sz="2400" dirty="0"/>
              <a:t> Tyche, freedwoman of Lucius, for herself and for Gaius </a:t>
            </a:r>
            <a:r>
              <a:rPr lang="en-GB" sz="2400" dirty="0" err="1"/>
              <a:t>Munatius</a:t>
            </a:r>
            <a:r>
              <a:rPr lang="en-GB" sz="2400" dirty="0"/>
              <a:t> Faustus, </a:t>
            </a:r>
            <a:r>
              <a:rPr lang="en-GB" sz="2400" i="1" dirty="0" err="1"/>
              <a:t>Augustalis</a:t>
            </a:r>
            <a:r>
              <a:rPr lang="en-GB" sz="2400" i="1" dirty="0"/>
              <a:t> </a:t>
            </a:r>
            <a:r>
              <a:rPr lang="en-GB" sz="2400" dirty="0"/>
              <a:t>and Country-District Dweller, to whom the town councillors with the consent of the people decreed an honorific chair for his merits. </a:t>
            </a:r>
            <a:r>
              <a:rPr lang="en-GB" sz="2400" dirty="0" err="1"/>
              <a:t>Naevoleia</a:t>
            </a:r>
            <a:r>
              <a:rPr lang="en-GB" sz="2400" dirty="0"/>
              <a:t> Tyche had this monument made in her lifetime for her own freedmen and freedwomen and those of Gaius </a:t>
            </a:r>
            <a:r>
              <a:rPr lang="en-GB" sz="2400" dirty="0" err="1"/>
              <a:t>Munatius</a:t>
            </a:r>
            <a:r>
              <a:rPr lang="en-GB" sz="2400" dirty="0"/>
              <a:t> Faustus.</a:t>
            </a:r>
          </a:p>
        </p:txBody>
      </p:sp>
    </p:spTree>
    <p:extLst>
      <p:ext uri="{BB962C8B-B14F-4D97-AF65-F5344CB8AC3E}">
        <p14:creationId xmlns:p14="http://schemas.microsoft.com/office/powerpoint/2010/main" val="3112461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5742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statue of a stone building&#10;&#10;Description generated with high confidence">
            <a:extLst>
              <a:ext uri="{FF2B5EF4-FFF2-40B4-BE49-F238E27FC236}">
                <a16:creationId xmlns:a16="http://schemas.microsoft.com/office/drawing/2014/main" xmlns="" id="{5B1212F9-BDED-413C-9C40-55D2ECE7F16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85227" y="961812"/>
            <a:ext cx="7094945" cy="4930987"/>
          </a:xfrm>
          <a:prstGeom prst="rect">
            <a:avLst/>
          </a:prstGeom>
        </p:spPr>
      </p:pic>
      <p:sp>
        <p:nvSpPr>
          <p:cNvPr id="2" name="Title 1">
            <a:extLst>
              <a:ext uri="{FF2B5EF4-FFF2-40B4-BE49-F238E27FC236}">
                <a16:creationId xmlns:a16="http://schemas.microsoft.com/office/drawing/2014/main" xmlns="" id="{36C7436B-A4E4-4292-BB88-17891F1811DB}"/>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Naevoleia Tyche’s tomb: Front </a:t>
            </a:r>
          </a:p>
        </p:txBody>
      </p:sp>
    </p:spTree>
    <p:extLst>
      <p:ext uri="{BB962C8B-B14F-4D97-AF65-F5344CB8AC3E}">
        <p14:creationId xmlns:p14="http://schemas.microsoft.com/office/powerpoint/2010/main" val="4094121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stone statue in front of a building&#10;&#10;Description generated with very high confidence">
            <a:extLst>
              <a:ext uri="{FF2B5EF4-FFF2-40B4-BE49-F238E27FC236}">
                <a16:creationId xmlns:a16="http://schemas.microsoft.com/office/drawing/2014/main" xmlns="" id="{CA974D9E-93AE-42A5-BCA4-F11F6049CAD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434" b="22566"/>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xmlns=""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xmlns=""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31F5B825-12F7-4492-9214-46F4777A63CB}"/>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Naevoleia Tyche’s tomb – front &amp; right side</a:t>
            </a:r>
          </a:p>
        </p:txBody>
      </p:sp>
    </p:spTree>
    <p:extLst>
      <p:ext uri="{BB962C8B-B14F-4D97-AF65-F5344CB8AC3E}">
        <p14:creationId xmlns:p14="http://schemas.microsoft.com/office/powerpoint/2010/main" val="3460691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1">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xmlns="" id="{9F674274-9EBE-42F3-9B4A-0B94484071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45375" y="961812"/>
            <a:ext cx="6574649" cy="4930987"/>
          </a:xfrm>
          <a:prstGeom prst="rect">
            <a:avLst/>
          </a:prstGeom>
        </p:spPr>
      </p:pic>
      <p:sp>
        <p:nvSpPr>
          <p:cNvPr id="2" name="Title 1">
            <a:extLst>
              <a:ext uri="{FF2B5EF4-FFF2-40B4-BE49-F238E27FC236}">
                <a16:creationId xmlns:a16="http://schemas.microsoft.com/office/drawing/2014/main" xmlns="" id="{BC3A7B53-8020-4E79-BF97-7B01EFF838E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Naevoleia Tyche’s tomb: </a:t>
            </a:r>
            <a:br>
              <a:rPr lang="en-US" sz="2600" kern="1200">
                <a:solidFill>
                  <a:srgbClr val="FFFFFF"/>
                </a:solidFill>
                <a:latin typeface="+mj-lt"/>
                <a:ea typeface="+mj-ea"/>
                <a:cs typeface="+mj-cs"/>
              </a:rPr>
            </a:br>
            <a:r>
              <a:rPr lang="en-US" sz="2600" kern="1200">
                <a:solidFill>
                  <a:srgbClr val="FFFFFF"/>
                </a:solidFill>
                <a:latin typeface="+mj-lt"/>
                <a:ea typeface="+mj-ea"/>
                <a:cs typeface="+mj-cs"/>
              </a:rPr>
              <a:t>front and left side </a:t>
            </a:r>
          </a:p>
        </p:txBody>
      </p:sp>
    </p:spTree>
    <p:extLst>
      <p:ext uri="{BB962C8B-B14F-4D97-AF65-F5344CB8AC3E}">
        <p14:creationId xmlns:p14="http://schemas.microsoft.com/office/powerpoint/2010/main" val="1656094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8">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0">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4D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49" t="23590" r="3846" b="29231"/>
          <a:stretch/>
        </p:blipFill>
        <p:spPr>
          <a:xfrm>
            <a:off x="4038600" y="2062843"/>
            <a:ext cx="7188199" cy="2728924"/>
          </a:xfrm>
          <a:prstGeom prst="rect">
            <a:avLst/>
          </a:prstGeom>
        </p:spPr>
      </p:pic>
      <p:sp>
        <p:nvSpPr>
          <p:cNvPr id="2" name="Title 1"/>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anchor="ctr">
            <a:normAutofit/>
          </a:bodyPr>
          <a:lstStyle/>
          <a:p>
            <a:pPr algn="ctr"/>
            <a:r>
              <a:rPr lang="en-GB" sz="2600">
                <a:solidFill>
                  <a:srgbClr val="FFFFFF"/>
                </a:solidFill>
              </a:rPr>
              <a:t>Temple of Isis</a:t>
            </a:r>
          </a:p>
        </p:txBody>
      </p:sp>
      <p:sp>
        <p:nvSpPr>
          <p:cNvPr id="10" name="Rectangle 9">
            <a:extLst>
              <a:ext uri="{FF2B5EF4-FFF2-40B4-BE49-F238E27FC236}">
                <a16:creationId xmlns:a16="http://schemas.microsoft.com/office/drawing/2014/main" xmlns="" id="{FA38557D-0593-4D2A-8DFF-164E0ED45194}"/>
              </a:ext>
            </a:extLst>
          </p:cNvPr>
          <p:cNvSpPr/>
          <p:nvPr/>
        </p:nvSpPr>
        <p:spPr>
          <a:xfrm>
            <a:off x="3852279" y="4783638"/>
            <a:ext cx="7560840" cy="1938992"/>
          </a:xfrm>
          <a:prstGeom prst="rect">
            <a:avLst/>
          </a:prstGeom>
        </p:spPr>
        <p:txBody>
          <a:bodyPr wrap="square">
            <a:spAutoFit/>
          </a:bodyPr>
          <a:lstStyle/>
          <a:p>
            <a:r>
              <a:rPr lang="en-GB" sz="2400" dirty="0" err="1"/>
              <a:t>Numerius</a:t>
            </a:r>
            <a:r>
              <a:rPr lang="en-GB" sz="2400" dirty="0"/>
              <a:t> </a:t>
            </a:r>
            <a:r>
              <a:rPr lang="en-GB" sz="2400" dirty="0" err="1"/>
              <a:t>Popidius</a:t>
            </a:r>
            <a:r>
              <a:rPr lang="en-GB" sz="2400" dirty="0"/>
              <a:t> </a:t>
            </a:r>
            <a:r>
              <a:rPr lang="en-GB" sz="2400" dirty="0" err="1"/>
              <a:t>Celsinus</a:t>
            </a:r>
            <a:r>
              <a:rPr lang="en-GB" sz="2400" dirty="0"/>
              <a:t>, son of </a:t>
            </a:r>
            <a:r>
              <a:rPr lang="en-GB" sz="2400" dirty="0" err="1"/>
              <a:t>Numerius</a:t>
            </a:r>
            <a:r>
              <a:rPr lang="en-GB" sz="2400" dirty="0"/>
              <a:t>, rebuilt at his own expense from its foundations the Temple of Isis, which had collapsed in an earthquake; because of his generosity, although he was only six years old, the town councillors nominated him into their number free of charge.</a:t>
            </a:r>
          </a:p>
        </p:txBody>
      </p:sp>
    </p:spTree>
    <p:extLst>
      <p:ext uri="{BB962C8B-B14F-4D97-AF65-F5344CB8AC3E}">
        <p14:creationId xmlns:p14="http://schemas.microsoft.com/office/powerpoint/2010/main" val="13916847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n old stone building&#10;&#10;Description generated with very high confidence">
            <a:extLst>
              <a:ext uri="{FF2B5EF4-FFF2-40B4-BE49-F238E27FC236}">
                <a16:creationId xmlns:a16="http://schemas.microsoft.com/office/drawing/2014/main" xmlns="" id="{C1618A67-C1E0-4D3E-B2B5-D968BF2B055D}"/>
              </a:ext>
            </a:extLst>
          </p:cNvPr>
          <p:cNvPicPr>
            <a:picLocks noChangeAspect="1"/>
          </p:cNvPicPr>
          <p:nvPr/>
        </p:nvPicPr>
        <p:blipFill rotWithShape="1">
          <a:blip r:embed="rId2">
            <a:extLst>
              <a:ext uri="{28A0092B-C50C-407E-A947-70E740481C1C}">
                <a14:useLocalDpi xmlns:a14="http://schemas.microsoft.com/office/drawing/2010/main" val="0"/>
              </a:ext>
            </a:extLst>
          </a:blip>
          <a:srcRect t="15094"/>
          <a:stretch/>
        </p:blipFill>
        <p:spPr>
          <a:xfrm>
            <a:off x="20" y="10"/>
            <a:ext cx="12191980" cy="6857990"/>
          </a:xfrm>
          <a:prstGeom prst="rect">
            <a:avLst/>
          </a:prstGeom>
        </p:spPr>
      </p:pic>
      <p:sp>
        <p:nvSpPr>
          <p:cNvPr id="15" name="Rectangle 14">
            <a:extLst>
              <a:ext uri="{FF2B5EF4-FFF2-40B4-BE49-F238E27FC236}">
                <a16:creationId xmlns:a16="http://schemas.microsoft.com/office/drawing/2014/main" xmlns=""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xmlns=""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23875" y="5317240"/>
            <a:ext cx="11210925" cy="744836"/>
          </a:xfrm>
        </p:spPr>
        <p:txBody>
          <a:bodyPr vert="horz" lIns="91440" tIns="45720" rIns="91440" bIns="45720" rtlCol="0">
            <a:normAutofit/>
          </a:bodyPr>
          <a:lstStyle/>
          <a:p>
            <a:pPr algn="ctr"/>
            <a:r>
              <a:rPr lang="en-US" sz="3600">
                <a:solidFill>
                  <a:schemeClr val="tx1">
                    <a:lumMod val="85000"/>
                    <a:lumOff val="15000"/>
                  </a:schemeClr>
                </a:solidFill>
              </a:rPr>
              <a:t>Temple of Isis, interior</a:t>
            </a:r>
          </a:p>
        </p:txBody>
      </p:sp>
    </p:spTree>
    <p:extLst>
      <p:ext uri="{BB962C8B-B14F-4D97-AF65-F5344CB8AC3E}">
        <p14:creationId xmlns:p14="http://schemas.microsoft.com/office/powerpoint/2010/main" val="32268690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8750" r="-2" b="5867"/>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
        <p:nvSpPr>
          <p:cNvPr id="2" name="Title 1"/>
          <p:cNvSpPr>
            <a:spLocks noGrp="1"/>
          </p:cNvSpPr>
          <p:nvPr>
            <p:ph type="title"/>
          </p:nvPr>
        </p:nvSpPr>
        <p:spPr>
          <a:xfrm>
            <a:off x="6746628" y="1783959"/>
            <a:ext cx="4645250" cy="2889114"/>
          </a:xfrm>
        </p:spPr>
        <p:txBody>
          <a:bodyPr vert="horz" lIns="91440" tIns="45720" rIns="91440" bIns="45720" rtlCol="0" anchor="b">
            <a:normAutofit/>
          </a:bodyPr>
          <a:lstStyle/>
          <a:p>
            <a:r>
              <a:rPr lang="en-US" sz="6000"/>
              <a:t>Hieroglyphic stele</a:t>
            </a:r>
          </a:p>
        </p:txBody>
      </p:sp>
    </p:spTree>
    <p:extLst>
      <p:ext uri="{BB962C8B-B14F-4D97-AF65-F5344CB8AC3E}">
        <p14:creationId xmlns:p14="http://schemas.microsoft.com/office/powerpoint/2010/main" val="4294683546"/>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xmlns="" id="{99AE2756-0FC4-4155-83E7-58AAAB63E7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065689"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247AB924-1B87-43FC-B7C7-B112D5C51A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5897" t="13558" r="24801" b="12596"/>
          <a:stretch/>
        </p:blipFill>
        <p:spPr>
          <a:xfrm>
            <a:off x="828982" y="307731"/>
            <a:ext cx="2407725" cy="3997637"/>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7136" t="19519" r="17992" b="16250"/>
          <a:stretch/>
        </p:blipFill>
        <p:spPr>
          <a:xfrm>
            <a:off x="4588317" y="307731"/>
            <a:ext cx="3028147" cy="3997637"/>
          </a:xfrm>
          <a:prstGeom prst="rect">
            <a:avLst/>
          </a:prstGeom>
        </p:spPr>
      </p:pic>
      <p:cxnSp>
        <p:nvCxnSpPr>
          <p:cNvPr id="15" name="Straight Connector 14">
            <a:extLst>
              <a:ext uri="{FF2B5EF4-FFF2-40B4-BE49-F238E27FC236}">
                <a16:creationId xmlns:a16="http://schemas.microsoft.com/office/drawing/2014/main" xmlns="" id="{818DC98F-4057-4645-B948-F604F39A9CF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1534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26673" t="17404" r="28205" b="20025"/>
          <a:stretch/>
        </p:blipFill>
        <p:spPr>
          <a:xfrm>
            <a:off x="9080622" y="330045"/>
            <a:ext cx="2162121" cy="3997637"/>
          </a:xfrm>
          <a:prstGeom prst="rect">
            <a:avLst/>
          </a:prstGeom>
        </p:spPr>
      </p:pic>
      <p:cxnSp>
        <p:nvCxnSpPr>
          <p:cNvPr id="17" name="Straight Connector 16">
            <a:extLst>
              <a:ext uri="{FF2B5EF4-FFF2-40B4-BE49-F238E27FC236}">
                <a16:creationId xmlns:a16="http://schemas.microsoft.com/office/drawing/2014/main" xmlns="" id="{DAD2B705-4A9B-408D-AA80-4F41045E09D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Paintings from Temple of Isis</a:t>
            </a:r>
          </a:p>
        </p:txBody>
      </p:sp>
    </p:spTree>
    <p:extLst>
      <p:ext uri="{BB962C8B-B14F-4D97-AF65-F5344CB8AC3E}">
        <p14:creationId xmlns:p14="http://schemas.microsoft.com/office/powerpoint/2010/main" val="2806370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wall, table, shelf&#10;&#10;Description generated with very high confidence">
            <a:extLst>
              <a:ext uri="{FF2B5EF4-FFF2-40B4-BE49-F238E27FC236}">
                <a16:creationId xmlns:a16="http://schemas.microsoft.com/office/drawing/2014/main" xmlns="" id="{E6A0DEA5-1904-4E33-A824-FFC3004D7752}"/>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t="15755"/>
          <a:stretch/>
        </p:blipFill>
        <p:spPr>
          <a:xfrm>
            <a:off x="-4" y="-6"/>
            <a:ext cx="12192000" cy="6855958"/>
          </a:xfrm>
          <a:prstGeom prst="rect">
            <a:avLst/>
          </a:prstGeom>
        </p:spPr>
      </p:pic>
      <p:sp>
        <p:nvSpPr>
          <p:cNvPr id="34" name="Oval 27">
            <a:extLst>
              <a:ext uri="{FF2B5EF4-FFF2-40B4-BE49-F238E27FC236}">
                <a16:creationId xmlns:a16="http://schemas.microsoft.com/office/drawing/2014/main" xmlns="" id="{C99A8FB7-A79B-4BC9-9D56-B79587F6AA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761217" y="2672409"/>
            <a:ext cx="3072384" cy="30723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Freeform: Shape 29">
            <a:extLst>
              <a:ext uri="{FF2B5EF4-FFF2-40B4-BE49-F238E27FC236}">
                <a16:creationId xmlns:a16="http://schemas.microsoft.com/office/drawing/2014/main" xmlns="" id="{B23893E2-3349-46D7-A7AA-B9E447957F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996859" y="0"/>
            <a:ext cx="4198060" cy="3650200"/>
          </a:xfrm>
          <a:custGeom>
            <a:avLst/>
            <a:gdLst>
              <a:gd name="connsiteX0" fmla="*/ 262846 w 4198060"/>
              <a:gd name="connsiteY0" fmla="*/ 0 h 3650200"/>
              <a:gd name="connsiteX1" fmla="*/ 4198060 w 4198060"/>
              <a:gd name="connsiteY1" fmla="*/ 0 h 3650200"/>
              <a:gd name="connsiteX2" fmla="*/ 4198060 w 4198060"/>
              <a:gd name="connsiteY2" fmla="*/ 3021648 h 3650200"/>
              <a:gd name="connsiteX3" fmla="*/ 4142653 w 4198060"/>
              <a:gd name="connsiteY3" fmla="*/ 3072005 h 3650200"/>
              <a:gd name="connsiteX4" fmla="*/ 2532040 w 4198060"/>
              <a:gd name="connsiteY4" fmla="*/ 3650200 h 3650200"/>
              <a:gd name="connsiteX5" fmla="*/ 0 w 4198060"/>
              <a:gd name="connsiteY5" fmla="*/ 1118160 h 3650200"/>
              <a:gd name="connsiteX6" fmla="*/ 198981 w 4198060"/>
              <a:gd name="connsiteY6" fmla="*/ 132576 h 36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8060" h="365020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statue of a horse&#10;&#10;Description generated with very high confidence">
            <a:extLst>
              <a:ext uri="{FF2B5EF4-FFF2-40B4-BE49-F238E27FC236}">
                <a16:creationId xmlns:a16="http://schemas.microsoft.com/office/drawing/2014/main" xmlns="" id="{EA3CD085-630B-4844-B333-63EC30335382}"/>
              </a:ext>
            </a:extLst>
          </p:cNvPr>
          <p:cNvPicPr>
            <a:picLocks noChangeAspect="1"/>
          </p:cNvPicPr>
          <p:nvPr/>
        </p:nvPicPr>
        <p:blipFill rotWithShape="1">
          <a:blip r:embed="rId3">
            <a:extLst>
              <a:ext uri="{28A0092B-C50C-407E-A947-70E740481C1C}">
                <a14:useLocalDpi xmlns:a14="http://schemas.microsoft.com/office/drawing/2010/main" val="0"/>
              </a:ext>
            </a:extLst>
          </a:blip>
          <a:srcRect t="3510" r="-3" b="34488"/>
          <a:stretch/>
        </p:blipFill>
        <p:spPr>
          <a:xfrm>
            <a:off x="5925809" y="2837001"/>
            <a:ext cx="2743200" cy="2743200"/>
          </a:xfrm>
          <a:custGeom>
            <a:avLst/>
            <a:gdLst>
              <a:gd name="connsiteX0" fmla="*/ 1440180 w 2880360"/>
              <a:gd name="connsiteY0" fmla="*/ 0 h 2880360"/>
              <a:gd name="connsiteX1" fmla="*/ 2880360 w 2880360"/>
              <a:gd name="connsiteY1" fmla="*/ 1440180 h 2880360"/>
              <a:gd name="connsiteX2" fmla="*/ 1440180 w 2880360"/>
              <a:gd name="connsiteY2" fmla="*/ 2880360 h 2880360"/>
              <a:gd name="connsiteX3" fmla="*/ 0 w 2880360"/>
              <a:gd name="connsiteY3" fmla="*/ 1440180 h 2880360"/>
              <a:gd name="connsiteX4" fmla="*/ 1440180 w 2880360"/>
              <a:gd name="connsiteY4" fmla="*/ 0 h 2880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p:spPr>
      </p:pic>
      <p:pic>
        <p:nvPicPr>
          <p:cNvPr id="14" name="Content Placeholder 4" descr="A statue in front of a brick building&#10;&#10;Description generated with high confidence">
            <a:extLst>
              <a:ext uri="{FF2B5EF4-FFF2-40B4-BE49-F238E27FC236}">
                <a16:creationId xmlns:a16="http://schemas.microsoft.com/office/drawing/2014/main" xmlns="" id="{55D717EA-6D5E-4556-B8DB-DF29B24307F0}"/>
              </a:ext>
            </a:extLst>
          </p:cNvPr>
          <p:cNvPicPr>
            <a:picLocks noChangeAspect="1"/>
          </p:cNvPicPr>
          <p:nvPr/>
        </p:nvPicPr>
        <p:blipFill rotWithShape="1">
          <a:blip r:embed="rId4">
            <a:extLst>
              <a:ext uri="{28A0092B-C50C-407E-A947-70E740481C1C}">
                <a14:useLocalDpi xmlns:a14="http://schemas.microsoft.com/office/drawing/2010/main" val="0"/>
              </a:ext>
            </a:extLst>
          </a:blip>
          <a:srcRect t="2596" r="2" b="8996"/>
          <a:stretch/>
        </p:blipFill>
        <p:spPr>
          <a:xfrm>
            <a:off x="8160603" y="2"/>
            <a:ext cx="4034316" cy="3486455"/>
          </a:xfrm>
          <a:custGeom>
            <a:avLst/>
            <a:gdLst>
              <a:gd name="connsiteX0" fmla="*/ 280681 w 4034316"/>
              <a:gd name="connsiteY0" fmla="*/ 0 h 3486455"/>
              <a:gd name="connsiteX1" fmla="*/ 4034316 w 4034316"/>
              <a:gd name="connsiteY1" fmla="*/ 0 h 3486455"/>
              <a:gd name="connsiteX2" fmla="*/ 4034316 w 4034316"/>
              <a:gd name="connsiteY2" fmla="*/ 2800630 h 3486455"/>
              <a:gd name="connsiteX3" fmla="*/ 3874752 w 4034316"/>
              <a:gd name="connsiteY3" fmla="*/ 2945652 h 3486455"/>
              <a:gd name="connsiteX4" fmla="*/ 2368296 w 4034316"/>
              <a:gd name="connsiteY4" fmla="*/ 3486455 h 3486455"/>
              <a:gd name="connsiteX5" fmla="*/ 0 w 4034316"/>
              <a:gd name="connsiteY5" fmla="*/ 1118159 h 3486455"/>
              <a:gd name="connsiteX6" fmla="*/ 186113 w 4034316"/>
              <a:gd name="connsiteY6" fmla="*/ 196311 h 348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p:spPr>
      </p:pic>
      <p:sp>
        <p:nvSpPr>
          <p:cNvPr id="36" name="Freeform: Shape 31">
            <a:extLst>
              <a:ext uri="{FF2B5EF4-FFF2-40B4-BE49-F238E27FC236}">
                <a16:creationId xmlns:a16="http://schemas.microsoft.com/office/drawing/2014/main" xmlns="" id="{4BFC77B5-F38E-4A7D-80BD-C3A10B7177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64334" y="4032250"/>
            <a:ext cx="3227666" cy="2825750"/>
          </a:xfrm>
          <a:custGeom>
            <a:avLst/>
            <a:gdLst>
              <a:gd name="connsiteX0" fmla="*/ 1888600 w 3227666"/>
              <a:gd name="connsiteY0" fmla="*/ 0 h 2825750"/>
              <a:gd name="connsiteX1" fmla="*/ 3224042 w 3227666"/>
              <a:gd name="connsiteY1" fmla="*/ 553158 h 2825750"/>
              <a:gd name="connsiteX2" fmla="*/ 3227666 w 3227666"/>
              <a:gd name="connsiteY2" fmla="*/ 557146 h 2825750"/>
              <a:gd name="connsiteX3" fmla="*/ 3227666 w 3227666"/>
              <a:gd name="connsiteY3" fmla="*/ 2825750 h 2825750"/>
              <a:gd name="connsiteX4" fmla="*/ 250380 w 3227666"/>
              <a:gd name="connsiteY4" fmla="*/ 2825750 h 2825750"/>
              <a:gd name="connsiteX5" fmla="*/ 227944 w 3227666"/>
              <a:gd name="connsiteY5" fmla="*/ 2788819 h 2825750"/>
              <a:gd name="connsiteX6" fmla="*/ 0 w 3227666"/>
              <a:gd name="connsiteY6" fmla="*/ 1888600 h 2825750"/>
              <a:gd name="connsiteX7" fmla="*/ 1888600 w 3227666"/>
              <a:gd name="connsiteY7" fmla="*/ 0 h 282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7666" h="2825750">
                <a:moveTo>
                  <a:pt x="1888600" y="0"/>
                </a:moveTo>
                <a:cubicBezTo>
                  <a:pt x="2410123" y="0"/>
                  <a:pt x="2882273" y="211389"/>
                  <a:pt x="3224042" y="553158"/>
                </a:cubicBezTo>
                <a:lnTo>
                  <a:pt x="3227666" y="557146"/>
                </a:lnTo>
                <a:lnTo>
                  <a:pt x="3227666"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descr="A picture containing toiletry&#10;&#10;Description generated with high confidence">
            <a:extLst>
              <a:ext uri="{FF2B5EF4-FFF2-40B4-BE49-F238E27FC236}">
                <a16:creationId xmlns:a16="http://schemas.microsoft.com/office/drawing/2014/main" xmlns="" id="{6A345F32-1582-4520-BB33-A74CEBD60840}"/>
              </a:ext>
            </a:extLst>
          </p:cNvPr>
          <p:cNvPicPr>
            <a:picLocks noChangeAspect="1"/>
          </p:cNvPicPr>
          <p:nvPr/>
        </p:nvPicPr>
        <p:blipFill rotWithShape="1">
          <a:blip r:embed="rId5">
            <a:extLst>
              <a:ext uri="{28A0092B-C50C-407E-A947-70E740481C1C}">
                <a14:useLocalDpi xmlns:a14="http://schemas.microsoft.com/office/drawing/2010/main" val="0"/>
              </a:ext>
            </a:extLst>
          </a:blip>
          <a:srcRect l="18181" r="16758" b="-2"/>
          <a:stretch/>
        </p:blipFill>
        <p:spPr>
          <a:xfrm>
            <a:off x="9129290" y="4197216"/>
            <a:ext cx="3062710" cy="2660795"/>
          </a:xfrm>
          <a:custGeom>
            <a:avLst/>
            <a:gdLst>
              <a:gd name="connsiteX0" fmla="*/ 1723644 w 3062710"/>
              <a:gd name="connsiteY0" fmla="*/ 0 h 2660795"/>
              <a:gd name="connsiteX1" fmla="*/ 3053691 w 3062710"/>
              <a:gd name="connsiteY1" fmla="*/ 627247 h 2660795"/>
              <a:gd name="connsiteX2" fmla="*/ 3062710 w 3062710"/>
              <a:gd name="connsiteY2" fmla="*/ 639308 h 2660795"/>
              <a:gd name="connsiteX3" fmla="*/ 3062710 w 3062710"/>
              <a:gd name="connsiteY3" fmla="*/ 2660795 h 2660795"/>
              <a:gd name="connsiteX4" fmla="*/ 278239 w 3062710"/>
              <a:gd name="connsiteY4" fmla="*/ 2660795 h 2660795"/>
              <a:gd name="connsiteX5" fmla="*/ 208035 w 3062710"/>
              <a:gd name="connsiteY5" fmla="*/ 2545235 h 2660795"/>
              <a:gd name="connsiteX6" fmla="*/ 0 w 3062710"/>
              <a:gd name="connsiteY6" fmla="*/ 1723644 h 2660795"/>
              <a:gd name="connsiteX7" fmla="*/ 1723644 w 3062710"/>
              <a:gd name="connsiteY7" fmla="*/ 0 h 266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2710" h="2660795">
                <a:moveTo>
                  <a:pt x="1723644" y="0"/>
                </a:moveTo>
                <a:cubicBezTo>
                  <a:pt x="2259111" y="0"/>
                  <a:pt x="2737550" y="244172"/>
                  <a:pt x="3053691" y="627247"/>
                </a:cubicBezTo>
                <a:lnTo>
                  <a:pt x="3062710" y="639308"/>
                </a:lnTo>
                <a:lnTo>
                  <a:pt x="3062710" y="2660795"/>
                </a:lnTo>
                <a:lnTo>
                  <a:pt x="278239" y="2660795"/>
                </a:lnTo>
                <a:lnTo>
                  <a:pt x="208035" y="2545235"/>
                </a:lnTo>
                <a:cubicBezTo>
                  <a:pt x="75362" y="2301006"/>
                  <a:pt x="0" y="2021126"/>
                  <a:pt x="0" y="1723644"/>
                </a:cubicBezTo>
                <a:cubicBezTo>
                  <a:pt x="0" y="771702"/>
                  <a:pt x="771702" y="0"/>
                  <a:pt x="1723644" y="0"/>
                </a:cubicBezTo>
                <a:close/>
              </a:path>
            </a:pathLst>
          </a:custGeom>
        </p:spPr>
      </p:pic>
      <p:sp>
        <p:nvSpPr>
          <p:cNvPr id="2" name="Title 1">
            <a:extLst>
              <a:ext uri="{FF2B5EF4-FFF2-40B4-BE49-F238E27FC236}">
                <a16:creationId xmlns:a16="http://schemas.microsoft.com/office/drawing/2014/main" xmlns="" id="{9FCB7E5B-8D10-4C16-8EEA-E9F3A15B8BE7}"/>
              </a:ext>
            </a:extLst>
          </p:cNvPr>
          <p:cNvSpPr>
            <a:spLocks noGrp="1"/>
          </p:cNvSpPr>
          <p:nvPr>
            <p:ph type="title"/>
          </p:nvPr>
        </p:nvSpPr>
        <p:spPr>
          <a:xfrm>
            <a:off x="801098" y="1396289"/>
            <a:ext cx="5734174" cy="1325563"/>
          </a:xfrm>
        </p:spPr>
        <p:txBody>
          <a:bodyPr>
            <a:normAutofit/>
          </a:bodyPr>
          <a:lstStyle/>
          <a:p>
            <a:r>
              <a:rPr lang="en-GB"/>
              <a:t>Public writing today</a:t>
            </a:r>
            <a:endParaRPr lang="en-GB" dirty="0"/>
          </a:p>
        </p:txBody>
      </p:sp>
    </p:spTree>
    <p:extLst>
      <p:ext uri="{BB962C8B-B14F-4D97-AF65-F5344CB8AC3E}">
        <p14:creationId xmlns:p14="http://schemas.microsoft.com/office/powerpoint/2010/main" val="1435620993"/>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xmlns="" id="{83FA766D-3260-4E0A-9E7F-A2C93DFF19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46518"/>
            <a:ext cx="4100079" cy="6194580"/>
          </a:xfrm>
          <a:custGeom>
            <a:avLst/>
            <a:gdLst>
              <a:gd name="connsiteX0" fmla="*/ 1002789 w 4100079"/>
              <a:gd name="connsiteY0" fmla="*/ 0 h 6194580"/>
              <a:gd name="connsiteX1" fmla="*/ 4100079 w 4100079"/>
              <a:gd name="connsiteY1" fmla="*/ 3097290 h 6194580"/>
              <a:gd name="connsiteX2" fmla="*/ 1002789 w 4100079"/>
              <a:gd name="connsiteY2" fmla="*/ 6194580 h 6194580"/>
              <a:gd name="connsiteX3" fmla="*/ 81750 w 4100079"/>
              <a:gd name="connsiteY3" fmla="*/ 6055332 h 6194580"/>
              <a:gd name="connsiteX4" fmla="*/ 0 w 4100079"/>
              <a:gd name="connsiteY4" fmla="*/ 6025411 h 6194580"/>
              <a:gd name="connsiteX5" fmla="*/ 0 w 4100079"/>
              <a:gd name="connsiteY5" fmla="*/ 169169 h 6194580"/>
              <a:gd name="connsiteX6" fmla="*/ 81750 w 4100079"/>
              <a:gd name="connsiteY6" fmla="*/ 139248 h 6194580"/>
              <a:gd name="connsiteX7" fmla="*/ 1002789 w 4100079"/>
              <a:gd name="connsiteY7" fmla="*/ 0 h 6194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0079" h="6194580">
                <a:moveTo>
                  <a:pt x="1002789" y="0"/>
                </a:moveTo>
                <a:cubicBezTo>
                  <a:pt x="2713375" y="0"/>
                  <a:pt x="4100079" y="1386704"/>
                  <a:pt x="4100079" y="3097290"/>
                </a:cubicBezTo>
                <a:cubicBezTo>
                  <a:pt x="4100079" y="4807876"/>
                  <a:pt x="2713375" y="6194580"/>
                  <a:pt x="1002789" y="6194580"/>
                </a:cubicBezTo>
                <a:cubicBezTo>
                  <a:pt x="682054" y="6194580"/>
                  <a:pt x="372706" y="6145829"/>
                  <a:pt x="81750" y="6055332"/>
                </a:cubicBezTo>
                <a:lnTo>
                  <a:pt x="0" y="6025411"/>
                </a:lnTo>
                <a:lnTo>
                  <a:pt x="0" y="169169"/>
                </a:lnTo>
                <a:lnTo>
                  <a:pt x="81750" y="139248"/>
                </a:lnTo>
                <a:cubicBezTo>
                  <a:pt x="372706" y="48751"/>
                  <a:pt x="682054" y="0"/>
                  <a:pt x="100278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4318" r="25352" b="2"/>
          <a:stretch/>
        </p:blipFill>
        <p:spPr>
          <a:xfrm>
            <a:off x="20" y="413156"/>
            <a:ext cx="3933420" cy="5861304"/>
          </a:xfrm>
          <a:custGeom>
            <a:avLst/>
            <a:gdLst>
              <a:gd name="connsiteX0" fmla="*/ 1002788 w 3933440"/>
              <a:gd name="connsiteY0" fmla="*/ 0 h 5861304"/>
              <a:gd name="connsiteX1" fmla="*/ 3933440 w 3933440"/>
              <a:gd name="connsiteY1" fmla="*/ 2930652 h 5861304"/>
              <a:gd name="connsiteX2" fmla="*/ 1002788 w 3933440"/>
              <a:gd name="connsiteY2" fmla="*/ 5861304 h 5861304"/>
              <a:gd name="connsiteX3" fmla="*/ 131302 w 3933440"/>
              <a:gd name="connsiteY3" fmla="*/ 5729548 h 5861304"/>
              <a:gd name="connsiteX4" fmla="*/ 0 w 3933440"/>
              <a:gd name="connsiteY4" fmla="*/ 5681491 h 5861304"/>
              <a:gd name="connsiteX5" fmla="*/ 0 w 3933440"/>
              <a:gd name="connsiteY5" fmla="*/ 179814 h 5861304"/>
              <a:gd name="connsiteX6" fmla="*/ 131302 w 3933440"/>
              <a:gd name="connsiteY6" fmla="*/ 131756 h 5861304"/>
              <a:gd name="connsiteX7" fmla="*/ 1002788 w 3933440"/>
              <a:gd name="connsiteY7" fmla="*/ 0 h 58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440" h="5861304">
                <a:moveTo>
                  <a:pt x="1002788" y="0"/>
                </a:moveTo>
                <a:cubicBezTo>
                  <a:pt x="2621342" y="0"/>
                  <a:pt x="3933440" y="1312098"/>
                  <a:pt x="3933440" y="2930652"/>
                </a:cubicBezTo>
                <a:cubicBezTo>
                  <a:pt x="3933440" y="4549206"/>
                  <a:pt x="2621342" y="5861304"/>
                  <a:pt x="1002788" y="5861304"/>
                </a:cubicBezTo>
                <a:cubicBezTo>
                  <a:pt x="699309" y="5861304"/>
                  <a:pt x="406604" y="5815176"/>
                  <a:pt x="131302" y="5729548"/>
                </a:cubicBezTo>
                <a:lnTo>
                  <a:pt x="0" y="5681491"/>
                </a:lnTo>
                <a:lnTo>
                  <a:pt x="0" y="179814"/>
                </a:lnTo>
                <a:lnTo>
                  <a:pt x="131302" y="131756"/>
                </a:lnTo>
                <a:cubicBezTo>
                  <a:pt x="406604" y="46129"/>
                  <a:pt x="699309" y="0"/>
                  <a:pt x="1002788" y="0"/>
                </a:cubicBezTo>
                <a:close/>
              </a:path>
            </a:pathLst>
          </a:custGeom>
        </p:spPr>
      </p:pic>
      <p:sp>
        <p:nvSpPr>
          <p:cNvPr id="12" name="Freeform: Shape 11">
            <a:extLst>
              <a:ext uri="{FF2B5EF4-FFF2-40B4-BE49-F238E27FC236}">
                <a16:creationId xmlns:a16="http://schemas.microsoft.com/office/drawing/2014/main" xmlns="" id="{CB435A06-5FFD-4CF8-BE06-3796EC42003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353543" y="0"/>
            <a:ext cx="3566160" cy="3159748"/>
          </a:xfrm>
          <a:custGeom>
            <a:avLst/>
            <a:gdLst>
              <a:gd name="connsiteX0" fmla="*/ 649888 w 3566160"/>
              <a:gd name="connsiteY0" fmla="*/ 0 h 3159748"/>
              <a:gd name="connsiteX1" fmla="*/ 2916273 w 3566160"/>
              <a:gd name="connsiteY1" fmla="*/ 0 h 3159748"/>
              <a:gd name="connsiteX2" fmla="*/ 2917285 w 3566160"/>
              <a:gd name="connsiteY2" fmla="*/ 757 h 3159748"/>
              <a:gd name="connsiteX3" fmla="*/ 3566160 w 3566160"/>
              <a:gd name="connsiteY3" fmla="*/ 1376668 h 3159748"/>
              <a:gd name="connsiteX4" fmla="*/ 1783080 w 3566160"/>
              <a:gd name="connsiteY4" fmla="*/ 3159748 h 3159748"/>
              <a:gd name="connsiteX5" fmla="*/ 0 w 3566160"/>
              <a:gd name="connsiteY5" fmla="*/ 1376668 h 3159748"/>
              <a:gd name="connsiteX6" fmla="*/ 648876 w 3566160"/>
              <a:gd name="connsiteY6" fmla="*/ 757 h 3159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6160" h="3159748">
                <a:moveTo>
                  <a:pt x="649888" y="0"/>
                </a:moveTo>
                <a:lnTo>
                  <a:pt x="2916273" y="0"/>
                </a:lnTo>
                <a:lnTo>
                  <a:pt x="2917285" y="757"/>
                </a:lnTo>
                <a:cubicBezTo>
                  <a:pt x="3313569" y="327800"/>
                  <a:pt x="3566160" y="822736"/>
                  <a:pt x="3566160" y="1376668"/>
                </a:cubicBezTo>
                <a:cubicBezTo>
                  <a:pt x="3566160" y="2361436"/>
                  <a:pt x="2767848" y="3159748"/>
                  <a:pt x="1783080" y="3159748"/>
                </a:cubicBezTo>
                <a:cubicBezTo>
                  <a:pt x="798312" y="3159748"/>
                  <a:pt x="0" y="2361436"/>
                  <a:pt x="0" y="1376668"/>
                </a:cubicBezTo>
                <a:cubicBezTo>
                  <a:pt x="0" y="822736"/>
                  <a:pt x="252591" y="327800"/>
                  <a:pt x="648876" y="7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6609" r="12337" b="2"/>
          <a:stretch/>
        </p:blipFill>
        <p:spPr>
          <a:xfrm>
            <a:off x="4518135" y="10"/>
            <a:ext cx="3236976" cy="2995146"/>
          </a:xfrm>
          <a:custGeom>
            <a:avLst/>
            <a:gdLst>
              <a:gd name="connsiteX0" fmla="*/ 770517 w 3236976"/>
              <a:gd name="connsiteY0" fmla="*/ 0 h 2995156"/>
              <a:gd name="connsiteX1" fmla="*/ 2466460 w 3236976"/>
              <a:gd name="connsiteY1" fmla="*/ 0 h 2995156"/>
              <a:gd name="connsiteX2" fmla="*/ 2523400 w 3236976"/>
              <a:gd name="connsiteY2" fmla="*/ 34592 h 2995156"/>
              <a:gd name="connsiteX3" fmla="*/ 3236976 w 3236976"/>
              <a:gd name="connsiteY3" fmla="*/ 1376668 h 2995156"/>
              <a:gd name="connsiteX4" fmla="*/ 1618488 w 3236976"/>
              <a:gd name="connsiteY4" fmla="*/ 2995156 h 2995156"/>
              <a:gd name="connsiteX5" fmla="*/ 0 w 3236976"/>
              <a:gd name="connsiteY5" fmla="*/ 1376668 h 2995156"/>
              <a:gd name="connsiteX6" fmla="*/ 713576 w 3236976"/>
              <a:gd name="connsiteY6" fmla="*/ 34592 h 299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6976" h="2995156">
                <a:moveTo>
                  <a:pt x="770517" y="0"/>
                </a:moveTo>
                <a:lnTo>
                  <a:pt x="2466460" y="0"/>
                </a:lnTo>
                <a:lnTo>
                  <a:pt x="2523400" y="34592"/>
                </a:lnTo>
                <a:cubicBezTo>
                  <a:pt x="2953921" y="325446"/>
                  <a:pt x="3236976" y="818002"/>
                  <a:pt x="3236976" y="1376668"/>
                </a:cubicBezTo>
                <a:cubicBezTo>
                  <a:pt x="3236976" y="2270534"/>
                  <a:pt x="2512354" y="2995156"/>
                  <a:pt x="1618488" y="2995156"/>
                </a:cubicBezTo>
                <a:cubicBezTo>
                  <a:pt x="724622" y="2995156"/>
                  <a:pt x="0" y="2270534"/>
                  <a:pt x="0" y="1376668"/>
                </a:cubicBezTo>
                <a:cubicBezTo>
                  <a:pt x="0" y="818002"/>
                  <a:pt x="283056" y="325446"/>
                  <a:pt x="713576" y="34592"/>
                </a:cubicBezTo>
                <a:close/>
              </a:path>
            </a:pathLst>
          </a:custGeom>
        </p:spPr>
      </p:pic>
      <p:sp>
        <p:nvSpPr>
          <p:cNvPr id="14" name="Freeform: Shape 13">
            <a:extLst>
              <a:ext uri="{FF2B5EF4-FFF2-40B4-BE49-F238E27FC236}">
                <a16:creationId xmlns:a16="http://schemas.microsoft.com/office/drawing/2014/main" xmlns="" id="{5E10DA6E-C3FF-4539-BF84-4775BB7EC4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804396" y="2042"/>
            <a:ext cx="3387604" cy="4183848"/>
          </a:xfrm>
          <a:custGeom>
            <a:avLst/>
            <a:gdLst>
              <a:gd name="connsiteX0" fmla="*/ 420128 w 3387604"/>
              <a:gd name="connsiteY0" fmla="*/ 0 h 4183848"/>
              <a:gd name="connsiteX1" fmla="*/ 3387604 w 3387604"/>
              <a:gd name="connsiteY1" fmla="*/ 0 h 4183848"/>
              <a:gd name="connsiteX2" fmla="*/ 3387604 w 3387604"/>
              <a:gd name="connsiteY2" fmla="*/ 4101530 h 4183848"/>
              <a:gd name="connsiteX3" fmla="*/ 3283372 w 3387604"/>
              <a:gd name="connsiteY3" fmla="*/ 4128330 h 4183848"/>
              <a:gd name="connsiteX4" fmla="*/ 2732648 w 3387604"/>
              <a:gd name="connsiteY4" fmla="*/ 4183848 h 4183848"/>
              <a:gd name="connsiteX5" fmla="*/ 0 w 3387604"/>
              <a:gd name="connsiteY5" fmla="*/ 1451200 h 4183848"/>
              <a:gd name="connsiteX6" fmla="*/ 329816 w 3387604"/>
              <a:gd name="connsiteY6" fmla="*/ 148658 h 4183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87604" h="4183848">
                <a:moveTo>
                  <a:pt x="420128" y="0"/>
                </a:moveTo>
                <a:lnTo>
                  <a:pt x="3387604" y="0"/>
                </a:lnTo>
                <a:lnTo>
                  <a:pt x="3387604" y="4101530"/>
                </a:lnTo>
                <a:lnTo>
                  <a:pt x="3283372" y="4128330"/>
                </a:lnTo>
                <a:cubicBezTo>
                  <a:pt x="3105483" y="4164732"/>
                  <a:pt x="2921298" y="4183848"/>
                  <a:pt x="2732648" y="4183848"/>
                </a:cubicBezTo>
                <a:cubicBezTo>
                  <a:pt x="1223448" y="4183848"/>
                  <a:pt x="0" y="2960400"/>
                  <a:pt x="0" y="1451200"/>
                </a:cubicBezTo>
                <a:cubicBezTo>
                  <a:pt x="0" y="979575"/>
                  <a:pt x="119477" y="535856"/>
                  <a:pt x="329816" y="14865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r="-1" b="6479"/>
          <a:stretch/>
        </p:blipFill>
        <p:spPr>
          <a:xfrm>
            <a:off x="8967592" y="2042"/>
            <a:ext cx="3224421" cy="4020664"/>
          </a:xfrm>
          <a:custGeom>
            <a:avLst/>
            <a:gdLst>
              <a:gd name="connsiteX0" fmla="*/ 449733 w 3224421"/>
              <a:gd name="connsiteY0" fmla="*/ 0 h 4020664"/>
              <a:gd name="connsiteX1" fmla="*/ 3224421 w 3224421"/>
              <a:gd name="connsiteY1" fmla="*/ 0 h 4020664"/>
              <a:gd name="connsiteX2" fmla="*/ 3224421 w 3224421"/>
              <a:gd name="connsiteY2" fmla="*/ 3933205 h 4020664"/>
              <a:gd name="connsiteX3" fmla="*/ 3087301 w 3224421"/>
              <a:gd name="connsiteY3" fmla="*/ 3968462 h 4020664"/>
              <a:gd name="connsiteX4" fmla="*/ 2569464 w 3224421"/>
              <a:gd name="connsiteY4" fmla="*/ 4020664 h 4020664"/>
              <a:gd name="connsiteX5" fmla="*/ 0 w 3224421"/>
              <a:gd name="connsiteY5" fmla="*/ 1451200 h 4020664"/>
              <a:gd name="connsiteX6" fmla="*/ 438824 w 3224421"/>
              <a:gd name="connsiteY6" fmla="*/ 14588 h 402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4421" h="4020664">
                <a:moveTo>
                  <a:pt x="449733" y="0"/>
                </a:moveTo>
                <a:lnTo>
                  <a:pt x="3224421" y="0"/>
                </a:lnTo>
                <a:lnTo>
                  <a:pt x="3224421" y="3933205"/>
                </a:lnTo>
                <a:lnTo>
                  <a:pt x="3087301" y="3968462"/>
                </a:lnTo>
                <a:cubicBezTo>
                  <a:pt x="2920035" y="4002689"/>
                  <a:pt x="2746849" y="4020664"/>
                  <a:pt x="2569464" y="4020664"/>
                </a:cubicBezTo>
                <a:cubicBezTo>
                  <a:pt x="1150388" y="4020664"/>
                  <a:pt x="0" y="2870276"/>
                  <a:pt x="0" y="1451200"/>
                </a:cubicBezTo>
                <a:cubicBezTo>
                  <a:pt x="0" y="919047"/>
                  <a:pt x="161773" y="424677"/>
                  <a:pt x="438824" y="14588"/>
                </a:cubicBezTo>
                <a:close/>
              </a:path>
            </a:pathLst>
          </a:custGeom>
        </p:spPr>
      </p:pic>
      <p:sp>
        <p:nvSpPr>
          <p:cNvPr id="2" name="Title 1"/>
          <p:cNvSpPr>
            <a:spLocks noGrp="1"/>
          </p:cNvSpPr>
          <p:nvPr>
            <p:ph type="title"/>
          </p:nvPr>
        </p:nvSpPr>
        <p:spPr>
          <a:xfrm>
            <a:off x="4654295" y="4522156"/>
            <a:ext cx="5609222" cy="1363215"/>
          </a:xfrm>
        </p:spPr>
        <p:txBody>
          <a:bodyPr vert="horz" lIns="91440" tIns="45720" rIns="91440" bIns="45720" rtlCol="0" anchor="t">
            <a:normAutofit/>
          </a:bodyPr>
          <a:lstStyle/>
          <a:p>
            <a:r>
              <a:rPr lang="en-US" kern="1200">
                <a:solidFill>
                  <a:schemeClr val="tx1"/>
                </a:solidFill>
                <a:latin typeface="+mj-lt"/>
                <a:ea typeface="+mj-ea"/>
                <a:cs typeface="+mj-cs"/>
              </a:rPr>
              <a:t>Egyptian finds from Temple of Isis</a:t>
            </a:r>
          </a:p>
        </p:txBody>
      </p:sp>
    </p:spTree>
    <p:extLst>
      <p:ext uri="{BB962C8B-B14F-4D97-AF65-F5344CB8AC3E}">
        <p14:creationId xmlns:p14="http://schemas.microsoft.com/office/powerpoint/2010/main" val="3531883351"/>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03512" y="274638"/>
            <a:ext cx="8784976" cy="1143000"/>
          </a:xfrm>
        </p:spPr>
        <p:txBody>
          <a:bodyPr>
            <a:normAutofit fontScale="90000"/>
          </a:bodyPr>
          <a:lstStyle/>
          <a:p>
            <a:r>
              <a:rPr lang="en-GB" sz="4000" dirty="0"/>
              <a:t>House of the </a:t>
            </a:r>
            <a:r>
              <a:rPr lang="en-GB" sz="4000" dirty="0" err="1"/>
              <a:t>Diadumeni</a:t>
            </a:r>
            <a:r>
              <a:rPr lang="en-GB" sz="4000" dirty="0"/>
              <a:t>/ M. </a:t>
            </a:r>
            <a:r>
              <a:rPr lang="en-GB" sz="4000" dirty="0" err="1"/>
              <a:t>Epidius</a:t>
            </a:r>
            <a:r>
              <a:rPr lang="en-GB" sz="4000" dirty="0"/>
              <a:t> Rufus </a:t>
            </a:r>
            <a:br>
              <a:rPr lang="en-GB" sz="4000" dirty="0"/>
            </a:br>
            <a:r>
              <a:rPr lang="en-GB" sz="4000" dirty="0"/>
              <a:t>		</a:t>
            </a:r>
            <a:r>
              <a:rPr lang="en-GB" dirty="0"/>
              <a:t>IX.i.20, </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805616" y="3736040"/>
            <a:ext cx="4754880" cy="300532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9384" y="886968"/>
            <a:ext cx="3206496" cy="5084064"/>
          </a:xfrm>
          <a:prstGeom prst="rect">
            <a:avLst/>
          </a:prstGeom>
        </p:spPr>
      </p:pic>
      <p:cxnSp>
        <p:nvCxnSpPr>
          <p:cNvPr id="7" name="Straight Arrow Connector 6"/>
          <p:cNvCxnSpPr/>
          <p:nvPr/>
        </p:nvCxnSpPr>
        <p:spPr>
          <a:xfrm flipH="1" flipV="1">
            <a:off x="3412632" y="4293096"/>
            <a:ext cx="3907504" cy="20882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5159896" y="1700809"/>
            <a:ext cx="5256584" cy="2062103"/>
          </a:xfrm>
          <a:prstGeom prst="rect">
            <a:avLst/>
          </a:prstGeom>
          <a:noFill/>
        </p:spPr>
        <p:txBody>
          <a:bodyPr wrap="square" rtlCol="0">
            <a:spAutoFit/>
          </a:bodyPr>
          <a:lstStyle/>
          <a:p>
            <a:r>
              <a:rPr lang="en-GB" sz="3200" dirty="0"/>
              <a:t>To the </a:t>
            </a:r>
            <a:r>
              <a:rPr lang="en-GB" sz="3200" i="1" dirty="0"/>
              <a:t>genius </a:t>
            </a:r>
            <a:r>
              <a:rPr lang="en-GB" sz="3200" dirty="0"/>
              <a:t>of our Marcus and to the </a:t>
            </a:r>
            <a:r>
              <a:rPr lang="en-GB" sz="3200" dirty="0" err="1"/>
              <a:t>Lares</a:t>
            </a:r>
            <a:r>
              <a:rPr lang="en-GB" sz="3200" dirty="0"/>
              <a:t>. The two </a:t>
            </a:r>
            <a:r>
              <a:rPr lang="en-GB" sz="3200" dirty="0" err="1"/>
              <a:t>Diadumeni</a:t>
            </a:r>
            <a:r>
              <a:rPr lang="en-GB" sz="3200" dirty="0"/>
              <a:t>, freedmen (set this up).</a:t>
            </a:r>
          </a:p>
        </p:txBody>
      </p:sp>
      <p:cxnSp>
        <p:nvCxnSpPr>
          <p:cNvPr id="10" name="Elbow Connector 9"/>
          <p:cNvCxnSpPr/>
          <p:nvPr/>
        </p:nvCxnSpPr>
        <p:spPr>
          <a:xfrm rot="5400000">
            <a:off x="7212124" y="4185084"/>
            <a:ext cx="3168352" cy="1224136"/>
          </a:xfrm>
          <a:prstGeom prst="bentConnector3">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931492448"/>
      </p:ext>
    </p:extLst>
  </p:cSld>
  <p:clrMapOvr>
    <a:masterClrMapping/>
  </p:clrMapOvr>
  <p:transition xmlns:p14="http://schemas.microsoft.com/office/powerpoint/2010/main" spd="slow">
    <p:cover/>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xmlns="" id="{3B0DF90E-6BAD-4E82-8FDF-717C9A3573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3">
            <a:extLst>
              <a:ext uri="{FF2B5EF4-FFF2-40B4-BE49-F238E27FC236}">
                <a16:creationId xmlns:a16="http://schemas.microsoft.com/office/drawing/2014/main" xmlns="" id="{13DCC859-0434-4BB8-B6C5-09C88AE698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1">
            <a:extLst>
              <a:ext uri="{FF2B5EF4-FFF2-40B4-BE49-F238E27FC236}">
                <a16:creationId xmlns:a16="http://schemas.microsoft.com/office/drawing/2014/main" xmlns="" id="{08E7ACFB-B791-4C23-8B17-013FEDC09A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D01AD153-6BC4-4002-8910-60ABCC6164E4}"/>
              </a:ext>
            </a:extLst>
          </p:cNvPr>
          <p:cNvSpPr>
            <a:spLocks noGrp="1"/>
          </p:cNvSpPr>
          <p:nvPr>
            <p:ph type="title"/>
          </p:nvPr>
        </p:nvSpPr>
        <p:spPr>
          <a:xfrm>
            <a:off x="833002" y="365125"/>
            <a:ext cx="10520702" cy="1325563"/>
          </a:xfrm>
        </p:spPr>
        <p:txBody>
          <a:bodyPr>
            <a:normAutofit/>
          </a:bodyPr>
          <a:lstStyle/>
          <a:p>
            <a:r>
              <a:rPr lang="en-GB"/>
              <a:t>Final Question</a:t>
            </a:r>
          </a:p>
        </p:txBody>
      </p:sp>
      <p:graphicFrame>
        <p:nvGraphicFramePr>
          <p:cNvPr id="16" name="Content Placeholder 2">
            <a:extLst>
              <a:ext uri="{FF2B5EF4-FFF2-40B4-BE49-F238E27FC236}">
                <a16:creationId xmlns:a16="http://schemas.microsoft.com/office/drawing/2014/main" xmlns="" id="{28B343FF-EEAB-499A-9417-12D4E529808C}"/>
              </a:ext>
            </a:extLst>
          </p:cNvPr>
          <p:cNvGraphicFramePr>
            <a:graphicFrameLocks noGrp="1"/>
          </p:cNvGraphicFramePr>
          <p:nvPr>
            <p:ph idx="1"/>
            <p:extLst>
              <p:ext uri="{D42A27DB-BD31-4B8C-83A1-F6EECF244321}">
                <p14:modId xmlns:p14="http://schemas.microsoft.com/office/powerpoint/2010/main" val="3970364774"/>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799497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F4975076-E0FC-4DD3-89B9-2E7E18F40232}"/>
              </a:ext>
            </a:extLst>
          </p:cNvPr>
          <p:cNvSpPr>
            <a:spLocks noGrp="1"/>
          </p:cNvSpPr>
          <p:nvPr>
            <p:ph type="title"/>
          </p:nvPr>
        </p:nvSpPr>
        <p:spPr>
          <a:xfrm>
            <a:off x="838200" y="963877"/>
            <a:ext cx="3494362" cy="4930246"/>
          </a:xfrm>
        </p:spPr>
        <p:txBody>
          <a:bodyPr>
            <a:normAutofit/>
          </a:bodyPr>
          <a:lstStyle/>
          <a:p>
            <a:pPr algn="r"/>
            <a:r>
              <a:rPr lang="en-GB">
                <a:solidFill>
                  <a:schemeClr val="accent1"/>
                </a:solidFill>
              </a:rPr>
              <a:t>A quick question</a:t>
            </a:r>
          </a:p>
        </p:txBody>
      </p:sp>
      <p:sp>
        <p:nvSpPr>
          <p:cNvPr id="3" name="Content Placeholder 2">
            <a:extLst>
              <a:ext uri="{FF2B5EF4-FFF2-40B4-BE49-F238E27FC236}">
                <a16:creationId xmlns:a16="http://schemas.microsoft.com/office/drawing/2014/main" xmlns="" id="{A8B835D9-639C-47F2-820B-8EBFC9355E4A}"/>
              </a:ext>
            </a:extLst>
          </p:cNvPr>
          <p:cNvSpPr>
            <a:spLocks noGrp="1"/>
          </p:cNvSpPr>
          <p:nvPr>
            <p:ph idx="1"/>
          </p:nvPr>
        </p:nvSpPr>
        <p:spPr>
          <a:xfrm>
            <a:off x="4976031" y="963877"/>
            <a:ext cx="6377769" cy="4930246"/>
          </a:xfrm>
        </p:spPr>
        <p:txBody>
          <a:bodyPr anchor="ctr">
            <a:normAutofit/>
          </a:bodyPr>
          <a:lstStyle/>
          <a:p>
            <a:r>
              <a:rPr lang="en-GB" sz="2400"/>
              <a:t>Can you think of an example of the display of writing in the modern world?</a:t>
            </a:r>
          </a:p>
          <a:p>
            <a:r>
              <a:rPr lang="en-GB" sz="2400"/>
              <a:t>Please jot it down/ remember it for the end of this session.</a:t>
            </a:r>
          </a:p>
        </p:txBody>
      </p:sp>
    </p:spTree>
    <p:extLst>
      <p:ext uri="{BB962C8B-B14F-4D97-AF65-F5344CB8AC3E}">
        <p14:creationId xmlns:p14="http://schemas.microsoft.com/office/powerpoint/2010/main" val="3113315656"/>
      </p:ext>
    </p:extLst>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xmlns="" id="{72BD50BC-5535-4264-886A-CF11008A7737}"/>
              </a:ext>
            </a:extLst>
          </p:cNvPr>
          <p:cNvSpPr>
            <a:spLocks noGrp="1"/>
          </p:cNvSpPr>
          <p:nvPr>
            <p:ph type="title"/>
          </p:nvPr>
        </p:nvSpPr>
        <p:spPr>
          <a:xfrm>
            <a:off x="838200" y="963877"/>
            <a:ext cx="3494362" cy="4930246"/>
          </a:xfrm>
        </p:spPr>
        <p:txBody>
          <a:bodyPr>
            <a:normAutofit/>
          </a:bodyPr>
          <a:lstStyle/>
          <a:p>
            <a:pPr algn="r"/>
            <a:r>
              <a:rPr lang="en-GB" i="1" dirty="0">
                <a:solidFill>
                  <a:schemeClr val="accent1"/>
                </a:solidFill>
              </a:rPr>
              <a:t>Res Gestae </a:t>
            </a:r>
            <a:r>
              <a:rPr lang="en-GB" i="1" dirty="0" err="1">
                <a:solidFill>
                  <a:schemeClr val="accent1"/>
                </a:solidFill>
              </a:rPr>
              <a:t>divi</a:t>
            </a:r>
            <a:r>
              <a:rPr lang="en-GB" i="1" dirty="0">
                <a:solidFill>
                  <a:schemeClr val="accent1"/>
                </a:solidFill>
              </a:rPr>
              <a:t> </a:t>
            </a:r>
            <a:r>
              <a:rPr lang="en-GB" i="1" dirty="0" err="1">
                <a:solidFill>
                  <a:schemeClr val="accent1"/>
                </a:solidFill>
              </a:rPr>
              <a:t>Augusti</a:t>
            </a:r>
            <a:r>
              <a:rPr lang="en-GB" dirty="0">
                <a:solidFill>
                  <a:schemeClr val="accent1"/>
                </a:solidFill>
              </a:rPr>
              <a:t/>
            </a:r>
            <a:br>
              <a:rPr lang="en-GB" dirty="0">
                <a:solidFill>
                  <a:schemeClr val="accent1"/>
                </a:solidFill>
              </a:rPr>
            </a:br>
            <a:r>
              <a:rPr lang="en-GB" dirty="0">
                <a:solidFill>
                  <a:schemeClr val="accent1"/>
                </a:solidFill>
              </a:rPr>
              <a:t/>
            </a:r>
            <a:br>
              <a:rPr lang="en-GB" dirty="0">
                <a:solidFill>
                  <a:schemeClr val="accent1"/>
                </a:solidFill>
              </a:rPr>
            </a:br>
            <a:r>
              <a:rPr lang="en-GB" dirty="0">
                <a:solidFill>
                  <a:schemeClr val="accent1"/>
                </a:solidFill>
              </a:rPr>
              <a:t>Achievements of the deified Augustus</a:t>
            </a:r>
          </a:p>
        </p:txBody>
      </p:sp>
      <p:sp>
        <p:nvSpPr>
          <p:cNvPr id="4" name="Rectangle 1">
            <a:extLst>
              <a:ext uri="{FF2B5EF4-FFF2-40B4-BE49-F238E27FC236}">
                <a16:creationId xmlns:a16="http://schemas.microsoft.com/office/drawing/2014/main" xmlns="" id="{47B5256E-5934-45BF-B3C2-FF99CAC1020B}"/>
              </a:ext>
            </a:extLst>
          </p:cNvPr>
          <p:cNvSpPr>
            <a:spLocks noGrp="1" noChangeArrowheads="1"/>
          </p:cNvSpPr>
          <p:nvPr>
            <p:ph idx="1"/>
          </p:nvPr>
        </p:nvSpPr>
        <p:spPr bwMode="auto">
          <a:xfrm>
            <a:off x="4976031" y="963877"/>
            <a:ext cx="6377769" cy="4930246"/>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p>
            <a:pPr marL="0" marR="0" lvl="0" indent="0" defTabSz="914400" rtl="0" eaLnBrk="0" fontAlgn="base" latinLnBrk="0" hangingPunct="0">
              <a:spcBef>
                <a:spcPct val="0"/>
              </a:spcBef>
              <a:spcAft>
                <a:spcPts val="600"/>
              </a:spcAft>
              <a:buClrTx/>
              <a:buSzTx/>
              <a:buFontTx/>
              <a:buNone/>
              <a:tabLst/>
            </a:pPr>
            <a:r>
              <a:rPr kumimoji="0" lang="en-GB" altLang="en-US" sz="2400" b="0" i="0" u="none" strike="noStrike" cap="none" normalizeH="0" baseline="0" dirty="0">
                <a:ln>
                  <a:noFill/>
                </a:ln>
                <a:effectLst/>
                <a:latin typeface="Arial" panose="020B0604020202020204" pitchFamily="34" charset="0"/>
                <a:ea typeface="Times New Roman" panose="02020603050405020304" pitchFamily="18" charset="0"/>
              </a:rPr>
              <a:t>Below is a copy of the achievements of the deified Augustus, by which he made the world subject to the rule of the Roman people, and of the expenses which he incurred for the state and people of Rome, </a:t>
            </a:r>
            <a:r>
              <a:rPr kumimoji="0" lang="en-GB" altLang="en-US" sz="2400" b="1" i="0" u="none" strike="noStrike" cap="none" normalizeH="0" baseline="0" dirty="0">
                <a:ln>
                  <a:noFill/>
                </a:ln>
                <a:effectLst/>
                <a:latin typeface="Arial" panose="020B0604020202020204" pitchFamily="34" charset="0"/>
                <a:ea typeface="Times New Roman" panose="02020603050405020304" pitchFamily="18" charset="0"/>
              </a:rPr>
              <a:t>as inscribed upon two bronze columns which have been set up at Rome</a:t>
            </a:r>
            <a:r>
              <a:rPr kumimoji="0" lang="en-GB" altLang="en-US" sz="2400" b="0" i="0" u="none" strike="noStrike" cap="none" normalizeH="0" baseline="0" dirty="0">
                <a:ln>
                  <a:noFill/>
                </a:ln>
                <a:effectLst/>
                <a:latin typeface="Arial" panose="020B0604020202020204" pitchFamily="34" charset="0"/>
                <a:ea typeface="Times New Roman" panose="02020603050405020304" pitchFamily="18" charset="0"/>
              </a:rPr>
              <a:t>.</a:t>
            </a:r>
            <a:r>
              <a:rPr kumimoji="0" lang="en-GB" altLang="en-US" sz="2400" b="0" i="0" u="none" strike="noStrike" cap="none" normalizeH="0" baseline="0" dirty="0">
                <a:ln>
                  <a:noFill/>
                </a:ln>
                <a:effectLst/>
                <a:latin typeface="Arial" panose="020B0604020202020204" pitchFamily="34" charset="0"/>
              </a:rPr>
              <a:t> </a:t>
            </a:r>
          </a:p>
        </p:txBody>
      </p:sp>
    </p:spTree>
    <p:extLst>
      <p:ext uri="{BB962C8B-B14F-4D97-AF65-F5344CB8AC3E}">
        <p14:creationId xmlns:p14="http://schemas.microsoft.com/office/powerpoint/2010/main" val="7024030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xmlns="" id="{DB146403-F3D6-484B-B2ED-97F9565D037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xmlns=""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ree, green&#10;&#10;Description generated with high confidenc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830" y="307731"/>
            <a:ext cx="5044336" cy="3997637"/>
          </a:xfrm>
          <a:prstGeom prst="rect">
            <a:avLst/>
          </a:prstGeom>
        </p:spPr>
      </p:pic>
      <p:pic>
        <p:nvPicPr>
          <p:cNvPr id="4" name="Content Placeholder 3" descr="A large white building&#10;&#10;Description generated with very high confidenc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16043" y="1604100"/>
            <a:ext cx="5455917" cy="1404898"/>
          </a:xfrm>
          <a:prstGeom prst="rect">
            <a:avLst/>
          </a:prstGeom>
        </p:spPr>
      </p:pic>
      <p:cxnSp>
        <p:nvCxnSpPr>
          <p:cNvPr id="14" name="Straight Connector 13">
            <a:extLst>
              <a:ext uri="{FF2B5EF4-FFF2-40B4-BE49-F238E27FC236}">
                <a16:creationId xmlns:a16="http://schemas.microsoft.com/office/drawing/2014/main" xmlns=""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3800" i="1" dirty="0">
                <a:solidFill>
                  <a:srgbClr val="FFFFFF"/>
                </a:solidFill>
              </a:rPr>
              <a:t>Res Gestae </a:t>
            </a:r>
            <a:r>
              <a:rPr lang="en-US" sz="3800" dirty="0">
                <a:solidFill>
                  <a:srgbClr val="FFFFFF"/>
                </a:solidFill>
              </a:rPr>
              <a:t>at Augustus’ Mausoleum – a reconstruction</a:t>
            </a:r>
          </a:p>
        </p:txBody>
      </p:sp>
    </p:spTree>
    <p:extLst>
      <p:ext uri="{BB962C8B-B14F-4D97-AF65-F5344CB8AC3E}">
        <p14:creationId xmlns:p14="http://schemas.microsoft.com/office/powerpoint/2010/main" val="1769350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8" name="Rectangle 72">
            <a:extLst>
              <a:ext uri="{FF2B5EF4-FFF2-40B4-BE49-F238E27FC236}">
                <a16:creationId xmlns:a16="http://schemas.microsoft.com/office/drawing/2014/main" xmlns="" id="{6753252F-4873-4F63-801D-CC719279A7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39" name="Rectangle 74">
            <a:extLst>
              <a:ext uri="{FF2B5EF4-FFF2-40B4-BE49-F238E27FC236}">
                <a16:creationId xmlns:a16="http://schemas.microsoft.com/office/drawing/2014/main" xmlns="" id="{047C8CCB-F95D-4249-92DD-651249D3535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013557" cy="6858000"/>
          </a:xfrm>
          <a:prstGeom prst="rect">
            <a:avLst/>
          </a:prstGeom>
          <a:solidFill>
            <a:srgbClr val="3955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6" name="Picture 4" descr="Ancyra Templ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038600" y="1037229"/>
            <a:ext cx="7188199" cy="478015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4" name="Rectangle 2"/>
          <p:cNvSpPr>
            <a:spLocks noGrp="1" noChangeArrowheads="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altLang="en-US" sz="2600" kern="1200">
                <a:solidFill>
                  <a:srgbClr val="FFFFFF"/>
                </a:solidFill>
                <a:latin typeface="+mj-lt"/>
                <a:ea typeface="+mj-ea"/>
                <a:cs typeface="+mj-cs"/>
              </a:rPr>
              <a:t>Temple of Rome and Augustus, Ancyra</a:t>
            </a:r>
          </a:p>
        </p:txBody>
      </p:sp>
    </p:spTree>
    <p:extLst>
      <p:ext uri="{BB962C8B-B14F-4D97-AF65-F5344CB8AC3E}">
        <p14:creationId xmlns:p14="http://schemas.microsoft.com/office/powerpoint/2010/main" val="3185005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38200" y="963877"/>
            <a:ext cx="3494362" cy="4930246"/>
          </a:xfrm>
        </p:spPr>
        <p:txBody>
          <a:bodyPr>
            <a:normAutofit/>
          </a:bodyPr>
          <a:lstStyle/>
          <a:p>
            <a:pPr algn="r"/>
            <a:r>
              <a:rPr lang="en-GB" dirty="0">
                <a:solidFill>
                  <a:schemeClr val="accent1"/>
                </a:solidFill>
              </a:rPr>
              <a:t>The whole truth?</a:t>
            </a:r>
            <a:br>
              <a:rPr lang="en-GB" dirty="0">
                <a:solidFill>
                  <a:schemeClr val="accent1"/>
                </a:solidFill>
              </a:rPr>
            </a:br>
            <a:endParaRPr lang="en-GB" dirty="0">
              <a:solidFill>
                <a:schemeClr val="accent1"/>
              </a:solidFill>
            </a:endParaRPr>
          </a:p>
        </p:txBody>
      </p:sp>
      <p:sp>
        <p:nvSpPr>
          <p:cNvPr id="3" name="Content Placeholder 2"/>
          <p:cNvSpPr>
            <a:spLocks noGrp="1"/>
          </p:cNvSpPr>
          <p:nvPr>
            <p:ph idx="1"/>
          </p:nvPr>
        </p:nvSpPr>
        <p:spPr>
          <a:xfrm>
            <a:off x="4976031" y="963877"/>
            <a:ext cx="6377769" cy="4930246"/>
          </a:xfrm>
        </p:spPr>
        <p:txBody>
          <a:bodyPr anchor="ctr">
            <a:normAutofit/>
          </a:bodyPr>
          <a:lstStyle/>
          <a:p>
            <a:pPr marL="0" indent="0">
              <a:buNone/>
            </a:pPr>
            <a:r>
              <a:rPr lang="en-GB" sz="2400" i="1" dirty="0"/>
              <a:t>RGDA </a:t>
            </a:r>
            <a:r>
              <a:rPr lang="en-GB" sz="2400" dirty="0"/>
              <a:t>25.1 </a:t>
            </a:r>
          </a:p>
          <a:p>
            <a:r>
              <a:rPr lang="en-GB" sz="2400" b="1" dirty="0"/>
              <a:t>I brought the sea under control from pirates</a:t>
            </a:r>
            <a:r>
              <a:rPr lang="en-GB" sz="2400" dirty="0"/>
              <a:t>. In this war I handed back to their masters for punishment almost 30,000 captured slaves who had run away from their masters and taken up arms against the state. </a:t>
            </a:r>
          </a:p>
          <a:p>
            <a:pPr marL="0" indent="0">
              <a:buNone/>
            </a:pPr>
            <a:endParaRPr lang="en-GB" sz="2400" i="1" dirty="0"/>
          </a:p>
        </p:txBody>
      </p:sp>
    </p:spTree>
    <p:extLst>
      <p:ext uri="{BB962C8B-B14F-4D97-AF65-F5344CB8AC3E}">
        <p14:creationId xmlns:p14="http://schemas.microsoft.com/office/powerpoint/2010/main" val="36212368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Sextus</a:t>
            </a:r>
            <a:r>
              <a:rPr lang="en-GB" dirty="0"/>
              <a:t> Pompey: pirate?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88518" y="1399545"/>
            <a:ext cx="5414963" cy="2657475"/>
          </a:xfrm>
        </p:spPr>
      </p:pic>
      <p:sp>
        <p:nvSpPr>
          <p:cNvPr id="6" name="TextBox 5"/>
          <p:cNvSpPr txBox="1"/>
          <p:nvPr/>
        </p:nvSpPr>
        <p:spPr>
          <a:xfrm>
            <a:off x="2711624" y="4057021"/>
            <a:ext cx="4176464" cy="3323987"/>
          </a:xfrm>
          <a:prstGeom prst="rect">
            <a:avLst/>
          </a:prstGeom>
          <a:noFill/>
        </p:spPr>
        <p:txBody>
          <a:bodyPr wrap="square" rtlCol="0">
            <a:spAutoFit/>
          </a:bodyPr>
          <a:lstStyle/>
          <a:p>
            <a:r>
              <a:rPr lang="en-GB" sz="2400" dirty="0"/>
              <a:t>MAG PIVS IMP ITER </a:t>
            </a:r>
          </a:p>
          <a:p>
            <a:r>
              <a:rPr lang="en-GB" sz="2400" dirty="0"/>
              <a:t>‘Great, loyal, commander for a second time’</a:t>
            </a:r>
          </a:p>
          <a:p>
            <a:r>
              <a:rPr lang="en-GB" sz="2000" dirty="0"/>
              <a:t>[ship with eagle, sceptre, and trident in front of column decorated with a statue of Neptune]</a:t>
            </a:r>
          </a:p>
          <a:p>
            <a:endParaRPr lang="en-GB" dirty="0"/>
          </a:p>
          <a:p>
            <a:endParaRPr lang="en-GB" sz="2400" dirty="0"/>
          </a:p>
          <a:p>
            <a:endParaRPr lang="en-GB" dirty="0"/>
          </a:p>
          <a:p>
            <a:endParaRPr lang="en-GB" dirty="0"/>
          </a:p>
        </p:txBody>
      </p:sp>
      <p:sp>
        <p:nvSpPr>
          <p:cNvPr id="5" name="TextBox 4"/>
          <p:cNvSpPr txBox="1"/>
          <p:nvPr/>
        </p:nvSpPr>
        <p:spPr>
          <a:xfrm>
            <a:off x="6888088" y="4057020"/>
            <a:ext cx="3024336" cy="2185214"/>
          </a:xfrm>
          <a:prstGeom prst="rect">
            <a:avLst/>
          </a:prstGeom>
          <a:noFill/>
        </p:spPr>
        <p:txBody>
          <a:bodyPr wrap="square" rtlCol="0">
            <a:spAutoFit/>
          </a:bodyPr>
          <a:lstStyle/>
          <a:p>
            <a:r>
              <a:rPr lang="en-GB" sz="2400" dirty="0"/>
              <a:t>PRAEF CLAS ET ORAE MARIT EX S C ‘commander of the fleet and coasts’ </a:t>
            </a:r>
          </a:p>
          <a:p>
            <a:r>
              <a:rPr lang="en-GB" sz="2000" dirty="0"/>
              <a:t>[Scylla, wielding a rudder as a club]</a:t>
            </a:r>
          </a:p>
        </p:txBody>
      </p:sp>
    </p:spTree>
    <p:extLst>
      <p:ext uri="{BB962C8B-B14F-4D97-AF65-F5344CB8AC3E}">
        <p14:creationId xmlns:p14="http://schemas.microsoft.com/office/powerpoint/2010/main" val="6531835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TotalTime>
  <Words>863</Words>
  <Application>Microsoft Macintosh PowerPoint</Application>
  <PresentationFormat>Custom</PresentationFormat>
  <Paragraphs>71</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‘From Emperors to Slaves:  Inscriptions in the Roman World’ </vt:lpstr>
      <vt:lpstr>‘Asda Price Promise. Permanently low prices forever’</vt:lpstr>
      <vt:lpstr>Public writing today</vt:lpstr>
      <vt:lpstr>A quick question</vt:lpstr>
      <vt:lpstr>Res Gestae divi Augusti  Achievements of the deified Augustus</vt:lpstr>
      <vt:lpstr>Res Gestae at Augustus’ Mausoleum – a reconstruction</vt:lpstr>
      <vt:lpstr>Temple of Rome and Augustus, Ancyra</vt:lpstr>
      <vt:lpstr>The whole truth? </vt:lpstr>
      <vt:lpstr>Sextus Pompey: pirate? </vt:lpstr>
      <vt:lpstr>Augustus’ self-presentation:  World Conquest</vt:lpstr>
      <vt:lpstr>Augustus’ self-presentation: Transformation of city of Rome </vt:lpstr>
      <vt:lpstr>Augustus’ self-presentation: Restoring religion </vt:lpstr>
      <vt:lpstr> Augustus’ self-presentation:  Restoring constitutional government</vt:lpstr>
      <vt:lpstr>Restoring constitutional government</vt:lpstr>
      <vt:lpstr>Senate and people of Rome</vt:lpstr>
      <vt:lpstr>Inscriptions at Pompeii</vt:lpstr>
      <vt:lpstr>A modern churchyard</vt:lpstr>
      <vt:lpstr>Pompeii, Street of Tombs outside Nucerian Gate</vt:lpstr>
      <vt:lpstr>Tomb of Munatius Faustus</vt:lpstr>
      <vt:lpstr>Tomb of Munatius Faustus, outside Nucerian Gate</vt:lpstr>
      <vt:lpstr>Pompeii, Street of Tombs outside Nucerian Gate</vt:lpstr>
      <vt:lpstr>Tomb set up by Naevoleia Tyche</vt:lpstr>
      <vt:lpstr>Naevoleia Tyche’s tomb: Front </vt:lpstr>
      <vt:lpstr>Naevoleia Tyche’s tomb – front &amp; right side</vt:lpstr>
      <vt:lpstr>Naevoleia Tyche’s tomb:  front and left side </vt:lpstr>
      <vt:lpstr>Temple of Isis</vt:lpstr>
      <vt:lpstr>Temple of Isis, interior</vt:lpstr>
      <vt:lpstr>Hieroglyphic stele</vt:lpstr>
      <vt:lpstr>Paintings from Temple of Isis</vt:lpstr>
      <vt:lpstr>Egyptian finds from Temple of Isis</vt:lpstr>
      <vt:lpstr>House of the Diadumeni/ M. Epidius Rufus    IX.i.20, </vt:lpstr>
      <vt:lpstr>Final 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Emperors to Slaves:  Inscriptions in the Roman World’ </dc:title>
  <dc:creator>Alison Cooley</dc:creator>
  <cp:lastModifiedBy>Paul Grigsby</cp:lastModifiedBy>
  <cp:revision>67</cp:revision>
  <dcterms:created xsi:type="dcterms:W3CDTF">2018-06-24T09:15:13Z</dcterms:created>
  <dcterms:modified xsi:type="dcterms:W3CDTF">2018-06-28T15:06:04Z</dcterms:modified>
</cp:coreProperties>
</file>