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8"/>
    <p:restoredTop sz="94679"/>
  </p:normalViewPr>
  <p:slideViewPr>
    <p:cSldViewPr snapToGrid="0">
      <p:cViewPr varScale="1">
        <p:scale>
          <a:sx n="65" d="100"/>
          <a:sy n="65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7DCB-78CB-C8E7-85F3-EDA09B69D8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ADE009-0013-05B3-0786-9F4B5C817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1D7BF-87C3-78FF-019F-5F964EEB5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13D4-80AC-A60B-E4C6-1A471AD1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035D3-8C56-933F-A2BF-5482BD4D1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394EE-C844-EA66-4165-6CA18164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40374-CA21-6E42-B34F-ABA521AAC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F925F-B313-8ACB-9F9D-24C1B7639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7DC00-0A11-37B8-92DE-E065D64C1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06EBB-D522-F78B-D413-8E91FD2B2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72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5C0E9E-75AC-AD55-79BC-67E83B5DD2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18F1E-9C50-0202-8440-2682BED7E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02295-8E80-4942-7CB2-00126B882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94949-37C9-4A54-C58A-BC09F3347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1A01E-C36D-2C60-0731-85A0A91C5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5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0F9C-4152-6B53-43AD-BC7B54D3C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DA1F5-68B4-8205-D11B-10821940A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FD8A7-871E-D315-D2AE-50A88F07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0C122-8EC4-6BE3-D89A-0DDFA857E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D55A6-86F0-E577-4F8B-5C6C85827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6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93D13-8024-C78D-CAA4-9670EA164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A9623-DA02-6EB0-9E23-0EE7C47D7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8BF48-B495-C698-F9ED-AF2E372C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6F35E-772A-17AF-8096-E909C823F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1222B-13E6-577D-816E-0EBB85F5D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1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291A3-5195-D112-E3CE-1F3D468E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92B6F-277E-7DBB-BBBC-2B583DAD4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76BE46-3762-2DE8-D348-C6EF914F0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43D32-EA7C-B087-BE7C-B5521C295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C4373-02E6-5F8D-4A16-B91906F09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191D4-631B-8E6E-44FC-6E6352602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7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13218-1401-FCD1-3020-FF4E3084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48FBF-3B0E-EE70-5D2A-CD8AA3F99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A2FDED-AC85-4441-5769-A220BA140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F176E-5A16-74EB-4E84-F7F49E438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59D924-142A-F073-A212-E7672F5A2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7A921E-1495-B7FF-CF80-23332475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2C905A-3843-B82A-58B6-7EDA8D6EA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AE8CCA-2997-49F8-F90D-2C75C7B79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6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F0F6E-91AB-18CC-F6BB-CD3D5094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8AA455-18C5-1D28-9362-D8C28BFEE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777E3-D9C0-7558-34F4-335A29EC7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77778-D79C-B7D4-6A5F-991B0434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2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5DA348-851B-646C-8F87-C7A4EA55E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72A8D-27C0-682D-FCEC-33BB7249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C6855-F412-B915-1B09-B431C3750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861CD-A961-7509-CAC2-2A2B64A7D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88D17-CF9B-61FE-FECA-4697E3752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0D8FF1-FE41-B3F1-33B3-961D625BA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6E7E80-F17C-B533-B933-1138ADE53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03FC4-999C-FCCB-7C35-51A7DE89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D4E6A-284B-3F83-DEF7-4471A72FC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6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540B4-F6BD-5452-89AA-BF6A7EA81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A9F792-6B08-7947-D66C-CF46C3925E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8905AA-3EDD-C34B-73E8-AA833BE43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652B25-936A-8C94-741A-D4AA1395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18230-2979-3B27-2A3C-A4AC1C0DA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CB251-8E2B-D43D-EFD5-26D2948DB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0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35DB94-C3B7-B22C-1B1F-2458EFD38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33C00A-E49E-AD07-D90B-15076609D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24361-4707-CE49-43D7-2B54D88F30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FF24B2-6E39-0346-AC2D-670B9BA8C0DE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91D1C-2A30-64F6-D7BE-43F068088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03277-CF36-78EB-26DB-964EC40A9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CE7CCB-D34E-DA48-A794-D366AC52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9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AD73-C6A0-076E-8DCF-0EB9B3A7C7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selection of Roman tokens with numbers</a:t>
            </a:r>
          </a:p>
        </p:txBody>
      </p:sp>
    </p:spTree>
    <p:extLst>
      <p:ext uri="{BB962C8B-B14F-4D97-AF65-F5344CB8AC3E}">
        <p14:creationId xmlns:p14="http://schemas.microsoft.com/office/powerpoint/2010/main" val="3202399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coin&#10;&#10;Description automatically generated">
            <a:extLst>
              <a:ext uri="{FF2B5EF4-FFF2-40B4-BE49-F238E27FC236}">
                <a16:creationId xmlns:a16="http://schemas.microsoft.com/office/drawing/2014/main" id="{BC7F6BDD-3627-F6C6-EAE8-816564200F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496613"/>
            <a:ext cx="5294716" cy="510939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-up of a coin&#10;&#10;Description automatically generated">
            <a:extLst>
              <a:ext uri="{FF2B5EF4-FFF2-40B4-BE49-F238E27FC236}">
                <a16:creationId xmlns:a16="http://schemas.microsoft.com/office/drawing/2014/main" id="{A7A59D7B-EDCF-62E6-0621-B03330315F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683" y="496708"/>
            <a:ext cx="5133337" cy="51462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CDC624-0CA2-FD78-D937-EDB2B85032B9}"/>
              </a:ext>
            </a:extLst>
          </p:cNvPr>
          <p:cNvSpPr txBox="1"/>
          <p:nvPr/>
        </p:nvSpPr>
        <p:spPr>
          <a:xfrm>
            <a:off x="643467" y="5715001"/>
            <a:ext cx="10905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Pierced token showing the deified head of Augustus (he wears a so- called ‘radiate’ crown) and the number XIII (13). Now in the Ashmolean Museum, Oxford.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580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arved wooden hand with a hand gesture&#10;&#10;Description automatically generated with medium confidence">
            <a:extLst>
              <a:ext uri="{FF2B5EF4-FFF2-40B4-BE49-F238E27FC236}">
                <a16:creationId xmlns:a16="http://schemas.microsoft.com/office/drawing/2014/main" id="{DD919DE0-6DD5-DFB5-37DF-CF9349F03D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70" y="496634"/>
            <a:ext cx="5294716" cy="514911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-up of a wooden object&#10;&#10;Description automatically generated">
            <a:extLst>
              <a:ext uri="{FF2B5EF4-FFF2-40B4-BE49-F238E27FC236}">
                <a16:creationId xmlns:a16="http://schemas.microsoft.com/office/drawing/2014/main" id="{7A99290C-D068-7AC5-71CE-23748E8A4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035" y="456925"/>
            <a:ext cx="5294715" cy="52285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DB9628-9718-2E3E-C8DF-4B952B1746D2}"/>
              </a:ext>
            </a:extLst>
          </p:cNvPr>
          <p:cNvSpPr txBox="1"/>
          <p:nvPr/>
        </p:nvSpPr>
        <p:spPr>
          <a:xfrm>
            <a:off x="710538" y="5622515"/>
            <a:ext cx="10905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A bone gaming counter showing the Roman finger counting sign for ‘for’, with IIII (4) etched on the other side. Now in the </a:t>
            </a:r>
            <a:r>
              <a:rPr lang="en-GB" b="0" i="0" u="none" strike="noStrike" dirty="0" err="1">
                <a:effectLst/>
                <a:latin typeface="Lato" panose="020F0502020204030203" pitchFamily="34" charset="0"/>
              </a:rPr>
              <a:t>BnF</a:t>
            </a:r>
            <a:r>
              <a:rPr lang="en-GB" b="0" i="0" u="none" strike="noStrike" dirty="0">
                <a:effectLst/>
                <a:latin typeface="Lato" panose="020F0502020204030203" pitchFamily="34" charset="0"/>
              </a:rPr>
              <a:t> in Paris.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926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B7C0E06-6EE7-4DC1-8358-E6A2581DF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 descr="A coin with roman numerals&#10;&#10;Description automatically generated">
            <a:extLst>
              <a:ext uri="{FF2B5EF4-FFF2-40B4-BE49-F238E27FC236}">
                <a16:creationId xmlns:a16="http://schemas.microsoft.com/office/drawing/2014/main" id="{05F9174D-94B2-B25B-FCA7-A9308A4324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6244" y="99994"/>
            <a:ext cx="5346948" cy="5743612"/>
          </a:xfrm>
          <a:prstGeom prst="rect">
            <a:avLst/>
          </a:prstGeom>
        </p:spPr>
      </p:pic>
      <p:pic>
        <p:nvPicPr>
          <p:cNvPr id="5" name="Picture 4" descr="A coin with a picture of a person riding a camel&#10;&#10;Description automatically generated">
            <a:extLst>
              <a:ext uri="{FF2B5EF4-FFF2-40B4-BE49-F238E27FC236}">
                <a16:creationId xmlns:a16="http://schemas.microsoft.com/office/drawing/2014/main" id="{D03CFDD2-E965-CF61-899B-546E867EA2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410" y="99994"/>
            <a:ext cx="5365590" cy="57436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1A6DF1-5115-AD2E-DFB6-9DAB907E225F}"/>
              </a:ext>
            </a:extLst>
          </p:cNvPr>
          <p:cNvSpPr txBox="1"/>
          <p:nvPr/>
        </p:nvSpPr>
        <p:spPr>
          <a:xfrm>
            <a:off x="498133" y="6027637"/>
            <a:ext cx="10905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A token showing a triumphator in a chariot being crowned by a monkey, all on top of a camel, with the number XIX (19) on the other side. Now in the Hunterian Museum, Glasgow.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1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oin&#10;&#10;Description automatically generated">
            <a:extLst>
              <a:ext uri="{FF2B5EF4-FFF2-40B4-BE49-F238E27FC236}">
                <a16:creationId xmlns:a16="http://schemas.microsoft.com/office/drawing/2014/main" id="{3D9B7E23-14FA-A8D5-DA5C-969F06CC6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098" y="125357"/>
            <a:ext cx="5291666" cy="5399667"/>
          </a:xfrm>
          <a:prstGeom prst="rect">
            <a:avLst/>
          </a:prstGeom>
        </p:spPr>
      </p:pic>
      <p:pic>
        <p:nvPicPr>
          <p:cNvPr id="5" name="Picture 4" descr="A close up of a coin&#10;&#10;Description automatically generated">
            <a:extLst>
              <a:ext uri="{FF2B5EF4-FFF2-40B4-BE49-F238E27FC236}">
                <a16:creationId xmlns:a16="http://schemas.microsoft.com/office/drawing/2014/main" id="{57C8262B-5C95-94F0-7326-C785820E7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83" y="125357"/>
            <a:ext cx="5595517" cy="53996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4AE33B-A5B7-1669-EB0C-573A484C34D6}"/>
              </a:ext>
            </a:extLst>
          </p:cNvPr>
          <p:cNvSpPr txBox="1"/>
          <p:nvPr/>
        </p:nvSpPr>
        <p:spPr>
          <a:xfrm>
            <a:off x="1057075" y="5823198"/>
            <a:ext cx="1028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portrait of Augustus wearing laurel wreath and XIII (13). The FEL = feliciter, 'best wishes’. Now in the Ashmolean Museum, Oxford.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98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3FB28D-2142-BDFA-5B64-A8BC67287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11" y="455678"/>
            <a:ext cx="5454589" cy="52723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FD3B05-CC20-016A-D73B-27CF85CE4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752" y="455678"/>
            <a:ext cx="5454587" cy="51716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34C9CB-8D43-4B67-05A0-9E7DCAEA8110}"/>
              </a:ext>
            </a:extLst>
          </p:cNvPr>
          <p:cNvSpPr txBox="1"/>
          <p:nvPr/>
        </p:nvSpPr>
        <p:spPr>
          <a:xfrm>
            <a:off x="1299122" y="5893842"/>
            <a:ext cx="102672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A token showing the portrait of a magistrate of the youth, Gaius </a:t>
            </a:r>
            <a:r>
              <a:rPr lang="en-GB" b="0" i="0" u="none" strike="noStrike" dirty="0" err="1">
                <a:effectLst/>
                <a:latin typeface="Lato" panose="020F0502020204030203" pitchFamily="34" charset="0"/>
              </a:rPr>
              <a:t>Mitreius</a:t>
            </a:r>
            <a:r>
              <a:rPr lang="en-GB" b="0" i="0" u="none" strike="noStrike" dirty="0">
                <a:effectLst/>
                <a:latin typeface="Lato" panose="020F0502020204030203" pitchFamily="34" charset="0"/>
              </a:rPr>
              <a:t>, and the number IIII (4). Sold via auction (CNG Triton IV, 5 October 2000, 449).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8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717BDC-FF1F-53B9-1E74-28B8E19632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139" y="-8283"/>
            <a:ext cx="6182139" cy="61942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33BEB9-4939-478D-E542-E58984999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33" y="-8283"/>
            <a:ext cx="6306908" cy="6194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0F68CE-ADBF-6F54-33E6-9C6B5C84FC7A}"/>
              </a:ext>
            </a:extLst>
          </p:cNvPr>
          <p:cNvSpPr txBox="1"/>
          <p:nvPr/>
        </p:nvSpPr>
        <p:spPr>
          <a:xfrm>
            <a:off x="352839" y="6186002"/>
            <a:ext cx="113952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two boys or men playing a board game, one shouting MORA ("stop!"), and the number XIII (13). Now in the </a:t>
            </a:r>
            <a:r>
              <a:rPr lang="en-GB" b="0" i="0" u="none" strike="noStrike" dirty="0" err="1">
                <a:effectLst/>
                <a:latin typeface="Lato" panose="020F0502020204030203" pitchFamily="34" charset="0"/>
              </a:rPr>
              <a:t>BnF</a:t>
            </a:r>
            <a:r>
              <a:rPr lang="en-GB" b="0" i="0" u="none" strike="noStrike" dirty="0">
                <a:effectLst/>
                <a:latin typeface="Lato" panose="020F0502020204030203" pitchFamily="34" charset="0"/>
              </a:rPr>
              <a:t>, Paris.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15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in&#10;&#10;Description automatically generated">
            <a:extLst>
              <a:ext uri="{FF2B5EF4-FFF2-40B4-BE49-F238E27FC236}">
                <a16:creationId xmlns:a16="http://schemas.microsoft.com/office/drawing/2014/main" id="{ABEC8914-DF1E-1482-7B6F-7BB0233115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47555"/>
            <a:ext cx="5291666" cy="5331653"/>
          </a:xfrm>
          <a:prstGeom prst="rect">
            <a:avLst/>
          </a:prstGeom>
        </p:spPr>
      </p:pic>
      <p:pic>
        <p:nvPicPr>
          <p:cNvPr id="7" name="Picture 6" descr="A close-up of a coin&#10;&#10;Description automatically generated">
            <a:extLst>
              <a:ext uri="{FF2B5EF4-FFF2-40B4-BE49-F238E27FC236}">
                <a16:creationId xmlns:a16="http://schemas.microsoft.com/office/drawing/2014/main" id="{D5B9B3DD-FA7A-DA45-797E-B7DF078DD5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65" y="60917"/>
            <a:ext cx="5291667" cy="53049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E1ED72-7ED2-B89B-7349-2F4AE1687F68}"/>
              </a:ext>
            </a:extLst>
          </p:cNvPr>
          <p:cNvSpPr txBox="1"/>
          <p:nvPr/>
        </p:nvSpPr>
        <p:spPr>
          <a:xfrm>
            <a:off x="1209443" y="5709887"/>
            <a:ext cx="10094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two men swinging a third person from a basket suspended from a crane, and the number XI (11). Now in the </a:t>
            </a:r>
            <a:r>
              <a:rPr lang="en-GB" b="0" i="0" u="none" strike="noStrike" dirty="0" err="1">
                <a:effectLst/>
                <a:latin typeface="Lato" panose="020F0502020204030203" pitchFamily="34" charset="0"/>
              </a:rPr>
              <a:t>BnF</a:t>
            </a:r>
            <a:r>
              <a:rPr lang="en-GB" b="0" i="0" u="none" strike="noStrike" dirty="0">
                <a:effectLst/>
                <a:latin typeface="Lato" panose="020F0502020204030203" pitchFamily="34" charset="0"/>
              </a:rPr>
              <a:t>, Paris.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56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coin&#10;&#10;Description automatically generated">
            <a:extLst>
              <a:ext uri="{FF2B5EF4-FFF2-40B4-BE49-F238E27FC236}">
                <a16:creationId xmlns:a16="http://schemas.microsoft.com/office/drawing/2014/main" id="{4E2AE37F-3D32-B455-5458-7710CD365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6947"/>
            <a:ext cx="5291666" cy="5331652"/>
          </a:xfrm>
          <a:prstGeom prst="rect">
            <a:avLst/>
          </a:prstGeom>
        </p:spPr>
      </p:pic>
      <p:pic>
        <p:nvPicPr>
          <p:cNvPr id="11" name="Picture 10" descr="A close up of a coin&#10;&#10;Description automatically generated">
            <a:extLst>
              <a:ext uri="{FF2B5EF4-FFF2-40B4-BE49-F238E27FC236}">
                <a16:creationId xmlns:a16="http://schemas.microsoft.com/office/drawing/2014/main" id="{F9E54B25-9FF6-3088-456C-82E9D7F364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65" y="292616"/>
            <a:ext cx="5291667" cy="50403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AD4562-B525-4BEA-8549-477E33DEBE2C}"/>
              </a:ext>
            </a:extLst>
          </p:cNvPr>
          <p:cNvSpPr txBox="1"/>
          <p:nvPr/>
        </p:nvSpPr>
        <p:spPr>
          <a:xfrm>
            <a:off x="1411539" y="5749643"/>
            <a:ext cx="9690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a chariot racer carrying a whip and the number VIII (8). Piece now in the Ashmolean Museum, Oxford.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3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FBB399-2400-F494-6BC4-6044F3311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55" y="153503"/>
            <a:ext cx="11495890" cy="50148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72DA73-6DA3-8903-6B65-DF570475D0E9}"/>
              </a:ext>
            </a:extLst>
          </p:cNvPr>
          <p:cNvSpPr txBox="1"/>
          <p:nvPr/>
        </p:nvSpPr>
        <p:spPr>
          <a:xfrm>
            <a:off x="1222512" y="5590618"/>
            <a:ext cx="9412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a bust of Bacchus (Dionysius) with an ivy-wreath, and the number XIIII (14). Piece now in the British Museum.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175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in&#10;&#10;Description automatically generated">
            <a:extLst>
              <a:ext uri="{FF2B5EF4-FFF2-40B4-BE49-F238E27FC236}">
                <a16:creationId xmlns:a16="http://schemas.microsoft.com/office/drawing/2014/main" id="{CD6DEAE1-1824-F941-8B0B-59AB9486DB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246453"/>
            <a:ext cx="5291666" cy="5291666"/>
          </a:xfrm>
          <a:prstGeom prst="rect">
            <a:avLst/>
          </a:prstGeom>
        </p:spPr>
      </p:pic>
      <p:pic>
        <p:nvPicPr>
          <p:cNvPr id="7" name="Picture 6" descr="A close-up of a coin&#10;&#10;Description automatically generated">
            <a:extLst>
              <a:ext uri="{FF2B5EF4-FFF2-40B4-BE49-F238E27FC236}">
                <a16:creationId xmlns:a16="http://schemas.microsoft.com/office/drawing/2014/main" id="{84A45BE7-535F-7394-9794-1E5F1D7B95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65" y="259682"/>
            <a:ext cx="5291667" cy="5265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4E0D14-9B8A-8AF7-BA84-BA2C3F510DC4}"/>
              </a:ext>
            </a:extLst>
          </p:cNvPr>
          <p:cNvSpPr txBox="1"/>
          <p:nvPr/>
        </p:nvSpPr>
        <p:spPr>
          <a:xfrm>
            <a:off x="1050785" y="5596486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the portrait of Livia and the number V (5). Piece now in the </a:t>
            </a:r>
            <a:r>
              <a:rPr lang="en-GB" b="0" i="0" u="none" strike="noStrike" dirty="0" err="1">
                <a:effectLst/>
                <a:latin typeface="Lato" panose="020F0502020204030203" pitchFamily="34" charset="0"/>
              </a:rPr>
              <a:t>BnF</a:t>
            </a:r>
            <a:r>
              <a:rPr lang="en-GB" dirty="0">
                <a:latin typeface="Lato" panose="020F0502020204030203" pitchFamily="34" charset="0"/>
              </a:rPr>
              <a:t>, Paris.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19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2572AFF-9D55-5C8E-73A7-81A4E75E5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800" y="172830"/>
            <a:ext cx="87884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44054B-27A1-08C2-1E35-1E5CCE0CF528}"/>
              </a:ext>
            </a:extLst>
          </p:cNvPr>
          <p:cNvSpPr txBox="1"/>
          <p:nvPr/>
        </p:nvSpPr>
        <p:spPr>
          <a:xfrm>
            <a:off x="752609" y="5596486"/>
            <a:ext cx="123272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Token showing three female musicians and the number XI (11). Sold via auc</a:t>
            </a:r>
            <a:r>
              <a:rPr lang="en-GB" dirty="0">
                <a:latin typeface="Lato" panose="020F0502020204030203" pitchFamily="34" charset="0"/>
              </a:rPr>
              <a:t>tion  (CNG Mail Bid Sale 79, 1051)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18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336</Words>
  <Application>Microsoft Macintosh PowerPoint</Application>
  <PresentationFormat>Widescreen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Lato</vt:lpstr>
      <vt:lpstr>Office Theme</vt:lpstr>
      <vt:lpstr>A selection of Roman tokens with numbers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24</cp:revision>
  <dcterms:created xsi:type="dcterms:W3CDTF">2024-09-10T14:25:44Z</dcterms:created>
  <dcterms:modified xsi:type="dcterms:W3CDTF">2024-09-11T11:35:51Z</dcterms:modified>
</cp:coreProperties>
</file>