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7" r:id="rId8"/>
    <p:sldId id="268" r:id="rId9"/>
    <p:sldId id="265" r:id="rId10"/>
    <p:sldId id="269" r:id="rId11"/>
    <p:sldId id="266" r:id="rId12"/>
    <p:sldId id="263" r:id="rId13"/>
    <p:sldId id="270" r:id="rId14"/>
    <p:sldId id="271" r:id="rId15"/>
    <p:sldId id="272"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0" d="100"/>
          <a:sy n="90" d="100"/>
        </p:scale>
        <p:origin x="90" y="3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42DB3C-92F0-3F88-B177-0FEC92C0CFB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6774C15-7AC7-4DBA-0242-E6E6047CC81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8D4C2B0-0E6F-BBB2-B630-C640286AA523}"/>
              </a:ext>
            </a:extLst>
          </p:cNvPr>
          <p:cNvSpPr>
            <a:spLocks noGrp="1"/>
          </p:cNvSpPr>
          <p:nvPr>
            <p:ph type="dt" sz="half" idx="10"/>
          </p:nvPr>
        </p:nvSpPr>
        <p:spPr/>
        <p:txBody>
          <a:bodyPr/>
          <a:lstStyle/>
          <a:p>
            <a:fld id="{3F42256E-58A4-4AD4-9826-514F325DD8D4}" type="datetimeFigureOut">
              <a:rPr lang="en-GB" smtClean="0"/>
              <a:t>19/03/2025</a:t>
            </a:fld>
            <a:endParaRPr lang="en-GB"/>
          </a:p>
        </p:txBody>
      </p:sp>
      <p:sp>
        <p:nvSpPr>
          <p:cNvPr id="5" name="Footer Placeholder 4">
            <a:extLst>
              <a:ext uri="{FF2B5EF4-FFF2-40B4-BE49-F238E27FC236}">
                <a16:creationId xmlns:a16="http://schemas.microsoft.com/office/drawing/2014/main" id="{AA8AE9A3-C1C4-A53F-E524-17D7DEAD860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E953F87-0517-3280-E7B0-C090144CA075}"/>
              </a:ext>
            </a:extLst>
          </p:cNvPr>
          <p:cNvSpPr>
            <a:spLocks noGrp="1"/>
          </p:cNvSpPr>
          <p:nvPr>
            <p:ph type="sldNum" sz="quarter" idx="12"/>
          </p:nvPr>
        </p:nvSpPr>
        <p:spPr/>
        <p:txBody>
          <a:bodyPr/>
          <a:lstStyle/>
          <a:p>
            <a:fld id="{C282EF90-8E6A-4507-96A3-2A2E7E5F556A}" type="slidenum">
              <a:rPr lang="en-GB" smtClean="0"/>
              <a:t>‹#›</a:t>
            </a:fld>
            <a:endParaRPr lang="en-GB"/>
          </a:p>
        </p:txBody>
      </p:sp>
    </p:spTree>
    <p:extLst>
      <p:ext uri="{BB962C8B-B14F-4D97-AF65-F5344CB8AC3E}">
        <p14:creationId xmlns:p14="http://schemas.microsoft.com/office/powerpoint/2010/main" val="18052077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992BAE-ECE9-F4AC-1A90-CA3C0379E9E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F8FF36F-1FCA-4C29-C8B4-AC81BDAD1D1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9A1F149-4CEC-4393-4A0C-F11839AE0CF4}"/>
              </a:ext>
            </a:extLst>
          </p:cNvPr>
          <p:cNvSpPr>
            <a:spLocks noGrp="1"/>
          </p:cNvSpPr>
          <p:nvPr>
            <p:ph type="dt" sz="half" idx="10"/>
          </p:nvPr>
        </p:nvSpPr>
        <p:spPr/>
        <p:txBody>
          <a:bodyPr/>
          <a:lstStyle/>
          <a:p>
            <a:fld id="{3F42256E-58A4-4AD4-9826-514F325DD8D4}" type="datetimeFigureOut">
              <a:rPr lang="en-GB" smtClean="0"/>
              <a:t>19/03/2025</a:t>
            </a:fld>
            <a:endParaRPr lang="en-GB"/>
          </a:p>
        </p:txBody>
      </p:sp>
      <p:sp>
        <p:nvSpPr>
          <p:cNvPr id="5" name="Footer Placeholder 4">
            <a:extLst>
              <a:ext uri="{FF2B5EF4-FFF2-40B4-BE49-F238E27FC236}">
                <a16:creationId xmlns:a16="http://schemas.microsoft.com/office/drawing/2014/main" id="{B8ADA4B1-86F4-7A86-4ED6-8F92D28B2FB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78BA502-0C6D-B187-0DE9-433073684AA1}"/>
              </a:ext>
            </a:extLst>
          </p:cNvPr>
          <p:cNvSpPr>
            <a:spLocks noGrp="1"/>
          </p:cNvSpPr>
          <p:nvPr>
            <p:ph type="sldNum" sz="quarter" idx="12"/>
          </p:nvPr>
        </p:nvSpPr>
        <p:spPr/>
        <p:txBody>
          <a:bodyPr/>
          <a:lstStyle/>
          <a:p>
            <a:fld id="{C282EF90-8E6A-4507-96A3-2A2E7E5F556A}" type="slidenum">
              <a:rPr lang="en-GB" smtClean="0"/>
              <a:t>‹#›</a:t>
            </a:fld>
            <a:endParaRPr lang="en-GB"/>
          </a:p>
        </p:txBody>
      </p:sp>
    </p:spTree>
    <p:extLst>
      <p:ext uri="{BB962C8B-B14F-4D97-AF65-F5344CB8AC3E}">
        <p14:creationId xmlns:p14="http://schemas.microsoft.com/office/powerpoint/2010/main" val="21571123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CE5A0BB-2CE1-778C-BFCE-9C334FE9BAE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20981D0-F3C2-51F7-577D-7547710D34A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5BD1D70-2195-2506-ED1E-FC3B244FB9D6}"/>
              </a:ext>
            </a:extLst>
          </p:cNvPr>
          <p:cNvSpPr>
            <a:spLocks noGrp="1"/>
          </p:cNvSpPr>
          <p:nvPr>
            <p:ph type="dt" sz="half" idx="10"/>
          </p:nvPr>
        </p:nvSpPr>
        <p:spPr/>
        <p:txBody>
          <a:bodyPr/>
          <a:lstStyle/>
          <a:p>
            <a:fld id="{3F42256E-58A4-4AD4-9826-514F325DD8D4}" type="datetimeFigureOut">
              <a:rPr lang="en-GB" smtClean="0"/>
              <a:t>19/03/2025</a:t>
            </a:fld>
            <a:endParaRPr lang="en-GB"/>
          </a:p>
        </p:txBody>
      </p:sp>
      <p:sp>
        <p:nvSpPr>
          <p:cNvPr id="5" name="Footer Placeholder 4">
            <a:extLst>
              <a:ext uri="{FF2B5EF4-FFF2-40B4-BE49-F238E27FC236}">
                <a16:creationId xmlns:a16="http://schemas.microsoft.com/office/drawing/2014/main" id="{0C9DB7B8-EDFF-08EC-100C-D491821CE03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B317390-3BCD-86AD-78B0-FCDF2D1CA556}"/>
              </a:ext>
            </a:extLst>
          </p:cNvPr>
          <p:cNvSpPr>
            <a:spLocks noGrp="1"/>
          </p:cNvSpPr>
          <p:nvPr>
            <p:ph type="sldNum" sz="quarter" idx="12"/>
          </p:nvPr>
        </p:nvSpPr>
        <p:spPr/>
        <p:txBody>
          <a:bodyPr/>
          <a:lstStyle/>
          <a:p>
            <a:fld id="{C282EF90-8E6A-4507-96A3-2A2E7E5F556A}" type="slidenum">
              <a:rPr lang="en-GB" smtClean="0"/>
              <a:t>‹#›</a:t>
            </a:fld>
            <a:endParaRPr lang="en-GB"/>
          </a:p>
        </p:txBody>
      </p:sp>
    </p:spTree>
    <p:extLst>
      <p:ext uri="{BB962C8B-B14F-4D97-AF65-F5344CB8AC3E}">
        <p14:creationId xmlns:p14="http://schemas.microsoft.com/office/powerpoint/2010/main" val="23092010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D6DFC5-BBE9-D856-6DDD-11B9E0A1A42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DDEECCA-36F8-37A3-BBF2-383C1D38C16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CF25D9B-7289-7BDA-8C5E-E2684873C8E8}"/>
              </a:ext>
            </a:extLst>
          </p:cNvPr>
          <p:cNvSpPr>
            <a:spLocks noGrp="1"/>
          </p:cNvSpPr>
          <p:nvPr>
            <p:ph type="dt" sz="half" idx="10"/>
          </p:nvPr>
        </p:nvSpPr>
        <p:spPr/>
        <p:txBody>
          <a:bodyPr/>
          <a:lstStyle/>
          <a:p>
            <a:fld id="{3F42256E-58A4-4AD4-9826-514F325DD8D4}" type="datetimeFigureOut">
              <a:rPr lang="en-GB" smtClean="0"/>
              <a:t>19/03/2025</a:t>
            </a:fld>
            <a:endParaRPr lang="en-GB"/>
          </a:p>
        </p:txBody>
      </p:sp>
      <p:sp>
        <p:nvSpPr>
          <p:cNvPr id="5" name="Footer Placeholder 4">
            <a:extLst>
              <a:ext uri="{FF2B5EF4-FFF2-40B4-BE49-F238E27FC236}">
                <a16:creationId xmlns:a16="http://schemas.microsoft.com/office/drawing/2014/main" id="{B7C98B43-B6D3-968E-2FBA-28638893DCA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D19AB53-FBAD-11C0-686D-4A7313F62CAD}"/>
              </a:ext>
            </a:extLst>
          </p:cNvPr>
          <p:cNvSpPr>
            <a:spLocks noGrp="1"/>
          </p:cNvSpPr>
          <p:nvPr>
            <p:ph type="sldNum" sz="quarter" idx="12"/>
          </p:nvPr>
        </p:nvSpPr>
        <p:spPr/>
        <p:txBody>
          <a:bodyPr/>
          <a:lstStyle/>
          <a:p>
            <a:fld id="{C282EF90-8E6A-4507-96A3-2A2E7E5F556A}" type="slidenum">
              <a:rPr lang="en-GB" smtClean="0"/>
              <a:t>‹#›</a:t>
            </a:fld>
            <a:endParaRPr lang="en-GB"/>
          </a:p>
        </p:txBody>
      </p:sp>
    </p:spTree>
    <p:extLst>
      <p:ext uri="{BB962C8B-B14F-4D97-AF65-F5344CB8AC3E}">
        <p14:creationId xmlns:p14="http://schemas.microsoft.com/office/powerpoint/2010/main" val="29862584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3E9523-8702-991D-1439-777A9A48CD8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406A426-079A-F274-9064-BA63ADB913A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701910A-9B81-BCE2-F36E-D001B7EF8550}"/>
              </a:ext>
            </a:extLst>
          </p:cNvPr>
          <p:cNvSpPr>
            <a:spLocks noGrp="1"/>
          </p:cNvSpPr>
          <p:nvPr>
            <p:ph type="dt" sz="half" idx="10"/>
          </p:nvPr>
        </p:nvSpPr>
        <p:spPr/>
        <p:txBody>
          <a:bodyPr/>
          <a:lstStyle/>
          <a:p>
            <a:fld id="{3F42256E-58A4-4AD4-9826-514F325DD8D4}" type="datetimeFigureOut">
              <a:rPr lang="en-GB" smtClean="0"/>
              <a:t>19/03/2025</a:t>
            </a:fld>
            <a:endParaRPr lang="en-GB"/>
          </a:p>
        </p:txBody>
      </p:sp>
      <p:sp>
        <p:nvSpPr>
          <p:cNvPr id="5" name="Footer Placeholder 4">
            <a:extLst>
              <a:ext uri="{FF2B5EF4-FFF2-40B4-BE49-F238E27FC236}">
                <a16:creationId xmlns:a16="http://schemas.microsoft.com/office/drawing/2014/main" id="{F30F68CD-E34A-FE06-89EB-99AD1EB2653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02ED93A-32B4-1E9A-6D4B-5F71F94C7DEE}"/>
              </a:ext>
            </a:extLst>
          </p:cNvPr>
          <p:cNvSpPr>
            <a:spLocks noGrp="1"/>
          </p:cNvSpPr>
          <p:nvPr>
            <p:ph type="sldNum" sz="quarter" idx="12"/>
          </p:nvPr>
        </p:nvSpPr>
        <p:spPr/>
        <p:txBody>
          <a:bodyPr/>
          <a:lstStyle/>
          <a:p>
            <a:fld id="{C282EF90-8E6A-4507-96A3-2A2E7E5F556A}" type="slidenum">
              <a:rPr lang="en-GB" smtClean="0"/>
              <a:t>‹#›</a:t>
            </a:fld>
            <a:endParaRPr lang="en-GB"/>
          </a:p>
        </p:txBody>
      </p:sp>
    </p:spTree>
    <p:extLst>
      <p:ext uri="{BB962C8B-B14F-4D97-AF65-F5344CB8AC3E}">
        <p14:creationId xmlns:p14="http://schemas.microsoft.com/office/powerpoint/2010/main" val="1890898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9C0344-4724-E96C-B192-8F3F3A2D99F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52A467B-2D51-88FB-E1F6-931AB45434C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393CEDE-87FF-47DC-152E-4D5BED1A72C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C751433-3B39-B624-D325-8B3DBA4B7DF9}"/>
              </a:ext>
            </a:extLst>
          </p:cNvPr>
          <p:cNvSpPr>
            <a:spLocks noGrp="1"/>
          </p:cNvSpPr>
          <p:nvPr>
            <p:ph type="dt" sz="half" idx="10"/>
          </p:nvPr>
        </p:nvSpPr>
        <p:spPr/>
        <p:txBody>
          <a:bodyPr/>
          <a:lstStyle/>
          <a:p>
            <a:fld id="{3F42256E-58A4-4AD4-9826-514F325DD8D4}" type="datetimeFigureOut">
              <a:rPr lang="en-GB" smtClean="0"/>
              <a:t>19/03/2025</a:t>
            </a:fld>
            <a:endParaRPr lang="en-GB"/>
          </a:p>
        </p:txBody>
      </p:sp>
      <p:sp>
        <p:nvSpPr>
          <p:cNvPr id="6" name="Footer Placeholder 5">
            <a:extLst>
              <a:ext uri="{FF2B5EF4-FFF2-40B4-BE49-F238E27FC236}">
                <a16:creationId xmlns:a16="http://schemas.microsoft.com/office/drawing/2014/main" id="{71FDC7AE-6C96-362D-DAE5-D6E06394C47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969F4E2-5C20-FA8B-71C5-D03C7BBC0622}"/>
              </a:ext>
            </a:extLst>
          </p:cNvPr>
          <p:cNvSpPr>
            <a:spLocks noGrp="1"/>
          </p:cNvSpPr>
          <p:nvPr>
            <p:ph type="sldNum" sz="quarter" idx="12"/>
          </p:nvPr>
        </p:nvSpPr>
        <p:spPr/>
        <p:txBody>
          <a:bodyPr/>
          <a:lstStyle/>
          <a:p>
            <a:fld id="{C282EF90-8E6A-4507-96A3-2A2E7E5F556A}" type="slidenum">
              <a:rPr lang="en-GB" smtClean="0"/>
              <a:t>‹#›</a:t>
            </a:fld>
            <a:endParaRPr lang="en-GB"/>
          </a:p>
        </p:txBody>
      </p:sp>
    </p:spTree>
    <p:extLst>
      <p:ext uri="{BB962C8B-B14F-4D97-AF65-F5344CB8AC3E}">
        <p14:creationId xmlns:p14="http://schemas.microsoft.com/office/powerpoint/2010/main" val="814891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92EBA-680E-5813-2962-967C8A72214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9647997-8208-AE0A-B5DB-5C3BAC3A678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7BED825-56C7-083D-B2FB-FCC3F7B1F29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3CFF8BA-23BD-6FC8-F5CB-36CA32475F6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C9C2280-1B8B-FD11-E493-62F3FC2667B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A3345E3-499E-CB1C-BA65-7BEB9434F749}"/>
              </a:ext>
            </a:extLst>
          </p:cNvPr>
          <p:cNvSpPr>
            <a:spLocks noGrp="1"/>
          </p:cNvSpPr>
          <p:nvPr>
            <p:ph type="dt" sz="half" idx="10"/>
          </p:nvPr>
        </p:nvSpPr>
        <p:spPr/>
        <p:txBody>
          <a:bodyPr/>
          <a:lstStyle/>
          <a:p>
            <a:fld id="{3F42256E-58A4-4AD4-9826-514F325DD8D4}" type="datetimeFigureOut">
              <a:rPr lang="en-GB" smtClean="0"/>
              <a:t>19/03/2025</a:t>
            </a:fld>
            <a:endParaRPr lang="en-GB"/>
          </a:p>
        </p:txBody>
      </p:sp>
      <p:sp>
        <p:nvSpPr>
          <p:cNvPr id="8" name="Footer Placeholder 7">
            <a:extLst>
              <a:ext uri="{FF2B5EF4-FFF2-40B4-BE49-F238E27FC236}">
                <a16:creationId xmlns:a16="http://schemas.microsoft.com/office/drawing/2014/main" id="{8EBF5950-C803-017F-212B-62E18E730AE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FA1A4128-3213-5017-8752-80BBFF9C418D}"/>
              </a:ext>
            </a:extLst>
          </p:cNvPr>
          <p:cNvSpPr>
            <a:spLocks noGrp="1"/>
          </p:cNvSpPr>
          <p:nvPr>
            <p:ph type="sldNum" sz="quarter" idx="12"/>
          </p:nvPr>
        </p:nvSpPr>
        <p:spPr/>
        <p:txBody>
          <a:bodyPr/>
          <a:lstStyle/>
          <a:p>
            <a:fld id="{C282EF90-8E6A-4507-96A3-2A2E7E5F556A}" type="slidenum">
              <a:rPr lang="en-GB" smtClean="0"/>
              <a:t>‹#›</a:t>
            </a:fld>
            <a:endParaRPr lang="en-GB"/>
          </a:p>
        </p:txBody>
      </p:sp>
    </p:spTree>
    <p:extLst>
      <p:ext uri="{BB962C8B-B14F-4D97-AF65-F5344CB8AC3E}">
        <p14:creationId xmlns:p14="http://schemas.microsoft.com/office/powerpoint/2010/main" val="24710600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66DA28-275F-1F9D-24B0-F08678AEC79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FBB7AFF-A7F2-FBD1-12DD-1CBC846779AC}"/>
              </a:ext>
            </a:extLst>
          </p:cNvPr>
          <p:cNvSpPr>
            <a:spLocks noGrp="1"/>
          </p:cNvSpPr>
          <p:nvPr>
            <p:ph type="dt" sz="half" idx="10"/>
          </p:nvPr>
        </p:nvSpPr>
        <p:spPr/>
        <p:txBody>
          <a:bodyPr/>
          <a:lstStyle/>
          <a:p>
            <a:fld id="{3F42256E-58A4-4AD4-9826-514F325DD8D4}" type="datetimeFigureOut">
              <a:rPr lang="en-GB" smtClean="0"/>
              <a:t>19/03/2025</a:t>
            </a:fld>
            <a:endParaRPr lang="en-GB"/>
          </a:p>
        </p:txBody>
      </p:sp>
      <p:sp>
        <p:nvSpPr>
          <p:cNvPr id="4" name="Footer Placeholder 3">
            <a:extLst>
              <a:ext uri="{FF2B5EF4-FFF2-40B4-BE49-F238E27FC236}">
                <a16:creationId xmlns:a16="http://schemas.microsoft.com/office/drawing/2014/main" id="{AC32EA52-8842-F3EC-9DAC-7550BF619C4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272BA0C-A740-3460-A01D-FAF93FBF3CE9}"/>
              </a:ext>
            </a:extLst>
          </p:cNvPr>
          <p:cNvSpPr>
            <a:spLocks noGrp="1"/>
          </p:cNvSpPr>
          <p:nvPr>
            <p:ph type="sldNum" sz="quarter" idx="12"/>
          </p:nvPr>
        </p:nvSpPr>
        <p:spPr/>
        <p:txBody>
          <a:bodyPr/>
          <a:lstStyle/>
          <a:p>
            <a:fld id="{C282EF90-8E6A-4507-96A3-2A2E7E5F556A}" type="slidenum">
              <a:rPr lang="en-GB" smtClean="0"/>
              <a:t>‹#›</a:t>
            </a:fld>
            <a:endParaRPr lang="en-GB"/>
          </a:p>
        </p:txBody>
      </p:sp>
    </p:spTree>
    <p:extLst>
      <p:ext uri="{BB962C8B-B14F-4D97-AF65-F5344CB8AC3E}">
        <p14:creationId xmlns:p14="http://schemas.microsoft.com/office/powerpoint/2010/main" val="32584170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AF386A2-6BC4-C1FD-61E2-1788FF2E8353}"/>
              </a:ext>
            </a:extLst>
          </p:cNvPr>
          <p:cNvSpPr>
            <a:spLocks noGrp="1"/>
          </p:cNvSpPr>
          <p:nvPr>
            <p:ph type="dt" sz="half" idx="10"/>
          </p:nvPr>
        </p:nvSpPr>
        <p:spPr/>
        <p:txBody>
          <a:bodyPr/>
          <a:lstStyle/>
          <a:p>
            <a:fld id="{3F42256E-58A4-4AD4-9826-514F325DD8D4}" type="datetimeFigureOut">
              <a:rPr lang="en-GB" smtClean="0"/>
              <a:t>19/03/2025</a:t>
            </a:fld>
            <a:endParaRPr lang="en-GB"/>
          </a:p>
        </p:txBody>
      </p:sp>
      <p:sp>
        <p:nvSpPr>
          <p:cNvPr id="3" name="Footer Placeholder 2">
            <a:extLst>
              <a:ext uri="{FF2B5EF4-FFF2-40B4-BE49-F238E27FC236}">
                <a16:creationId xmlns:a16="http://schemas.microsoft.com/office/drawing/2014/main" id="{23AA499C-8734-DE1B-0805-6C156D94038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EE3C29A-5D02-8EED-B37C-B89DC40541BF}"/>
              </a:ext>
            </a:extLst>
          </p:cNvPr>
          <p:cNvSpPr>
            <a:spLocks noGrp="1"/>
          </p:cNvSpPr>
          <p:nvPr>
            <p:ph type="sldNum" sz="quarter" idx="12"/>
          </p:nvPr>
        </p:nvSpPr>
        <p:spPr/>
        <p:txBody>
          <a:bodyPr/>
          <a:lstStyle/>
          <a:p>
            <a:fld id="{C282EF90-8E6A-4507-96A3-2A2E7E5F556A}" type="slidenum">
              <a:rPr lang="en-GB" smtClean="0"/>
              <a:t>‹#›</a:t>
            </a:fld>
            <a:endParaRPr lang="en-GB"/>
          </a:p>
        </p:txBody>
      </p:sp>
    </p:spTree>
    <p:extLst>
      <p:ext uri="{BB962C8B-B14F-4D97-AF65-F5344CB8AC3E}">
        <p14:creationId xmlns:p14="http://schemas.microsoft.com/office/powerpoint/2010/main" val="397050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452C63-9633-EAB1-1B99-53A6477B0A2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92A1376-99C2-FCAC-875D-5697092356F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60FCEAD-9E7A-8E7C-71D9-2BFB89C72E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6B2ECD7-02D1-D7EE-B267-0FC510AC3BA1}"/>
              </a:ext>
            </a:extLst>
          </p:cNvPr>
          <p:cNvSpPr>
            <a:spLocks noGrp="1"/>
          </p:cNvSpPr>
          <p:nvPr>
            <p:ph type="dt" sz="half" idx="10"/>
          </p:nvPr>
        </p:nvSpPr>
        <p:spPr/>
        <p:txBody>
          <a:bodyPr/>
          <a:lstStyle/>
          <a:p>
            <a:fld id="{3F42256E-58A4-4AD4-9826-514F325DD8D4}" type="datetimeFigureOut">
              <a:rPr lang="en-GB" smtClean="0"/>
              <a:t>19/03/2025</a:t>
            </a:fld>
            <a:endParaRPr lang="en-GB"/>
          </a:p>
        </p:txBody>
      </p:sp>
      <p:sp>
        <p:nvSpPr>
          <p:cNvPr id="6" name="Footer Placeholder 5">
            <a:extLst>
              <a:ext uri="{FF2B5EF4-FFF2-40B4-BE49-F238E27FC236}">
                <a16:creationId xmlns:a16="http://schemas.microsoft.com/office/drawing/2014/main" id="{782E465C-964C-F0B7-CA06-D09036697D6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05C5725-ABE7-8EFD-2E77-C443CFE2B6AC}"/>
              </a:ext>
            </a:extLst>
          </p:cNvPr>
          <p:cNvSpPr>
            <a:spLocks noGrp="1"/>
          </p:cNvSpPr>
          <p:nvPr>
            <p:ph type="sldNum" sz="quarter" idx="12"/>
          </p:nvPr>
        </p:nvSpPr>
        <p:spPr/>
        <p:txBody>
          <a:bodyPr/>
          <a:lstStyle/>
          <a:p>
            <a:fld id="{C282EF90-8E6A-4507-96A3-2A2E7E5F556A}" type="slidenum">
              <a:rPr lang="en-GB" smtClean="0"/>
              <a:t>‹#›</a:t>
            </a:fld>
            <a:endParaRPr lang="en-GB"/>
          </a:p>
        </p:txBody>
      </p:sp>
    </p:spTree>
    <p:extLst>
      <p:ext uri="{BB962C8B-B14F-4D97-AF65-F5344CB8AC3E}">
        <p14:creationId xmlns:p14="http://schemas.microsoft.com/office/powerpoint/2010/main" val="21512823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E16ED-B6AA-DAE4-3BF7-0968D12FFB1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61EB187-9D32-6846-501A-6691FCAEB94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7E8CD59-15C8-816A-F089-BBC3E02DED6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95946D2-185A-2AE9-F770-B735FBB6ED05}"/>
              </a:ext>
            </a:extLst>
          </p:cNvPr>
          <p:cNvSpPr>
            <a:spLocks noGrp="1"/>
          </p:cNvSpPr>
          <p:nvPr>
            <p:ph type="dt" sz="half" idx="10"/>
          </p:nvPr>
        </p:nvSpPr>
        <p:spPr/>
        <p:txBody>
          <a:bodyPr/>
          <a:lstStyle/>
          <a:p>
            <a:fld id="{3F42256E-58A4-4AD4-9826-514F325DD8D4}" type="datetimeFigureOut">
              <a:rPr lang="en-GB" smtClean="0"/>
              <a:t>19/03/2025</a:t>
            </a:fld>
            <a:endParaRPr lang="en-GB"/>
          </a:p>
        </p:txBody>
      </p:sp>
      <p:sp>
        <p:nvSpPr>
          <p:cNvPr id="6" name="Footer Placeholder 5">
            <a:extLst>
              <a:ext uri="{FF2B5EF4-FFF2-40B4-BE49-F238E27FC236}">
                <a16:creationId xmlns:a16="http://schemas.microsoft.com/office/drawing/2014/main" id="{8904B921-525E-98E7-AD6C-033624BCDB2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BB84F90-8FFA-1688-34D6-E1C02185C341}"/>
              </a:ext>
            </a:extLst>
          </p:cNvPr>
          <p:cNvSpPr>
            <a:spLocks noGrp="1"/>
          </p:cNvSpPr>
          <p:nvPr>
            <p:ph type="sldNum" sz="quarter" idx="12"/>
          </p:nvPr>
        </p:nvSpPr>
        <p:spPr/>
        <p:txBody>
          <a:bodyPr/>
          <a:lstStyle/>
          <a:p>
            <a:fld id="{C282EF90-8E6A-4507-96A3-2A2E7E5F556A}" type="slidenum">
              <a:rPr lang="en-GB" smtClean="0"/>
              <a:t>‹#›</a:t>
            </a:fld>
            <a:endParaRPr lang="en-GB"/>
          </a:p>
        </p:txBody>
      </p:sp>
    </p:spTree>
    <p:extLst>
      <p:ext uri="{BB962C8B-B14F-4D97-AF65-F5344CB8AC3E}">
        <p14:creationId xmlns:p14="http://schemas.microsoft.com/office/powerpoint/2010/main" val="2557857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D8818DB-9E9E-E9DE-B25A-2C286287430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2FEE060-8D80-7325-8738-06761A954D7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22CD24F-7B7E-DA22-9F78-6C17B05853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3F42256E-58A4-4AD4-9826-514F325DD8D4}" type="datetimeFigureOut">
              <a:rPr lang="en-GB" smtClean="0"/>
              <a:t>19/03/2025</a:t>
            </a:fld>
            <a:endParaRPr lang="en-GB"/>
          </a:p>
        </p:txBody>
      </p:sp>
      <p:sp>
        <p:nvSpPr>
          <p:cNvPr id="5" name="Footer Placeholder 4">
            <a:extLst>
              <a:ext uri="{FF2B5EF4-FFF2-40B4-BE49-F238E27FC236}">
                <a16:creationId xmlns:a16="http://schemas.microsoft.com/office/drawing/2014/main" id="{1AB6BC7C-1202-4381-C315-DF7164E62A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DB7FC55C-6553-FE20-1D0E-2D43E644A08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282EF90-8E6A-4507-96A3-2A2E7E5F556A}" type="slidenum">
              <a:rPr lang="en-GB" smtClean="0"/>
              <a:t>‹#›</a:t>
            </a:fld>
            <a:endParaRPr lang="en-GB"/>
          </a:p>
        </p:txBody>
      </p:sp>
    </p:spTree>
    <p:extLst>
      <p:ext uri="{BB962C8B-B14F-4D97-AF65-F5344CB8AC3E}">
        <p14:creationId xmlns:p14="http://schemas.microsoft.com/office/powerpoint/2010/main" val="22589773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jp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79750C0-CA75-D9CA-090F-F66929FFBFC5}"/>
              </a:ext>
            </a:extLst>
          </p:cNvPr>
          <p:cNvPicPr>
            <a:picLocks noChangeAspect="1"/>
          </p:cNvPicPr>
          <p:nvPr/>
        </p:nvPicPr>
        <p:blipFill>
          <a:blip r:embed="rId2"/>
          <a:srcRect r="9041"/>
          <a:stretch/>
        </p:blipFill>
        <p:spPr>
          <a:xfrm>
            <a:off x="164312" y="1244009"/>
            <a:ext cx="11863371" cy="3866698"/>
          </a:xfrm>
          <a:prstGeom prst="rect">
            <a:avLst/>
          </a:prstGeom>
        </p:spPr>
      </p:pic>
      <p:sp>
        <p:nvSpPr>
          <p:cNvPr id="6" name="TextBox 5">
            <a:extLst>
              <a:ext uri="{FF2B5EF4-FFF2-40B4-BE49-F238E27FC236}">
                <a16:creationId xmlns:a16="http://schemas.microsoft.com/office/drawing/2014/main" id="{3351254A-B117-C803-FD3E-1A41DD271BDE}"/>
              </a:ext>
            </a:extLst>
          </p:cNvPr>
          <p:cNvSpPr txBox="1"/>
          <p:nvPr/>
        </p:nvSpPr>
        <p:spPr>
          <a:xfrm>
            <a:off x="203876" y="171524"/>
            <a:ext cx="11784248" cy="830997"/>
          </a:xfrm>
          <a:prstGeom prst="rect">
            <a:avLst/>
          </a:prstGeom>
          <a:noFill/>
        </p:spPr>
        <p:txBody>
          <a:bodyPr wrap="square">
            <a:spAutoFit/>
          </a:bodyPr>
          <a:lstStyle/>
          <a:p>
            <a:pPr algn="l"/>
            <a:r>
              <a:rPr lang="en-GB" sz="4800" b="0" i="0" dirty="0">
                <a:solidFill>
                  <a:srgbClr val="89102C"/>
                </a:solidFill>
                <a:effectLst/>
                <a:latin typeface="Lato" panose="020F0502020204030203" pitchFamily="34" charset="0"/>
              </a:rPr>
              <a:t>Building Communities Schools Competition</a:t>
            </a:r>
          </a:p>
        </p:txBody>
      </p:sp>
      <p:pic>
        <p:nvPicPr>
          <p:cNvPr id="8" name="Picture 7" descr="A logo of a table&#10;&#10;AI-generated content may be incorrect.">
            <a:extLst>
              <a:ext uri="{FF2B5EF4-FFF2-40B4-BE49-F238E27FC236}">
                <a16:creationId xmlns:a16="http://schemas.microsoft.com/office/drawing/2014/main" id="{2BFAB624-0D19-5E1C-2B72-AB4D69E1B434}"/>
              </a:ext>
            </a:extLst>
          </p:cNvPr>
          <p:cNvPicPr>
            <a:picLocks noChangeAspect="1"/>
          </p:cNvPicPr>
          <p:nvPr/>
        </p:nvPicPr>
        <p:blipFill>
          <a:blip r:embed="rId3">
            <a:extLst>
              <a:ext uri="{28A0092B-C50C-407E-A947-70E740481C1C}">
                <a14:useLocalDpi xmlns:a14="http://schemas.microsoft.com/office/drawing/2010/main" val="0"/>
              </a:ext>
            </a:extLst>
          </a:blip>
          <a:srcRect l="13637" r="16969"/>
          <a:stretch/>
        </p:blipFill>
        <p:spPr>
          <a:xfrm>
            <a:off x="0" y="5110709"/>
            <a:ext cx="1741882" cy="1575767"/>
          </a:xfrm>
          <a:prstGeom prst="rect">
            <a:avLst/>
          </a:prstGeom>
        </p:spPr>
      </p:pic>
      <p:pic>
        <p:nvPicPr>
          <p:cNvPr id="10" name="Picture 9" descr="A white and yellow logo&#10;&#10;AI-generated content may be incorrect.">
            <a:extLst>
              <a:ext uri="{FF2B5EF4-FFF2-40B4-BE49-F238E27FC236}">
                <a16:creationId xmlns:a16="http://schemas.microsoft.com/office/drawing/2014/main" id="{82A62BBC-2882-2C74-3D9C-0955A545456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93696" y="5110709"/>
            <a:ext cx="1494428" cy="1494428"/>
          </a:xfrm>
          <a:prstGeom prst="rect">
            <a:avLst/>
          </a:prstGeom>
        </p:spPr>
      </p:pic>
      <p:sp>
        <p:nvSpPr>
          <p:cNvPr id="11" name="TextBox 10">
            <a:extLst>
              <a:ext uri="{FF2B5EF4-FFF2-40B4-BE49-F238E27FC236}">
                <a16:creationId xmlns:a16="http://schemas.microsoft.com/office/drawing/2014/main" id="{AD15C074-52BA-73C2-2DCC-0AE81D16B914}"/>
              </a:ext>
            </a:extLst>
          </p:cNvPr>
          <p:cNvSpPr txBox="1"/>
          <p:nvPr/>
        </p:nvSpPr>
        <p:spPr>
          <a:xfrm>
            <a:off x="1620158" y="5667759"/>
            <a:ext cx="8951681" cy="461665"/>
          </a:xfrm>
          <a:prstGeom prst="rect">
            <a:avLst/>
          </a:prstGeom>
          <a:noFill/>
        </p:spPr>
        <p:txBody>
          <a:bodyPr wrap="none" rtlCol="0">
            <a:spAutoFit/>
          </a:bodyPr>
          <a:lstStyle/>
          <a:p>
            <a:r>
              <a:rPr lang="en-GB" sz="2400" dirty="0">
                <a:solidFill>
                  <a:srgbClr val="C00000"/>
                </a:solidFill>
              </a:rPr>
              <a:t>Department of Classics and Ancient History, University of Warwick</a:t>
            </a:r>
          </a:p>
        </p:txBody>
      </p:sp>
    </p:spTree>
    <p:extLst>
      <p:ext uri="{BB962C8B-B14F-4D97-AF65-F5344CB8AC3E}">
        <p14:creationId xmlns:p14="http://schemas.microsoft.com/office/powerpoint/2010/main" val="26080761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9528AA-009C-4DBB-985C-0C5A962A9746}"/>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F2086DDF-08F4-9F10-91DF-DE05B5E0BD65}"/>
              </a:ext>
            </a:extLst>
          </p:cNvPr>
          <p:cNvSpPr txBox="1"/>
          <p:nvPr/>
        </p:nvSpPr>
        <p:spPr>
          <a:xfrm>
            <a:off x="4482619" y="1428452"/>
            <a:ext cx="6097772" cy="4001095"/>
          </a:xfrm>
          <a:prstGeom prst="rect">
            <a:avLst/>
          </a:prstGeom>
          <a:noFill/>
        </p:spPr>
        <p:txBody>
          <a:bodyPr wrap="square">
            <a:spAutoFit/>
          </a:bodyPr>
          <a:lstStyle/>
          <a:p>
            <a:pPr algn="l">
              <a:spcAft>
                <a:spcPts val="840"/>
              </a:spcAft>
              <a:buNone/>
            </a:pPr>
            <a:r>
              <a:rPr lang="en-GB" b="0" i="0" dirty="0">
                <a:solidFill>
                  <a:srgbClr val="202020"/>
                </a:solidFill>
                <a:effectLst/>
                <a:ea typeface="Lato" panose="020F0502020204030203" pitchFamily="34" charset="0"/>
                <a:cs typeface="Lato" panose="020F0502020204030203" pitchFamily="34" charset="0"/>
              </a:rPr>
              <a:t>As with the other categories, this piece of creative work will also be accompanied by a </a:t>
            </a:r>
            <a:r>
              <a:rPr lang="en-GB" b="1" i="0" dirty="0">
                <a:solidFill>
                  <a:srgbClr val="202020"/>
                </a:solidFill>
                <a:effectLst/>
                <a:ea typeface="Lato" panose="020F0502020204030203" pitchFamily="34" charset="0"/>
                <a:cs typeface="Lato" panose="020F0502020204030203" pitchFamily="34" charset="0"/>
              </a:rPr>
              <a:t>short piece of writing</a:t>
            </a:r>
            <a:r>
              <a:rPr lang="en-GB" b="0" i="0" dirty="0">
                <a:solidFill>
                  <a:srgbClr val="202020"/>
                </a:solidFill>
                <a:effectLst/>
                <a:ea typeface="Lato" panose="020F0502020204030203" pitchFamily="34" charset="0"/>
                <a:cs typeface="Lato" panose="020F0502020204030203" pitchFamily="34" charset="0"/>
              </a:rPr>
              <a:t> (around 200 words) explaining how communities used, interacted in, and maybe were even created through these shared spaces.</a:t>
            </a:r>
          </a:p>
          <a:p>
            <a:pPr algn="l">
              <a:spcAft>
                <a:spcPts val="840"/>
              </a:spcAft>
              <a:buNone/>
            </a:pPr>
            <a:r>
              <a:rPr lang="en-GB" b="0" i="0" dirty="0">
                <a:solidFill>
                  <a:srgbClr val="202020"/>
                </a:solidFill>
                <a:effectLst/>
                <a:ea typeface="Lato" panose="020F0502020204030203" pitchFamily="34" charset="0"/>
                <a:cs typeface="Lato" panose="020F0502020204030203" pitchFamily="34" charset="0"/>
              </a:rPr>
              <a:t> Things to consider include: Who/what would you see in your space? What are people doing? How are people interacting with the space they’re in? </a:t>
            </a:r>
          </a:p>
          <a:p>
            <a:pPr algn="l">
              <a:spcAft>
                <a:spcPts val="840"/>
              </a:spcAft>
            </a:pPr>
            <a:r>
              <a:rPr lang="en-GB" b="0" i="0" dirty="0">
                <a:solidFill>
                  <a:srgbClr val="202020"/>
                </a:solidFill>
                <a:effectLst/>
                <a:ea typeface="Lato" panose="020F0502020204030203" pitchFamily="34" charset="0"/>
                <a:cs typeface="Lato" panose="020F0502020204030203" pitchFamily="34" charset="0"/>
              </a:rPr>
              <a:t>To enter the competition, simply send us your entry as a Word doc or PDF or whatever format best suits you (perhaps a photo of there are visual elements). </a:t>
            </a:r>
          </a:p>
          <a:p>
            <a:pPr algn="l">
              <a:spcAft>
                <a:spcPts val="840"/>
              </a:spcAft>
            </a:pPr>
            <a:r>
              <a:rPr lang="en-GB" b="0" i="0" dirty="0">
                <a:solidFill>
                  <a:srgbClr val="202020"/>
                </a:solidFill>
                <a:effectLst/>
                <a:ea typeface="Lato" panose="020F0502020204030203" pitchFamily="34" charset="0"/>
                <a:cs typeface="Lato" panose="020F0502020204030203" pitchFamily="34" charset="0"/>
              </a:rPr>
              <a:t>And the winning entries will be posted on our WCN site and displayed on big screens in the Faculty of Arts Building here at Warwick.</a:t>
            </a:r>
          </a:p>
        </p:txBody>
      </p:sp>
      <p:pic>
        <p:nvPicPr>
          <p:cNvPr id="4" name="Picture 3">
            <a:extLst>
              <a:ext uri="{FF2B5EF4-FFF2-40B4-BE49-F238E27FC236}">
                <a16:creationId xmlns:a16="http://schemas.microsoft.com/office/drawing/2014/main" id="{D92B8530-2BC4-A344-A22D-0CA4D94E3D4A}"/>
              </a:ext>
            </a:extLst>
          </p:cNvPr>
          <p:cNvPicPr>
            <a:picLocks noChangeAspect="1"/>
          </p:cNvPicPr>
          <p:nvPr/>
        </p:nvPicPr>
        <p:blipFill>
          <a:blip r:embed="rId2"/>
          <a:stretch>
            <a:fillRect/>
          </a:stretch>
        </p:blipFill>
        <p:spPr>
          <a:xfrm>
            <a:off x="319087" y="1723976"/>
            <a:ext cx="3481388" cy="3410048"/>
          </a:xfrm>
          <a:prstGeom prst="rect">
            <a:avLst/>
          </a:prstGeom>
        </p:spPr>
      </p:pic>
    </p:spTree>
    <p:extLst>
      <p:ext uri="{BB962C8B-B14F-4D97-AF65-F5344CB8AC3E}">
        <p14:creationId xmlns:p14="http://schemas.microsoft.com/office/powerpoint/2010/main" val="21047348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38320D8-C8D2-41BA-139E-4552907580AB}"/>
            </a:ext>
          </a:extLst>
        </p:cNvPr>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0D7B6173-1D58-48E2-83CF-37350F315F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5D813D1-BA6B-40B4-A101-04BB894455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8" name="Picture 17">
            <a:extLst>
              <a:ext uri="{FF2B5EF4-FFF2-40B4-BE49-F238E27FC236}">
                <a16:creationId xmlns:a16="http://schemas.microsoft.com/office/drawing/2014/main" id="{B0DAC8FB-A162-44E3-A606-C855A03A5B0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88952" cy="6862380"/>
          </a:xfrm>
          <a:prstGeom prst="rect">
            <a:avLst/>
          </a:prstGeom>
        </p:spPr>
      </p:pic>
      <p:sp>
        <p:nvSpPr>
          <p:cNvPr id="20" name="Rectangle 19">
            <a:extLst>
              <a:ext uri="{FF2B5EF4-FFF2-40B4-BE49-F238E27FC236}">
                <a16:creationId xmlns:a16="http://schemas.microsoft.com/office/drawing/2014/main" id="{21BDEC81-16A7-4451-B893-C15000083B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AEA3DFA5-2D7B-4989-8ED7-8321EC114C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6678" y="0"/>
            <a:ext cx="11145980" cy="6870723"/>
          </a:xfrm>
          <a:prstGeom prst="rect">
            <a:avLst/>
          </a:prstGeom>
          <a:solidFill>
            <a:schemeClr val="bg1"/>
          </a:solidFill>
          <a:ln w="349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n w="22225">
                <a:solidFill>
                  <a:schemeClr val="accent2"/>
                </a:solidFill>
                <a:prstDash val="solid"/>
              </a:ln>
              <a:solidFill>
                <a:schemeClr val="accent2">
                  <a:lumMod val="40000"/>
                  <a:lumOff val="60000"/>
                </a:schemeClr>
              </a:solidFill>
            </a:endParaRPr>
          </a:p>
        </p:txBody>
      </p:sp>
      <p:pic>
        <p:nvPicPr>
          <p:cNvPr id="5" name="Picture 4" descr="A building with wood walls and stairs&#10;&#10;AI-generated content may be incorrect.">
            <a:extLst>
              <a:ext uri="{FF2B5EF4-FFF2-40B4-BE49-F238E27FC236}">
                <a16:creationId xmlns:a16="http://schemas.microsoft.com/office/drawing/2014/main" id="{B2E5BE2D-7591-19D8-960F-E9CD54BF2AD1}"/>
              </a:ext>
            </a:extLst>
          </p:cNvPr>
          <p:cNvPicPr>
            <a:picLocks noChangeAspect="1"/>
          </p:cNvPicPr>
          <p:nvPr/>
        </p:nvPicPr>
        <p:blipFill>
          <a:blip r:embed="rId3">
            <a:extLst>
              <a:ext uri="{28A0092B-C50C-407E-A947-70E740481C1C}">
                <a14:useLocalDpi xmlns:a14="http://schemas.microsoft.com/office/drawing/2010/main" val="0"/>
              </a:ext>
            </a:extLst>
          </a:blip>
          <a:srcRect t="9705" r="2" b="21077"/>
          <a:stretch/>
        </p:blipFill>
        <p:spPr>
          <a:xfrm>
            <a:off x="5186550" y="159350"/>
            <a:ext cx="3066182" cy="3179620"/>
          </a:xfrm>
          <a:prstGeom prst="rect">
            <a:avLst/>
          </a:prstGeom>
        </p:spPr>
      </p:pic>
      <p:pic>
        <p:nvPicPr>
          <p:cNvPr id="7" name="Picture 6" descr="A group of people in a building&#10;&#10;AI-generated content may be incorrect.">
            <a:extLst>
              <a:ext uri="{FF2B5EF4-FFF2-40B4-BE49-F238E27FC236}">
                <a16:creationId xmlns:a16="http://schemas.microsoft.com/office/drawing/2014/main" id="{C2762FC0-DD4A-9867-237E-8666FECB37E4}"/>
              </a:ext>
            </a:extLst>
          </p:cNvPr>
          <p:cNvPicPr>
            <a:picLocks noChangeAspect="1"/>
          </p:cNvPicPr>
          <p:nvPr/>
        </p:nvPicPr>
        <p:blipFill>
          <a:blip r:embed="rId4">
            <a:extLst>
              <a:ext uri="{28A0092B-C50C-407E-A947-70E740481C1C}">
                <a14:useLocalDpi xmlns:a14="http://schemas.microsoft.com/office/drawing/2010/main" val="0"/>
              </a:ext>
            </a:extLst>
          </a:blip>
          <a:srcRect l="12060" r="15618" b="3"/>
          <a:stretch/>
        </p:blipFill>
        <p:spPr>
          <a:xfrm>
            <a:off x="8440808" y="171716"/>
            <a:ext cx="3066182" cy="3179620"/>
          </a:xfrm>
          <a:prstGeom prst="rect">
            <a:avLst/>
          </a:prstGeom>
        </p:spPr>
      </p:pic>
      <p:pic>
        <p:nvPicPr>
          <p:cNvPr id="3" name="Picture 2" descr="A building with many windows&#10;&#10;AI-generated content may be incorrect.">
            <a:extLst>
              <a:ext uri="{FF2B5EF4-FFF2-40B4-BE49-F238E27FC236}">
                <a16:creationId xmlns:a16="http://schemas.microsoft.com/office/drawing/2014/main" id="{60844CEA-D40D-F525-DB84-63592DDF23EC}"/>
              </a:ext>
            </a:extLst>
          </p:cNvPr>
          <p:cNvPicPr>
            <a:picLocks noChangeAspect="1"/>
          </p:cNvPicPr>
          <p:nvPr/>
        </p:nvPicPr>
        <p:blipFill>
          <a:blip r:embed="rId5">
            <a:extLst>
              <a:ext uri="{28A0092B-C50C-407E-A947-70E740481C1C}">
                <a14:useLocalDpi xmlns:a14="http://schemas.microsoft.com/office/drawing/2010/main" val="0"/>
              </a:ext>
            </a:extLst>
          </a:blip>
          <a:srcRect l="3592" r="1" b="1"/>
          <a:stretch/>
        </p:blipFill>
        <p:spPr>
          <a:xfrm>
            <a:off x="5189717" y="3498320"/>
            <a:ext cx="6320441" cy="3179620"/>
          </a:xfrm>
          <a:prstGeom prst="rect">
            <a:avLst/>
          </a:prstGeom>
        </p:spPr>
      </p:pic>
      <p:sp>
        <p:nvSpPr>
          <p:cNvPr id="8" name="TextBox 7">
            <a:extLst>
              <a:ext uri="{FF2B5EF4-FFF2-40B4-BE49-F238E27FC236}">
                <a16:creationId xmlns:a16="http://schemas.microsoft.com/office/drawing/2014/main" id="{20DE821D-E5A2-B42C-94E9-22394A2C8A1D}"/>
              </a:ext>
            </a:extLst>
          </p:cNvPr>
          <p:cNvSpPr txBox="1"/>
          <p:nvPr/>
        </p:nvSpPr>
        <p:spPr>
          <a:xfrm>
            <a:off x="2686050" y="5314950"/>
            <a:ext cx="184731" cy="369332"/>
          </a:xfrm>
          <a:prstGeom prst="rect">
            <a:avLst/>
          </a:prstGeom>
          <a:noFill/>
        </p:spPr>
        <p:txBody>
          <a:bodyPr wrap="none" rtlCol="0">
            <a:spAutoFit/>
          </a:bodyPr>
          <a:lstStyle/>
          <a:p>
            <a:endParaRPr lang="en-GB" dirty="0"/>
          </a:p>
        </p:txBody>
      </p:sp>
      <p:sp>
        <p:nvSpPr>
          <p:cNvPr id="26" name="TextBox 25">
            <a:extLst>
              <a:ext uri="{FF2B5EF4-FFF2-40B4-BE49-F238E27FC236}">
                <a16:creationId xmlns:a16="http://schemas.microsoft.com/office/drawing/2014/main" id="{7237F62E-AC0C-EA67-1208-1F4A027F42A4}"/>
              </a:ext>
            </a:extLst>
          </p:cNvPr>
          <p:cNvSpPr txBox="1"/>
          <p:nvPr/>
        </p:nvSpPr>
        <p:spPr>
          <a:xfrm>
            <a:off x="1011703" y="619205"/>
            <a:ext cx="3718155" cy="5632311"/>
          </a:xfrm>
          <a:prstGeom prst="rect">
            <a:avLst/>
          </a:prstGeom>
          <a:noFill/>
        </p:spPr>
        <p:txBody>
          <a:bodyPr wrap="square">
            <a:spAutoFit/>
          </a:bodyPr>
          <a:lstStyle/>
          <a:p>
            <a:r>
              <a:rPr lang="en-GB" dirty="0"/>
              <a:t>Over the past </a:t>
            </a:r>
            <a:r>
              <a:rPr lang="en-GB" b="1" dirty="0">
                <a:solidFill>
                  <a:srgbClr val="C00000"/>
                </a:solidFill>
              </a:rPr>
              <a:t>60 years</a:t>
            </a:r>
            <a:r>
              <a:rPr lang="en-GB" dirty="0"/>
              <a:t>, the campus buildings at the University of Warwick have brought people together into a single community excited by continuing to learn about the world and discover new things.</a:t>
            </a:r>
          </a:p>
          <a:p>
            <a:endParaRPr lang="en-GB" dirty="0"/>
          </a:p>
          <a:p>
            <a:r>
              <a:rPr lang="en-GB" dirty="0"/>
              <a:t>The new </a:t>
            </a:r>
            <a:r>
              <a:rPr lang="en-GB" b="1" dirty="0">
                <a:solidFill>
                  <a:srgbClr val="C00000"/>
                </a:solidFill>
              </a:rPr>
              <a:t>Faculty of Arts Building </a:t>
            </a:r>
            <a:r>
              <a:rPr lang="en-GB" dirty="0"/>
              <a:t>(right) at the University of Warwick is a good example of how a building brings people together. People from across the University meet here and discuss projects, attend lectures, study, chat, or just hang out in the coffee shop. </a:t>
            </a:r>
          </a:p>
          <a:p>
            <a:endParaRPr lang="en-GB" dirty="0"/>
          </a:p>
          <a:p>
            <a:r>
              <a:rPr lang="en-GB" dirty="0"/>
              <a:t>For your competition entries, think about how ancient buildings and spaces also brought communities together.</a:t>
            </a:r>
          </a:p>
        </p:txBody>
      </p:sp>
    </p:spTree>
    <p:extLst>
      <p:ext uri="{BB962C8B-B14F-4D97-AF65-F5344CB8AC3E}">
        <p14:creationId xmlns:p14="http://schemas.microsoft.com/office/powerpoint/2010/main" val="10281051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CCB6F7C-8F67-704F-6D65-C54165A2FA23}"/>
            </a:ext>
          </a:extLst>
        </p:cNvPr>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6804CCDD-88C7-4B43-A381-F2D8DAF62B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66F61902-ACC1-5A1C-D76C-9EE485C9FE06}"/>
              </a:ext>
            </a:extLst>
          </p:cNvPr>
          <p:cNvPicPr>
            <a:picLocks noChangeAspect="1"/>
          </p:cNvPicPr>
          <p:nvPr/>
        </p:nvPicPr>
        <p:blipFill>
          <a:blip r:embed="rId2"/>
          <a:srcRect l="15746" r="27725" b="-2"/>
          <a:stretch/>
        </p:blipFill>
        <p:spPr>
          <a:xfrm>
            <a:off x="6394317" y="4"/>
            <a:ext cx="2757736" cy="2524633"/>
          </a:xfrm>
          <a:custGeom>
            <a:avLst/>
            <a:gdLst/>
            <a:ahLst/>
            <a:cxnLst/>
            <a:rect l="l" t="t" r="r" b="b"/>
            <a:pathLst>
              <a:path w="2757736" h="2524633">
                <a:moveTo>
                  <a:pt x="21123" y="0"/>
                </a:moveTo>
                <a:lnTo>
                  <a:pt x="2731055" y="0"/>
                </a:lnTo>
                <a:lnTo>
                  <a:pt x="2730838" y="5093"/>
                </a:lnTo>
                <a:cubicBezTo>
                  <a:pt x="2730487" y="45377"/>
                  <a:pt x="2732295" y="85646"/>
                  <a:pt x="2738658" y="125789"/>
                </a:cubicBezTo>
                <a:cubicBezTo>
                  <a:pt x="2756621" y="238377"/>
                  <a:pt x="2761924" y="352450"/>
                  <a:pt x="2754463" y="466085"/>
                </a:cubicBezTo>
                <a:cubicBezTo>
                  <a:pt x="2744150" y="620982"/>
                  <a:pt x="2730085" y="775628"/>
                  <a:pt x="2725799" y="930904"/>
                </a:cubicBezTo>
                <a:cubicBezTo>
                  <a:pt x="2721780" y="1082146"/>
                  <a:pt x="2734774" y="1233389"/>
                  <a:pt x="2744685" y="1383875"/>
                </a:cubicBezTo>
                <a:cubicBezTo>
                  <a:pt x="2759152" y="1603429"/>
                  <a:pt x="2748838" y="1823108"/>
                  <a:pt x="2739863" y="2042788"/>
                </a:cubicBezTo>
                <a:cubicBezTo>
                  <a:pt x="2736448" y="2125925"/>
                  <a:pt x="2737930" y="2209061"/>
                  <a:pt x="2740205" y="2292197"/>
                </a:cubicBezTo>
                <a:lnTo>
                  <a:pt x="2744484" y="2501376"/>
                </a:lnTo>
                <a:lnTo>
                  <a:pt x="2513574" y="2517337"/>
                </a:lnTo>
                <a:cubicBezTo>
                  <a:pt x="2415696" y="2521959"/>
                  <a:pt x="2317754" y="2524358"/>
                  <a:pt x="2219717" y="2524288"/>
                </a:cubicBezTo>
                <a:cubicBezTo>
                  <a:pt x="2139473" y="2526009"/>
                  <a:pt x="2059213" y="2521297"/>
                  <a:pt x="1979578" y="2510176"/>
                </a:cubicBezTo>
                <a:cubicBezTo>
                  <a:pt x="1865287" y="2491406"/>
                  <a:pt x="1749852" y="2477294"/>
                  <a:pt x="1633783" y="2489008"/>
                </a:cubicBezTo>
                <a:cubicBezTo>
                  <a:pt x="1553779" y="2497192"/>
                  <a:pt x="1473902" y="2501991"/>
                  <a:pt x="1393517" y="2501709"/>
                </a:cubicBezTo>
                <a:cubicBezTo>
                  <a:pt x="1208744" y="2501709"/>
                  <a:pt x="1023847" y="2500016"/>
                  <a:pt x="839074" y="2503543"/>
                </a:cubicBezTo>
                <a:cubicBezTo>
                  <a:pt x="674622" y="2506648"/>
                  <a:pt x="510804" y="2513421"/>
                  <a:pt x="346224" y="2496346"/>
                </a:cubicBezTo>
                <a:cubicBezTo>
                  <a:pt x="285491" y="2490066"/>
                  <a:pt x="224679" y="2485859"/>
                  <a:pt x="163814" y="2483127"/>
                </a:cubicBezTo>
                <a:lnTo>
                  <a:pt x="18517" y="2479653"/>
                </a:lnTo>
                <a:lnTo>
                  <a:pt x="18260" y="2465175"/>
                </a:lnTo>
                <a:cubicBezTo>
                  <a:pt x="17160" y="2423362"/>
                  <a:pt x="16458" y="2381580"/>
                  <a:pt x="22836" y="2339990"/>
                </a:cubicBezTo>
                <a:cubicBezTo>
                  <a:pt x="31895" y="2273000"/>
                  <a:pt x="32239" y="2205116"/>
                  <a:pt x="23857" y="2138036"/>
                </a:cubicBezTo>
                <a:cubicBezTo>
                  <a:pt x="8778" y="2011225"/>
                  <a:pt x="9721" y="1883023"/>
                  <a:pt x="26663" y="1756454"/>
                </a:cubicBezTo>
                <a:cubicBezTo>
                  <a:pt x="37125" y="1682587"/>
                  <a:pt x="43121" y="1606552"/>
                  <a:pt x="24367" y="1534088"/>
                </a:cubicBezTo>
                <a:cubicBezTo>
                  <a:pt x="-19775" y="1363773"/>
                  <a:pt x="5996" y="1193203"/>
                  <a:pt x="24367" y="1023781"/>
                </a:cubicBezTo>
                <a:cubicBezTo>
                  <a:pt x="35530" y="932794"/>
                  <a:pt x="35786" y="840798"/>
                  <a:pt x="25133" y="749747"/>
                </a:cubicBezTo>
                <a:cubicBezTo>
                  <a:pt x="6226" y="615268"/>
                  <a:pt x="2577" y="479090"/>
                  <a:pt x="14289" y="343797"/>
                </a:cubicBezTo>
                <a:cubicBezTo>
                  <a:pt x="24877" y="233188"/>
                  <a:pt x="35339" y="122324"/>
                  <a:pt x="22581" y="10822"/>
                </a:cubicBezTo>
                <a:close/>
              </a:path>
            </a:pathLst>
          </a:custGeom>
        </p:spPr>
      </p:pic>
      <p:pic>
        <p:nvPicPr>
          <p:cNvPr id="2" name="Picture 1">
            <a:extLst>
              <a:ext uri="{FF2B5EF4-FFF2-40B4-BE49-F238E27FC236}">
                <a16:creationId xmlns:a16="http://schemas.microsoft.com/office/drawing/2014/main" id="{FCD67B97-7F24-F48D-20D2-7D17C33B399C}"/>
              </a:ext>
            </a:extLst>
          </p:cNvPr>
          <p:cNvPicPr>
            <a:picLocks noChangeAspect="1"/>
          </p:cNvPicPr>
          <p:nvPr/>
        </p:nvPicPr>
        <p:blipFill>
          <a:blip r:embed="rId3"/>
          <a:srcRect l="9919" r="26411" b="3"/>
          <a:stretch/>
        </p:blipFill>
        <p:spPr>
          <a:xfrm>
            <a:off x="9339374" y="1"/>
            <a:ext cx="2852627" cy="2520152"/>
          </a:xfrm>
          <a:custGeom>
            <a:avLst/>
            <a:gdLst/>
            <a:ahLst/>
            <a:cxnLst/>
            <a:rect l="l" t="t" r="r" b="b"/>
            <a:pathLst>
              <a:path w="2852627" h="2520152">
                <a:moveTo>
                  <a:pt x="10064" y="0"/>
                </a:moveTo>
                <a:lnTo>
                  <a:pt x="2852627" y="0"/>
                </a:lnTo>
                <a:lnTo>
                  <a:pt x="2852627" y="2486586"/>
                </a:lnTo>
                <a:lnTo>
                  <a:pt x="2722923" y="2488164"/>
                </a:lnTo>
                <a:cubicBezTo>
                  <a:pt x="2674488" y="2490004"/>
                  <a:pt x="2626073" y="2493170"/>
                  <a:pt x="2577690" y="2497898"/>
                </a:cubicBezTo>
                <a:cubicBezTo>
                  <a:pt x="2399458" y="2512970"/>
                  <a:pt x="2220528" y="2515143"/>
                  <a:pt x="2042042" y="2504390"/>
                </a:cubicBezTo>
                <a:cubicBezTo>
                  <a:pt x="1880764" y="2496911"/>
                  <a:pt x="1719740" y="2478563"/>
                  <a:pt x="1558080" y="2494228"/>
                </a:cubicBezTo>
                <a:cubicBezTo>
                  <a:pt x="1502460" y="2499592"/>
                  <a:pt x="1447854" y="2512575"/>
                  <a:pt x="1391850" y="2515538"/>
                </a:cubicBezTo>
                <a:cubicBezTo>
                  <a:pt x="1129488" y="2529651"/>
                  <a:pt x="868014" y="2508482"/>
                  <a:pt x="606540" y="2491124"/>
                </a:cubicBezTo>
                <a:cubicBezTo>
                  <a:pt x="511296" y="2484774"/>
                  <a:pt x="416054" y="2477012"/>
                  <a:pt x="320810" y="2494370"/>
                </a:cubicBezTo>
                <a:cubicBezTo>
                  <a:pt x="240438" y="2508129"/>
                  <a:pt x="158860" y="2510966"/>
                  <a:pt x="77878" y="2502837"/>
                </a:cubicBezTo>
                <a:lnTo>
                  <a:pt x="9154" y="2498029"/>
                </a:lnTo>
                <a:lnTo>
                  <a:pt x="8320" y="2462991"/>
                </a:lnTo>
                <a:cubicBezTo>
                  <a:pt x="6579" y="2338090"/>
                  <a:pt x="-9495" y="2212684"/>
                  <a:pt x="8320" y="2088414"/>
                </a:cubicBezTo>
                <a:cubicBezTo>
                  <a:pt x="37454" y="1869137"/>
                  <a:pt x="41459" y="1647554"/>
                  <a:pt x="20242" y="1427484"/>
                </a:cubicBezTo>
                <a:cubicBezTo>
                  <a:pt x="-386" y="1179282"/>
                  <a:pt x="-1860" y="930008"/>
                  <a:pt x="15822" y="681605"/>
                </a:cubicBezTo>
                <a:cubicBezTo>
                  <a:pt x="28413" y="497593"/>
                  <a:pt x="37789" y="313203"/>
                  <a:pt x="26537" y="128561"/>
                </a:cubicBezTo>
                <a:cubicBezTo>
                  <a:pt x="24327" y="93208"/>
                  <a:pt x="18400" y="58296"/>
                  <a:pt x="12757" y="23416"/>
                </a:cubicBezTo>
                <a:close/>
              </a:path>
            </a:pathLst>
          </a:custGeom>
        </p:spPr>
      </p:pic>
      <p:sp>
        <p:nvSpPr>
          <p:cNvPr id="28" name="sketch line">
            <a:extLst>
              <a:ext uri="{FF2B5EF4-FFF2-40B4-BE49-F238E27FC236}">
                <a16:creationId xmlns:a16="http://schemas.microsoft.com/office/drawing/2014/main" id="{BBECEAC1-4BBC-4815-B44E-D9B231A3FC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1520" y="2609868"/>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B12D135D-BC4F-A0DC-860E-EA403295F552}"/>
              </a:ext>
            </a:extLst>
          </p:cNvPr>
          <p:cNvPicPr>
            <a:picLocks noChangeAspect="1"/>
          </p:cNvPicPr>
          <p:nvPr/>
        </p:nvPicPr>
        <p:blipFill>
          <a:blip r:embed="rId4"/>
          <a:srcRect l="14079" r="11313" b="2"/>
          <a:stretch/>
        </p:blipFill>
        <p:spPr>
          <a:xfrm>
            <a:off x="6388701" y="2716074"/>
            <a:ext cx="5803299" cy="4141924"/>
          </a:xfrm>
          <a:custGeom>
            <a:avLst/>
            <a:gdLst/>
            <a:ahLst/>
            <a:cxnLst/>
            <a:rect l="l" t="t" r="r" b="b"/>
            <a:pathLst>
              <a:path w="5803299" h="4141924">
                <a:moveTo>
                  <a:pt x="4086182" y="1329"/>
                </a:moveTo>
                <a:cubicBezTo>
                  <a:pt x="4156698" y="-1238"/>
                  <a:pt x="4227324" y="-85"/>
                  <a:pt x="4297823" y="4799"/>
                </a:cubicBezTo>
                <a:cubicBezTo>
                  <a:pt x="4587107" y="19899"/>
                  <a:pt x="4876647" y="16089"/>
                  <a:pt x="5166059" y="27661"/>
                </a:cubicBezTo>
                <a:cubicBezTo>
                  <a:pt x="5261555" y="31612"/>
                  <a:pt x="5356545" y="10444"/>
                  <a:pt x="5451787" y="9315"/>
                </a:cubicBezTo>
                <a:cubicBezTo>
                  <a:pt x="5565889" y="7904"/>
                  <a:pt x="5680275" y="12949"/>
                  <a:pt x="5794837" y="16636"/>
                </a:cubicBezTo>
                <a:lnTo>
                  <a:pt x="5803299" y="16810"/>
                </a:lnTo>
                <a:lnTo>
                  <a:pt x="5803299" y="4141924"/>
                </a:lnTo>
                <a:lnTo>
                  <a:pt x="25520" y="4141924"/>
                </a:lnTo>
                <a:lnTo>
                  <a:pt x="38276" y="3985509"/>
                </a:lnTo>
                <a:cubicBezTo>
                  <a:pt x="68779" y="3844294"/>
                  <a:pt x="65552" y="3697862"/>
                  <a:pt x="28835" y="3558127"/>
                </a:cubicBezTo>
                <a:cubicBezTo>
                  <a:pt x="-4463" y="3426468"/>
                  <a:pt x="-11352" y="3294426"/>
                  <a:pt x="21053" y="3161618"/>
                </a:cubicBezTo>
                <a:cubicBezTo>
                  <a:pt x="51646" y="3038188"/>
                  <a:pt x="50153" y="2908978"/>
                  <a:pt x="16716" y="2786288"/>
                </a:cubicBezTo>
                <a:cubicBezTo>
                  <a:pt x="9316" y="2754521"/>
                  <a:pt x="4787" y="2722155"/>
                  <a:pt x="3192" y="2689584"/>
                </a:cubicBezTo>
                <a:cubicBezTo>
                  <a:pt x="-6887" y="2570683"/>
                  <a:pt x="10081" y="2453440"/>
                  <a:pt x="24242" y="2335942"/>
                </a:cubicBezTo>
                <a:cubicBezTo>
                  <a:pt x="33683" y="2261054"/>
                  <a:pt x="48099" y="2185401"/>
                  <a:pt x="24242" y="2111279"/>
                </a:cubicBezTo>
                <a:cubicBezTo>
                  <a:pt x="7899" y="2059623"/>
                  <a:pt x="4264" y="2004791"/>
                  <a:pt x="13654" y="1951426"/>
                </a:cubicBezTo>
                <a:cubicBezTo>
                  <a:pt x="29486" y="1856713"/>
                  <a:pt x="32790" y="1760329"/>
                  <a:pt x="23477" y="1664761"/>
                </a:cubicBezTo>
                <a:cubicBezTo>
                  <a:pt x="17328" y="1601751"/>
                  <a:pt x="18272" y="1538243"/>
                  <a:pt x="26284" y="1475437"/>
                </a:cubicBezTo>
                <a:cubicBezTo>
                  <a:pt x="36872" y="1390981"/>
                  <a:pt x="53330" y="1304994"/>
                  <a:pt x="33300" y="1220284"/>
                </a:cubicBezTo>
                <a:cubicBezTo>
                  <a:pt x="1406" y="1085690"/>
                  <a:pt x="7785" y="951224"/>
                  <a:pt x="20543" y="815610"/>
                </a:cubicBezTo>
                <a:cubicBezTo>
                  <a:pt x="30111" y="714697"/>
                  <a:pt x="40700" y="612636"/>
                  <a:pt x="21563" y="510574"/>
                </a:cubicBezTo>
                <a:cubicBezTo>
                  <a:pt x="13335" y="463218"/>
                  <a:pt x="13335" y="414790"/>
                  <a:pt x="21563" y="367433"/>
                </a:cubicBezTo>
                <a:cubicBezTo>
                  <a:pt x="31514" y="303645"/>
                  <a:pt x="40955" y="240494"/>
                  <a:pt x="28197" y="176068"/>
                </a:cubicBezTo>
                <a:cubicBezTo>
                  <a:pt x="22584" y="148001"/>
                  <a:pt x="18374" y="119679"/>
                  <a:pt x="15439" y="91357"/>
                </a:cubicBezTo>
                <a:lnTo>
                  <a:pt x="13471" y="15444"/>
                </a:lnTo>
                <a:lnTo>
                  <a:pt x="161497" y="23093"/>
                </a:lnTo>
                <a:cubicBezTo>
                  <a:pt x="242184" y="25544"/>
                  <a:pt x="322886" y="25615"/>
                  <a:pt x="403652" y="21310"/>
                </a:cubicBezTo>
                <a:cubicBezTo>
                  <a:pt x="579090" y="9611"/>
                  <a:pt x="755048" y="12123"/>
                  <a:pt x="930155" y="28790"/>
                </a:cubicBezTo>
                <a:cubicBezTo>
                  <a:pt x="934727" y="29284"/>
                  <a:pt x="939871" y="27908"/>
                  <a:pt x="944744" y="27978"/>
                </a:cubicBezTo>
                <a:lnTo>
                  <a:pt x="944756" y="27986"/>
                </a:lnTo>
                <a:lnTo>
                  <a:pt x="949368" y="27641"/>
                </a:lnTo>
                <a:lnTo>
                  <a:pt x="981805" y="30065"/>
                </a:lnTo>
                <a:lnTo>
                  <a:pt x="983936" y="28984"/>
                </a:lnTo>
                <a:cubicBezTo>
                  <a:pt x="988825" y="29108"/>
                  <a:pt x="993905" y="30625"/>
                  <a:pt x="998603" y="30483"/>
                </a:cubicBezTo>
                <a:cubicBezTo>
                  <a:pt x="1047368" y="29496"/>
                  <a:pt x="1096133" y="30483"/>
                  <a:pt x="1144770" y="25121"/>
                </a:cubicBezTo>
                <a:cubicBezTo>
                  <a:pt x="1267037" y="10007"/>
                  <a:pt x="1390204" y="6041"/>
                  <a:pt x="1513043" y="13266"/>
                </a:cubicBezTo>
                <a:cubicBezTo>
                  <a:pt x="1691465" y="24557"/>
                  <a:pt x="1870141" y="31472"/>
                  <a:pt x="2048943" y="16089"/>
                </a:cubicBezTo>
                <a:cubicBezTo>
                  <a:pt x="2150537" y="7480"/>
                  <a:pt x="2252129" y="-1693"/>
                  <a:pt x="2353721" y="10161"/>
                </a:cubicBezTo>
                <a:cubicBezTo>
                  <a:pt x="2440545" y="21000"/>
                  <a:pt x="2528079" y="22750"/>
                  <a:pt x="2615195" y="15383"/>
                </a:cubicBezTo>
                <a:cubicBezTo>
                  <a:pt x="2710489" y="8045"/>
                  <a:pt x="2806139" y="8045"/>
                  <a:pt x="2901433" y="15383"/>
                </a:cubicBezTo>
                <a:cubicBezTo>
                  <a:pt x="2992739" y="21029"/>
                  <a:pt x="3084299" y="30483"/>
                  <a:pt x="3175351" y="20323"/>
                </a:cubicBezTo>
                <a:cubicBezTo>
                  <a:pt x="3303357" y="6210"/>
                  <a:pt x="3430983" y="10867"/>
                  <a:pt x="3558737" y="19476"/>
                </a:cubicBezTo>
                <a:cubicBezTo>
                  <a:pt x="3664265" y="26532"/>
                  <a:pt x="3770177" y="36834"/>
                  <a:pt x="3875197" y="20181"/>
                </a:cubicBezTo>
                <a:cubicBezTo>
                  <a:pt x="3945258" y="10183"/>
                  <a:pt x="4015665" y="3895"/>
                  <a:pt x="4086182" y="1329"/>
                </a:cubicBezTo>
                <a:close/>
              </a:path>
            </a:pathLst>
          </a:custGeom>
        </p:spPr>
      </p:pic>
      <p:sp>
        <p:nvSpPr>
          <p:cNvPr id="7" name="TextBox 6">
            <a:extLst>
              <a:ext uri="{FF2B5EF4-FFF2-40B4-BE49-F238E27FC236}">
                <a16:creationId xmlns:a16="http://schemas.microsoft.com/office/drawing/2014/main" id="{6FA92407-A0D9-CDB0-7FD5-A5E92C2C06DE}"/>
              </a:ext>
            </a:extLst>
          </p:cNvPr>
          <p:cNvSpPr txBox="1"/>
          <p:nvPr/>
        </p:nvSpPr>
        <p:spPr>
          <a:xfrm>
            <a:off x="625195" y="2877077"/>
            <a:ext cx="4722982" cy="841834"/>
          </a:xfrm>
          <a:prstGeom prst="rect">
            <a:avLst/>
          </a:prstGeom>
          <a:noFill/>
        </p:spPr>
        <p:txBody>
          <a:bodyPr wrap="square">
            <a:spAutoFit/>
          </a:bodyPr>
          <a:lstStyle/>
          <a:p>
            <a:pPr>
              <a:lnSpc>
                <a:spcPct val="90000"/>
              </a:lnSpc>
              <a:spcAft>
                <a:spcPts val="600"/>
              </a:spcAft>
            </a:pPr>
            <a:r>
              <a:rPr lang="en-US" sz="1800" dirty="0"/>
              <a:t>These might include public spaces such as the Athenian </a:t>
            </a:r>
            <a:r>
              <a:rPr lang="en-US" sz="1800" i="1" dirty="0"/>
              <a:t>Agora</a:t>
            </a:r>
            <a:r>
              <a:rPr lang="en-US" sz="1800" dirty="0"/>
              <a:t> (</a:t>
            </a:r>
            <a:r>
              <a:rPr lang="en-US" dirty="0"/>
              <a:t>market-place)</a:t>
            </a:r>
            <a:r>
              <a:rPr lang="en-US" sz="1800" dirty="0"/>
              <a:t>, Corinthian </a:t>
            </a:r>
            <a:r>
              <a:rPr lang="en-US" sz="1800" i="1" dirty="0"/>
              <a:t>Agora</a:t>
            </a:r>
            <a:r>
              <a:rPr lang="en-US" sz="1800" dirty="0"/>
              <a:t>, or the Roman </a:t>
            </a:r>
            <a:r>
              <a:rPr lang="en-US" sz="1800" i="1" dirty="0"/>
              <a:t>forum</a:t>
            </a:r>
            <a:r>
              <a:rPr lang="en-US" sz="1800" dirty="0"/>
              <a:t>..</a:t>
            </a:r>
          </a:p>
        </p:txBody>
      </p:sp>
    </p:spTree>
    <p:extLst>
      <p:ext uri="{BB962C8B-B14F-4D97-AF65-F5344CB8AC3E}">
        <p14:creationId xmlns:p14="http://schemas.microsoft.com/office/powerpoint/2010/main" val="10094836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4" name="Rectangle 43">
            <a:extLst>
              <a:ext uri="{FF2B5EF4-FFF2-40B4-BE49-F238E27FC236}">
                <a16:creationId xmlns:a16="http://schemas.microsoft.com/office/drawing/2014/main" id="{D7F307E1-26FA-4252-94D1-9711C4518C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sunset over a stone structure&#10;&#10;AI-generated content may be incorrect.">
            <a:extLst>
              <a:ext uri="{FF2B5EF4-FFF2-40B4-BE49-F238E27FC236}">
                <a16:creationId xmlns:a16="http://schemas.microsoft.com/office/drawing/2014/main" id="{89D54E29-7C4F-DCFF-DA8D-C4B56376B3A7}"/>
              </a:ext>
            </a:extLst>
          </p:cNvPr>
          <p:cNvPicPr>
            <a:picLocks noChangeAspect="1"/>
          </p:cNvPicPr>
          <p:nvPr/>
        </p:nvPicPr>
        <p:blipFill>
          <a:blip r:embed="rId2"/>
          <a:srcRect r="19189" b="1"/>
          <a:stretch/>
        </p:blipFill>
        <p:spPr>
          <a:xfrm>
            <a:off x="5115314" y="10"/>
            <a:ext cx="4118110" cy="3401558"/>
          </a:xfrm>
          <a:custGeom>
            <a:avLst/>
            <a:gdLst/>
            <a:ahLst/>
            <a:cxnLst/>
            <a:rect l="l" t="t" r="r" b="b"/>
            <a:pathLst>
              <a:path w="4118110" h="3401568">
                <a:moveTo>
                  <a:pt x="0" y="0"/>
                </a:moveTo>
                <a:lnTo>
                  <a:pt x="3343575" y="0"/>
                </a:lnTo>
                <a:lnTo>
                  <a:pt x="3448028" y="215050"/>
                </a:lnTo>
                <a:cubicBezTo>
                  <a:pt x="3836103" y="1056037"/>
                  <a:pt x="4076161" y="2055458"/>
                  <a:pt x="4113475" y="3133192"/>
                </a:cubicBezTo>
                <a:lnTo>
                  <a:pt x="4118110" y="3401568"/>
                </a:lnTo>
                <a:lnTo>
                  <a:pt x="801224" y="3401568"/>
                </a:lnTo>
                <a:lnTo>
                  <a:pt x="797493" y="3185579"/>
                </a:lnTo>
                <a:cubicBezTo>
                  <a:pt x="756786" y="2009870"/>
                  <a:pt x="474799" y="927359"/>
                  <a:pt x="22579" y="42066"/>
                </a:cubicBezTo>
                <a:close/>
              </a:path>
            </a:pathLst>
          </a:custGeom>
        </p:spPr>
      </p:pic>
      <p:pic>
        <p:nvPicPr>
          <p:cNvPr id="8" name="Picture 7" descr="A close-up of a stone pillar&#10;&#10;AI-generated content may be incorrect.">
            <a:extLst>
              <a:ext uri="{FF2B5EF4-FFF2-40B4-BE49-F238E27FC236}">
                <a16:creationId xmlns:a16="http://schemas.microsoft.com/office/drawing/2014/main" id="{3F5716F2-5558-8857-D682-346DF7B640E8}"/>
              </a:ext>
            </a:extLst>
          </p:cNvPr>
          <p:cNvPicPr>
            <a:picLocks noChangeAspect="1"/>
          </p:cNvPicPr>
          <p:nvPr/>
        </p:nvPicPr>
        <p:blipFill>
          <a:blip r:embed="rId3"/>
          <a:srcRect l="16011" r="3252" b="4"/>
          <a:stretch/>
        </p:blipFill>
        <p:spPr>
          <a:xfrm>
            <a:off x="8530121" y="3456433"/>
            <a:ext cx="3661880" cy="3401568"/>
          </a:xfrm>
          <a:custGeom>
            <a:avLst/>
            <a:gdLst/>
            <a:ahLst/>
            <a:cxnLst/>
            <a:rect l="l" t="t" r="r" b="b"/>
            <a:pathLst>
              <a:path w="3661880" h="3401568">
                <a:moveTo>
                  <a:pt x="774544" y="0"/>
                </a:moveTo>
                <a:lnTo>
                  <a:pt x="3661880" y="0"/>
                </a:lnTo>
                <a:lnTo>
                  <a:pt x="3661880" y="3401568"/>
                </a:lnTo>
                <a:lnTo>
                  <a:pt x="0" y="3401568"/>
                </a:lnTo>
                <a:lnTo>
                  <a:pt x="104462" y="3186501"/>
                </a:lnTo>
                <a:cubicBezTo>
                  <a:pt x="492537" y="2345513"/>
                  <a:pt x="732594" y="1346092"/>
                  <a:pt x="769909" y="268359"/>
                </a:cubicBezTo>
                <a:close/>
              </a:path>
            </a:pathLst>
          </a:custGeom>
        </p:spPr>
      </p:pic>
      <p:pic>
        <p:nvPicPr>
          <p:cNvPr id="9" name="Picture 8" descr="Pantheon, Rome with columns and a fountain in front of it&#10;&#10;AI-generated content may be incorrect.">
            <a:extLst>
              <a:ext uri="{FF2B5EF4-FFF2-40B4-BE49-F238E27FC236}">
                <a16:creationId xmlns:a16="http://schemas.microsoft.com/office/drawing/2014/main" id="{620B7497-A779-9A95-74B5-73F059EA28C2}"/>
              </a:ext>
            </a:extLst>
          </p:cNvPr>
          <p:cNvPicPr>
            <a:picLocks noChangeAspect="1"/>
          </p:cNvPicPr>
          <p:nvPr/>
        </p:nvPicPr>
        <p:blipFill>
          <a:blip r:embed="rId4"/>
          <a:srcRect l="7397" r="4480" b="2"/>
          <a:stretch/>
        </p:blipFill>
        <p:spPr>
          <a:xfrm>
            <a:off x="5168353" y="3456432"/>
            <a:ext cx="4064598" cy="3401568"/>
          </a:xfrm>
          <a:custGeom>
            <a:avLst/>
            <a:gdLst/>
            <a:ahLst/>
            <a:cxnLst/>
            <a:rect l="l" t="t" r="r" b="b"/>
            <a:pathLst>
              <a:path w="4064598" h="3401568">
                <a:moveTo>
                  <a:pt x="749132" y="0"/>
                </a:moveTo>
                <a:lnTo>
                  <a:pt x="4064598" y="0"/>
                </a:lnTo>
                <a:lnTo>
                  <a:pt x="4059963" y="268360"/>
                </a:lnTo>
                <a:cubicBezTo>
                  <a:pt x="4022649" y="1346093"/>
                  <a:pt x="3782591" y="2345514"/>
                  <a:pt x="3394516" y="3186502"/>
                </a:cubicBezTo>
                <a:lnTo>
                  <a:pt x="3290055" y="3401568"/>
                </a:lnTo>
                <a:lnTo>
                  <a:pt x="0" y="3401568"/>
                </a:lnTo>
                <a:lnTo>
                  <a:pt x="79008" y="3238906"/>
                </a:lnTo>
                <a:cubicBezTo>
                  <a:pt x="502362" y="2321466"/>
                  <a:pt x="749563" y="1215476"/>
                  <a:pt x="749563" y="24956"/>
                </a:cubicBezTo>
                <a:close/>
              </a:path>
            </a:pathLst>
          </a:custGeom>
        </p:spPr>
      </p:pic>
      <p:sp useBgFill="1">
        <p:nvSpPr>
          <p:cNvPr id="46" name="Freeform: Shape 45">
            <a:extLst>
              <a:ext uri="{FF2B5EF4-FFF2-40B4-BE49-F238E27FC236}">
                <a16:creationId xmlns:a16="http://schemas.microsoft.com/office/drawing/2014/main" id="{398DFB7A-5FB9-4FBB-8BD1-0DBC6A3652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932965" cy="6858000"/>
          </a:xfrm>
          <a:custGeom>
            <a:avLst/>
            <a:gdLst>
              <a:gd name="connsiteX0" fmla="*/ 0 w 5932965"/>
              <a:gd name="connsiteY0" fmla="*/ 0 h 6858000"/>
              <a:gd name="connsiteX1" fmla="*/ 5140363 w 5932965"/>
              <a:gd name="connsiteY1" fmla="*/ 0 h 6858000"/>
              <a:gd name="connsiteX2" fmla="*/ 5152943 w 5932965"/>
              <a:gd name="connsiteY2" fmla="*/ 23550 h 6858000"/>
              <a:gd name="connsiteX3" fmla="*/ 5932965 w 5932965"/>
              <a:gd name="connsiteY3" fmla="*/ 3479505 h 6858000"/>
              <a:gd name="connsiteX4" fmla="*/ 5262410 w 5932965"/>
              <a:gd name="connsiteY4" fmla="*/ 6708999 h 6858000"/>
              <a:gd name="connsiteX5" fmla="*/ 5190385 w 5932965"/>
              <a:gd name="connsiteY5" fmla="*/ 6858000 h 6858000"/>
              <a:gd name="connsiteX6" fmla="*/ 0 w 5932965"/>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32965" h="6858000">
                <a:moveTo>
                  <a:pt x="0" y="0"/>
                </a:moveTo>
                <a:lnTo>
                  <a:pt x="5140363" y="0"/>
                </a:lnTo>
                <a:lnTo>
                  <a:pt x="5152943" y="23550"/>
                </a:lnTo>
                <a:cubicBezTo>
                  <a:pt x="5642847" y="987256"/>
                  <a:pt x="5932965" y="2183538"/>
                  <a:pt x="5932965" y="3479505"/>
                </a:cubicBezTo>
                <a:cubicBezTo>
                  <a:pt x="5932965" y="4675783"/>
                  <a:pt x="5685764" y="5787121"/>
                  <a:pt x="5262410" y="6708999"/>
                </a:cubicBezTo>
                <a:lnTo>
                  <a:pt x="5190385"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48" name="Freeform: Shape 47">
            <a:extLst>
              <a:ext uri="{FF2B5EF4-FFF2-40B4-BE49-F238E27FC236}">
                <a16:creationId xmlns:a16="http://schemas.microsoft.com/office/drawing/2014/main" id="{357E4EC5-5150-4D8A-B97F-668E90752E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922333" cy="6858000"/>
          </a:xfrm>
          <a:custGeom>
            <a:avLst/>
            <a:gdLst>
              <a:gd name="connsiteX0" fmla="*/ 0 w 5922333"/>
              <a:gd name="connsiteY0" fmla="*/ 0 h 6858000"/>
              <a:gd name="connsiteX1" fmla="*/ 5129731 w 5922333"/>
              <a:gd name="connsiteY1" fmla="*/ 0 h 6858000"/>
              <a:gd name="connsiteX2" fmla="*/ 5142311 w 5922333"/>
              <a:gd name="connsiteY2" fmla="*/ 23550 h 6858000"/>
              <a:gd name="connsiteX3" fmla="*/ 5922333 w 5922333"/>
              <a:gd name="connsiteY3" fmla="*/ 3479505 h 6858000"/>
              <a:gd name="connsiteX4" fmla="*/ 5251778 w 5922333"/>
              <a:gd name="connsiteY4" fmla="*/ 6708999 h 6858000"/>
              <a:gd name="connsiteX5" fmla="*/ 5179753 w 5922333"/>
              <a:gd name="connsiteY5" fmla="*/ 6858000 h 6858000"/>
              <a:gd name="connsiteX6" fmla="*/ 0 w 592233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22333" h="6858000">
                <a:moveTo>
                  <a:pt x="0" y="0"/>
                </a:moveTo>
                <a:lnTo>
                  <a:pt x="5129731" y="0"/>
                </a:lnTo>
                <a:lnTo>
                  <a:pt x="5142311" y="23550"/>
                </a:lnTo>
                <a:cubicBezTo>
                  <a:pt x="5632215" y="987256"/>
                  <a:pt x="5922333" y="2183538"/>
                  <a:pt x="5922333" y="3479505"/>
                </a:cubicBezTo>
                <a:cubicBezTo>
                  <a:pt x="5922333" y="4675783"/>
                  <a:pt x="5675132" y="5787121"/>
                  <a:pt x="5251778" y="6708999"/>
                </a:cubicBezTo>
                <a:lnTo>
                  <a:pt x="5179753"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0" name="Rectangle 49">
            <a:extLst>
              <a:ext uri="{FF2B5EF4-FFF2-40B4-BE49-F238E27FC236}">
                <a16:creationId xmlns:a16="http://schemas.microsoft.com/office/drawing/2014/main" id="{8C818ED5-2F56-4171-9445-3AA4F44623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016867"/>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2" name="Rectangle 51">
            <a:extLst>
              <a:ext uri="{FF2B5EF4-FFF2-40B4-BE49-F238E27FC236}">
                <a16:creationId xmlns:a16="http://schemas.microsoft.com/office/drawing/2014/main" id="{DE74FCE8-866C-4AFA-B45C-FACE2A6094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8911" y="2089941"/>
            <a:ext cx="4970439"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D1053084-CCB9-CB65-1EAD-906629ACDF56}"/>
              </a:ext>
            </a:extLst>
          </p:cNvPr>
          <p:cNvSpPr txBox="1"/>
          <p:nvPr/>
        </p:nvSpPr>
        <p:spPr>
          <a:xfrm>
            <a:off x="448056" y="2514600"/>
            <a:ext cx="4922338" cy="3666744"/>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n-US" sz="2000" dirty="0"/>
              <a:t>Or religious sites such as temples… like the temple of Poseidon at Sounion, the Parthenon in Athens, the Pantheon in Rome, or the temples of Karnak in Egypt…</a:t>
            </a:r>
          </a:p>
        </p:txBody>
      </p:sp>
      <p:pic>
        <p:nvPicPr>
          <p:cNvPr id="14" name="Picture 13" descr="A stone building with columns with Parthenon in the background&#10;&#10;AI-generated content may be incorrect.">
            <a:extLst>
              <a:ext uri="{FF2B5EF4-FFF2-40B4-BE49-F238E27FC236}">
                <a16:creationId xmlns:a16="http://schemas.microsoft.com/office/drawing/2014/main" id="{5F9BD6BB-D72B-4C3B-33A5-CADB5C65620E}"/>
              </a:ext>
            </a:extLst>
          </p:cNvPr>
          <p:cNvPicPr>
            <a:picLocks noChangeAspect="1"/>
          </p:cNvPicPr>
          <p:nvPr/>
        </p:nvPicPr>
        <p:blipFill>
          <a:blip r:embed="rId5"/>
          <a:srcRect l="16649" r="7707" b="-2"/>
          <a:stretch/>
        </p:blipFill>
        <p:spPr>
          <a:xfrm>
            <a:off x="8529321" y="10"/>
            <a:ext cx="3662680" cy="3401558"/>
          </a:xfrm>
          <a:custGeom>
            <a:avLst/>
            <a:gdLst/>
            <a:ahLst/>
            <a:cxnLst/>
            <a:rect l="l" t="t" r="r" b="b"/>
            <a:pathLst>
              <a:path w="3662680" h="3401568">
                <a:moveTo>
                  <a:pt x="0" y="0"/>
                </a:moveTo>
                <a:lnTo>
                  <a:pt x="3662680" y="0"/>
                </a:lnTo>
                <a:lnTo>
                  <a:pt x="3662680" y="3401568"/>
                </a:lnTo>
                <a:lnTo>
                  <a:pt x="774527" y="3401568"/>
                </a:lnTo>
                <a:lnTo>
                  <a:pt x="769892" y="3133175"/>
                </a:lnTo>
                <a:cubicBezTo>
                  <a:pt x="732577" y="2055441"/>
                  <a:pt x="492520" y="1056020"/>
                  <a:pt x="104445" y="215033"/>
                </a:cubicBezTo>
                <a:close/>
              </a:path>
            </a:pathLst>
          </a:custGeom>
        </p:spPr>
      </p:pic>
    </p:spTree>
    <p:extLst>
      <p:ext uri="{BB962C8B-B14F-4D97-AF65-F5344CB8AC3E}">
        <p14:creationId xmlns:p14="http://schemas.microsoft.com/office/powerpoint/2010/main" val="4149153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7ED6F5E-6FBB-9DC3-514A-E1B9E1A024CF}"/>
            </a:ext>
          </a:extLst>
        </p:cNvPr>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CEF6118E-44FB-4509-B4D9-129052E4C6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51F828C9-C8AC-6DA6-EAC6-C50A450BC4A7}"/>
              </a:ext>
            </a:extLst>
          </p:cNvPr>
          <p:cNvPicPr>
            <a:picLocks noChangeAspect="1"/>
          </p:cNvPicPr>
          <p:nvPr/>
        </p:nvPicPr>
        <p:blipFill>
          <a:blip r:embed="rId2"/>
          <a:srcRect t="12893" r="1" b="1471"/>
          <a:stretch/>
        </p:blipFill>
        <p:spPr>
          <a:xfrm>
            <a:off x="5186554" y="163646"/>
            <a:ext cx="6806703" cy="2623097"/>
          </a:xfrm>
          <a:prstGeom prst="rect">
            <a:avLst/>
          </a:prstGeom>
        </p:spPr>
      </p:pic>
      <p:pic>
        <p:nvPicPr>
          <p:cNvPr id="7" name="Picture 6">
            <a:extLst>
              <a:ext uri="{FF2B5EF4-FFF2-40B4-BE49-F238E27FC236}">
                <a16:creationId xmlns:a16="http://schemas.microsoft.com/office/drawing/2014/main" id="{E8B997E1-4A48-AA41-AB2B-5791081F8558}"/>
              </a:ext>
            </a:extLst>
          </p:cNvPr>
          <p:cNvPicPr>
            <a:picLocks noChangeAspect="1"/>
          </p:cNvPicPr>
          <p:nvPr/>
        </p:nvPicPr>
        <p:blipFill>
          <a:blip r:embed="rId3"/>
          <a:srcRect t="3810" r="1" b="8627"/>
          <a:stretch/>
        </p:blipFill>
        <p:spPr>
          <a:xfrm>
            <a:off x="5186554" y="2956875"/>
            <a:ext cx="6806703" cy="3352653"/>
          </a:xfrm>
          <a:prstGeom prst="rect">
            <a:avLst/>
          </a:prstGeom>
        </p:spPr>
      </p:pic>
      <p:sp>
        <p:nvSpPr>
          <p:cNvPr id="21" name="TextBox 20">
            <a:extLst>
              <a:ext uri="{FF2B5EF4-FFF2-40B4-BE49-F238E27FC236}">
                <a16:creationId xmlns:a16="http://schemas.microsoft.com/office/drawing/2014/main" id="{8E28992D-F6EE-9612-42D0-EC61DD633C22}"/>
              </a:ext>
            </a:extLst>
          </p:cNvPr>
          <p:cNvSpPr txBox="1"/>
          <p:nvPr/>
        </p:nvSpPr>
        <p:spPr>
          <a:xfrm>
            <a:off x="765544" y="2450735"/>
            <a:ext cx="3382453" cy="1200329"/>
          </a:xfrm>
          <a:prstGeom prst="rect">
            <a:avLst/>
          </a:prstGeom>
          <a:noFill/>
        </p:spPr>
        <p:txBody>
          <a:bodyPr wrap="square">
            <a:spAutoFit/>
          </a:bodyPr>
          <a:lstStyle/>
          <a:p>
            <a:r>
              <a:rPr lang="en-GB" dirty="0"/>
              <a:t>Or places of spectacle, like the theatre of Herodes Atticus in Athens, and the Colosseum in Rome…</a:t>
            </a:r>
          </a:p>
        </p:txBody>
      </p:sp>
    </p:spTree>
    <p:extLst>
      <p:ext uri="{BB962C8B-B14F-4D97-AF65-F5344CB8AC3E}">
        <p14:creationId xmlns:p14="http://schemas.microsoft.com/office/powerpoint/2010/main" val="29672730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56602212-EFC2-2CF4-6659-E71E9832AFD5}"/>
              </a:ext>
            </a:extLst>
          </p:cNvPr>
          <p:cNvPicPr>
            <a:picLocks noChangeAspect="1"/>
          </p:cNvPicPr>
          <p:nvPr/>
        </p:nvPicPr>
        <p:blipFill>
          <a:blip r:embed="rId2"/>
          <a:srcRect l="11484" r="21563" b="-1"/>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7" name="TextBox 6">
            <a:extLst>
              <a:ext uri="{FF2B5EF4-FFF2-40B4-BE49-F238E27FC236}">
                <a16:creationId xmlns:a16="http://schemas.microsoft.com/office/drawing/2014/main" id="{ECA8D772-3CFC-04EF-A298-2A090269CB2A}"/>
              </a:ext>
            </a:extLst>
          </p:cNvPr>
          <p:cNvSpPr txBox="1"/>
          <p:nvPr/>
        </p:nvSpPr>
        <p:spPr>
          <a:xfrm>
            <a:off x="541035" y="1827995"/>
            <a:ext cx="4229632" cy="3508653"/>
          </a:xfrm>
          <a:prstGeom prst="rect">
            <a:avLst/>
          </a:prstGeom>
          <a:noFill/>
        </p:spPr>
        <p:txBody>
          <a:bodyPr wrap="square">
            <a:spAutoFit/>
          </a:bodyPr>
          <a:lstStyle/>
          <a:p>
            <a:r>
              <a:rPr lang="en-GB" b="1" dirty="0">
                <a:solidFill>
                  <a:srgbClr val="C00000"/>
                </a:solidFill>
              </a:rPr>
              <a:t>Remember to base your design on a real ancient space or building </a:t>
            </a:r>
          </a:p>
          <a:p>
            <a:endParaRPr lang="en-GB" dirty="0"/>
          </a:p>
          <a:p>
            <a:endParaRPr lang="en-GB" dirty="0"/>
          </a:p>
          <a:p>
            <a:r>
              <a:rPr lang="en-GB" dirty="0"/>
              <a:t>But what you choose and how you proceed is totally up to you</a:t>
            </a:r>
          </a:p>
          <a:p>
            <a:endParaRPr lang="en-GB" dirty="0"/>
          </a:p>
          <a:p>
            <a:r>
              <a:rPr lang="en-GB" dirty="0"/>
              <a:t>We look forward to seeing  how creative you can be!</a:t>
            </a:r>
          </a:p>
          <a:p>
            <a:endParaRPr lang="en-GB" dirty="0"/>
          </a:p>
          <a:p>
            <a:endParaRPr lang="en-GB" dirty="0"/>
          </a:p>
          <a:p>
            <a:r>
              <a:rPr lang="en-GB" sz="2400" b="1" dirty="0">
                <a:solidFill>
                  <a:srgbClr val="C00000"/>
                </a:solidFill>
              </a:rPr>
              <a:t>Good luck!</a:t>
            </a:r>
          </a:p>
        </p:txBody>
      </p:sp>
    </p:spTree>
    <p:extLst>
      <p:ext uri="{BB962C8B-B14F-4D97-AF65-F5344CB8AC3E}">
        <p14:creationId xmlns:p14="http://schemas.microsoft.com/office/powerpoint/2010/main" val="5352503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8A2F448-7C29-0FCF-7C3C-FE44952D0E2B}"/>
              </a:ext>
            </a:extLst>
          </p:cNvPr>
          <p:cNvPicPr>
            <a:picLocks noChangeAspect="1"/>
          </p:cNvPicPr>
          <p:nvPr/>
        </p:nvPicPr>
        <p:blipFill>
          <a:blip r:embed="rId2"/>
          <a:stretch>
            <a:fillRect/>
          </a:stretch>
        </p:blipFill>
        <p:spPr>
          <a:xfrm>
            <a:off x="6161553" y="776177"/>
            <a:ext cx="5459833" cy="5474429"/>
          </a:xfrm>
          <a:prstGeom prst="rect">
            <a:avLst/>
          </a:prstGeom>
        </p:spPr>
      </p:pic>
      <p:sp>
        <p:nvSpPr>
          <p:cNvPr id="8" name="TextBox 7">
            <a:extLst>
              <a:ext uri="{FF2B5EF4-FFF2-40B4-BE49-F238E27FC236}">
                <a16:creationId xmlns:a16="http://schemas.microsoft.com/office/drawing/2014/main" id="{155B4927-8A37-E4EC-3AEE-B0D344137964}"/>
              </a:ext>
            </a:extLst>
          </p:cNvPr>
          <p:cNvSpPr txBox="1"/>
          <p:nvPr/>
        </p:nvSpPr>
        <p:spPr>
          <a:xfrm>
            <a:off x="403895" y="1389298"/>
            <a:ext cx="5603500" cy="3970318"/>
          </a:xfrm>
          <a:prstGeom prst="rect">
            <a:avLst/>
          </a:prstGeom>
          <a:noFill/>
        </p:spPr>
        <p:txBody>
          <a:bodyPr wrap="square">
            <a:spAutoFit/>
          </a:bodyPr>
          <a:lstStyle/>
          <a:p>
            <a:pPr algn="ctr"/>
            <a:r>
              <a:rPr lang="en-GB" sz="3600" b="1" dirty="0">
                <a:solidFill>
                  <a:srgbClr val="FFC000"/>
                </a:solidFill>
              </a:rPr>
              <a:t>The Competition</a:t>
            </a:r>
          </a:p>
          <a:p>
            <a:pPr algn="ctr"/>
            <a:endParaRPr lang="en-GB" sz="3600" b="1" dirty="0">
              <a:solidFill>
                <a:srgbClr val="FFC000"/>
              </a:solidFill>
            </a:endParaRPr>
          </a:p>
          <a:p>
            <a:endParaRPr lang="en-GB" dirty="0"/>
          </a:p>
          <a:p>
            <a:r>
              <a:rPr lang="en-GB" dirty="0"/>
              <a:t>We want pupils to create a piece of work on the theme of 'Building Communities' which looks at ancient buildings/spaces and how these were used by communities in the ancient world. </a:t>
            </a:r>
          </a:p>
          <a:p>
            <a:endParaRPr lang="en-GB" dirty="0"/>
          </a:p>
          <a:p>
            <a:r>
              <a:rPr lang="en-GB" dirty="0"/>
              <a:t>The winning entries will each win a Lego pyramid for their school.</a:t>
            </a:r>
          </a:p>
          <a:p>
            <a:endParaRPr lang="en-GB" dirty="0"/>
          </a:p>
          <a:p>
            <a:endParaRPr lang="en-GB" dirty="0"/>
          </a:p>
        </p:txBody>
      </p:sp>
    </p:spTree>
    <p:extLst>
      <p:ext uri="{BB962C8B-B14F-4D97-AF65-F5344CB8AC3E}">
        <p14:creationId xmlns:p14="http://schemas.microsoft.com/office/powerpoint/2010/main" val="8734890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3C0293-268D-D70E-944D-15DD5654843F}"/>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E90E4174-219E-3D24-9594-296D4C5A4763}"/>
              </a:ext>
            </a:extLst>
          </p:cNvPr>
          <p:cNvPicPr>
            <a:picLocks noChangeAspect="1"/>
          </p:cNvPicPr>
          <p:nvPr/>
        </p:nvPicPr>
        <p:blipFill>
          <a:blip r:embed="rId2"/>
          <a:stretch>
            <a:fillRect/>
          </a:stretch>
        </p:blipFill>
        <p:spPr>
          <a:xfrm>
            <a:off x="1243161" y="4028206"/>
            <a:ext cx="9705673" cy="2469094"/>
          </a:xfrm>
          <a:prstGeom prst="rect">
            <a:avLst/>
          </a:prstGeom>
        </p:spPr>
      </p:pic>
      <p:sp>
        <p:nvSpPr>
          <p:cNvPr id="6" name="TextBox 5">
            <a:extLst>
              <a:ext uri="{FF2B5EF4-FFF2-40B4-BE49-F238E27FC236}">
                <a16:creationId xmlns:a16="http://schemas.microsoft.com/office/drawing/2014/main" id="{6E9C1300-87B8-B43C-FDE0-664DE14020C3}"/>
              </a:ext>
            </a:extLst>
          </p:cNvPr>
          <p:cNvSpPr txBox="1"/>
          <p:nvPr/>
        </p:nvSpPr>
        <p:spPr>
          <a:xfrm>
            <a:off x="769087" y="360700"/>
            <a:ext cx="10653823" cy="4219104"/>
          </a:xfrm>
          <a:prstGeom prst="rect">
            <a:avLst/>
          </a:prstGeom>
          <a:noFill/>
        </p:spPr>
        <p:txBody>
          <a:bodyPr wrap="square">
            <a:spAutoFit/>
          </a:bodyPr>
          <a:lstStyle/>
          <a:p>
            <a:pPr algn="l">
              <a:spcAft>
                <a:spcPts val="840"/>
              </a:spcAft>
              <a:buNone/>
            </a:pPr>
            <a:r>
              <a:rPr lang="en-GB" b="0" i="0" dirty="0">
                <a:solidFill>
                  <a:srgbClr val="202020"/>
                </a:solidFill>
                <a:effectLst/>
                <a:ea typeface="Calibri" panose="020F0502020204030204" pitchFamily="34" charset="0"/>
                <a:cs typeface="Calibri" panose="020F0502020204030204" pitchFamily="34" charset="0"/>
              </a:rPr>
              <a:t>We are looking for entries from Primary and Secondary Schools in these categories:</a:t>
            </a:r>
          </a:p>
          <a:p>
            <a:pPr algn="l">
              <a:spcAft>
                <a:spcPts val="840"/>
              </a:spcAft>
              <a:buNone/>
            </a:pPr>
            <a:endParaRPr lang="en-GB" b="0" i="0" dirty="0">
              <a:solidFill>
                <a:srgbClr val="202020"/>
              </a:solidFill>
              <a:effectLst/>
              <a:ea typeface="Calibri" panose="020F0502020204030204" pitchFamily="34" charset="0"/>
              <a:cs typeface="Calibri" panose="020F0502020204030204" pitchFamily="34" charset="0"/>
            </a:endParaRPr>
          </a:p>
          <a:p>
            <a:pPr marL="285750" indent="-285750" algn="l">
              <a:spcAft>
                <a:spcPts val="450"/>
              </a:spcAft>
              <a:buFont typeface="Arial" panose="020B0604020202020204" pitchFamily="34" charset="0"/>
              <a:buChar char="•"/>
            </a:pPr>
            <a:r>
              <a:rPr lang="en-GB" b="1" i="0" dirty="0">
                <a:solidFill>
                  <a:srgbClr val="FFC000"/>
                </a:solidFill>
                <a:effectLst/>
                <a:ea typeface="Calibri" panose="020F0502020204030204" pitchFamily="34" charset="0"/>
                <a:cs typeface="Calibri" panose="020F0502020204030204" pitchFamily="34" charset="0"/>
              </a:rPr>
              <a:t>Minecraft</a:t>
            </a:r>
            <a:r>
              <a:rPr lang="en-GB" b="0" i="0" dirty="0">
                <a:solidFill>
                  <a:srgbClr val="202020"/>
                </a:solidFill>
                <a:effectLst/>
                <a:ea typeface="Calibri" panose="020F0502020204030204" pitchFamily="34" charset="0"/>
                <a:cs typeface="Calibri" panose="020F0502020204030204" pitchFamily="34" charset="0"/>
              </a:rPr>
              <a:t> - if you are a whizz at Minecraft, how about recreating an ancient public space, a temple, or other public building?</a:t>
            </a:r>
          </a:p>
          <a:p>
            <a:pPr algn="l">
              <a:spcAft>
                <a:spcPts val="450"/>
              </a:spcAft>
              <a:buFont typeface="Arial" panose="020B0604020202020204" pitchFamily="34" charset="0"/>
              <a:buChar char="•"/>
            </a:pPr>
            <a:endParaRPr lang="en-GB" b="0" i="0" dirty="0">
              <a:solidFill>
                <a:srgbClr val="202020"/>
              </a:solidFill>
              <a:effectLst/>
              <a:ea typeface="Calibri" panose="020F0502020204030204" pitchFamily="34" charset="0"/>
              <a:cs typeface="Calibri" panose="020F0502020204030204" pitchFamily="34" charset="0"/>
            </a:endParaRPr>
          </a:p>
          <a:p>
            <a:pPr marL="285750" indent="-285750">
              <a:spcAft>
                <a:spcPts val="450"/>
              </a:spcAft>
              <a:buFont typeface="Arial" panose="020B0604020202020204" pitchFamily="34" charset="0"/>
              <a:buChar char="•"/>
            </a:pPr>
            <a:r>
              <a:rPr lang="en-GB" b="1" i="0" dirty="0">
                <a:solidFill>
                  <a:srgbClr val="FFC000"/>
                </a:solidFill>
                <a:effectLst/>
                <a:ea typeface="Calibri" panose="020F0502020204030204" pitchFamily="34" charset="0"/>
                <a:cs typeface="Calibri" panose="020F0502020204030204" pitchFamily="34" charset="0"/>
              </a:rPr>
              <a:t>Creative Design</a:t>
            </a:r>
            <a:r>
              <a:rPr lang="en-GB" b="0" i="0" dirty="0">
                <a:solidFill>
                  <a:srgbClr val="FFC000"/>
                </a:solidFill>
                <a:effectLst/>
                <a:ea typeface="Calibri" panose="020F0502020204030204" pitchFamily="34" charset="0"/>
                <a:cs typeface="Calibri" panose="020F0502020204030204" pitchFamily="34" charset="0"/>
              </a:rPr>
              <a:t> </a:t>
            </a:r>
            <a:r>
              <a:rPr lang="en-GB" b="0" i="0" dirty="0">
                <a:solidFill>
                  <a:srgbClr val="202020"/>
                </a:solidFill>
                <a:effectLst/>
                <a:ea typeface="Calibri" panose="020F0502020204030204" pitchFamily="34" charset="0"/>
                <a:cs typeface="Calibri" panose="020F0502020204030204" pitchFamily="34" charset="0"/>
              </a:rPr>
              <a:t>(drawing, painting, digital design, or building with Lego or other materials) – if art is your thing, how about creating </a:t>
            </a:r>
            <a:r>
              <a:rPr lang="en-GB" dirty="0">
                <a:solidFill>
                  <a:srgbClr val="202020"/>
                </a:solidFill>
                <a:ea typeface="Calibri" panose="020F0502020204030204" pitchFamily="34" charset="0"/>
                <a:cs typeface="Calibri" panose="020F0502020204030204" pitchFamily="34" charset="0"/>
              </a:rPr>
              <a:t>an artistic recreation of an ancient site or space, or building a structure in </a:t>
            </a:r>
            <a:r>
              <a:rPr lang="en-GB" b="0" i="0" dirty="0">
                <a:solidFill>
                  <a:srgbClr val="202020"/>
                </a:solidFill>
                <a:effectLst/>
                <a:ea typeface="Calibri" panose="020F0502020204030204" pitchFamily="34" charset="0"/>
                <a:cs typeface="Calibri" panose="020F0502020204030204" pitchFamily="34" charset="0"/>
              </a:rPr>
              <a:t>Lego or some other material?</a:t>
            </a:r>
          </a:p>
          <a:p>
            <a:pPr algn="l">
              <a:spcAft>
                <a:spcPts val="450"/>
              </a:spcAft>
              <a:buFont typeface="Arial" panose="020B0604020202020204" pitchFamily="34" charset="0"/>
              <a:buChar char="•"/>
            </a:pPr>
            <a:endParaRPr lang="en-GB" b="0" i="0" dirty="0">
              <a:solidFill>
                <a:srgbClr val="202020"/>
              </a:solidFill>
              <a:effectLst/>
              <a:ea typeface="Calibri" panose="020F0502020204030204" pitchFamily="34" charset="0"/>
              <a:cs typeface="Calibri" panose="020F0502020204030204" pitchFamily="34" charset="0"/>
            </a:endParaRPr>
          </a:p>
          <a:p>
            <a:pPr marL="285750" indent="-285750" algn="l">
              <a:spcAft>
                <a:spcPts val="450"/>
              </a:spcAft>
              <a:buFont typeface="Arial" panose="020B0604020202020204" pitchFamily="34" charset="0"/>
              <a:buChar char="•"/>
            </a:pPr>
            <a:r>
              <a:rPr lang="en-GB" b="1" i="0" dirty="0">
                <a:solidFill>
                  <a:srgbClr val="FFC000"/>
                </a:solidFill>
                <a:effectLst/>
                <a:ea typeface="Calibri" panose="020F0502020204030204" pitchFamily="34" charset="0"/>
                <a:cs typeface="Calibri" panose="020F0502020204030204" pitchFamily="34" charset="0"/>
              </a:rPr>
              <a:t>Creative Writing</a:t>
            </a:r>
            <a:r>
              <a:rPr lang="en-GB" b="0" i="0" dirty="0">
                <a:solidFill>
                  <a:srgbClr val="FFC000"/>
                </a:solidFill>
                <a:effectLst/>
                <a:ea typeface="Calibri" panose="020F0502020204030204" pitchFamily="34" charset="0"/>
                <a:cs typeface="Calibri" panose="020F0502020204030204" pitchFamily="34" charset="0"/>
              </a:rPr>
              <a:t> </a:t>
            </a:r>
            <a:r>
              <a:rPr lang="en-GB" b="0" i="0" dirty="0">
                <a:solidFill>
                  <a:srgbClr val="202020"/>
                </a:solidFill>
                <a:effectLst/>
                <a:ea typeface="Calibri" panose="020F0502020204030204" pitchFamily="34" charset="0"/>
                <a:cs typeface="Calibri" panose="020F0502020204030204" pitchFamily="34" charset="0"/>
              </a:rPr>
              <a:t>(storytelling, poetry, drama) - or if words are your strength, tell us a story or bring the ancient world to life in poetry or drama</a:t>
            </a:r>
          </a:p>
          <a:p>
            <a:pPr>
              <a:buNone/>
            </a:pPr>
            <a:br>
              <a:rPr lang="en-GB" dirty="0"/>
            </a:br>
            <a:endParaRPr lang="en-GB" dirty="0"/>
          </a:p>
        </p:txBody>
      </p:sp>
    </p:spTree>
    <p:extLst>
      <p:ext uri="{BB962C8B-B14F-4D97-AF65-F5344CB8AC3E}">
        <p14:creationId xmlns:p14="http://schemas.microsoft.com/office/powerpoint/2010/main" val="31630245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A6EA1C-BCE9-9E42-8AAD-5646293A4C0C}"/>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71A3B20F-BDBE-CFFD-6ED4-7EBEE2B3631E}"/>
              </a:ext>
            </a:extLst>
          </p:cNvPr>
          <p:cNvSpPr txBox="1"/>
          <p:nvPr/>
        </p:nvSpPr>
        <p:spPr>
          <a:xfrm>
            <a:off x="5589680" y="1595423"/>
            <a:ext cx="6097772" cy="3508653"/>
          </a:xfrm>
          <a:prstGeom prst="rect">
            <a:avLst/>
          </a:prstGeom>
          <a:noFill/>
        </p:spPr>
        <p:txBody>
          <a:bodyPr wrap="square">
            <a:spAutoFit/>
          </a:bodyPr>
          <a:lstStyle/>
          <a:p>
            <a:r>
              <a:rPr lang="en-GB" sz="2400" b="1" dirty="0"/>
              <a:t>Closing Date and Judging</a:t>
            </a:r>
          </a:p>
          <a:p>
            <a:endParaRPr lang="en-GB" dirty="0"/>
          </a:p>
          <a:p>
            <a:r>
              <a:rPr lang="en-GB" dirty="0"/>
              <a:t>All entries must be sent centrally via the school/teacher</a:t>
            </a:r>
          </a:p>
          <a:p>
            <a:endParaRPr lang="en-GB" dirty="0"/>
          </a:p>
          <a:p>
            <a:r>
              <a:rPr lang="en-GB" dirty="0"/>
              <a:t>The entries will be judged by Warwick academics Prof Alison Cooley, Dr Paul Grigsby, a team of our Warwick students, and as chief judge, Prof Michael Scott (left). Michael is best known for his work on the BBC including </a:t>
            </a:r>
            <a:r>
              <a:rPr lang="en-GB" i="1" dirty="0"/>
              <a:t>Ancient Invisible Cities</a:t>
            </a:r>
            <a:r>
              <a:rPr lang="en-GB" dirty="0"/>
              <a:t>, and </a:t>
            </a:r>
            <a:r>
              <a:rPr lang="en-GB" i="1" dirty="0"/>
              <a:t>Ancient Greece: The Greatest Show on Earth </a:t>
            </a:r>
            <a:r>
              <a:rPr lang="en-GB" dirty="0"/>
              <a:t>among others.</a:t>
            </a:r>
          </a:p>
          <a:p>
            <a:endParaRPr lang="en-GB" dirty="0"/>
          </a:p>
          <a:p>
            <a:r>
              <a:rPr lang="en-GB" dirty="0"/>
              <a:t>The competition closes on 1st June 2025</a:t>
            </a:r>
          </a:p>
        </p:txBody>
      </p:sp>
      <p:pic>
        <p:nvPicPr>
          <p:cNvPr id="4" name="Picture 3">
            <a:extLst>
              <a:ext uri="{FF2B5EF4-FFF2-40B4-BE49-F238E27FC236}">
                <a16:creationId xmlns:a16="http://schemas.microsoft.com/office/drawing/2014/main" id="{29978F2C-EC14-41DE-0252-7F6CBB0E0D00}"/>
              </a:ext>
            </a:extLst>
          </p:cNvPr>
          <p:cNvPicPr>
            <a:picLocks noChangeAspect="1"/>
          </p:cNvPicPr>
          <p:nvPr/>
        </p:nvPicPr>
        <p:blipFill>
          <a:blip r:embed="rId2"/>
          <a:stretch>
            <a:fillRect/>
          </a:stretch>
        </p:blipFill>
        <p:spPr>
          <a:xfrm>
            <a:off x="504548" y="1859340"/>
            <a:ext cx="5081588" cy="2980820"/>
          </a:xfrm>
          <a:prstGeom prst="rect">
            <a:avLst/>
          </a:prstGeom>
        </p:spPr>
      </p:pic>
    </p:spTree>
    <p:extLst>
      <p:ext uri="{BB962C8B-B14F-4D97-AF65-F5344CB8AC3E}">
        <p14:creationId xmlns:p14="http://schemas.microsoft.com/office/powerpoint/2010/main" val="21382402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795DC2-C8AF-EB02-1BF2-589DA87B27BC}"/>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1C61A5EC-CC65-C0AF-3FA1-A63E52C084C3}"/>
              </a:ext>
            </a:extLst>
          </p:cNvPr>
          <p:cNvSpPr txBox="1"/>
          <p:nvPr/>
        </p:nvSpPr>
        <p:spPr>
          <a:xfrm>
            <a:off x="4029738" y="721322"/>
            <a:ext cx="7910623" cy="5724644"/>
          </a:xfrm>
          <a:prstGeom prst="rect">
            <a:avLst/>
          </a:prstGeom>
          <a:noFill/>
        </p:spPr>
        <p:txBody>
          <a:bodyPr wrap="square">
            <a:spAutoFit/>
          </a:bodyPr>
          <a:lstStyle/>
          <a:p>
            <a:r>
              <a:rPr lang="en-GB" sz="2400" b="1" dirty="0">
                <a:solidFill>
                  <a:srgbClr val="C00000"/>
                </a:solidFill>
              </a:rPr>
              <a:t>Minecraft</a:t>
            </a:r>
          </a:p>
          <a:p>
            <a:endParaRPr lang="en-GB" dirty="0"/>
          </a:p>
          <a:p>
            <a:endParaRPr lang="en-GB" dirty="0"/>
          </a:p>
          <a:p>
            <a:r>
              <a:rPr lang="en-GB" dirty="0"/>
              <a:t>For those lovers of Minecraft, we want you to </a:t>
            </a:r>
            <a:r>
              <a:rPr lang="en-GB" b="1" dirty="0"/>
              <a:t>design a 3D ancient space</a:t>
            </a:r>
            <a:r>
              <a:rPr lang="en-GB" dirty="0"/>
              <a:t>, such as a temple, a marketplace or forum, a theatre, or any other space where communities came together in the ancient world. </a:t>
            </a:r>
          </a:p>
          <a:p>
            <a:endParaRPr lang="en-GB" dirty="0"/>
          </a:p>
          <a:p>
            <a:r>
              <a:rPr lang="en-GB" dirty="0"/>
              <a:t>We want this to be </a:t>
            </a:r>
            <a:r>
              <a:rPr lang="en-GB" b="1" dirty="0"/>
              <a:t>based on an actual ancient space </a:t>
            </a:r>
            <a:r>
              <a:rPr lang="en-GB" dirty="0"/>
              <a:t>and not an invented one (though you can of course be creative in this, especially if you are rebuilding some ruins). We are looking for evidence of creativity and ambition in your design. For inspiration, you can find information on a range of ancient sites on our resources page.</a:t>
            </a:r>
          </a:p>
          <a:p>
            <a:endParaRPr lang="en-GB" dirty="0"/>
          </a:p>
          <a:p>
            <a:r>
              <a:rPr lang="en-GB" dirty="0"/>
              <a:t>The Minecraft model will be accompanied by a </a:t>
            </a:r>
            <a:r>
              <a:rPr lang="en-GB" b="1" dirty="0"/>
              <a:t>written piece of work </a:t>
            </a:r>
            <a:r>
              <a:rPr lang="en-GB" dirty="0"/>
              <a:t>(around 200 words) to explain how the space you have created was used by a community and why this was important for that community. Things to consider include: Who/what would you see in your space? What are people doing? How are people interacting with the space they’re in? Can you maybe link this to anything you are studying?</a:t>
            </a:r>
          </a:p>
          <a:p>
            <a:endParaRPr lang="en-GB" dirty="0"/>
          </a:p>
        </p:txBody>
      </p:sp>
      <p:pic>
        <p:nvPicPr>
          <p:cNvPr id="4" name="Picture 3">
            <a:extLst>
              <a:ext uri="{FF2B5EF4-FFF2-40B4-BE49-F238E27FC236}">
                <a16:creationId xmlns:a16="http://schemas.microsoft.com/office/drawing/2014/main" id="{715CA7EC-9717-ED77-287E-31AC48D58613}"/>
              </a:ext>
            </a:extLst>
          </p:cNvPr>
          <p:cNvPicPr>
            <a:picLocks noChangeAspect="1"/>
          </p:cNvPicPr>
          <p:nvPr/>
        </p:nvPicPr>
        <p:blipFill>
          <a:blip r:embed="rId2"/>
          <a:stretch>
            <a:fillRect/>
          </a:stretch>
        </p:blipFill>
        <p:spPr>
          <a:xfrm>
            <a:off x="251639" y="1795188"/>
            <a:ext cx="3730428" cy="3576912"/>
          </a:xfrm>
          <a:prstGeom prst="rect">
            <a:avLst/>
          </a:prstGeom>
        </p:spPr>
      </p:pic>
    </p:spTree>
    <p:extLst>
      <p:ext uri="{BB962C8B-B14F-4D97-AF65-F5344CB8AC3E}">
        <p14:creationId xmlns:p14="http://schemas.microsoft.com/office/powerpoint/2010/main" val="34104408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DB3D6A-29C6-587B-AD12-8B00B9839E4C}"/>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69B97CF6-F539-2BF9-D12F-9A148C5E26CC}"/>
              </a:ext>
            </a:extLst>
          </p:cNvPr>
          <p:cNvSpPr txBox="1"/>
          <p:nvPr/>
        </p:nvSpPr>
        <p:spPr>
          <a:xfrm>
            <a:off x="4706236" y="1582340"/>
            <a:ext cx="6097772" cy="3970318"/>
          </a:xfrm>
          <a:prstGeom prst="rect">
            <a:avLst/>
          </a:prstGeom>
          <a:noFill/>
        </p:spPr>
        <p:txBody>
          <a:bodyPr wrap="square">
            <a:spAutoFit/>
          </a:bodyPr>
          <a:lstStyle/>
          <a:p>
            <a:r>
              <a:rPr lang="en-GB" dirty="0"/>
              <a:t>Your actual entry to the competition will be in the form of a </a:t>
            </a:r>
            <a:r>
              <a:rPr lang="en-GB" b="1" dirty="0"/>
              <a:t>video fly-through of your space </a:t>
            </a:r>
            <a:r>
              <a:rPr lang="en-GB" dirty="0"/>
              <a:t>(you can check out our instructions on how to do this here if you are unsure).</a:t>
            </a:r>
          </a:p>
          <a:p>
            <a:endParaRPr lang="en-GB" dirty="0"/>
          </a:p>
          <a:p>
            <a:r>
              <a:rPr lang="en-GB" dirty="0"/>
              <a:t>Winning entries will be posted on our website and displayed on big screens in the Faculty of Arts Building here at Warwick.</a:t>
            </a:r>
          </a:p>
          <a:p>
            <a:endParaRPr lang="en-GB" dirty="0"/>
          </a:p>
          <a:p>
            <a:r>
              <a:rPr lang="en-GB" dirty="0"/>
              <a:t>[We are also hoping (if technology allows) to convert the winning Minecraft designs into a walk-through Virtual Reality/Augmented Reality experience here at Warwick. If this happens, we will contact the winners to get hold of the designs in a suitable format that will support the required platforms.]</a:t>
            </a:r>
          </a:p>
        </p:txBody>
      </p:sp>
      <p:pic>
        <p:nvPicPr>
          <p:cNvPr id="5" name="Picture 4">
            <a:extLst>
              <a:ext uri="{FF2B5EF4-FFF2-40B4-BE49-F238E27FC236}">
                <a16:creationId xmlns:a16="http://schemas.microsoft.com/office/drawing/2014/main" id="{0DA55DD4-78B9-7B00-7512-6F45CC4F42A5}"/>
              </a:ext>
            </a:extLst>
          </p:cNvPr>
          <p:cNvPicPr>
            <a:picLocks noChangeAspect="1"/>
          </p:cNvPicPr>
          <p:nvPr/>
        </p:nvPicPr>
        <p:blipFill>
          <a:blip r:embed="rId2"/>
          <a:stretch>
            <a:fillRect/>
          </a:stretch>
        </p:blipFill>
        <p:spPr>
          <a:xfrm>
            <a:off x="251639" y="1795188"/>
            <a:ext cx="3730428" cy="3576912"/>
          </a:xfrm>
          <a:prstGeom prst="rect">
            <a:avLst/>
          </a:prstGeom>
        </p:spPr>
      </p:pic>
    </p:spTree>
    <p:extLst>
      <p:ext uri="{BB962C8B-B14F-4D97-AF65-F5344CB8AC3E}">
        <p14:creationId xmlns:p14="http://schemas.microsoft.com/office/powerpoint/2010/main" val="27883663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3B10BF-4055-6D4A-C72E-8BCCEDD7F10E}"/>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E3C81513-A235-DE65-A421-6889A7055F28}"/>
              </a:ext>
            </a:extLst>
          </p:cNvPr>
          <p:cNvSpPr txBox="1"/>
          <p:nvPr/>
        </p:nvSpPr>
        <p:spPr>
          <a:xfrm>
            <a:off x="4376627" y="543916"/>
            <a:ext cx="6659968" cy="5170646"/>
          </a:xfrm>
          <a:prstGeom prst="rect">
            <a:avLst/>
          </a:prstGeom>
          <a:noFill/>
        </p:spPr>
        <p:txBody>
          <a:bodyPr wrap="square">
            <a:spAutoFit/>
          </a:bodyPr>
          <a:lstStyle/>
          <a:p>
            <a:r>
              <a:rPr lang="en-GB" sz="2400" b="1" dirty="0">
                <a:solidFill>
                  <a:srgbClr val="C00000"/>
                </a:solidFill>
              </a:rPr>
              <a:t>Creative Design</a:t>
            </a:r>
          </a:p>
          <a:p>
            <a:endParaRPr lang="en-GB" dirty="0"/>
          </a:p>
          <a:p>
            <a:endParaRPr lang="en-GB" dirty="0"/>
          </a:p>
          <a:p>
            <a:r>
              <a:rPr lang="en-GB" dirty="0"/>
              <a:t> For those of you who prefer other types of visual or physical creative design, we have a prize category just for you. </a:t>
            </a:r>
          </a:p>
          <a:p>
            <a:endParaRPr lang="en-GB" dirty="0"/>
          </a:p>
          <a:p>
            <a:r>
              <a:rPr lang="en-GB" dirty="0"/>
              <a:t>The types of entries might include drawings, paintings, digital designs on an iPad or PC, or physical building with Lego, cardboard or even clay - whatever medium you prefer using.</a:t>
            </a:r>
          </a:p>
          <a:p>
            <a:endParaRPr lang="en-GB" dirty="0"/>
          </a:p>
          <a:p>
            <a:r>
              <a:rPr lang="en-GB" dirty="0"/>
              <a:t>Again, we are looking for a </a:t>
            </a:r>
            <a:r>
              <a:rPr lang="en-GB" b="1" dirty="0"/>
              <a:t>design based around an actual ancient space</a:t>
            </a:r>
            <a:r>
              <a:rPr lang="en-GB" dirty="0"/>
              <a:t>, such as a temple, a marketplace or forum, a theatre, or any other space where communities came together in the ancient world. We are looking for evidence of creativity and ambition in your design. </a:t>
            </a:r>
          </a:p>
          <a:p>
            <a:endParaRPr lang="en-GB" dirty="0"/>
          </a:p>
          <a:p>
            <a:r>
              <a:rPr lang="en-GB" dirty="0"/>
              <a:t>For inspiration, you can find information on a range of ancient sites on our resources page.</a:t>
            </a:r>
          </a:p>
        </p:txBody>
      </p:sp>
      <p:pic>
        <p:nvPicPr>
          <p:cNvPr id="4" name="Picture 3">
            <a:extLst>
              <a:ext uri="{FF2B5EF4-FFF2-40B4-BE49-F238E27FC236}">
                <a16:creationId xmlns:a16="http://schemas.microsoft.com/office/drawing/2014/main" id="{1EC823EE-7E05-1AE8-C222-A3FCF5660C76}"/>
              </a:ext>
            </a:extLst>
          </p:cNvPr>
          <p:cNvPicPr>
            <a:picLocks noChangeAspect="1"/>
          </p:cNvPicPr>
          <p:nvPr/>
        </p:nvPicPr>
        <p:blipFill>
          <a:blip r:embed="rId2"/>
          <a:stretch>
            <a:fillRect/>
          </a:stretch>
        </p:blipFill>
        <p:spPr>
          <a:xfrm>
            <a:off x="471488" y="543916"/>
            <a:ext cx="2957513" cy="5770168"/>
          </a:xfrm>
          <a:prstGeom prst="rect">
            <a:avLst/>
          </a:prstGeom>
        </p:spPr>
      </p:pic>
    </p:spTree>
    <p:extLst>
      <p:ext uri="{BB962C8B-B14F-4D97-AF65-F5344CB8AC3E}">
        <p14:creationId xmlns:p14="http://schemas.microsoft.com/office/powerpoint/2010/main" val="32182606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2E983C-5B31-C55A-FC8A-588F54D0E6BB}"/>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D1D2195D-AE15-C6E1-7821-2A7E5DDFBD64}"/>
              </a:ext>
            </a:extLst>
          </p:cNvPr>
          <p:cNvSpPr txBox="1"/>
          <p:nvPr/>
        </p:nvSpPr>
        <p:spPr>
          <a:xfrm>
            <a:off x="4312830" y="1028343"/>
            <a:ext cx="6436685" cy="4801314"/>
          </a:xfrm>
          <a:prstGeom prst="rect">
            <a:avLst/>
          </a:prstGeom>
          <a:noFill/>
        </p:spPr>
        <p:txBody>
          <a:bodyPr wrap="square">
            <a:spAutoFit/>
          </a:bodyPr>
          <a:lstStyle/>
          <a:p>
            <a:r>
              <a:rPr lang="en-GB" dirty="0"/>
              <a:t>The creative piece will be accompanied by </a:t>
            </a:r>
            <a:r>
              <a:rPr lang="en-GB" b="1" dirty="0"/>
              <a:t>a written piece of work </a:t>
            </a:r>
            <a:r>
              <a:rPr lang="en-GB" dirty="0"/>
              <a:t>(around 200 words) to explain how the space you have chosen for your artwork was used by a community and why this was important for that community. </a:t>
            </a:r>
          </a:p>
          <a:p>
            <a:endParaRPr lang="en-GB" dirty="0"/>
          </a:p>
          <a:p>
            <a:r>
              <a:rPr lang="en-GB" dirty="0"/>
              <a:t>Things to consider include: Who/what would you see in your space? What are people doing? How are people interacting with the space they’re in? Can you maybe link this to anything you are studying?</a:t>
            </a:r>
          </a:p>
          <a:p>
            <a:endParaRPr lang="en-GB" dirty="0"/>
          </a:p>
          <a:p>
            <a:r>
              <a:rPr lang="en-GB" dirty="0"/>
              <a:t>To enter the competition, simply create your artwork and send us a copy of it as a photo or PDF or whatever format suits you best.</a:t>
            </a:r>
          </a:p>
          <a:p>
            <a:endParaRPr lang="en-GB" dirty="0"/>
          </a:p>
          <a:p>
            <a:r>
              <a:rPr lang="en-GB" dirty="0"/>
              <a:t>The winning entries will be posted on our WCN site and displayed on big screens in the Faculty of Arts Building here at Warwick..</a:t>
            </a:r>
          </a:p>
        </p:txBody>
      </p:sp>
      <p:pic>
        <p:nvPicPr>
          <p:cNvPr id="4" name="Picture 3">
            <a:extLst>
              <a:ext uri="{FF2B5EF4-FFF2-40B4-BE49-F238E27FC236}">
                <a16:creationId xmlns:a16="http://schemas.microsoft.com/office/drawing/2014/main" id="{DEF282F8-E252-E000-1A3B-62C81B7F6BE2}"/>
              </a:ext>
            </a:extLst>
          </p:cNvPr>
          <p:cNvPicPr>
            <a:picLocks noChangeAspect="1"/>
          </p:cNvPicPr>
          <p:nvPr/>
        </p:nvPicPr>
        <p:blipFill>
          <a:blip r:embed="rId2"/>
          <a:stretch>
            <a:fillRect/>
          </a:stretch>
        </p:blipFill>
        <p:spPr>
          <a:xfrm>
            <a:off x="471488" y="543916"/>
            <a:ext cx="2957513" cy="5770168"/>
          </a:xfrm>
          <a:prstGeom prst="rect">
            <a:avLst/>
          </a:prstGeom>
        </p:spPr>
      </p:pic>
    </p:spTree>
    <p:extLst>
      <p:ext uri="{BB962C8B-B14F-4D97-AF65-F5344CB8AC3E}">
        <p14:creationId xmlns:p14="http://schemas.microsoft.com/office/powerpoint/2010/main" val="12314163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BEE31D-915C-B769-6D17-BAF9BFCEA922}"/>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9433A993-58AC-F542-0021-286E344C73D1}"/>
              </a:ext>
            </a:extLst>
          </p:cNvPr>
          <p:cNvSpPr txBox="1"/>
          <p:nvPr/>
        </p:nvSpPr>
        <p:spPr>
          <a:xfrm>
            <a:off x="4471987" y="1259175"/>
            <a:ext cx="6097772" cy="4339650"/>
          </a:xfrm>
          <a:prstGeom prst="rect">
            <a:avLst/>
          </a:prstGeom>
          <a:noFill/>
        </p:spPr>
        <p:txBody>
          <a:bodyPr wrap="square">
            <a:spAutoFit/>
          </a:bodyPr>
          <a:lstStyle/>
          <a:p>
            <a:r>
              <a:rPr lang="en-GB" sz="2400" b="1" dirty="0">
                <a:solidFill>
                  <a:srgbClr val="C00000"/>
                </a:solidFill>
              </a:rPr>
              <a:t>Creative Writing</a:t>
            </a:r>
          </a:p>
          <a:p>
            <a:endParaRPr lang="en-GB" dirty="0"/>
          </a:p>
          <a:p>
            <a:endParaRPr lang="en-GB" dirty="0"/>
          </a:p>
          <a:p>
            <a:r>
              <a:rPr lang="en-GB" dirty="0"/>
              <a:t>For those who like using words, the third category of entries is Creative Writing. What form this creative writing takes is completely up to you - it might be storytelling, poetry, drama or anything you like.</a:t>
            </a:r>
          </a:p>
          <a:p>
            <a:endParaRPr lang="en-GB" dirty="0"/>
          </a:p>
          <a:p>
            <a:r>
              <a:rPr lang="en-GB" dirty="0"/>
              <a:t>We are looking for a creative piece </a:t>
            </a:r>
            <a:r>
              <a:rPr lang="en-GB" b="1" dirty="0"/>
              <a:t>based around an actual ancient space</a:t>
            </a:r>
            <a:r>
              <a:rPr lang="en-GB" dirty="0"/>
              <a:t>, such as a temple, a marketplace or forum, a theatre, or any other space where communities came together in the ancient world.</a:t>
            </a:r>
          </a:p>
          <a:p>
            <a:endParaRPr lang="en-GB" dirty="0"/>
          </a:p>
          <a:p>
            <a:r>
              <a:rPr lang="en-GB" dirty="0"/>
              <a:t>For inspiration, you can find information on a range of ancient sites on our resources page.</a:t>
            </a:r>
          </a:p>
        </p:txBody>
      </p:sp>
      <p:pic>
        <p:nvPicPr>
          <p:cNvPr id="4" name="Picture 3">
            <a:extLst>
              <a:ext uri="{FF2B5EF4-FFF2-40B4-BE49-F238E27FC236}">
                <a16:creationId xmlns:a16="http://schemas.microsoft.com/office/drawing/2014/main" id="{112D626E-15F6-C3C4-EC8D-89106EE615E0}"/>
              </a:ext>
            </a:extLst>
          </p:cNvPr>
          <p:cNvPicPr>
            <a:picLocks noChangeAspect="1"/>
          </p:cNvPicPr>
          <p:nvPr/>
        </p:nvPicPr>
        <p:blipFill>
          <a:blip r:embed="rId2"/>
          <a:stretch>
            <a:fillRect/>
          </a:stretch>
        </p:blipFill>
        <p:spPr>
          <a:xfrm>
            <a:off x="319087" y="1723976"/>
            <a:ext cx="3481388" cy="3410048"/>
          </a:xfrm>
          <a:prstGeom prst="rect">
            <a:avLst/>
          </a:prstGeom>
        </p:spPr>
      </p:pic>
    </p:spTree>
    <p:extLst>
      <p:ext uri="{BB962C8B-B14F-4D97-AF65-F5344CB8AC3E}">
        <p14:creationId xmlns:p14="http://schemas.microsoft.com/office/powerpoint/2010/main" val="28479812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203</TotalTime>
  <Words>1294</Words>
  <Application>Microsoft Office PowerPoint</Application>
  <PresentationFormat>Widescreen</PresentationFormat>
  <Paragraphs>82</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Aptos</vt:lpstr>
      <vt:lpstr>Aptos Display</vt:lpstr>
      <vt:lpstr>Arial</vt:lpstr>
      <vt:lpstr>Calibri</vt:lpstr>
      <vt:lpstr>Lato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Grigsby, Paul</dc:creator>
  <cp:lastModifiedBy>Grigsby, Paul</cp:lastModifiedBy>
  <cp:revision>3</cp:revision>
  <dcterms:created xsi:type="dcterms:W3CDTF">2025-03-18T11:32:46Z</dcterms:created>
  <dcterms:modified xsi:type="dcterms:W3CDTF">2025-03-19T17:01:35Z</dcterms:modified>
</cp:coreProperties>
</file>