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3" r:id="rId2"/>
    <p:sldId id="296" r:id="rId3"/>
    <p:sldId id="297" r:id="rId4"/>
    <p:sldId id="259" r:id="rId5"/>
    <p:sldId id="300" r:id="rId6"/>
    <p:sldId id="302" r:id="rId7"/>
    <p:sldId id="299" r:id="rId8"/>
    <p:sldId id="303" r:id="rId9"/>
    <p:sldId id="304" r:id="rId10"/>
    <p:sldId id="305" r:id="rId11"/>
    <p:sldId id="306" r:id="rId12"/>
    <p:sldId id="307" r:id="rId13"/>
    <p:sldId id="308" r:id="rId14"/>
    <p:sldId id="309" r:id="rId15"/>
    <p:sldId id="310" r:id="rId16"/>
    <p:sldId id="311" r:id="rId17"/>
    <p:sldId id="312" r:id="rId18"/>
    <p:sldId id="295" r:id="rId19"/>
    <p:sldId id="292" r:id="rId20"/>
    <p:sldId id="268"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48" d="100"/>
          <a:sy n="48" d="100"/>
        </p:scale>
        <p:origin x="54" y="147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8CE7A-7939-4F66-B1B8-8307116F005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DFEC639-C4C1-41C2-88C6-D2D076C403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13CCDE9-A57E-49E6-9F25-17C2FD77361B}"/>
              </a:ext>
            </a:extLst>
          </p:cNvPr>
          <p:cNvSpPr>
            <a:spLocks noGrp="1"/>
          </p:cNvSpPr>
          <p:nvPr>
            <p:ph type="dt" sz="half" idx="10"/>
          </p:nvPr>
        </p:nvSpPr>
        <p:spPr/>
        <p:txBody>
          <a:bodyPr/>
          <a:lstStyle/>
          <a:p>
            <a:fld id="{F609C9B2-D9E2-4011-BBF4-CFFDE0C5B064}" type="datetimeFigureOut">
              <a:rPr lang="en-GB" smtClean="0"/>
              <a:t>10/09/2021</a:t>
            </a:fld>
            <a:endParaRPr lang="en-GB"/>
          </a:p>
        </p:txBody>
      </p:sp>
      <p:sp>
        <p:nvSpPr>
          <p:cNvPr id="5" name="Footer Placeholder 4">
            <a:extLst>
              <a:ext uri="{FF2B5EF4-FFF2-40B4-BE49-F238E27FC236}">
                <a16:creationId xmlns:a16="http://schemas.microsoft.com/office/drawing/2014/main" id="{F5702985-4A6B-4AAF-97B9-512D4625B43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2D5AF4B-5022-4AFD-887A-200E1B2CCEF4}"/>
              </a:ext>
            </a:extLst>
          </p:cNvPr>
          <p:cNvSpPr>
            <a:spLocks noGrp="1"/>
          </p:cNvSpPr>
          <p:nvPr>
            <p:ph type="sldNum" sz="quarter" idx="12"/>
          </p:nvPr>
        </p:nvSpPr>
        <p:spPr/>
        <p:txBody>
          <a:bodyPr/>
          <a:lstStyle/>
          <a:p>
            <a:fld id="{25581659-EB17-486B-853E-49879BD8BE52}" type="slidenum">
              <a:rPr lang="en-GB" smtClean="0"/>
              <a:t>‹#›</a:t>
            </a:fld>
            <a:endParaRPr lang="en-GB"/>
          </a:p>
        </p:txBody>
      </p:sp>
    </p:spTree>
    <p:extLst>
      <p:ext uri="{BB962C8B-B14F-4D97-AF65-F5344CB8AC3E}">
        <p14:creationId xmlns:p14="http://schemas.microsoft.com/office/powerpoint/2010/main" val="2662237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7BAAC-1363-4DB8-9AB8-D33D86EED31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5EE11FA-778B-4FBB-80B9-2CA850E816B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104D388-A046-4286-97A5-F9E22CA22847}"/>
              </a:ext>
            </a:extLst>
          </p:cNvPr>
          <p:cNvSpPr>
            <a:spLocks noGrp="1"/>
          </p:cNvSpPr>
          <p:nvPr>
            <p:ph type="dt" sz="half" idx="10"/>
          </p:nvPr>
        </p:nvSpPr>
        <p:spPr/>
        <p:txBody>
          <a:bodyPr/>
          <a:lstStyle/>
          <a:p>
            <a:fld id="{F609C9B2-D9E2-4011-BBF4-CFFDE0C5B064}" type="datetimeFigureOut">
              <a:rPr lang="en-GB" smtClean="0"/>
              <a:t>10/09/2021</a:t>
            </a:fld>
            <a:endParaRPr lang="en-GB"/>
          </a:p>
        </p:txBody>
      </p:sp>
      <p:sp>
        <p:nvSpPr>
          <p:cNvPr id="5" name="Footer Placeholder 4">
            <a:extLst>
              <a:ext uri="{FF2B5EF4-FFF2-40B4-BE49-F238E27FC236}">
                <a16:creationId xmlns:a16="http://schemas.microsoft.com/office/drawing/2014/main" id="{1889E6C0-5215-44ED-A8D5-E28552902E0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1AD1CED-8ABE-4D05-BC7A-1A0A14BCB2E8}"/>
              </a:ext>
            </a:extLst>
          </p:cNvPr>
          <p:cNvSpPr>
            <a:spLocks noGrp="1"/>
          </p:cNvSpPr>
          <p:nvPr>
            <p:ph type="sldNum" sz="quarter" idx="12"/>
          </p:nvPr>
        </p:nvSpPr>
        <p:spPr/>
        <p:txBody>
          <a:bodyPr/>
          <a:lstStyle/>
          <a:p>
            <a:fld id="{25581659-EB17-486B-853E-49879BD8BE52}" type="slidenum">
              <a:rPr lang="en-GB" smtClean="0"/>
              <a:t>‹#›</a:t>
            </a:fld>
            <a:endParaRPr lang="en-GB"/>
          </a:p>
        </p:txBody>
      </p:sp>
    </p:spTree>
    <p:extLst>
      <p:ext uri="{BB962C8B-B14F-4D97-AF65-F5344CB8AC3E}">
        <p14:creationId xmlns:p14="http://schemas.microsoft.com/office/powerpoint/2010/main" val="2144349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17B94E-42EC-4993-A964-249CD8E168A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8537C41-55E4-45D2-99D9-62EABE23A36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1C068F6-75E9-451C-9B59-608C9FB57C76}"/>
              </a:ext>
            </a:extLst>
          </p:cNvPr>
          <p:cNvSpPr>
            <a:spLocks noGrp="1"/>
          </p:cNvSpPr>
          <p:nvPr>
            <p:ph type="dt" sz="half" idx="10"/>
          </p:nvPr>
        </p:nvSpPr>
        <p:spPr/>
        <p:txBody>
          <a:bodyPr/>
          <a:lstStyle/>
          <a:p>
            <a:fld id="{F609C9B2-D9E2-4011-BBF4-CFFDE0C5B064}" type="datetimeFigureOut">
              <a:rPr lang="en-GB" smtClean="0"/>
              <a:t>10/09/2021</a:t>
            </a:fld>
            <a:endParaRPr lang="en-GB"/>
          </a:p>
        </p:txBody>
      </p:sp>
      <p:sp>
        <p:nvSpPr>
          <p:cNvPr id="5" name="Footer Placeholder 4">
            <a:extLst>
              <a:ext uri="{FF2B5EF4-FFF2-40B4-BE49-F238E27FC236}">
                <a16:creationId xmlns:a16="http://schemas.microsoft.com/office/drawing/2014/main" id="{9FEF4746-1B08-487E-9EAC-B642FD48300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0923BD8-1362-4C24-AD39-3C8BF5245D6C}"/>
              </a:ext>
            </a:extLst>
          </p:cNvPr>
          <p:cNvSpPr>
            <a:spLocks noGrp="1"/>
          </p:cNvSpPr>
          <p:nvPr>
            <p:ph type="sldNum" sz="quarter" idx="12"/>
          </p:nvPr>
        </p:nvSpPr>
        <p:spPr/>
        <p:txBody>
          <a:bodyPr/>
          <a:lstStyle/>
          <a:p>
            <a:fld id="{25581659-EB17-486B-853E-49879BD8BE52}" type="slidenum">
              <a:rPr lang="en-GB" smtClean="0"/>
              <a:t>‹#›</a:t>
            </a:fld>
            <a:endParaRPr lang="en-GB"/>
          </a:p>
        </p:txBody>
      </p:sp>
    </p:spTree>
    <p:extLst>
      <p:ext uri="{BB962C8B-B14F-4D97-AF65-F5344CB8AC3E}">
        <p14:creationId xmlns:p14="http://schemas.microsoft.com/office/powerpoint/2010/main" val="3262229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A408C-E24C-405A-9005-92E37DA6F43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6CAB084-9F64-4CB5-9EC1-271AD7F79AD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8091E4F-0B2C-412F-AB27-B135C2764AE2}"/>
              </a:ext>
            </a:extLst>
          </p:cNvPr>
          <p:cNvSpPr>
            <a:spLocks noGrp="1"/>
          </p:cNvSpPr>
          <p:nvPr>
            <p:ph type="dt" sz="half" idx="10"/>
          </p:nvPr>
        </p:nvSpPr>
        <p:spPr/>
        <p:txBody>
          <a:bodyPr/>
          <a:lstStyle/>
          <a:p>
            <a:fld id="{F609C9B2-D9E2-4011-BBF4-CFFDE0C5B064}" type="datetimeFigureOut">
              <a:rPr lang="en-GB" smtClean="0"/>
              <a:t>10/09/2021</a:t>
            </a:fld>
            <a:endParaRPr lang="en-GB"/>
          </a:p>
        </p:txBody>
      </p:sp>
      <p:sp>
        <p:nvSpPr>
          <p:cNvPr id="5" name="Footer Placeholder 4">
            <a:extLst>
              <a:ext uri="{FF2B5EF4-FFF2-40B4-BE49-F238E27FC236}">
                <a16:creationId xmlns:a16="http://schemas.microsoft.com/office/drawing/2014/main" id="{2F26DB1C-6007-4104-8574-58735BC0AF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847B316-D1DF-4994-9F48-C6572CF99652}"/>
              </a:ext>
            </a:extLst>
          </p:cNvPr>
          <p:cNvSpPr>
            <a:spLocks noGrp="1"/>
          </p:cNvSpPr>
          <p:nvPr>
            <p:ph type="sldNum" sz="quarter" idx="12"/>
          </p:nvPr>
        </p:nvSpPr>
        <p:spPr/>
        <p:txBody>
          <a:bodyPr/>
          <a:lstStyle/>
          <a:p>
            <a:fld id="{25581659-EB17-486B-853E-49879BD8BE52}" type="slidenum">
              <a:rPr lang="en-GB" smtClean="0"/>
              <a:t>‹#›</a:t>
            </a:fld>
            <a:endParaRPr lang="en-GB"/>
          </a:p>
        </p:txBody>
      </p:sp>
    </p:spTree>
    <p:extLst>
      <p:ext uri="{BB962C8B-B14F-4D97-AF65-F5344CB8AC3E}">
        <p14:creationId xmlns:p14="http://schemas.microsoft.com/office/powerpoint/2010/main" val="3964285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9A15C-3B53-4D47-9F84-AF5BE3DAC98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9CCB962-BB80-4131-90AF-4BA2086327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1ED3CF2-B15F-4019-9075-42B1CD7CE6EE}"/>
              </a:ext>
            </a:extLst>
          </p:cNvPr>
          <p:cNvSpPr>
            <a:spLocks noGrp="1"/>
          </p:cNvSpPr>
          <p:nvPr>
            <p:ph type="dt" sz="half" idx="10"/>
          </p:nvPr>
        </p:nvSpPr>
        <p:spPr/>
        <p:txBody>
          <a:bodyPr/>
          <a:lstStyle/>
          <a:p>
            <a:fld id="{F609C9B2-D9E2-4011-BBF4-CFFDE0C5B064}" type="datetimeFigureOut">
              <a:rPr lang="en-GB" smtClean="0"/>
              <a:t>10/09/2021</a:t>
            </a:fld>
            <a:endParaRPr lang="en-GB"/>
          </a:p>
        </p:txBody>
      </p:sp>
      <p:sp>
        <p:nvSpPr>
          <p:cNvPr id="5" name="Footer Placeholder 4">
            <a:extLst>
              <a:ext uri="{FF2B5EF4-FFF2-40B4-BE49-F238E27FC236}">
                <a16:creationId xmlns:a16="http://schemas.microsoft.com/office/drawing/2014/main" id="{B02ADE42-96F2-4159-917E-929A1D80009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02BA8A0-10FE-49D7-A8BE-28888F38C5A4}"/>
              </a:ext>
            </a:extLst>
          </p:cNvPr>
          <p:cNvSpPr>
            <a:spLocks noGrp="1"/>
          </p:cNvSpPr>
          <p:nvPr>
            <p:ph type="sldNum" sz="quarter" idx="12"/>
          </p:nvPr>
        </p:nvSpPr>
        <p:spPr/>
        <p:txBody>
          <a:bodyPr/>
          <a:lstStyle/>
          <a:p>
            <a:fld id="{25581659-EB17-486B-853E-49879BD8BE52}" type="slidenum">
              <a:rPr lang="en-GB" smtClean="0"/>
              <a:t>‹#›</a:t>
            </a:fld>
            <a:endParaRPr lang="en-GB"/>
          </a:p>
        </p:txBody>
      </p:sp>
    </p:spTree>
    <p:extLst>
      <p:ext uri="{BB962C8B-B14F-4D97-AF65-F5344CB8AC3E}">
        <p14:creationId xmlns:p14="http://schemas.microsoft.com/office/powerpoint/2010/main" val="3644911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A07F-8691-41F4-970A-8F73F326C22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3FC83A-8042-4164-850E-ECFA3E7BEFC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020AA96-7F54-4625-B4AD-C57B1DA3D90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024F512-5514-4E77-9363-C6E796DCCD6B}"/>
              </a:ext>
            </a:extLst>
          </p:cNvPr>
          <p:cNvSpPr>
            <a:spLocks noGrp="1"/>
          </p:cNvSpPr>
          <p:nvPr>
            <p:ph type="dt" sz="half" idx="10"/>
          </p:nvPr>
        </p:nvSpPr>
        <p:spPr/>
        <p:txBody>
          <a:bodyPr/>
          <a:lstStyle/>
          <a:p>
            <a:fld id="{F609C9B2-D9E2-4011-BBF4-CFFDE0C5B064}" type="datetimeFigureOut">
              <a:rPr lang="en-GB" smtClean="0"/>
              <a:t>10/09/2021</a:t>
            </a:fld>
            <a:endParaRPr lang="en-GB"/>
          </a:p>
        </p:txBody>
      </p:sp>
      <p:sp>
        <p:nvSpPr>
          <p:cNvPr id="6" name="Footer Placeholder 5">
            <a:extLst>
              <a:ext uri="{FF2B5EF4-FFF2-40B4-BE49-F238E27FC236}">
                <a16:creationId xmlns:a16="http://schemas.microsoft.com/office/drawing/2014/main" id="{FED589F1-79D3-469B-9A19-33F542352E3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629B575-B340-4196-B337-390F47A2127A}"/>
              </a:ext>
            </a:extLst>
          </p:cNvPr>
          <p:cNvSpPr>
            <a:spLocks noGrp="1"/>
          </p:cNvSpPr>
          <p:nvPr>
            <p:ph type="sldNum" sz="quarter" idx="12"/>
          </p:nvPr>
        </p:nvSpPr>
        <p:spPr/>
        <p:txBody>
          <a:bodyPr/>
          <a:lstStyle/>
          <a:p>
            <a:fld id="{25581659-EB17-486B-853E-49879BD8BE52}" type="slidenum">
              <a:rPr lang="en-GB" smtClean="0"/>
              <a:t>‹#›</a:t>
            </a:fld>
            <a:endParaRPr lang="en-GB"/>
          </a:p>
        </p:txBody>
      </p:sp>
    </p:spTree>
    <p:extLst>
      <p:ext uri="{BB962C8B-B14F-4D97-AF65-F5344CB8AC3E}">
        <p14:creationId xmlns:p14="http://schemas.microsoft.com/office/powerpoint/2010/main" val="3265827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091E0-41EE-4F0C-8816-1A8DABA5010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D8A5A21-2B1D-4891-8B7C-BB8DC63872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0E15BF8-AD39-4D13-B28B-1B51CF278BD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B2CA298-6980-40EB-B554-ADF813D4A40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6458B97-6FEB-4287-9190-3F313FCAF36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A20DFFB-DBDC-48CB-A962-7496FE7A9400}"/>
              </a:ext>
            </a:extLst>
          </p:cNvPr>
          <p:cNvSpPr>
            <a:spLocks noGrp="1"/>
          </p:cNvSpPr>
          <p:nvPr>
            <p:ph type="dt" sz="half" idx="10"/>
          </p:nvPr>
        </p:nvSpPr>
        <p:spPr/>
        <p:txBody>
          <a:bodyPr/>
          <a:lstStyle/>
          <a:p>
            <a:fld id="{F609C9B2-D9E2-4011-BBF4-CFFDE0C5B064}" type="datetimeFigureOut">
              <a:rPr lang="en-GB" smtClean="0"/>
              <a:t>10/09/2021</a:t>
            </a:fld>
            <a:endParaRPr lang="en-GB"/>
          </a:p>
        </p:txBody>
      </p:sp>
      <p:sp>
        <p:nvSpPr>
          <p:cNvPr id="8" name="Footer Placeholder 7">
            <a:extLst>
              <a:ext uri="{FF2B5EF4-FFF2-40B4-BE49-F238E27FC236}">
                <a16:creationId xmlns:a16="http://schemas.microsoft.com/office/drawing/2014/main" id="{D3FBCEC8-79FB-42A3-94B6-54E0582A307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FB23532-0985-4555-912F-F2F478FF69E6}"/>
              </a:ext>
            </a:extLst>
          </p:cNvPr>
          <p:cNvSpPr>
            <a:spLocks noGrp="1"/>
          </p:cNvSpPr>
          <p:nvPr>
            <p:ph type="sldNum" sz="quarter" idx="12"/>
          </p:nvPr>
        </p:nvSpPr>
        <p:spPr/>
        <p:txBody>
          <a:bodyPr/>
          <a:lstStyle/>
          <a:p>
            <a:fld id="{25581659-EB17-486B-853E-49879BD8BE52}" type="slidenum">
              <a:rPr lang="en-GB" smtClean="0"/>
              <a:t>‹#›</a:t>
            </a:fld>
            <a:endParaRPr lang="en-GB"/>
          </a:p>
        </p:txBody>
      </p:sp>
    </p:spTree>
    <p:extLst>
      <p:ext uri="{BB962C8B-B14F-4D97-AF65-F5344CB8AC3E}">
        <p14:creationId xmlns:p14="http://schemas.microsoft.com/office/powerpoint/2010/main" val="41667716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969C8-543F-4FFE-A25B-3F2AC67FFE9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46E1E24-ABFB-4CAB-9698-FDE5BEFA76B5}"/>
              </a:ext>
            </a:extLst>
          </p:cNvPr>
          <p:cNvSpPr>
            <a:spLocks noGrp="1"/>
          </p:cNvSpPr>
          <p:nvPr>
            <p:ph type="dt" sz="half" idx="10"/>
          </p:nvPr>
        </p:nvSpPr>
        <p:spPr/>
        <p:txBody>
          <a:bodyPr/>
          <a:lstStyle/>
          <a:p>
            <a:fld id="{F609C9B2-D9E2-4011-BBF4-CFFDE0C5B064}" type="datetimeFigureOut">
              <a:rPr lang="en-GB" smtClean="0"/>
              <a:t>10/09/2021</a:t>
            </a:fld>
            <a:endParaRPr lang="en-GB"/>
          </a:p>
        </p:txBody>
      </p:sp>
      <p:sp>
        <p:nvSpPr>
          <p:cNvPr id="4" name="Footer Placeholder 3">
            <a:extLst>
              <a:ext uri="{FF2B5EF4-FFF2-40B4-BE49-F238E27FC236}">
                <a16:creationId xmlns:a16="http://schemas.microsoft.com/office/drawing/2014/main" id="{2C40E31A-86A9-4E18-B5A3-6B942CF520C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21B4179-09CA-4C36-A543-753A422B20A2}"/>
              </a:ext>
            </a:extLst>
          </p:cNvPr>
          <p:cNvSpPr>
            <a:spLocks noGrp="1"/>
          </p:cNvSpPr>
          <p:nvPr>
            <p:ph type="sldNum" sz="quarter" idx="12"/>
          </p:nvPr>
        </p:nvSpPr>
        <p:spPr/>
        <p:txBody>
          <a:bodyPr/>
          <a:lstStyle/>
          <a:p>
            <a:fld id="{25581659-EB17-486B-853E-49879BD8BE52}" type="slidenum">
              <a:rPr lang="en-GB" smtClean="0"/>
              <a:t>‹#›</a:t>
            </a:fld>
            <a:endParaRPr lang="en-GB"/>
          </a:p>
        </p:txBody>
      </p:sp>
    </p:spTree>
    <p:extLst>
      <p:ext uri="{BB962C8B-B14F-4D97-AF65-F5344CB8AC3E}">
        <p14:creationId xmlns:p14="http://schemas.microsoft.com/office/powerpoint/2010/main" val="2761911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536F0EC-FAE4-49B8-9BCD-9BBA36FC37C6}"/>
              </a:ext>
            </a:extLst>
          </p:cNvPr>
          <p:cNvSpPr>
            <a:spLocks noGrp="1"/>
          </p:cNvSpPr>
          <p:nvPr>
            <p:ph type="dt" sz="half" idx="10"/>
          </p:nvPr>
        </p:nvSpPr>
        <p:spPr/>
        <p:txBody>
          <a:bodyPr/>
          <a:lstStyle/>
          <a:p>
            <a:fld id="{F609C9B2-D9E2-4011-BBF4-CFFDE0C5B064}" type="datetimeFigureOut">
              <a:rPr lang="en-GB" smtClean="0"/>
              <a:t>10/09/2021</a:t>
            </a:fld>
            <a:endParaRPr lang="en-GB"/>
          </a:p>
        </p:txBody>
      </p:sp>
      <p:sp>
        <p:nvSpPr>
          <p:cNvPr id="3" name="Footer Placeholder 2">
            <a:extLst>
              <a:ext uri="{FF2B5EF4-FFF2-40B4-BE49-F238E27FC236}">
                <a16:creationId xmlns:a16="http://schemas.microsoft.com/office/drawing/2014/main" id="{0C04F19C-B2AF-40FF-A237-8E4D195F4DE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61BAE8C-2D30-41D5-B794-E8E2641680C9}"/>
              </a:ext>
            </a:extLst>
          </p:cNvPr>
          <p:cNvSpPr>
            <a:spLocks noGrp="1"/>
          </p:cNvSpPr>
          <p:nvPr>
            <p:ph type="sldNum" sz="quarter" idx="12"/>
          </p:nvPr>
        </p:nvSpPr>
        <p:spPr/>
        <p:txBody>
          <a:bodyPr/>
          <a:lstStyle/>
          <a:p>
            <a:fld id="{25581659-EB17-486B-853E-49879BD8BE52}" type="slidenum">
              <a:rPr lang="en-GB" smtClean="0"/>
              <a:t>‹#›</a:t>
            </a:fld>
            <a:endParaRPr lang="en-GB"/>
          </a:p>
        </p:txBody>
      </p:sp>
    </p:spTree>
    <p:extLst>
      <p:ext uri="{BB962C8B-B14F-4D97-AF65-F5344CB8AC3E}">
        <p14:creationId xmlns:p14="http://schemas.microsoft.com/office/powerpoint/2010/main" val="35539454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96DCE-38F8-4DD8-A411-E3C07334B4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BF87E8D-90DB-4F7B-86BF-21C1016DED7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661900E-0BDA-4DF6-BB97-D2B0C42B24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B904A9C-A3EC-4400-B4D5-A8CE4979A05E}"/>
              </a:ext>
            </a:extLst>
          </p:cNvPr>
          <p:cNvSpPr>
            <a:spLocks noGrp="1"/>
          </p:cNvSpPr>
          <p:nvPr>
            <p:ph type="dt" sz="half" idx="10"/>
          </p:nvPr>
        </p:nvSpPr>
        <p:spPr/>
        <p:txBody>
          <a:bodyPr/>
          <a:lstStyle/>
          <a:p>
            <a:fld id="{F609C9B2-D9E2-4011-BBF4-CFFDE0C5B064}" type="datetimeFigureOut">
              <a:rPr lang="en-GB" smtClean="0"/>
              <a:t>10/09/2021</a:t>
            </a:fld>
            <a:endParaRPr lang="en-GB"/>
          </a:p>
        </p:txBody>
      </p:sp>
      <p:sp>
        <p:nvSpPr>
          <p:cNvPr id="6" name="Footer Placeholder 5">
            <a:extLst>
              <a:ext uri="{FF2B5EF4-FFF2-40B4-BE49-F238E27FC236}">
                <a16:creationId xmlns:a16="http://schemas.microsoft.com/office/drawing/2014/main" id="{E2CFCC3B-47D5-4A68-821A-B693EF51495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7EC93B8-001E-4E69-8A08-29CCC29C175D}"/>
              </a:ext>
            </a:extLst>
          </p:cNvPr>
          <p:cNvSpPr>
            <a:spLocks noGrp="1"/>
          </p:cNvSpPr>
          <p:nvPr>
            <p:ph type="sldNum" sz="quarter" idx="12"/>
          </p:nvPr>
        </p:nvSpPr>
        <p:spPr/>
        <p:txBody>
          <a:bodyPr/>
          <a:lstStyle/>
          <a:p>
            <a:fld id="{25581659-EB17-486B-853E-49879BD8BE52}" type="slidenum">
              <a:rPr lang="en-GB" smtClean="0"/>
              <a:t>‹#›</a:t>
            </a:fld>
            <a:endParaRPr lang="en-GB"/>
          </a:p>
        </p:txBody>
      </p:sp>
    </p:spTree>
    <p:extLst>
      <p:ext uri="{BB962C8B-B14F-4D97-AF65-F5344CB8AC3E}">
        <p14:creationId xmlns:p14="http://schemas.microsoft.com/office/powerpoint/2010/main" val="2167489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1BFE3-A812-475C-B789-EC529F0DD03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7FD615C-F1D2-4058-AC9D-0880E444B12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91CBB9A-83D4-4703-93CC-A0AB53E5F0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E161F5-B573-4ED1-8461-DC3ECDCCBFD1}"/>
              </a:ext>
            </a:extLst>
          </p:cNvPr>
          <p:cNvSpPr>
            <a:spLocks noGrp="1"/>
          </p:cNvSpPr>
          <p:nvPr>
            <p:ph type="dt" sz="half" idx="10"/>
          </p:nvPr>
        </p:nvSpPr>
        <p:spPr/>
        <p:txBody>
          <a:bodyPr/>
          <a:lstStyle/>
          <a:p>
            <a:fld id="{F609C9B2-D9E2-4011-BBF4-CFFDE0C5B064}" type="datetimeFigureOut">
              <a:rPr lang="en-GB" smtClean="0"/>
              <a:t>10/09/2021</a:t>
            </a:fld>
            <a:endParaRPr lang="en-GB"/>
          </a:p>
        </p:txBody>
      </p:sp>
      <p:sp>
        <p:nvSpPr>
          <p:cNvPr id="6" name="Footer Placeholder 5">
            <a:extLst>
              <a:ext uri="{FF2B5EF4-FFF2-40B4-BE49-F238E27FC236}">
                <a16:creationId xmlns:a16="http://schemas.microsoft.com/office/drawing/2014/main" id="{5FD3F344-4097-4CCB-BA86-F31E9A22459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30E3926-03DC-44DA-AFF5-E4A3B1657289}"/>
              </a:ext>
            </a:extLst>
          </p:cNvPr>
          <p:cNvSpPr>
            <a:spLocks noGrp="1"/>
          </p:cNvSpPr>
          <p:nvPr>
            <p:ph type="sldNum" sz="quarter" idx="12"/>
          </p:nvPr>
        </p:nvSpPr>
        <p:spPr/>
        <p:txBody>
          <a:bodyPr/>
          <a:lstStyle/>
          <a:p>
            <a:fld id="{25581659-EB17-486B-853E-49879BD8BE52}" type="slidenum">
              <a:rPr lang="en-GB" smtClean="0"/>
              <a:t>‹#›</a:t>
            </a:fld>
            <a:endParaRPr lang="en-GB"/>
          </a:p>
        </p:txBody>
      </p:sp>
    </p:spTree>
    <p:extLst>
      <p:ext uri="{BB962C8B-B14F-4D97-AF65-F5344CB8AC3E}">
        <p14:creationId xmlns:p14="http://schemas.microsoft.com/office/powerpoint/2010/main" val="2232124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1B4B73-7F56-4A19-A4C0-FBAFDF3225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9ED1EAA-701E-47EF-8668-3E009984AE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EEE3A81-57A4-4ABE-A2AF-599FAB5B8FF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09C9B2-D9E2-4011-BBF4-CFFDE0C5B064}" type="datetimeFigureOut">
              <a:rPr lang="en-GB" smtClean="0"/>
              <a:t>10/09/2021</a:t>
            </a:fld>
            <a:endParaRPr lang="en-GB"/>
          </a:p>
        </p:txBody>
      </p:sp>
      <p:sp>
        <p:nvSpPr>
          <p:cNvPr id="5" name="Footer Placeholder 4">
            <a:extLst>
              <a:ext uri="{FF2B5EF4-FFF2-40B4-BE49-F238E27FC236}">
                <a16:creationId xmlns:a16="http://schemas.microsoft.com/office/drawing/2014/main" id="{F85CEF6E-11D7-44E5-8B09-F1A45DB6820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E57986E-885D-4E4E-AD33-407523DE73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581659-EB17-486B-853E-49879BD8BE52}" type="slidenum">
              <a:rPr lang="en-GB" smtClean="0"/>
              <a:t>‹#›</a:t>
            </a:fld>
            <a:endParaRPr lang="en-GB"/>
          </a:p>
        </p:txBody>
      </p:sp>
    </p:spTree>
    <p:extLst>
      <p:ext uri="{BB962C8B-B14F-4D97-AF65-F5344CB8AC3E}">
        <p14:creationId xmlns:p14="http://schemas.microsoft.com/office/powerpoint/2010/main" val="14024592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 Id="rId5" Type="http://schemas.openxmlformats.org/officeDocument/2006/relationships/image" Target="../media/image25.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Picture 3" descr="A picture containing person, smiling, posing, close&#10;&#10;Description automatically generated">
            <a:extLst>
              <a:ext uri="{FF2B5EF4-FFF2-40B4-BE49-F238E27FC236}">
                <a16:creationId xmlns:a16="http://schemas.microsoft.com/office/drawing/2014/main" id="{947E7BC7-A444-4382-B7FA-37D5F3D3D5E1}"/>
              </a:ext>
            </a:extLst>
          </p:cNvPr>
          <p:cNvPicPr>
            <a:picLocks noChangeAspect="1"/>
          </p:cNvPicPr>
          <p:nvPr/>
        </p:nvPicPr>
        <p:blipFill rotWithShape="1">
          <a:blip r:embed="rId2">
            <a:extLst>
              <a:ext uri="{28A0092B-C50C-407E-A947-70E740481C1C}">
                <a14:useLocalDpi xmlns:a14="http://schemas.microsoft.com/office/drawing/2010/main" val="0"/>
              </a:ext>
            </a:extLst>
          </a:blip>
          <a:srcRect t="29668" b="24918"/>
          <a:stretch/>
        </p:blipFill>
        <p:spPr>
          <a:xfrm>
            <a:off x="20" y="1282"/>
            <a:ext cx="12191980" cy="6856718"/>
          </a:xfrm>
          <a:prstGeom prst="rect">
            <a:avLst/>
          </a:prstGeom>
        </p:spPr>
      </p:pic>
      <p:pic>
        <p:nvPicPr>
          <p:cNvPr id="10" name="Picture 9" descr="Logo, icon&#10;&#10;Description automatically generated">
            <a:extLst>
              <a:ext uri="{FF2B5EF4-FFF2-40B4-BE49-F238E27FC236}">
                <a16:creationId xmlns:a16="http://schemas.microsoft.com/office/drawing/2014/main" id="{75063073-7C58-4322-90CC-49F0B502E3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8011" y="684520"/>
            <a:ext cx="3295974" cy="2069064"/>
          </a:xfrm>
          <a:prstGeom prst="rect">
            <a:avLst/>
          </a:prstGeom>
        </p:spPr>
      </p:pic>
      <p:sp>
        <p:nvSpPr>
          <p:cNvPr id="11" name="TextBox 10">
            <a:extLst>
              <a:ext uri="{FF2B5EF4-FFF2-40B4-BE49-F238E27FC236}">
                <a16:creationId xmlns:a16="http://schemas.microsoft.com/office/drawing/2014/main" id="{45E22473-B299-47D5-9C36-2753245A4732}"/>
              </a:ext>
            </a:extLst>
          </p:cNvPr>
          <p:cNvSpPr txBox="1"/>
          <p:nvPr/>
        </p:nvSpPr>
        <p:spPr>
          <a:xfrm>
            <a:off x="2581057" y="161300"/>
            <a:ext cx="7083414"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white"/>
                </a:solidFill>
                <a:effectLst/>
                <a:uLnTx/>
                <a:uFillTx/>
                <a:latin typeface="Avenir Next LT Pro" panose="020B0504020202020204" pitchFamily="34" charset="0"/>
                <a:ea typeface="+mn-ea"/>
                <a:cs typeface="+mn-cs"/>
              </a:rPr>
              <a:t>Roman Coventry and Warwickshire Project</a:t>
            </a:r>
          </a:p>
        </p:txBody>
      </p:sp>
      <p:sp>
        <p:nvSpPr>
          <p:cNvPr id="12" name="TextBox 11">
            <a:extLst>
              <a:ext uri="{FF2B5EF4-FFF2-40B4-BE49-F238E27FC236}">
                <a16:creationId xmlns:a16="http://schemas.microsoft.com/office/drawing/2014/main" id="{2DA0EAD2-0436-4F15-822C-9204A7F7DA9A}"/>
              </a:ext>
            </a:extLst>
          </p:cNvPr>
          <p:cNvSpPr txBox="1"/>
          <p:nvPr/>
        </p:nvSpPr>
        <p:spPr>
          <a:xfrm>
            <a:off x="3021594" y="2801763"/>
            <a:ext cx="6202339"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3600" dirty="0">
                <a:solidFill>
                  <a:prstClr val="white"/>
                </a:solidFill>
                <a:latin typeface="Avenir Next LT Pro" panose="020B0504020202020204" pitchFamily="34" charset="0"/>
              </a:rPr>
              <a:t>Boudica: The Warrior Queen</a:t>
            </a:r>
            <a:endParaRPr kumimoji="0" lang="en-GB" sz="3600" b="0" i="0" u="none" strike="noStrike" kern="1200" cap="none" spc="0" normalizeH="0" baseline="0" noProof="0" dirty="0">
              <a:ln>
                <a:noFill/>
              </a:ln>
              <a:solidFill>
                <a:prstClr val="white"/>
              </a:solidFill>
              <a:effectLst/>
              <a:uLnTx/>
              <a:uFillTx/>
              <a:latin typeface="Avenir Next LT Pro" panose="020B0504020202020204" pitchFamily="34" charset="0"/>
              <a:ea typeface="+mn-ea"/>
              <a:cs typeface="+mn-cs"/>
            </a:endParaRPr>
          </a:p>
        </p:txBody>
      </p:sp>
    </p:spTree>
    <p:extLst>
      <p:ext uri="{BB962C8B-B14F-4D97-AF65-F5344CB8AC3E}">
        <p14:creationId xmlns:p14="http://schemas.microsoft.com/office/powerpoint/2010/main" val="3659966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9B76D444-2756-434F-AE61-96D69830C1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69" name="Picture 9">
            <a:extLst>
              <a:ext uri="{FF2B5EF4-FFF2-40B4-BE49-F238E27FC236}">
                <a16:creationId xmlns:a16="http://schemas.microsoft.com/office/drawing/2014/main" id="{73AB266E-8C52-4B42-A03E-CB5C034F6C3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993" r="-1" b="-1"/>
          <a:stretch/>
        </p:blipFill>
        <p:spPr bwMode="auto">
          <a:xfrm>
            <a:off x="320040" y="320040"/>
            <a:ext cx="11548872" cy="4303462"/>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A27B6159-7734-4564-9E0F-C4BC43C36E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4782312"/>
            <a:ext cx="11548872" cy="1755648"/>
          </a:xfrm>
          <a:prstGeom prst="rect">
            <a:avLst/>
          </a:prstGeom>
          <a:solidFill>
            <a:schemeClr val="tx1">
              <a:alpha val="93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angle 2">
            <a:extLst>
              <a:ext uri="{FF2B5EF4-FFF2-40B4-BE49-F238E27FC236}">
                <a16:creationId xmlns:a16="http://schemas.microsoft.com/office/drawing/2014/main" id="{9678D093-340C-4C0F-B70C-1531F832C4C5}"/>
              </a:ext>
            </a:extLst>
          </p:cNvPr>
          <p:cNvSpPr>
            <a:spLocks noChangeArrowheads="1"/>
          </p:cNvSpPr>
          <p:nvPr/>
        </p:nvSpPr>
        <p:spPr bwMode="auto">
          <a:xfrm>
            <a:off x="841248" y="5009083"/>
            <a:ext cx="2889504" cy="1345997"/>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600" b="1" i="0" u="none" strike="noStrike" cap="none" normalizeH="0" baseline="0" dirty="0">
                <a:ln>
                  <a:noFill/>
                </a:ln>
                <a:solidFill>
                  <a:schemeClr val="bg1"/>
                </a:solidFill>
                <a:effectLst/>
                <a:latin typeface="+mj-lt"/>
                <a:ea typeface="+mj-ea"/>
                <a:cs typeface="+mj-cs"/>
              </a:rPr>
              <a:t>The Iceni and Londinium</a:t>
            </a:r>
            <a:endParaRPr kumimoji="0" lang="en-US" altLang="en-US" sz="2600" b="0" i="0" u="none" strike="noStrike" cap="none" normalizeH="0" baseline="0" dirty="0">
              <a:ln>
                <a:noFill/>
              </a:ln>
              <a:solidFill>
                <a:schemeClr val="bg1"/>
              </a:solidFill>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2600" b="0" i="0" u="none" strike="noStrike" cap="none" normalizeH="0" baseline="0" dirty="0">
              <a:ln>
                <a:noFill/>
              </a:ln>
              <a:solidFill>
                <a:schemeClr val="bg1"/>
              </a:solidFill>
              <a:effectLst/>
              <a:latin typeface="+mj-lt"/>
              <a:ea typeface="+mj-ea"/>
              <a:cs typeface="+mj-cs"/>
            </a:endParaRPr>
          </a:p>
        </p:txBody>
      </p:sp>
      <p:cxnSp>
        <p:nvCxnSpPr>
          <p:cNvPr id="74" name="Straight Connector 73">
            <a:extLst>
              <a:ext uri="{FF2B5EF4-FFF2-40B4-BE49-F238E27FC236}">
                <a16:creationId xmlns:a16="http://schemas.microsoft.com/office/drawing/2014/main" id="{E2FFB46B-05BC-4950-B18A-9593FDAE6E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059936" y="5237979"/>
            <a:ext cx="0" cy="9144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6F3969B7-3B9D-41C5-808E-8B55CB264583}"/>
              </a:ext>
            </a:extLst>
          </p:cNvPr>
          <p:cNvSpPr txBox="1"/>
          <p:nvPr/>
        </p:nvSpPr>
        <p:spPr>
          <a:xfrm>
            <a:off x="4159067" y="4804918"/>
            <a:ext cx="7570971" cy="1754326"/>
          </a:xfrm>
          <a:prstGeom prst="rect">
            <a:avLst/>
          </a:prstGeom>
          <a:noFill/>
        </p:spPr>
        <p:txBody>
          <a:bodyPr wrap="square">
            <a:spAutoFit/>
          </a:bodyPr>
          <a:lstStyle/>
          <a:p>
            <a:r>
              <a:rPr lang="en-GB" dirty="0">
                <a:solidFill>
                  <a:schemeClr val="bg1"/>
                </a:solidFill>
              </a:rPr>
              <a:t>Boudica and the British rebels capitalized on their victory at Camulodunum (Colchester) and advanced on  </a:t>
            </a:r>
            <a:r>
              <a:rPr lang="en-GB" b="1" dirty="0">
                <a:solidFill>
                  <a:schemeClr val="bg1"/>
                </a:solidFill>
              </a:rPr>
              <a:t>Londinium</a:t>
            </a:r>
            <a:r>
              <a:rPr lang="en-GB" dirty="0">
                <a:solidFill>
                  <a:schemeClr val="bg1"/>
                </a:solidFill>
              </a:rPr>
              <a:t> (London). </a:t>
            </a:r>
          </a:p>
          <a:p>
            <a:r>
              <a:rPr lang="en-GB" dirty="0">
                <a:solidFill>
                  <a:schemeClr val="bg1"/>
                </a:solidFill>
              </a:rPr>
              <a:t>When Suetonius Paulinus heard of the devastation at Camulodunum, he left a garrison at the defeated Mona and advanced ahead of his XIV (Fourteenth) Legion, with detachments from the XX (Twentieth) Legion, and auxiliary infantry and cavalry. </a:t>
            </a:r>
          </a:p>
        </p:txBody>
      </p:sp>
      <p:sp>
        <p:nvSpPr>
          <p:cNvPr id="11" name="TextBox 10">
            <a:extLst>
              <a:ext uri="{FF2B5EF4-FFF2-40B4-BE49-F238E27FC236}">
                <a16:creationId xmlns:a16="http://schemas.microsoft.com/office/drawing/2014/main" id="{53745291-9880-4FE6-80CB-D02CB6597601}"/>
              </a:ext>
            </a:extLst>
          </p:cNvPr>
          <p:cNvSpPr txBox="1"/>
          <p:nvPr/>
        </p:nvSpPr>
        <p:spPr>
          <a:xfrm>
            <a:off x="175021" y="-24646"/>
            <a:ext cx="8197453" cy="369332"/>
          </a:xfrm>
          <a:prstGeom prst="rect">
            <a:avLst/>
          </a:prstGeom>
          <a:noFill/>
        </p:spPr>
        <p:txBody>
          <a:bodyPr wrap="square">
            <a:spAutoFit/>
          </a:bodyPr>
          <a:lstStyle/>
          <a:p>
            <a:r>
              <a:rPr lang="en-GB" dirty="0"/>
              <a:t> Illustration from "A History of England for the Young" by Henry Tyrrell, 1872. </a:t>
            </a:r>
          </a:p>
        </p:txBody>
      </p:sp>
    </p:spTree>
    <p:extLst>
      <p:ext uri="{BB962C8B-B14F-4D97-AF65-F5344CB8AC3E}">
        <p14:creationId xmlns:p14="http://schemas.microsoft.com/office/powerpoint/2010/main" val="1468551423"/>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8195" name="Rectangle 69">
            <a:extLst>
              <a:ext uri="{FF2B5EF4-FFF2-40B4-BE49-F238E27FC236}">
                <a16:creationId xmlns:a16="http://schemas.microsoft.com/office/drawing/2014/main" id="{9B76D444-2756-434F-AE61-96D69830C1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3" name="Picture 10" descr="A painting of a group of people in a village&#10;&#10;Description automatically generated with low confidence">
            <a:extLst>
              <a:ext uri="{FF2B5EF4-FFF2-40B4-BE49-F238E27FC236}">
                <a16:creationId xmlns:a16="http://schemas.microsoft.com/office/drawing/2014/main" id="{532C0D1C-2BE0-48D9-B4B5-22F20EB21B0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3590" r="-1" b="16101"/>
          <a:stretch/>
        </p:blipFill>
        <p:spPr bwMode="auto">
          <a:xfrm>
            <a:off x="320040" y="320040"/>
            <a:ext cx="11548872" cy="4303462"/>
          </a:xfrm>
          <a:prstGeom prst="rect">
            <a:avLst/>
          </a:prstGeom>
          <a:noFill/>
          <a:extLst>
            <a:ext uri="{909E8E84-426E-40DD-AFC4-6F175D3DCCD1}">
              <a14:hiddenFill xmlns:a14="http://schemas.microsoft.com/office/drawing/2010/main">
                <a:solidFill>
                  <a:srgbClr val="FFFFFF"/>
                </a:solidFill>
              </a14:hiddenFill>
            </a:ext>
          </a:extLst>
        </p:spPr>
      </p:pic>
      <p:sp>
        <p:nvSpPr>
          <p:cNvPr id="8196" name="Rectangle 71">
            <a:extLst>
              <a:ext uri="{FF2B5EF4-FFF2-40B4-BE49-F238E27FC236}">
                <a16:creationId xmlns:a16="http://schemas.microsoft.com/office/drawing/2014/main" id="{A27B6159-7734-4564-9E0F-C4BC43C36E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4782312"/>
            <a:ext cx="11548872" cy="1755648"/>
          </a:xfrm>
          <a:prstGeom prst="rect">
            <a:avLst/>
          </a:prstGeom>
          <a:solidFill>
            <a:schemeClr val="tx1">
              <a:alpha val="93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angle 2">
            <a:extLst>
              <a:ext uri="{FF2B5EF4-FFF2-40B4-BE49-F238E27FC236}">
                <a16:creationId xmlns:a16="http://schemas.microsoft.com/office/drawing/2014/main" id="{C037AFF9-D27E-4EF1-92C2-E5536A71460E}"/>
              </a:ext>
            </a:extLst>
          </p:cNvPr>
          <p:cNvSpPr>
            <a:spLocks noChangeArrowheads="1"/>
          </p:cNvSpPr>
          <p:nvPr/>
        </p:nvSpPr>
        <p:spPr bwMode="auto">
          <a:xfrm>
            <a:off x="841248" y="5009083"/>
            <a:ext cx="2889504" cy="1345997"/>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600" b="1" i="0" u="none" strike="noStrike" cap="none" normalizeH="0" baseline="0" dirty="0">
                <a:ln>
                  <a:noFill/>
                </a:ln>
                <a:solidFill>
                  <a:schemeClr val="bg1"/>
                </a:solidFill>
                <a:effectLst/>
                <a:latin typeface="+mj-lt"/>
                <a:ea typeface="+mj-ea"/>
                <a:cs typeface="+mj-cs"/>
              </a:rPr>
              <a:t>The Iceni and Londinium</a:t>
            </a:r>
            <a:endParaRPr kumimoji="0" lang="en-US" altLang="en-US" sz="2600" b="0" i="0" u="none" strike="noStrike" cap="none" normalizeH="0" baseline="0" dirty="0">
              <a:ln>
                <a:noFill/>
              </a:ln>
              <a:solidFill>
                <a:schemeClr val="bg1"/>
              </a:solidFill>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2600" b="0" i="0" u="none" strike="noStrike" cap="none" normalizeH="0" baseline="0" dirty="0">
              <a:ln>
                <a:noFill/>
              </a:ln>
              <a:solidFill>
                <a:schemeClr val="bg1"/>
              </a:solidFill>
              <a:effectLst/>
              <a:latin typeface="+mj-lt"/>
              <a:ea typeface="+mj-ea"/>
              <a:cs typeface="+mj-cs"/>
            </a:endParaRPr>
          </a:p>
        </p:txBody>
      </p:sp>
      <p:cxnSp>
        <p:nvCxnSpPr>
          <p:cNvPr id="74" name="Straight Connector 73">
            <a:extLst>
              <a:ext uri="{FF2B5EF4-FFF2-40B4-BE49-F238E27FC236}">
                <a16:creationId xmlns:a16="http://schemas.microsoft.com/office/drawing/2014/main" id="{E2FFB46B-05BC-4950-B18A-9593FDAE6E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059936" y="5237979"/>
            <a:ext cx="0" cy="9144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19918E7B-7408-48FC-BE14-0B7FF4C571A4}"/>
              </a:ext>
            </a:extLst>
          </p:cNvPr>
          <p:cNvSpPr txBox="1"/>
          <p:nvPr/>
        </p:nvSpPr>
        <p:spPr>
          <a:xfrm>
            <a:off x="4059936" y="4863588"/>
            <a:ext cx="7808973" cy="1477328"/>
          </a:xfrm>
          <a:prstGeom prst="rect">
            <a:avLst/>
          </a:prstGeom>
          <a:noFill/>
        </p:spPr>
        <p:txBody>
          <a:bodyPr wrap="square">
            <a:spAutoFit/>
          </a:bodyPr>
          <a:lstStyle/>
          <a:p>
            <a:r>
              <a:rPr lang="en-GB" dirty="0">
                <a:solidFill>
                  <a:schemeClr val="bg1"/>
                </a:solidFill>
              </a:rPr>
              <a:t>Suetonius learned Boudica's forces far outnumbered his own. With no walls and fewer than ten thousand troops to protect them, Suetonius told the Romans to abandon the city, and he and his troops retreated with the refugees from Londinium along Watling Street. </a:t>
            </a:r>
          </a:p>
          <a:p>
            <a:r>
              <a:rPr lang="en-GB" dirty="0">
                <a:solidFill>
                  <a:schemeClr val="bg1"/>
                </a:solidFill>
              </a:rPr>
              <a:t>The rebels killed those that remained.</a:t>
            </a:r>
          </a:p>
        </p:txBody>
      </p:sp>
      <p:sp>
        <p:nvSpPr>
          <p:cNvPr id="13" name="TextBox 12">
            <a:extLst>
              <a:ext uri="{FF2B5EF4-FFF2-40B4-BE49-F238E27FC236}">
                <a16:creationId xmlns:a16="http://schemas.microsoft.com/office/drawing/2014/main" id="{47902182-6657-4D6F-94FA-ADB4BA7BBED9}"/>
              </a:ext>
            </a:extLst>
          </p:cNvPr>
          <p:cNvSpPr txBox="1"/>
          <p:nvPr/>
        </p:nvSpPr>
        <p:spPr>
          <a:xfrm>
            <a:off x="217884" y="-23436"/>
            <a:ext cx="7268765" cy="369332"/>
          </a:xfrm>
          <a:prstGeom prst="rect">
            <a:avLst/>
          </a:prstGeom>
          <a:noFill/>
        </p:spPr>
        <p:txBody>
          <a:bodyPr wrap="square">
            <a:spAutoFit/>
          </a:bodyPr>
          <a:lstStyle/>
          <a:p>
            <a:r>
              <a:rPr lang="en-GB" dirty="0"/>
              <a:t>Illustration of Boudica’s massacre of Londinium, Museum of London</a:t>
            </a:r>
          </a:p>
        </p:txBody>
      </p:sp>
    </p:spTree>
    <p:extLst>
      <p:ext uri="{BB962C8B-B14F-4D97-AF65-F5344CB8AC3E}">
        <p14:creationId xmlns:p14="http://schemas.microsoft.com/office/powerpoint/2010/main" val="4214403257"/>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5396781C-32A1-4FDA-A83B-A7FF8C1B1E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F93E17FF-ADEF-45A1-BD39-08A9B629F748}"/>
              </a:ext>
            </a:extLst>
          </p:cNvPr>
          <p:cNvSpPr>
            <a:spLocks noChangeArrowheads="1"/>
          </p:cNvSpPr>
          <p:nvPr/>
        </p:nvSpPr>
        <p:spPr bwMode="auto">
          <a:xfrm>
            <a:off x="5316538" y="184427"/>
            <a:ext cx="6140449" cy="132343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t"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000" b="1" i="0" u="none" strike="noStrike" cap="none" normalizeH="0" baseline="0" dirty="0">
                <a:ln>
                  <a:noFill/>
                </a:ln>
                <a:solidFill>
                  <a:schemeClr val="bg1"/>
                </a:solidFill>
                <a:effectLst/>
                <a:latin typeface="+mj-lt"/>
                <a:ea typeface="+mj-ea"/>
                <a:cs typeface="+mj-cs"/>
              </a:rPr>
              <a:t>The Iceni and Verulamium </a:t>
            </a:r>
            <a:endParaRPr kumimoji="0" lang="en-US" altLang="en-US" sz="4000" b="0" i="0" u="none" strike="noStrike" cap="none" normalizeH="0" baseline="0" dirty="0">
              <a:ln>
                <a:noFill/>
              </a:ln>
              <a:solidFill>
                <a:schemeClr val="bg1"/>
              </a:solidFill>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4000" b="0" i="0" u="none" strike="noStrike" cap="none" normalizeH="0" baseline="0" dirty="0">
              <a:ln>
                <a:noFill/>
              </a:ln>
              <a:solidFill>
                <a:schemeClr val="bg1"/>
              </a:solidFill>
              <a:effectLst/>
              <a:latin typeface="+mj-lt"/>
              <a:ea typeface="+mj-ea"/>
              <a:cs typeface="+mj-cs"/>
            </a:endParaRPr>
          </a:p>
        </p:txBody>
      </p:sp>
      <p:pic>
        <p:nvPicPr>
          <p:cNvPr id="9217" name="Picture 11">
            <a:extLst>
              <a:ext uri="{FF2B5EF4-FFF2-40B4-BE49-F238E27FC236}">
                <a16:creationId xmlns:a16="http://schemas.microsoft.com/office/drawing/2014/main" id="{CAA3F1AF-393A-4549-8608-6CE5095377E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855" r="6" b="6"/>
          <a:stretch/>
        </p:blipFill>
        <p:spPr bwMode="auto">
          <a:xfrm>
            <a:off x="20" y="10"/>
            <a:ext cx="4546582" cy="6857990"/>
          </a:xfrm>
          <a:custGeom>
            <a:avLst/>
            <a:gdLst/>
            <a:ahLst/>
            <a:cxnLst/>
            <a:rect l="l" t="t" r="r" b="b"/>
            <a:pathLst>
              <a:path w="4546602" h="6858000">
                <a:moveTo>
                  <a:pt x="4221600" y="6662544"/>
                </a:moveTo>
                <a:lnTo>
                  <a:pt x="4210150" y="6683027"/>
                </a:lnTo>
                <a:lnTo>
                  <a:pt x="4207002" y="6702976"/>
                </a:lnTo>
                <a:lnTo>
                  <a:pt x="4207002" y="6702977"/>
                </a:lnTo>
                <a:cubicBezTo>
                  <a:pt x="4207407" y="6716169"/>
                  <a:pt x="4212552" y="6729219"/>
                  <a:pt x="4220838" y="6742553"/>
                </a:cubicBezTo>
                <a:lnTo>
                  <a:pt x="4220839" y="6742555"/>
                </a:lnTo>
                <a:lnTo>
                  <a:pt x="4240316" y="6812062"/>
                </a:lnTo>
                <a:lnTo>
                  <a:pt x="4235543" y="6776800"/>
                </a:lnTo>
                <a:lnTo>
                  <a:pt x="4220839" y="6742555"/>
                </a:lnTo>
                <a:lnTo>
                  <a:pt x="4220838" y="6742552"/>
                </a:lnTo>
                <a:lnTo>
                  <a:pt x="4207002" y="6702976"/>
                </a:lnTo>
                <a:close/>
                <a:moveTo>
                  <a:pt x="4189594" y="6564620"/>
                </a:moveTo>
                <a:lnTo>
                  <a:pt x="4189594" y="6564621"/>
                </a:lnTo>
                <a:cubicBezTo>
                  <a:pt x="4199883" y="6575479"/>
                  <a:pt x="4205977" y="6582147"/>
                  <a:pt x="4212073" y="6588626"/>
                </a:cubicBezTo>
                <a:lnTo>
                  <a:pt x="4228695" y="6625225"/>
                </a:lnTo>
                <a:lnTo>
                  <a:pt x="4221601" y="6662541"/>
                </a:lnTo>
                <a:lnTo>
                  <a:pt x="4221600" y="6662541"/>
                </a:lnTo>
                <a:lnTo>
                  <a:pt x="4221600" y="6662542"/>
                </a:lnTo>
                <a:lnTo>
                  <a:pt x="4221601" y="6662541"/>
                </a:lnTo>
                <a:lnTo>
                  <a:pt x="4228684" y="6645552"/>
                </a:lnTo>
                <a:lnTo>
                  <a:pt x="4228695" y="6625225"/>
                </a:lnTo>
                <a:lnTo>
                  <a:pt x="4228695" y="6625224"/>
                </a:lnTo>
                <a:cubicBezTo>
                  <a:pt x="4226599" y="6611342"/>
                  <a:pt x="4220551" y="6597578"/>
                  <a:pt x="4212073" y="6588625"/>
                </a:cubicBezTo>
                <a:close/>
                <a:moveTo>
                  <a:pt x="4269915" y="6438981"/>
                </a:moveTo>
                <a:lnTo>
                  <a:pt x="4249984" y="6463840"/>
                </a:lnTo>
                <a:lnTo>
                  <a:pt x="4249982" y="6463849"/>
                </a:lnTo>
                <a:lnTo>
                  <a:pt x="4236188" y="6513012"/>
                </a:lnTo>
                <a:lnTo>
                  <a:pt x="4217381" y="6546194"/>
                </a:lnTo>
                <a:lnTo>
                  <a:pt x="4217381" y="6546195"/>
                </a:lnTo>
                <a:lnTo>
                  <a:pt x="4233719" y="6521804"/>
                </a:lnTo>
                <a:lnTo>
                  <a:pt x="4236188" y="6513012"/>
                </a:lnTo>
                <a:lnTo>
                  <a:pt x="4238998" y="6508052"/>
                </a:lnTo>
                <a:lnTo>
                  <a:pt x="4249982" y="6463849"/>
                </a:lnTo>
                <a:lnTo>
                  <a:pt x="4249984" y="6463841"/>
                </a:lnTo>
                <a:cubicBezTo>
                  <a:pt x="4252937" y="6451650"/>
                  <a:pt x="4260413" y="6444077"/>
                  <a:pt x="4269915" y="6438981"/>
                </a:cubicBezTo>
                <a:close/>
                <a:moveTo>
                  <a:pt x="4355914" y="6364769"/>
                </a:moveTo>
                <a:lnTo>
                  <a:pt x="4354607" y="6387910"/>
                </a:lnTo>
                <a:lnTo>
                  <a:pt x="4351952" y="6393385"/>
                </a:lnTo>
                <a:lnTo>
                  <a:pt x="4345189" y="6407332"/>
                </a:lnTo>
                <a:lnTo>
                  <a:pt x="4345189" y="6407333"/>
                </a:lnTo>
                <a:lnTo>
                  <a:pt x="4351952" y="6393385"/>
                </a:lnTo>
                <a:lnTo>
                  <a:pt x="4354608" y="6387910"/>
                </a:lnTo>
                <a:close/>
                <a:moveTo>
                  <a:pt x="4116820" y="4221391"/>
                </a:moveTo>
                <a:lnTo>
                  <a:pt x="4116820" y="4221392"/>
                </a:lnTo>
                <a:cubicBezTo>
                  <a:pt x="4117582" y="4232061"/>
                  <a:pt x="4117772" y="4243873"/>
                  <a:pt x="4122536" y="4253015"/>
                </a:cubicBezTo>
                <a:cubicBezTo>
                  <a:pt x="4134729" y="4277402"/>
                  <a:pt x="4150349" y="4300071"/>
                  <a:pt x="4162352" y="4324646"/>
                </a:cubicBezTo>
                <a:lnTo>
                  <a:pt x="4171306" y="4363891"/>
                </a:lnTo>
                <a:lnTo>
                  <a:pt x="4170544" y="4482004"/>
                </a:lnTo>
                <a:cubicBezTo>
                  <a:pt x="4167876" y="4546776"/>
                  <a:pt x="4167304" y="4612500"/>
                  <a:pt x="4110534" y="4659174"/>
                </a:cubicBezTo>
                <a:cubicBezTo>
                  <a:pt x="4105962" y="4662986"/>
                  <a:pt x="4103294" y="4671176"/>
                  <a:pt x="4102532" y="4677655"/>
                </a:cubicBezTo>
                <a:cubicBezTo>
                  <a:pt x="4098913" y="4707564"/>
                  <a:pt x="4098531" y="4738235"/>
                  <a:pt x="4092625" y="4767764"/>
                </a:cubicBezTo>
                <a:cubicBezTo>
                  <a:pt x="4090244" y="4779575"/>
                  <a:pt x="4089435" y="4790386"/>
                  <a:pt x="4091316" y="4800483"/>
                </a:cubicBezTo>
                <a:lnTo>
                  <a:pt x="4091316" y="4800484"/>
                </a:lnTo>
                <a:cubicBezTo>
                  <a:pt x="4093197" y="4810581"/>
                  <a:pt x="4097770" y="4819964"/>
                  <a:pt x="4106152" y="4828917"/>
                </a:cubicBezTo>
                <a:lnTo>
                  <a:pt x="4128333" y="4863343"/>
                </a:lnTo>
                <a:lnTo>
                  <a:pt x="4135862" y="4889275"/>
                </a:lnTo>
                <a:lnTo>
                  <a:pt x="4134157" y="4912168"/>
                </a:lnTo>
                <a:cubicBezTo>
                  <a:pt x="4132442" y="4919978"/>
                  <a:pt x="4132085" y="4927122"/>
                  <a:pt x="4132755" y="4933805"/>
                </a:cubicBezTo>
                <a:lnTo>
                  <a:pt x="4132755" y="4933806"/>
                </a:lnTo>
                <a:lnTo>
                  <a:pt x="4132757" y="4933810"/>
                </a:lnTo>
                <a:lnTo>
                  <a:pt x="4137514" y="4952673"/>
                </a:lnTo>
                <a:lnTo>
                  <a:pt x="4140307" y="4957453"/>
                </a:lnTo>
                <a:lnTo>
                  <a:pt x="4141585" y="4961456"/>
                </a:lnTo>
                <a:cubicBezTo>
                  <a:pt x="4146096" y="4970097"/>
                  <a:pt x="4151802" y="4978393"/>
                  <a:pt x="4157589" y="4987038"/>
                </a:cubicBezTo>
                <a:cubicBezTo>
                  <a:pt x="4168828" y="5003802"/>
                  <a:pt x="4182926" y="5022853"/>
                  <a:pt x="4184068" y="5041522"/>
                </a:cubicBezTo>
                <a:cubicBezTo>
                  <a:pt x="4184687" y="5052096"/>
                  <a:pt x="4187605" y="5062300"/>
                  <a:pt x="4191284" y="5072376"/>
                </a:cubicBezTo>
                <a:lnTo>
                  <a:pt x="4197188" y="5087444"/>
                </a:lnTo>
                <a:lnTo>
                  <a:pt x="4210215" y="5133220"/>
                </a:lnTo>
                <a:lnTo>
                  <a:pt x="4210217" y="5133225"/>
                </a:lnTo>
                <a:lnTo>
                  <a:pt x="4203501" y="5166113"/>
                </a:lnTo>
                <a:lnTo>
                  <a:pt x="4203501" y="5166114"/>
                </a:lnTo>
                <a:cubicBezTo>
                  <a:pt x="4202739" y="5167638"/>
                  <a:pt x="4203311" y="5169781"/>
                  <a:pt x="4204192" y="5172091"/>
                </a:cubicBezTo>
                <a:lnTo>
                  <a:pt x="4206739" y="5179068"/>
                </a:lnTo>
                <a:lnTo>
                  <a:pt x="4206573" y="5229433"/>
                </a:lnTo>
                <a:lnTo>
                  <a:pt x="4196024" y="5248936"/>
                </a:lnTo>
                <a:lnTo>
                  <a:pt x="4183116" y="5272796"/>
                </a:lnTo>
                <a:cubicBezTo>
                  <a:pt x="4171471" y="5285441"/>
                  <a:pt x="4163765" y="5298595"/>
                  <a:pt x="4159213" y="5312288"/>
                </a:cubicBezTo>
                <a:lnTo>
                  <a:pt x="4158157" y="5321350"/>
                </a:lnTo>
                <a:lnTo>
                  <a:pt x="4155683" y="5326163"/>
                </a:lnTo>
                <a:lnTo>
                  <a:pt x="4154237" y="5355014"/>
                </a:lnTo>
                <a:lnTo>
                  <a:pt x="4154237" y="5355015"/>
                </a:lnTo>
                <a:cubicBezTo>
                  <a:pt x="4154886" y="5364883"/>
                  <a:pt x="4156589" y="5375003"/>
                  <a:pt x="4159113" y="5385385"/>
                </a:cubicBezTo>
                <a:cubicBezTo>
                  <a:pt x="4162352" y="5398722"/>
                  <a:pt x="4164638" y="5412058"/>
                  <a:pt x="4167304" y="5425583"/>
                </a:cubicBezTo>
                <a:cubicBezTo>
                  <a:pt x="4171114" y="5443871"/>
                  <a:pt x="4175116" y="5462352"/>
                  <a:pt x="4178926" y="5480638"/>
                </a:cubicBezTo>
                <a:lnTo>
                  <a:pt x="4183450" y="5507668"/>
                </a:lnTo>
                <a:lnTo>
                  <a:pt x="4172831" y="5531692"/>
                </a:lnTo>
                <a:lnTo>
                  <a:pt x="4172830" y="5531693"/>
                </a:lnTo>
                <a:cubicBezTo>
                  <a:pt x="4165781" y="5537600"/>
                  <a:pt x="4162589" y="5542649"/>
                  <a:pt x="4162685" y="5547578"/>
                </a:cubicBezTo>
                <a:lnTo>
                  <a:pt x="4162685" y="5547579"/>
                </a:lnTo>
                <a:cubicBezTo>
                  <a:pt x="4162780" y="5552508"/>
                  <a:pt x="4166162" y="5557318"/>
                  <a:pt x="4172258" y="5562747"/>
                </a:cubicBezTo>
                <a:cubicBezTo>
                  <a:pt x="4214932" y="5600468"/>
                  <a:pt x="4241603" y="5646190"/>
                  <a:pt x="4243506" y="5704484"/>
                </a:cubicBezTo>
                <a:cubicBezTo>
                  <a:pt x="4243888" y="5716486"/>
                  <a:pt x="4246554" y="5728679"/>
                  <a:pt x="4249412" y="5740489"/>
                </a:cubicBezTo>
                <a:cubicBezTo>
                  <a:pt x="4251127" y="5747729"/>
                  <a:pt x="4253033" y="5756494"/>
                  <a:pt x="4258177" y="5760874"/>
                </a:cubicBezTo>
                <a:cubicBezTo>
                  <a:pt x="4297420" y="5794975"/>
                  <a:pt x="4324663" y="5837458"/>
                  <a:pt x="4346573" y="5883752"/>
                </a:cubicBezTo>
                <a:lnTo>
                  <a:pt x="4346575" y="5883756"/>
                </a:lnTo>
                <a:lnTo>
                  <a:pt x="4364477" y="5935946"/>
                </a:lnTo>
                <a:lnTo>
                  <a:pt x="4364478" y="5935950"/>
                </a:lnTo>
                <a:lnTo>
                  <a:pt x="4360859" y="5993290"/>
                </a:lnTo>
                <a:lnTo>
                  <a:pt x="4360858" y="5993291"/>
                </a:lnTo>
                <a:cubicBezTo>
                  <a:pt x="4359717" y="6004531"/>
                  <a:pt x="4359906" y="6017485"/>
                  <a:pt x="4354382" y="6026440"/>
                </a:cubicBezTo>
                <a:cubicBezTo>
                  <a:pt x="4337045" y="6054825"/>
                  <a:pt x="4318377" y="6082258"/>
                  <a:pt x="4298182" y="6108738"/>
                </a:cubicBezTo>
                <a:cubicBezTo>
                  <a:pt x="4289514" y="6120074"/>
                  <a:pt x="4284561" y="6126884"/>
                  <a:pt x="4284490" y="6133314"/>
                </a:cubicBezTo>
                <a:lnTo>
                  <a:pt x="4284490" y="6133315"/>
                </a:lnTo>
                <a:lnTo>
                  <a:pt x="4288190" y="6143190"/>
                </a:lnTo>
                <a:lnTo>
                  <a:pt x="4300086" y="6155600"/>
                </a:lnTo>
                <a:lnTo>
                  <a:pt x="4300088" y="6155603"/>
                </a:lnTo>
                <a:cubicBezTo>
                  <a:pt x="4322377" y="6175798"/>
                  <a:pt x="4333998" y="6200945"/>
                  <a:pt x="4338759" y="6228757"/>
                </a:cubicBezTo>
                <a:lnTo>
                  <a:pt x="4356096" y="6361540"/>
                </a:lnTo>
                <a:lnTo>
                  <a:pt x="4356096" y="6361539"/>
                </a:lnTo>
                <a:cubicBezTo>
                  <a:pt x="4352476" y="6317151"/>
                  <a:pt x="4346190" y="6272764"/>
                  <a:pt x="4338759" y="6228756"/>
                </a:cubicBezTo>
                <a:cubicBezTo>
                  <a:pt x="4333998" y="6200944"/>
                  <a:pt x="4322377" y="6175797"/>
                  <a:pt x="4300088" y="6155602"/>
                </a:cubicBezTo>
                <a:lnTo>
                  <a:pt x="4300086" y="6155600"/>
                </a:lnTo>
                <a:lnTo>
                  <a:pt x="4284490" y="6133315"/>
                </a:lnTo>
                <a:lnTo>
                  <a:pt x="4298182" y="6108739"/>
                </a:lnTo>
                <a:cubicBezTo>
                  <a:pt x="4318377" y="6082259"/>
                  <a:pt x="4337045" y="6054826"/>
                  <a:pt x="4354382" y="6026441"/>
                </a:cubicBezTo>
                <a:cubicBezTo>
                  <a:pt x="4359906" y="6017486"/>
                  <a:pt x="4359717" y="6004532"/>
                  <a:pt x="4360858" y="5993292"/>
                </a:cubicBezTo>
                <a:lnTo>
                  <a:pt x="4360859" y="5993290"/>
                </a:lnTo>
                <a:lnTo>
                  <a:pt x="4364311" y="5964477"/>
                </a:lnTo>
                <a:lnTo>
                  <a:pt x="4364478" y="5935950"/>
                </a:lnTo>
                <a:lnTo>
                  <a:pt x="4364478" y="5935949"/>
                </a:lnTo>
                <a:lnTo>
                  <a:pt x="4364477" y="5935946"/>
                </a:lnTo>
                <a:lnTo>
                  <a:pt x="4357598" y="5909351"/>
                </a:lnTo>
                <a:lnTo>
                  <a:pt x="4346575" y="5883756"/>
                </a:lnTo>
                <a:lnTo>
                  <a:pt x="4346573" y="5883751"/>
                </a:lnTo>
                <a:cubicBezTo>
                  <a:pt x="4324663" y="5837457"/>
                  <a:pt x="4297420" y="5794974"/>
                  <a:pt x="4258177" y="5760873"/>
                </a:cubicBezTo>
                <a:cubicBezTo>
                  <a:pt x="4253033" y="5756493"/>
                  <a:pt x="4251127" y="5747728"/>
                  <a:pt x="4249412" y="5740488"/>
                </a:cubicBezTo>
                <a:cubicBezTo>
                  <a:pt x="4246554" y="5728678"/>
                  <a:pt x="4243888" y="5716485"/>
                  <a:pt x="4243506" y="5704483"/>
                </a:cubicBezTo>
                <a:cubicBezTo>
                  <a:pt x="4241603" y="5646189"/>
                  <a:pt x="4214932" y="5600467"/>
                  <a:pt x="4172258" y="5562746"/>
                </a:cubicBezTo>
                <a:lnTo>
                  <a:pt x="4162685" y="5547578"/>
                </a:lnTo>
                <a:lnTo>
                  <a:pt x="4172830" y="5531694"/>
                </a:lnTo>
                <a:lnTo>
                  <a:pt x="4172831" y="5531692"/>
                </a:lnTo>
                <a:lnTo>
                  <a:pt x="4181230" y="5520422"/>
                </a:lnTo>
                <a:lnTo>
                  <a:pt x="4183450" y="5507668"/>
                </a:lnTo>
                <a:lnTo>
                  <a:pt x="4183450" y="5507667"/>
                </a:lnTo>
                <a:cubicBezTo>
                  <a:pt x="4183403" y="5498832"/>
                  <a:pt x="4180831" y="5489497"/>
                  <a:pt x="4178926" y="5480637"/>
                </a:cubicBezTo>
                <a:cubicBezTo>
                  <a:pt x="4175116" y="5462351"/>
                  <a:pt x="4171114" y="5443870"/>
                  <a:pt x="4167304" y="5425582"/>
                </a:cubicBezTo>
                <a:cubicBezTo>
                  <a:pt x="4164638" y="5412057"/>
                  <a:pt x="4162352" y="5398721"/>
                  <a:pt x="4159113" y="5385384"/>
                </a:cubicBezTo>
                <a:lnTo>
                  <a:pt x="4154237" y="5355014"/>
                </a:lnTo>
                <a:lnTo>
                  <a:pt x="4158157" y="5321350"/>
                </a:lnTo>
                <a:lnTo>
                  <a:pt x="4183116" y="5272797"/>
                </a:lnTo>
                <a:lnTo>
                  <a:pt x="4196024" y="5248936"/>
                </a:lnTo>
                <a:lnTo>
                  <a:pt x="4206573" y="5229434"/>
                </a:lnTo>
                <a:cubicBezTo>
                  <a:pt x="4210407" y="5213598"/>
                  <a:pt x="4210359" y="5196595"/>
                  <a:pt x="4206739" y="5179068"/>
                </a:cubicBezTo>
                <a:lnTo>
                  <a:pt x="4206739" y="5179067"/>
                </a:lnTo>
                <a:cubicBezTo>
                  <a:pt x="4206263" y="5176876"/>
                  <a:pt x="4205074" y="5174400"/>
                  <a:pt x="4204192" y="5172090"/>
                </a:cubicBezTo>
                <a:lnTo>
                  <a:pt x="4203501" y="5166114"/>
                </a:lnTo>
                <a:lnTo>
                  <a:pt x="4210217" y="5133225"/>
                </a:lnTo>
                <a:lnTo>
                  <a:pt x="4210217" y="5133224"/>
                </a:lnTo>
                <a:lnTo>
                  <a:pt x="4210215" y="5133220"/>
                </a:lnTo>
                <a:lnTo>
                  <a:pt x="4203072" y="5102461"/>
                </a:lnTo>
                <a:lnTo>
                  <a:pt x="4197188" y="5087444"/>
                </a:lnTo>
                <a:lnTo>
                  <a:pt x="4197182" y="5087423"/>
                </a:lnTo>
                <a:cubicBezTo>
                  <a:pt x="4191096" y="5072411"/>
                  <a:pt x="4184997" y="5057381"/>
                  <a:pt x="4184068" y="5041521"/>
                </a:cubicBezTo>
                <a:cubicBezTo>
                  <a:pt x="4182926" y="5022852"/>
                  <a:pt x="4168828" y="5003801"/>
                  <a:pt x="4157589" y="4987037"/>
                </a:cubicBezTo>
                <a:lnTo>
                  <a:pt x="4140307" y="4957453"/>
                </a:lnTo>
                <a:lnTo>
                  <a:pt x="4132757" y="4933810"/>
                </a:lnTo>
                <a:lnTo>
                  <a:pt x="4132755" y="4933805"/>
                </a:lnTo>
                <a:lnTo>
                  <a:pt x="4134157" y="4912169"/>
                </a:lnTo>
                <a:cubicBezTo>
                  <a:pt x="4135919" y="4904359"/>
                  <a:pt x="4136431" y="4896714"/>
                  <a:pt x="4135862" y="4889276"/>
                </a:cubicBezTo>
                <a:lnTo>
                  <a:pt x="4135862" y="4889275"/>
                </a:lnTo>
                <a:lnTo>
                  <a:pt x="4131084" y="4867614"/>
                </a:lnTo>
                <a:lnTo>
                  <a:pt x="4128333" y="4863343"/>
                </a:lnTo>
                <a:lnTo>
                  <a:pt x="4126583" y="4857317"/>
                </a:lnTo>
                <a:cubicBezTo>
                  <a:pt x="4121440" y="4847214"/>
                  <a:pt x="4114439" y="4837703"/>
                  <a:pt x="4106152" y="4828916"/>
                </a:cubicBezTo>
                <a:lnTo>
                  <a:pt x="4091316" y="4800483"/>
                </a:lnTo>
                <a:lnTo>
                  <a:pt x="4092625" y="4767765"/>
                </a:lnTo>
                <a:cubicBezTo>
                  <a:pt x="4098531" y="4738236"/>
                  <a:pt x="4098913" y="4707565"/>
                  <a:pt x="4102532" y="4677656"/>
                </a:cubicBezTo>
                <a:cubicBezTo>
                  <a:pt x="4103294" y="4671177"/>
                  <a:pt x="4105962" y="4662987"/>
                  <a:pt x="4110534" y="4659175"/>
                </a:cubicBezTo>
                <a:cubicBezTo>
                  <a:pt x="4167304" y="4612501"/>
                  <a:pt x="4167876" y="4546777"/>
                  <a:pt x="4170544" y="4482005"/>
                </a:cubicBezTo>
                <a:cubicBezTo>
                  <a:pt x="4172258" y="4442762"/>
                  <a:pt x="4172258" y="4403326"/>
                  <a:pt x="4171306" y="4363891"/>
                </a:cubicBezTo>
                <a:lnTo>
                  <a:pt x="4171306" y="4363890"/>
                </a:lnTo>
                <a:cubicBezTo>
                  <a:pt x="4171114" y="4350554"/>
                  <a:pt x="4168066" y="4336457"/>
                  <a:pt x="4162352" y="4324645"/>
                </a:cubicBezTo>
                <a:cubicBezTo>
                  <a:pt x="4150349" y="4300070"/>
                  <a:pt x="4134729" y="4277401"/>
                  <a:pt x="4122536" y="4253014"/>
                </a:cubicBezTo>
                <a:close/>
                <a:moveTo>
                  <a:pt x="4113010" y="4165383"/>
                </a:moveTo>
                <a:lnTo>
                  <a:pt x="4113010" y="4165384"/>
                </a:lnTo>
                <a:lnTo>
                  <a:pt x="4116915" y="4192388"/>
                </a:lnTo>
                <a:lnTo>
                  <a:pt x="4116915" y="4192387"/>
                </a:lnTo>
                <a:cubicBezTo>
                  <a:pt x="4117011" y="4182767"/>
                  <a:pt x="4116439" y="4173480"/>
                  <a:pt x="4113010" y="4165383"/>
                </a:cubicBezTo>
                <a:close/>
                <a:moveTo>
                  <a:pt x="4100628" y="3885338"/>
                </a:moveTo>
                <a:lnTo>
                  <a:pt x="4100628" y="3885339"/>
                </a:lnTo>
                <a:cubicBezTo>
                  <a:pt x="4110344" y="3897722"/>
                  <a:pt x="4117750" y="3910319"/>
                  <a:pt x="4123009" y="3923125"/>
                </a:cubicBezTo>
                <a:lnTo>
                  <a:pt x="4132513" y="3962160"/>
                </a:lnTo>
                <a:lnTo>
                  <a:pt x="4116821" y="4043838"/>
                </a:lnTo>
                <a:lnTo>
                  <a:pt x="4116820" y="4043839"/>
                </a:lnTo>
                <a:cubicBezTo>
                  <a:pt x="4108057" y="4063842"/>
                  <a:pt x="4102675" y="4083702"/>
                  <a:pt x="4101699" y="4103825"/>
                </a:cubicBezTo>
                <a:lnTo>
                  <a:pt x="4101699" y="4103826"/>
                </a:lnTo>
                <a:lnTo>
                  <a:pt x="4103666" y="4134255"/>
                </a:lnTo>
                <a:lnTo>
                  <a:pt x="4113010" y="4165382"/>
                </a:lnTo>
                <a:lnTo>
                  <a:pt x="4101699" y="4103826"/>
                </a:lnTo>
                <a:lnTo>
                  <a:pt x="4116820" y="4043840"/>
                </a:lnTo>
                <a:lnTo>
                  <a:pt x="4116821" y="4043838"/>
                </a:lnTo>
                <a:lnTo>
                  <a:pt x="4130123" y="4002410"/>
                </a:lnTo>
                <a:lnTo>
                  <a:pt x="4132513" y="3962160"/>
                </a:lnTo>
                <a:lnTo>
                  <a:pt x="4132513" y="3962159"/>
                </a:lnTo>
                <a:cubicBezTo>
                  <a:pt x="4130251" y="3935727"/>
                  <a:pt x="4120060" y="3910104"/>
                  <a:pt x="4100628" y="3885338"/>
                </a:cubicBezTo>
                <a:close/>
                <a:moveTo>
                  <a:pt x="4115391" y="3670561"/>
                </a:moveTo>
                <a:lnTo>
                  <a:pt x="4117820" y="3680164"/>
                </a:lnTo>
                <a:lnTo>
                  <a:pt x="4113772" y="3734837"/>
                </a:lnTo>
                <a:lnTo>
                  <a:pt x="4113772" y="3734838"/>
                </a:lnTo>
                <a:cubicBezTo>
                  <a:pt x="4112820" y="3741316"/>
                  <a:pt x="4111486" y="3749126"/>
                  <a:pt x="4114154" y="3754653"/>
                </a:cubicBezTo>
                <a:lnTo>
                  <a:pt x="4120511" y="3789776"/>
                </a:lnTo>
                <a:lnTo>
                  <a:pt x="4105580" y="3822472"/>
                </a:lnTo>
                <a:cubicBezTo>
                  <a:pt x="4098532" y="3831902"/>
                  <a:pt x="4092912" y="3842046"/>
                  <a:pt x="4091245" y="3852619"/>
                </a:cubicBezTo>
                <a:lnTo>
                  <a:pt x="4091245" y="3852620"/>
                </a:lnTo>
                <a:lnTo>
                  <a:pt x="4092025" y="3868764"/>
                </a:lnTo>
                <a:lnTo>
                  <a:pt x="4100628" y="3885337"/>
                </a:lnTo>
                <a:lnTo>
                  <a:pt x="4091245" y="3852620"/>
                </a:lnTo>
                <a:lnTo>
                  <a:pt x="4105580" y="3822473"/>
                </a:lnTo>
                <a:cubicBezTo>
                  <a:pt x="4113772" y="3811614"/>
                  <a:pt x="4118916" y="3800897"/>
                  <a:pt x="4120511" y="3789777"/>
                </a:cubicBezTo>
                <a:lnTo>
                  <a:pt x="4120511" y="3789776"/>
                </a:lnTo>
                <a:cubicBezTo>
                  <a:pt x="4122107" y="3778655"/>
                  <a:pt x="4120154" y="3767130"/>
                  <a:pt x="4114154" y="3754652"/>
                </a:cubicBezTo>
                <a:lnTo>
                  <a:pt x="4113772" y="3734838"/>
                </a:lnTo>
                <a:lnTo>
                  <a:pt x="4117820" y="3680164"/>
                </a:lnTo>
                <a:lnTo>
                  <a:pt x="4117820" y="3680163"/>
                </a:lnTo>
                <a:close/>
                <a:moveTo>
                  <a:pt x="4185711" y="2836172"/>
                </a:moveTo>
                <a:lnTo>
                  <a:pt x="4177020" y="2848793"/>
                </a:lnTo>
                <a:cubicBezTo>
                  <a:pt x="4172020" y="2865010"/>
                  <a:pt x="4166162" y="2881307"/>
                  <a:pt x="4161416" y="2897785"/>
                </a:cubicBezTo>
                <a:lnTo>
                  <a:pt x="4160387" y="2903551"/>
                </a:lnTo>
                <a:lnTo>
                  <a:pt x="4157113" y="2914328"/>
                </a:lnTo>
                <a:lnTo>
                  <a:pt x="4152482" y="2947859"/>
                </a:lnTo>
                <a:lnTo>
                  <a:pt x="4152481" y="2947862"/>
                </a:lnTo>
                <a:lnTo>
                  <a:pt x="4152481" y="2947863"/>
                </a:lnTo>
                <a:cubicBezTo>
                  <a:pt x="4152112" y="2959157"/>
                  <a:pt x="4153112" y="2970576"/>
                  <a:pt x="4156065" y="2982149"/>
                </a:cubicBezTo>
                <a:lnTo>
                  <a:pt x="4167758" y="3077402"/>
                </a:lnTo>
                <a:lnTo>
                  <a:pt x="4155303" y="3172654"/>
                </a:lnTo>
                <a:cubicBezTo>
                  <a:pt x="4129394" y="3276480"/>
                  <a:pt x="4101962" y="3380305"/>
                  <a:pt x="4107676" y="3489467"/>
                </a:cubicBezTo>
                <a:cubicBezTo>
                  <a:pt x="4108628" y="3507563"/>
                  <a:pt x="4097007" y="3529090"/>
                  <a:pt x="4085577" y="3544713"/>
                </a:cubicBezTo>
                <a:cubicBezTo>
                  <a:pt x="4074719" y="3559668"/>
                  <a:pt x="4068860" y="3566811"/>
                  <a:pt x="4067955" y="3574408"/>
                </a:cubicBezTo>
                <a:lnTo>
                  <a:pt x="4067956" y="3574408"/>
                </a:lnTo>
                <a:lnTo>
                  <a:pt x="4067955" y="3574409"/>
                </a:lnTo>
                <a:cubicBezTo>
                  <a:pt x="4067050" y="3582005"/>
                  <a:pt x="4071099" y="3590054"/>
                  <a:pt x="4080053" y="3606818"/>
                </a:cubicBezTo>
                <a:cubicBezTo>
                  <a:pt x="4084435" y="3614820"/>
                  <a:pt x="4087101" y="3624726"/>
                  <a:pt x="4093579" y="3630633"/>
                </a:cubicBezTo>
                <a:lnTo>
                  <a:pt x="4109452" y="3651926"/>
                </a:lnTo>
                <a:lnTo>
                  <a:pt x="4093579" y="3630632"/>
                </a:lnTo>
                <a:cubicBezTo>
                  <a:pt x="4087101" y="3624725"/>
                  <a:pt x="4084435" y="3614819"/>
                  <a:pt x="4080053" y="3606817"/>
                </a:cubicBezTo>
                <a:cubicBezTo>
                  <a:pt x="4075576" y="3598435"/>
                  <a:pt x="4072325" y="3592232"/>
                  <a:pt x="4070307" y="3587174"/>
                </a:cubicBezTo>
                <a:lnTo>
                  <a:pt x="4067956" y="3574408"/>
                </a:lnTo>
                <a:lnTo>
                  <a:pt x="4073034" y="3562321"/>
                </a:lnTo>
                <a:cubicBezTo>
                  <a:pt x="4075969" y="3557716"/>
                  <a:pt x="4080148" y="3552191"/>
                  <a:pt x="4085577" y="3544714"/>
                </a:cubicBezTo>
                <a:cubicBezTo>
                  <a:pt x="4097007" y="3529091"/>
                  <a:pt x="4108628" y="3507564"/>
                  <a:pt x="4107676" y="3489468"/>
                </a:cubicBezTo>
                <a:cubicBezTo>
                  <a:pt x="4101962" y="3380306"/>
                  <a:pt x="4129394" y="3276481"/>
                  <a:pt x="4155303" y="3172655"/>
                </a:cubicBezTo>
                <a:cubicBezTo>
                  <a:pt x="4163305" y="3140650"/>
                  <a:pt x="4167543" y="3109026"/>
                  <a:pt x="4167758" y="3077402"/>
                </a:cubicBezTo>
                <a:lnTo>
                  <a:pt x="4167758" y="3077401"/>
                </a:lnTo>
                <a:cubicBezTo>
                  <a:pt x="4167972" y="3045777"/>
                  <a:pt x="4164162" y="3014153"/>
                  <a:pt x="4156065" y="2982148"/>
                </a:cubicBezTo>
                <a:lnTo>
                  <a:pt x="4152481" y="2947863"/>
                </a:lnTo>
                <a:lnTo>
                  <a:pt x="4152482" y="2947859"/>
                </a:lnTo>
                <a:lnTo>
                  <a:pt x="4160387" y="2903551"/>
                </a:lnTo>
                <a:lnTo>
                  <a:pt x="4177020" y="2848794"/>
                </a:lnTo>
                <a:cubicBezTo>
                  <a:pt x="4178353" y="2844317"/>
                  <a:pt x="4181639" y="2839983"/>
                  <a:pt x="4185711" y="2836173"/>
                </a:cubicBezTo>
                <a:close/>
                <a:moveTo>
                  <a:pt x="3701225" y="1508458"/>
                </a:moveTo>
                <a:lnTo>
                  <a:pt x="3673131" y="1596214"/>
                </a:lnTo>
                <a:cubicBezTo>
                  <a:pt x="3670654" y="1604979"/>
                  <a:pt x="3672179" y="1615837"/>
                  <a:pt x="3675036" y="1624981"/>
                </a:cubicBezTo>
                <a:cubicBezTo>
                  <a:pt x="3684752" y="1656224"/>
                  <a:pt x="3709137" y="1676037"/>
                  <a:pt x="3731617" y="1697754"/>
                </a:cubicBezTo>
                <a:cubicBezTo>
                  <a:pt x="3741524" y="1707280"/>
                  <a:pt x="3748572" y="1720424"/>
                  <a:pt x="3754286" y="1733189"/>
                </a:cubicBezTo>
                <a:cubicBezTo>
                  <a:pt x="3768957" y="1766336"/>
                  <a:pt x="3782101" y="1800247"/>
                  <a:pt x="3796007" y="1833776"/>
                </a:cubicBezTo>
                <a:cubicBezTo>
                  <a:pt x="3797341" y="1837014"/>
                  <a:pt x="3800770" y="1839680"/>
                  <a:pt x="3803628" y="1842159"/>
                </a:cubicBezTo>
                <a:cubicBezTo>
                  <a:pt x="3833729" y="1866923"/>
                  <a:pt x="3864018" y="1891498"/>
                  <a:pt x="3894119" y="1916455"/>
                </a:cubicBezTo>
                <a:cubicBezTo>
                  <a:pt x="3899833" y="1921217"/>
                  <a:pt x="3904025" y="1928077"/>
                  <a:pt x="3909549" y="1933220"/>
                </a:cubicBezTo>
                <a:cubicBezTo>
                  <a:pt x="3917169" y="1940460"/>
                  <a:pt x="3924410" y="1949604"/>
                  <a:pt x="3933554" y="1953414"/>
                </a:cubicBezTo>
                <a:cubicBezTo>
                  <a:pt x="3962319" y="1965225"/>
                  <a:pt x="3974703" y="1987895"/>
                  <a:pt x="3980037" y="2016470"/>
                </a:cubicBezTo>
                <a:cubicBezTo>
                  <a:pt x="3984990" y="2042571"/>
                  <a:pt x="3989182" y="2068670"/>
                  <a:pt x="3994896" y="2094579"/>
                </a:cubicBezTo>
                <a:cubicBezTo>
                  <a:pt x="4001754" y="2126202"/>
                  <a:pt x="4009184" y="2157637"/>
                  <a:pt x="4017567" y="2188880"/>
                </a:cubicBezTo>
                <a:cubicBezTo>
                  <a:pt x="4021187" y="2202405"/>
                  <a:pt x="4025377" y="2216693"/>
                  <a:pt x="4032807" y="2228315"/>
                </a:cubicBezTo>
                <a:cubicBezTo>
                  <a:pt x="4053382" y="2260891"/>
                  <a:pt x="4067288" y="2295754"/>
                  <a:pt x="4061764" y="2334045"/>
                </a:cubicBezTo>
                <a:cubicBezTo>
                  <a:pt x="4057382" y="2364716"/>
                  <a:pt x="4068622" y="2390435"/>
                  <a:pt x="4086149" y="2409486"/>
                </a:cubicBezTo>
                <a:cubicBezTo>
                  <a:pt x="4094103" y="2418155"/>
                  <a:pt x="4099616" y="2426977"/>
                  <a:pt x="4103250" y="2435913"/>
                </a:cubicBezTo>
                <a:lnTo>
                  <a:pt x="4109081" y="2463018"/>
                </a:lnTo>
                <a:lnTo>
                  <a:pt x="4109080" y="2463031"/>
                </a:lnTo>
                <a:lnTo>
                  <a:pt x="4100439" y="2518262"/>
                </a:lnTo>
                <a:lnTo>
                  <a:pt x="4100438" y="2518264"/>
                </a:lnTo>
                <a:cubicBezTo>
                  <a:pt x="4097771" y="2527790"/>
                  <a:pt x="4096627" y="2536458"/>
                  <a:pt x="4096794" y="2545006"/>
                </a:cubicBezTo>
                <a:lnTo>
                  <a:pt x="4096794" y="2545007"/>
                </a:lnTo>
                <a:cubicBezTo>
                  <a:pt x="4096960" y="2553556"/>
                  <a:pt x="4098437" y="2561986"/>
                  <a:pt x="4101008" y="2571035"/>
                </a:cubicBezTo>
                <a:cubicBezTo>
                  <a:pt x="4113010" y="2612946"/>
                  <a:pt x="4145587" y="2640951"/>
                  <a:pt x="4174162" y="2668002"/>
                </a:cubicBezTo>
                <a:cubicBezTo>
                  <a:pt x="4198547" y="2691055"/>
                  <a:pt x="4212264" y="2716964"/>
                  <a:pt x="4222552" y="2745349"/>
                </a:cubicBezTo>
                <a:lnTo>
                  <a:pt x="4222553" y="2745352"/>
                </a:lnTo>
                <a:lnTo>
                  <a:pt x="4228473" y="2778006"/>
                </a:lnTo>
                <a:lnTo>
                  <a:pt x="4228053" y="2785440"/>
                </a:lnTo>
                <a:lnTo>
                  <a:pt x="4217974" y="2811780"/>
                </a:lnTo>
                <a:lnTo>
                  <a:pt x="4217970" y="2811787"/>
                </a:lnTo>
                <a:lnTo>
                  <a:pt x="4217971" y="2811787"/>
                </a:lnTo>
                <a:lnTo>
                  <a:pt x="4217974" y="2811780"/>
                </a:lnTo>
                <a:lnTo>
                  <a:pt x="4227624" y="2793023"/>
                </a:lnTo>
                <a:lnTo>
                  <a:pt x="4228053" y="2785440"/>
                </a:lnTo>
                <a:lnTo>
                  <a:pt x="4229253" y="2782305"/>
                </a:lnTo>
                <a:lnTo>
                  <a:pt x="4228473" y="2778006"/>
                </a:lnTo>
                <a:lnTo>
                  <a:pt x="4228883" y="2770757"/>
                </a:lnTo>
                <a:lnTo>
                  <a:pt x="4222553" y="2745352"/>
                </a:lnTo>
                <a:lnTo>
                  <a:pt x="4222552" y="2745348"/>
                </a:lnTo>
                <a:cubicBezTo>
                  <a:pt x="4212264" y="2716963"/>
                  <a:pt x="4198547" y="2691054"/>
                  <a:pt x="4174162" y="2668001"/>
                </a:cubicBezTo>
                <a:cubicBezTo>
                  <a:pt x="4145587" y="2640950"/>
                  <a:pt x="4113010" y="2612945"/>
                  <a:pt x="4101008" y="2571034"/>
                </a:cubicBezTo>
                <a:lnTo>
                  <a:pt x="4096794" y="2545007"/>
                </a:lnTo>
                <a:lnTo>
                  <a:pt x="4100438" y="2518265"/>
                </a:lnTo>
                <a:lnTo>
                  <a:pt x="4100439" y="2518262"/>
                </a:lnTo>
                <a:lnTo>
                  <a:pt x="4107019" y="2490551"/>
                </a:lnTo>
                <a:lnTo>
                  <a:pt x="4109080" y="2463031"/>
                </a:lnTo>
                <a:lnTo>
                  <a:pt x="4109082" y="2463019"/>
                </a:lnTo>
                <a:lnTo>
                  <a:pt x="4109081" y="2463018"/>
                </a:lnTo>
                <a:lnTo>
                  <a:pt x="4109082" y="2463018"/>
                </a:lnTo>
                <a:cubicBezTo>
                  <a:pt x="4108200" y="2444777"/>
                  <a:pt x="4102057" y="2426822"/>
                  <a:pt x="4086149" y="2409485"/>
                </a:cubicBezTo>
                <a:cubicBezTo>
                  <a:pt x="4068622" y="2390434"/>
                  <a:pt x="4057382" y="2364715"/>
                  <a:pt x="4061764" y="2334044"/>
                </a:cubicBezTo>
                <a:cubicBezTo>
                  <a:pt x="4067288" y="2295753"/>
                  <a:pt x="4053382" y="2260890"/>
                  <a:pt x="4032807" y="2228314"/>
                </a:cubicBezTo>
                <a:cubicBezTo>
                  <a:pt x="4025377" y="2216692"/>
                  <a:pt x="4021187" y="2202404"/>
                  <a:pt x="4017567" y="2188879"/>
                </a:cubicBezTo>
                <a:cubicBezTo>
                  <a:pt x="4009184" y="2157636"/>
                  <a:pt x="4001754" y="2126201"/>
                  <a:pt x="3994896" y="2094578"/>
                </a:cubicBezTo>
                <a:cubicBezTo>
                  <a:pt x="3989182" y="2068669"/>
                  <a:pt x="3984990" y="2042570"/>
                  <a:pt x="3980037" y="2016469"/>
                </a:cubicBezTo>
                <a:cubicBezTo>
                  <a:pt x="3974703" y="1987894"/>
                  <a:pt x="3962319" y="1965224"/>
                  <a:pt x="3933554" y="1953413"/>
                </a:cubicBezTo>
                <a:cubicBezTo>
                  <a:pt x="3924410" y="1949603"/>
                  <a:pt x="3917169" y="1940459"/>
                  <a:pt x="3909549" y="1933219"/>
                </a:cubicBezTo>
                <a:cubicBezTo>
                  <a:pt x="3904025" y="1928076"/>
                  <a:pt x="3899833" y="1921216"/>
                  <a:pt x="3894119" y="1916454"/>
                </a:cubicBezTo>
                <a:cubicBezTo>
                  <a:pt x="3864018" y="1891497"/>
                  <a:pt x="3833729" y="1866922"/>
                  <a:pt x="3803628" y="1842158"/>
                </a:cubicBezTo>
                <a:cubicBezTo>
                  <a:pt x="3800770" y="1839679"/>
                  <a:pt x="3797341" y="1837013"/>
                  <a:pt x="3796007" y="1833775"/>
                </a:cubicBezTo>
                <a:cubicBezTo>
                  <a:pt x="3782101" y="1800246"/>
                  <a:pt x="3768958" y="1766335"/>
                  <a:pt x="3754286" y="1733188"/>
                </a:cubicBezTo>
                <a:cubicBezTo>
                  <a:pt x="3748572" y="1720423"/>
                  <a:pt x="3741524" y="1707279"/>
                  <a:pt x="3731618" y="1697753"/>
                </a:cubicBezTo>
                <a:cubicBezTo>
                  <a:pt x="3709138" y="1676036"/>
                  <a:pt x="3684752" y="1656223"/>
                  <a:pt x="3675036" y="1624980"/>
                </a:cubicBezTo>
                <a:cubicBezTo>
                  <a:pt x="3672180" y="1615836"/>
                  <a:pt x="3670655" y="1604978"/>
                  <a:pt x="3673132" y="1596213"/>
                </a:cubicBezTo>
                <a:close/>
                <a:moveTo>
                  <a:pt x="3719830" y="1459073"/>
                </a:moveTo>
                <a:lnTo>
                  <a:pt x="3719829" y="1459074"/>
                </a:lnTo>
                <a:lnTo>
                  <a:pt x="3710612" y="1481572"/>
                </a:lnTo>
                <a:close/>
                <a:moveTo>
                  <a:pt x="3739023" y="1268758"/>
                </a:moveTo>
                <a:cubicBezTo>
                  <a:pt x="3739475" y="1275402"/>
                  <a:pt x="3741047" y="1281689"/>
                  <a:pt x="3744190" y="1286070"/>
                </a:cubicBezTo>
                <a:cubicBezTo>
                  <a:pt x="3758763" y="1306930"/>
                  <a:pt x="3765003" y="1328553"/>
                  <a:pt x="3766527" y="1350628"/>
                </a:cubicBezTo>
                <a:lnTo>
                  <a:pt x="3760933" y="1413840"/>
                </a:lnTo>
                <a:lnTo>
                  <a:pt x="3766528" y="1350627"/>
                </a:lnTo>
                <a:cubicBezTo>
                  <a:pt x="3765003" y="1328552"/>
                  <a:pt x="3758764" y="1306930"/>
                  <a:pt x="3744190" y="1286069"/>
                </a:cubicBezTo>
                <a:close/>
                <a:moveTo>
                  <a:pt x="3680752" y="773035"/>
                </a:moveTo>
                <a:lnTo>
                  <a:pt x="3680752" y="773036"/>
                </a:lnTo>
                <a:cubicBezTo>
                  <a:pt x="3683038" y="800277"/>
                  <a:pt x="3686276" y="827330"/>
                  <a:pt x="3688752" y="854380"/>
                </a:cubicBezTo>
                <a:cubicBezTo>
                  <a:pt x="3691038" y="878957"/>
                  <a:pt x="3691800" y="903723"/>
                  <a:pt x="3719805" y="915344"/>
                </a:cubicBezTo>
                <a:cubicBezTo>
                  <a:pt x="3724187" y="917060"/>
                  <a:pt x="3727425" y="922774"/>
                  <a:pt x="3730283" y="927156"/>
                </a:cubicBezTo>
                <a:cubicBezTo>
                  <a:pt x="3774291" y="994786"/>
                  <a:pt x="3773147" y="1030981"/>
                  <a:pt x="3726663" y="1097088"/>
                </a:cubicBezTo>
                <a:cubicBezTo>
                  <a:pt x="3721901" y="1103946"/>
                  <a:pt x="3718471" y="1118614"/>
                  <a:pt x="3722281" y="1123186"/>
                </a:cubicBezTo>
                <a:cubicBezTo>
                  <a:pt x="3738093" y="1142618"/>
                  <a:pt x="3745142" y="1162954"/>
                  <a:pt x="3747000" y="1184029"/>
                </a:cubicBezTo>
                <a:cubicBezTo>
                  <a:pt x="3745142" y="1162954"/>
                  <a:pt x="3738094" y="1142617"/>
                  <a:pt x="3722282" y="1123185"/>
                </a:cubicBezTo>
                <a:cubicBezTo>
                  <a:pt x="3718472" y="1118613"/>
                  <a:pt x="3721902" y="1103945"/>
                  <a:pt x="3726664" y="1097087"/>
                </a:cubicBezTo>
                <a:cubicBezTo>
                  <a:pt x="3773148" y="1030980"/>
                  <a:pt x="3774292" y="994785"/>
                  <a:pt x="3730284" y="927155"/>
                </a:cubicBezTo>
                <a:cubicBezTo>
                  <a:pt x="3727426" y="922773"/>
                  <a:pt x="3724188" y="917059"/>
                  <a:pt x="3719806" y="915343"/>
                </a:cubicBezTo>
                <a:cubicBezTo>
                  <a:pt x="3691800" y="903722"/>
                  <a:pt x="3691038" y="878956"/>
                  <a:pt x="3688752" y="854379"/>
                </a:cubicBezTo>
                <a:close/>
                <a:moveTo>
                  <a:pt x="3736153" y="517851"/>
                </a:moveTo>
                <a:lnTo>
                  <a:pt x="3727235" y="556048"/>
                </a:lnTo>
                <a:cubicBezTo>
                  <a:pt x="3725139" y="564049"/>
                  <a:pt x="3719615" y="572623"/>
                  <a:pt x="3720757" y="580051"/>
                </a:cubicBezTo>
                <a:cubicBezTo>
                  <a:pt x="3724091" y="601579"/>
                  <a:pt x="3721662" y="622201"/>
                  <a:pt x="3717376" y="642538"/>
                </a:cubicBezTo>
                <a:lnTo>
                  <a:pt x="3704853" y="694928"/>
                </a:lnTo>
                <a:lnTo>
                  <a:pt x="3717377" y="642537"/>
                </a:lnTo>
                <a:cubicBezTo>
                  <a:pt x="3721663" y="622201"/>
                  <a:pt x="3724092" y="601578"/>
                  <a:pt x="3720758" y="580050"/>
                </a:cubicBezTo>
                <a:cubicBezTo>
                  <a:pt x="3719616" y="572622"/>
                  <a:pt x="3725140" y="564048"/>
                  <a:pt x="3727236" y="556047"/>
                </a:cubicBezTo>
                <a:close/>
                <a:moveTo>
                  <a:pt x="3749448" y="298169"/>
                </a:moveTo>
                <a:lnTo>
                  <a:pt x="3734666" y="313533"/>
                </a:lnTo>
                <a:lnTo>
                  <a:pt x="3734666" y="313533"/>
                </a:lnTo>
                <a:lnTo>
                  <a:pt x="3734665" y="313534"/>
                </a:lnTo>
                <a:cubicBezTo>
                  <a:pt x="3730473" y="316390"/>
                  <a:pt x="3732759" y="330299"/>
                  <a:pt x="3734093" y="338871"/>
                </a:cubicBezTo>
                <a:lnTo>
                  <a:pt x="3734100" y="338903"/>
                </a:lnTo>
                <a:lnTo>
                  <a:pt x="3744000" y="395640"/>
                </a:lnTo>
                <a:lnTo>
                  <a:pt x="3740190" y="367328"/>
                </a:lnTo>
                <a:lnTo>
                  <a:pt x="3734100" y="338903"/>
                </a:lnTo>
                <a:lnTo>
                  <a:pt x="3734094" y="338870"/>
                </a:lnTo>
                <a:cubicBezTo>
                  <a:pt x="3733427" y="334584"/>
                  <a:pt x="3732522" y="328964"/>
                  <a:pt x="3732308" y="324058"/>
                </a:cubicBezTo>
                <a:lnTo>
                  <a:pt x="3734666" y="313533"/>
                </a:lnTo>
                <a:close/>
                <a:moveTo>
                  <a:pt x="3756993" y="281568"/>
                </a:moveTo>
                <a:lnTo>
                  <a:pt x="3752098" y="295415"/>
                </a:lnTo>
                <a:lnTo>
                  <a:pt x="3752099" y="295415"/>
                </a:lnTo>
                <a:close/>
                <a:moveTo>
                  <a:pt x="3743673" y="24486"/>
                </a:moveTo>
                <a:lnTo>
                  <a:pt x="3741410" y="74129"/>
                </a:lnTo>
                <a:cubicBezTo>
                  <a:pt x="3742333" y="91492"/>
                  <a:pt x="3744643" y="108703"/>
                  <a:pt x="3747334" y="125861"/>
                </a:cubicBezTo>
                <a:lnTo>
                  <a:pt x="3751729" y="153388"/>
                </a:lnTo>
                <a:lnTo>
                  <a:pt x="3760002" y="228944"/>
                </a:lnTo>
                <a:lnTo>
                  <a:pt x="3755543" y="177271"/>
                </a:lnTo>
                <a:lnTo>
                  <a:pt x="3751729" y="153388"/>
                </a:lnTo>
                <a:lnTo>
                  <a:pt x="3751530" y="151569"/>
                </a:lnTo>
                <a:cubicBezTo>
                  <a:pt x="3747300" y="125876"/>
                  <a:pt x="3742795" y="100174"/>
                  <a:pt x="3741411" y="74129"/>
                </a:cubicBezTo>
                <a:close/>
                <a:moveTo>
                  <a:pt x="3741092" y="0"/>
                </a:moveTo>
                <a:lnTo>
                  <a:pt x="4205201" y="0"/>
                </a:lnTo>
                <a:lnTo>
                  <a:pt x="4204073" y="2817"/>
                </a:lnTo>
                <a:cubicBezTo>
                  <a:pt x="4195691" y="21486"/>
                  <a:pt x="4193023" y="43012"/>
                  <a:pt x="4189974" y="63587"/>
                </a:cubicBezTo>
                <a:cubicBezTo>
                  <a:pt x="4184450" y="101308"/>
                  <a:pt x="4181020" y="139219"/>
                  <a:pt x="4176068" y="176939"/>
                </a:cubicBezTo>
                <a:cubicBezTo>
                  <a:pt x="4174924" y="184941"/>
                  <a:pt x="4172830" y="194085"/>
                  <a:pt x="4168066" y="200182"/>
                </a:cubicBezTo>
                <a:cubicBezTo>
                  <a:pt x="4136061" y="241901"/>
                  <a:pt x="4127108" y="292579"/>
                  <a:pt x="4130154" y="340774"/>
                </a:cubicBezTo>
                <a:cubicBezTo>
                  <a:pt x="4132443" y="378686"/>
                  <a:pt x="4134157" y="415835"/>
                  <a:pt x="4130919" y="453364"/>
                </a:cubicBezTo>
                <a:cubicBezTo>
                  <a:pt x="4130727" y="456222"/>
                  <a:pt x="4131109" y="460032"/>
                  <a:pt x="4132633" y="462126"/>
                </a:cubicBezTo>
                <a:cubicBezTo>
                  <a:pt x="4142729" y="475081"/>
                  <a:pt x="4143491" y="488607"/>
                  <a:pt x="4145205" y="505182"/>
                </a:cubicBezTo>
                <a:cubicBezTo>
                  <a:pt x="4147683" y="528615"/>
                  <a:pt x="4145967" y="550141"/>
                  <a:pt x="4141777" y="571860"/>
                </a:cubicBezTo>
                <a:cubicBezTo>
                  <a:pt x="4138729" y="587672"/>
                  <a:pt x="4132443" y="603673"/>
                  <a:pt x="4124440" y="617772"/>
                </a:cubicBezTo>
                <a:cubicBezTo>
                  <a:pt x="4113200" y="637392"/>
                  <a:pt x="4108820" y="656255"/>
                  <a:pt x="4123678" y="674923"/>
                </a:cubicBezTo>
                <a:cubicBezTo>
                  <a:pt x="4139491" y="695116"/>
                  <a:pt x="4133967" y="717977"/>
                  <a:pt x="4134537" y="740268"/>
                </a:cubicBezTo>
                <a:cubicBezTo>
                  <a:pt x="4134729" y="749982"/>
                  <a:pt x="4134347" y="760270"/>
                  <a:pt x="4136823" y="769605"/>
                </a:cubicBezTo>
                <a:cubicBezTo>
                  <a:pt x="4143873" y="796655"/>
                  <a:pt x="4154541" y="822756"/>
                  <a:pt x="4159303" y="850189"/>
                </a:cubicBezTo>
                <a:cubicBezTo>
                  <a:pt x="4161970" y="865430"/>
                  <a:pt x="4157207" y="882384"/>
                  <a:pt x="4153779" y="898198"/>
                </a:cubicBezTo>
                <a:cubicBezTo>
                  <a:pt x="4150159" y="914200"/>
                  <a:pt x="4144635" y="930011"/>
                  <a:pt x="4138919" y="945444"/>
                </a:cubicBezTo>
                <a:cubicBezTo>
                  <a:pt x="4135109" y="955920"/>
                  <a:pt x="4131489" y="967350"/>
                  <a:pt x="4124630" y="975733"/>
                </a:cubicBezTo>
                <a:cubicBezTo>
                  <a:pt x="4109010" y="994785"/>
                  <a:pt x="4106342" y="1014406"/>
                  <a:pt x="4114534" y="1036887"/>
                </a:cubicBezTo>
                <a:cubicBezTo>
                  <a:pt x="4115868" y="1040315"/>
                  <a:pt x="4115868" y="1044315"/>
                  <a:pt x="4116058" y="1048125"/>
                </a:cubicBezTo>
                <a:cubicBezTo>
                  <a:pt x="4120058" y="1109091"/>
                  <a:pt x="4122536" y="1170051"/>
                  <a:pt x="4128632" y="1230633"/>
                </a:cubicBezTo>
                <a:cubicBezTo>
                  <a:pt x="4131109" y="1255206"/>
                  <a:pt x="4141967" y="1278829"/>
                  <a:pt x="4148825" y="1303024"/>
                </a:cubicBezTo>
                <a:cubicBezTo>
                  <a:pt x="4150159" y="1307978"/>
                  <a:pt x="4152255" y="1313504"/>
                  <a:pt x="4151301" y="1318456"/>
                </a:cubicBezTo>
                <a:cubicBezTo>
                  <a:pt x="4141777" y="1372368"/>
                  <a:pt x="4155683" y="1422854"/>
                  <a:pt x="4173972" y="1472575"/>
                </a:cubicBezTo>
                <a:cubicBezTo>
                  <a:pt x="4175878" y="1477717"/>
                  <a:pt x="4175306" y="1484004"/>
                  <a:pt x="4174924" y="1489720"/>
                </a:cubicBezTo>
                <a:cubicBezTo>
                  <a:pt x="4173592" y="1505724"/>
                  <a:pt x="4166924" y="1523059"/>
                  <a:pt x="4170924" y="1537537"/>
                </a:cubicBezTo>
                <a:cubicBezTo>
                  <a:pt x="4181974" y="1576019"/>
                  <a:pt x="4195309" y="1614120"/>
                  <a:pt x="4212073" y="1650317"/>
                </a:cubicBezTo>
                <a:cubicBezTo>
                  <a:pt x="4229028" y="1687086"/>
                  <a:pt x="4243316" y="1721185"/>
                  <a:pt x="4226173" y="1763287"/>
                </a:cubicBezTo>
                <a:cubicBezTo>
                  <a:pt x="4218932" y="1781194"/>
                  <a:pt x="4224076" y="1804816"/>
                  <a:pt x="4225981" y="1825393"/>
                </a:cubicBezTo>
                <a:cubicBezTo>
                  <a:pt x="4227504" y="1840441"/>
                  <a:pt x="4236078" y="1854920"/>
                  <a:pt x="4236078" y="1869780"/>
                </a:cubicBezTo>
                <a:cubicBezTo>
                  <a:pt x="4236078" y="1909408"/>
                  <a:pt x="4246174" y="1944649"/>
                  <a:pt x="4266749" y="1978940"/>
                </a:cubicBezTo>
                <a:cubicBezTo>
                  <a:pt x="4274749" y="1992279"/>
                  <a:pt x="4269416" y="2013043"/>
                  <a:pt x="4271512" y="2030378"/>
                </a:cubicBezTo>
                <a:cubicBezTo>
                  <a:pt x="4273987" y="2048668"/>
                  <a:pt x="4276274" y="2067525"/>
                  <a:pt x="4281800" y="2085054"/>
                </a:cubicBezTo>
                <a:cubicBezTo>
                  <a:pt x="4296278" y="2130393"/>
                  <a:pt x="4312661" y="2175163"/>
                  <a:pt x="4327901" y="2220312"/>
                </a:cubicBezTo>
                <a:cubicBezTo>
                  <a:pt x="4340476" y="2257459"/>
                  <a:pt x="4330569" y="2294039"/>
                  <a:pt x="4325236" y="2330806"/>
                </a:cubicBezTo>
                <a:cubicBezTo>
                  <a:pt x="4321805" y="2353859"/>
                  <a:pt x="4313613" y="2375383"/>
                  <a:pt x="4325807" y="2401292"/>
                </a:cubicBezTo>
                <a:cubicBezTo>
                  <a:pt x="4337427" y="2426059"/>
                  <a:pt x="4334759" y="2457492"/>
                  <a:pt x="4341047" y="2485307"/>
                </a:cubicBezTo>
                <a:cubicBezTo>
                  <a:pt x="4346380" y="2508742"/>
                  <a:pt x="4354954" y="2531409"/>
                  <a:pt x="4363336" y="2554079"/>
                </a:cubicBezTo>
                <a:cubicBezTo>
                  <a:pt x="4374768" y="2584942"/>
                  <a:pt x="4386767" y="2615421"/>
                  <a:pt x="4381054" y="2649143"/>
                </a:cubicBezTo>
                <a:cubicBezTo>
                  <a:pt x="4374575" y="2687436"/>
                  <a:pt x="4398960" y="2713723"/>
                  <a:pt x="4415154" y="2743826"/>
                </a:cubicBezTo>
                <a:cubicBezTo>
                  <a:pt x="4426202" y="2764590"/>
                  <a:pt x="4434395" y="2787259"/>
                  <a:pt x="4441254" y="2809930"/>
                </a:cubicBezTo>
                <a:cubicBezTo>
                  <a:pt x="4450207" y="2840219"/>
                  <a:pt x="4455542" y="2871462"/>
                  <a:pt x="4464304" y="2901943"/>
                </a:cubicBezTo>
                <a:cubicBezTo>
                  <a:pt x="4477448" y="2948047"/>
                  <a:pt x="4487736" y="2994722"/>
                  <a:pt x="4480497" y="3042728"/>
                </a:cubicBezTo>
                <a:cubicBezTo>
                  <a:pt x="4477259" y="3064827"/>
                  <a:pt x="4477448" y="3085403"/>
                  <a:pt x="4482212" y="3107500"/>
                </a:cubicBezTo>
                <a:cubicBezTo>
                  <a:pt x="4490023" y="3143695"/>
                  <a:pt x="4490976" y="3180844"/>
                  <a:pt x="4520122" y="3209993"/>
                </a:cubicBezTo>
                <a:cubicBezTo>
                  <a:pt x="4530410" y="3220280"/>
                  <a:pt x="4533076" y="3238758"/>
                  <a:pt x="4538410" y="3253809"/>
                </a:cubicBezTo>
                <a:cubicBezTo>
                  <a:pt x="4544699" y="3271145"/>
                  <a:pt x="4541459" y="3283908"/>
                  <a:pt x="4523170" y="3293244"/>
                </a:cubicBezTo>
                <a:cubicBezTo>
                  <a:pt x="4514979" y="3297434"/>
                  <a:pt x="4506978" y="3309437"/>
                  <a:pt x="4505643" y="3318771"/>
                </a:cubicBezTo>
                <a:cubicBezTo>
                  <a:pt x="4501643" y="3346776"/>
                  <a:pt x="4507549" y="3372495"/>
                  <a:pt x="4520504" y="3399546"/>
                </a:cubicBezTo>
                <a:cubicBezTo>
                  <a:pt x="4532697" y="3424883"/>
                  <a:pt x="4531362" y="3456508"/>
                  <a:pt x="4536124" y="3485275"/>
                </a:cubicBezTo>
                <a:cubicBezTo>
                  <a:pt x="4539554" y="3505657"/>
                  <a:pt x="4546602" y="3526042"/>
                  <a:pt x="4546602" y="3546617"/>
                </a:cubicBezTo>
                <a:cubicBezTo>
                  <a:pt x="4546602" y="3572146"/>
                  <a:pt x="4540506" y="3597482"/>
                  <a:pt x="4538221" y="3623201"/>
                </a:cubicBezTo>
                <a:cubicBezTo>
                  <a:pt x="4536316" y="3643204"/>
                  <a:pt x="4537079" y="3663589"/>
                  <a:pt x="4534792" y="3683591"/>
                </a:cubicBezTo>
                <a:cubicBezTo>
                  <a:pt x="4533076" y="3699976"/>
                  <a:pt x="4528696" y="3716168"/>
                  <a:pt x="4525077" y="3732361"/>
                </a:cubicBezTo>
                <a:cubicBezTo>
                  <a:pt x="4523742" y="3738267"/>
                  <a:pt x="4518597" y="3744173"/>
                  <a:pt x="4519359" y="3749506"/>
                </a:cubicBezTo>
                <a:cubicBezTo>
                  <a:pt x="4527552" y="3802467"/>
                  <a:pt x="4490976" y="3840569"/>
                  <a:pt x="4474782" y="3885338"/>
                </a:cubicBezTo>
                <a:cubicBezTo>
                  <a:pt x="4457636" y="3932394"/>
                  <a:pt x="4431347" y="3977925"/>
                  <a:pt x="4439157" y="4030503"/>
                </a:cubicBezTo>
                <a:cubicBezTo>
                  <a:pt x="4443919" y="4062318"/>
                  <a:pt x="4454971" y="4092989"/>
                  <a:pt x="4461639" y="4124614"/>
                </a:cubicBezTo>
                <a:cubicBezTo>
                  <a:pt x="4463924" y="4135854"/>
                  <a:pt x="4463542" y="4148427"/>
                  <a:pt x="4461256" y="4159667"/>
                </a:cubicBezTo>
                <a:cubicBezTo>
                  <a:pt x="4450777" y="4213961"/>
                  <a:pt x="4449253" y="4267493"/>
                  <a:pt x="4466400" y="4320837"/>
                </a:cubicBezTo>
                <a:cubicBezTo>
                  <a:pt x="4469259" y="4329979"/>
                  <a:pt x="4471924" y="4339695"/>
                  <a:pt x="4471924" y="4349222"/>
                </a:cubicBezTo>
                <a:cubicBezTo>
                  <a:pt x="4471924" y="4401419"/>
                  <a:pt x="4467924" y="4452665"/>
                  <a:pt x="4449253" y="4502579"/>
                </a:cubicBezTo>
                <a:cubicBezTo>
                  <a:pt x="4442967" y="4519343"/>
                  <a:pt x="4446967" y="4539728"/>
                  <a:pt x="4445443" y="4558207"/>
                </a:cubicBezTo>
                <a:cubicBezTo>
                  <a:pt x="4444111" y="4575351"/>
                  <a:pt x="4443539" y="4592878"/>
                  <a:pt x="4439157" y="4609452"/>
                </a:cubicBezTo>
                <a:cubicBezTo>
                  <a:pt x="4432681" y="4633647"/>
                  <a:pt x="4431919" y="4656126"/>
                  <a:pt x="4437633" y="4681083"/>
                </a:cubicBezTo>
                <a:cubicBezTo>
                  <a:pt x="4442967" y="4704895"/>
                  <a:pt x="4440301" y="4730614"/>
                  <a:pt x="4440491" y="4755381"/>
                </a:cubicBezTo>
                <a:cubicBezTo>
                  <a:pt x="4440681" y="4783004"/>
                  <a:pt x="4440871" y="4810627"/>
                  <a:pt x="4439919" y="4838250"/>
                </a:cubicBezTo>
                <a:cubicBezTo>
                  <a:pt x="4439539" y="4849300"/>
                  <a:pt x="4431919" y="4861873"/>
                  <a:pt x="4434967" y="4871019"/>
                </a:cubicBezTo>
                <a:cubicBezTo>
                  <a:pt x="4445254" y="4900546"/>
                  <a:pt x="4432872" y="4930075"/>
                  <a:pt x="4438395" y="4959602"/>
                </a:cubicBezTo>
                <a:cubicBezTo>
                  <a:pt x="4441254" y="4974082"/>
                  <a:pt x="4433444" y="4990465"/>
                  <a:pt x="4432681" y="5006086"/>
                </a:cubicBezTo>
                <a:cubicBezTo>
                  <a:pt x="4431347" y="5031614"/>
                  <a:pt x="4431919" y="5057141"/>
                  <a:pt x="4431537" y="5082670"/>
                </a:cubicBezTo>
                <a:cubicBezTo>
                  <a:pt x="4431347" y="5091052"/>
                  <a:pt x="4430585" y="5099245"/>
                  <a:pt x="4430202" y="5107627"/>
                </a:cubicBezTo>
                <a:cubicBezTo>
                  <a:pt x="4429823" y="5115057"/>
                  <a:pt x="4428108" y="5122867"/>
                  <a:pt x="4429440" y="5129916"/>
                </a:cubicBezTo>
                <a:cubicBezTo>
                  <a:pt x="4434205" y="5155445"/>
                  <a:pt x="4442016" y="5180591"/>
                  <a:pt x="4445063" y="5206308"/>
                </a:cubicBezTo>
                <a:cubicBezTo>
                  <a:pt x="4447729" y="5228597"/>
                  <a:pt x="4444111" y="5251650"/>
                  <a:pt x="4446015" y="5274129"/>
                </a:cubicBezTo>
                <a:cubicBezTo>
                  <a:pt x="4449253" y="5313754"/>
                  <a:pt x="4454971" y="5353379"/>
                  <a:pt x="4458589" y="5393005"/>
                </a:cubicBezTo>
                <a:cubicBezTo>
                  <a:pt x="4459351" y="5401579"/>
                  <a:pt x="4454587" y="5410531"/>
                  <a:pt x="4454207" y="5419295"/>
                </a:cubicBezTo>
                <a:cubicBezTo>
                  <a:pt x="4453255" y="5446728"/>
                  <a:pt x="4453063" y="5474161"/>
                  <a:pt x="4452493" y="5501594"/>
                </a:cubicBezTo>
                <a:cubicBezTo>
                  <a:pt x="4452301" y="5517215"/>
                  <a:pt x="4452873" y="5533027"/>
                  <a:pt x="4451160" y="5548460"/>
                </a:cubicBezTo>
                <a:cubicBezTo>
                  <a:pt x="4448873" y="5568842"/>
                  <a:pt x="4445443" y="5587321"/>
                  <a:pt x="4460304" y="5606372"/>
                </a:cubicBezTo>
                <a:cubicBezTo>
                  <a:pt x="4483354" y="5635711"/>
                  <a:pt x="4474400" y="5673050"/>
                  <a:pt x="4479734" y="5706959"/>
                </a:cubicBezTo>
                <a:cubicBezTo>
                  <a:pt x="4481069" y="5715723"/>
                  <a:pt x="4481259" y="5724678"/>
                  <a:pt x="4482782" y="5733440"/>
                </a:cubicBezTo>
                <a:cubicBezTo>
                  <a:pt x="4485641" y="5749634"/>
                  <a:pt x="4488879" y="5765635"/>
                  <a:pt x="4492119" y="5781830"/>
                </a:cubicBezTo>
                <a:cubicBezTo>
                  <a:pt x="4492690" y="5784686"/>
                  <a:pt x="4492881" y="5787924"/>
                  <a:pt x="4493834" y="5790592"/>
                </a:cubicBezTo>
                <a:cubicBezTo>
                  <a:pt x="4501833" y="5815169"/>
                  <a:pt x="4510977" y="5839361"/>
                  <a:pt x="4517455" y="5864318"/>
                </a:cubicBezTo>
                <a:cubicBezTo>
                  <a:pt x="4520695" y="5876511"/>
                  <a:pt x="4521076" y="5890037"/>
                  <a:pt x="4519359" y="5902610"/>
                </a:cubicBezTo>
                <a:cubicBezTo>
                  <a:pt x="4514407" y="5939377"/>
                  <a:pt x="4512311" y="5975764"/>
                  <a:pt x="4519551" y="6012723"/>
                </a:cubicBezTo>
                <a:cubicBezTo>
                  <a:pt x="4522408" y="6027392"/>
                  <a:pt x="4517645" y="6043776"/>
                  <a:pt x="4515931" y="6059397"/>
                </a:cubicBezTo>
                <a:cubicBezTo>
                  <a:pt x="4511360" y="6096736"/>
                  <a:pt x="4506405" y="6134075"/>
                  <a:pt x="4502025" y="6171605"/>
                </a:cubicBezTo>
                <a:cubicBezTo>
                  <a:pt x="4499358" y="6195037"/>
                  <a:pt x="4497833" y="6218660"/>
                  <a:pt x="4495167" y="6242093"/>
                </a:cubicBezTo>
                <a:cubicBezTo>
                  <a:pt x="4491927" y="6269144"/>
                  <a:pt x="4486975" y="6296005"/>
                  <a:pt x="4484306" y="6323058"/>
                </a:cubicBezTo>
                <a:cubicBezTo>
                  <a:pt x="4481259" y="6353919"/>
                  <a:pt x="4480688" y="6384972"/>
                  <a:pt x="4477448" y="6415833"/>
                </a:cubicBezTo>
                <a:cubicBezTo>
                  <a:pt x="4471162" y="6472225"/>
                  <a:pt x="4463733" y="6528424"/>
                  <a:pt x="4456683" y="6584812"/>
                </a:cubicBezTo>
                <a:cubicBezTo>
                  <a:pt x="4449825" y="6639488"/>
                  <a:pt x="4443729" y="6694164"/>
                  <a:pt x="4435157" y="6748458"/>
                </a:cubicBezTo>
                <a:cubicBezTo>
                  <a:pt x="4431537" y="6771319"/>
                  <a:pt x="4421630" y="6793035"/>
                  <a:pt x="4416106" y="6815516"/>
                </a:cubicBezTo>
                <a:lnTo>
                  <a:pt x="4406407" y="6858000"/>
                </a:lnTo>
                <a:lnTo>
                  <a:pt x="4234154" y="6858000"/>
                </a:lnTo>
                <a:lnTo>
                  <a:pt x="0" y="6858000"/>
                </a:lnTo>
                <a:lnTo>
                  <a:pt x="0" y="2"/>
                </a:lnTo>
                <a:lnTo>
                  <a:pt x="3741092" y="1"/>
                </a:lnTo>
                <a:lnTo>
                  <a:pt x="3743810" y="21486"/>
                </a:lnTo>
                <a:close/>
              </a:path>
            </a:pathLst>
          </a:custGeom>
          <a:noFill/>
          <a:effectLst/>
          <a:extLst>
            <a:ext uri="{909E8E84-426E-40DD-AFC4-6F175D3DCCD1}">
              <a14:hiddenFill xmlns:a14="http://schemas.microsoft.com/office/drawing/2010/main">
                <a:solidFill>
                  <a:srgbClr val="FFFFFF"/>
                </a:solidFill>
              </a14:hiddenFill>
            </a:ext>
          </a:extLst>
        </p:spPr>
      </p:pic>
      <p:grpSp>
        <p:nvGrpSpPr>
          <p:cNvPr id="72" name="Group 71">
            <a:extLst>
              <a:ext uri="{FF2B5EF4-FFF2-40B4-BE49-F238E27FC236}">
                <a16:creationId xmlns:a16="http://schemas.microsoft.com/office/drawing/2014/main" id="{54A1C8FD-E5B7-4BEC-A74A-A55FB8EA7CF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697284" y="-1"/>
            <a:ext cx="884241" cy="6858001"/>
            <a:chOff x="3697284" y="-1"/>
            <a:chExt cx="884241" cy="6858001"/>
          </a:xfrm>
          <a:effectLst>
            <a:outerShdw blurRad="381000" dist="152400" algn="l" rotWithShape="0">
              <a:prstClr val="black">
                <a:alpha val="10000"/>
              </a:prstClr>
            </a:outerShdw>
          </a:effectLst>
        </p:grpSpPr>
        <p:sp>
          <p:nvSpPr>
            <p:cNvPr id="73" name="Freeform: Shape 72">
              <a:extLst>
                <a:ext uri="{FF2B5EF4-FFF2-40B4-BE49-F238E27FC236}">
                  <a16:creationId xmlns:a16="http://schemas.microsoft.com/office/drawing/2014/main" id="{B20D202D-5E48-4B15-9AF5-71BED4FCFF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4" name="Freeform: Shape 73">
              <a:extLst>
                <a:ext uri="{FF2B5EF4-FFF2-40B4-BE49-F238E27FC236}">
                  <a16:creationId xmlns:a16="http://schemas.microsoft.com/office/drawing/2014/main" id="{68D6A069-9380-4E59-A0DA-07053EE8E5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11" name="TextBox 10">
            <a:extLst>
              <a:ext uri="{FF2B5EF4-FFF2-40B4-BE49-F238E27FC236}">
                <a16:creationId xmlns:a16="http://schemas.microsoft.com/office/drawing/2014/main" id="{5234DAFF-1850-4D8F-9018-72396A0AC093}"/>
              </a:ext>
            </a:extLst>
          </p:cNvPr>
          <p:cNvSpPr txBox="1"/>
          <p:nvPr/>
        </p:nvSpPr>
        <p:spPr>
          <a:xfrm>
            <a:off x="5175151" y="1507866"/>
            <a:ext cx="6423222" cy="4247317"/>
          </a:xfrm>
          <a:prstGeom prst="rect">
            <a:avLst/>
          </a:prstGeom>
          <a:noFill/>
        </p:spPr>
        <p:txBody>
          <a:bodyPr wrap="square">
            <a:spAutoFit/>
          </a:bodyPr>
          <a:lstStyle/>
          <a:p>
            <a:r>
              <a:rPr lang="en-GB" dirty="0">
                <a:solidFill>
                  <a:schemeClr val="bg1"/>
                </a:solidFill>
              </a:rPr>
              <a:t>The next target of the British rebels was Verulamium, a municipium since around AD 50, meaning its citizens had what were known as "Latin Rights", a lesser citizenship status than a colonia. </a:t>
            </a:r>
          </a:p>
          <a:p>
            <a:endParaRPr lang="en-GB" dirty="0">
              <a:solidFill>
                <a:schemeClr val="bg1"/>
              </a:solidFill>
            </a:endParaRPr>
          </a:p>
          <a:p>
            <a:r>
              <a:rPr lang="en-GB" dirty="0">
                <a:solidFill>
                  <a:schemeClr val="bg1"/>
                </a:solidFill>
              </a:rPr>
              <a:t>Verulamium was a significant town and was in the Catuvellauni tribal area who were loyal to the Romans. As such, the Romans allowed the town a level of self-governance. </a:t>
            </a:r>
          </a:p>
          <a:p>
            <a:endParaRPr lang="en-GB" dirty="0">
              <a:solidFill>
                <a:schemeClr val="bg1"/>
              </a:solidFill>
            </a:endParaRPr>
          </a:p>
          <a:p>
            <a:r>
              <a:rPr lang="en-GB" dirty="0">
                <a:solidFill>
                  <a:schemeClr val="bg1"/>
                </a:solidFill>
              </a:rPr>
              <a:t>Due to being pro-Roman, Verulamium became a target for Boudica and the rebels. Boudica and the Iceni sacked and burnt it.</a:t>
            </a:r>
          </a:p>
          <a:p>
            <a:r>
              <a:rPr lang="en-GB" dirty="0">
                <a:solidFill>
                  <a:schemeClr val="bg1"/>
                </a:solidFill>
              </a:rPr>
              <a:t>Suetonius offered the citizens of Verulamium the opportunity to escape with the Roman Army. Many took him up on this offer, but those that stayed suffered the same fate as those at Camulodunum and Londinium. </a:t>
            </a:r>
          </a:p>
        </p:txBody>
      </p:sp>
    </p:spTree>
    <p:extLst>
      <p:ext uri="{BB962C8B-B14F-4D97-AF65-F5344CB8AC3E}">
        <p14:creationId xmlns:p14="http://schemas.microsoft.com/office/powerpoint/2010/main" val="414323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5396781C-32A1-4FDA-A83B-A7FF8C1B1E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F93E17FF-ADEF-45A1-BD39-08A9B629F748}"/>
              </a:ext>
            </a:extLst>
          </p:cNvPr>
          <p:cNvSpPr>
            <a:spLocks noChangeArrowheads="1"/>
          </p:cNvSpPr>
          <p:nvPr/>
        </p:nvSpPr>
        <p:spPr bwMode="auto">
          <a:xfrm>
            <a:off x="5316538" y="184427"/>
            <a:ext cx="6140449" cy="132343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t"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000" b="1" i="0" u="none" strike="noStrike" cap="none" normalizeH="0" baseline="0" dirty="0">
                <a:ln>
                  <a:noFill/>
                </a:ln>
                <a:solidFill>
                  <a:schemeClr val="bg1"/>
                </a:solidFill>
                <a:effectLst/>
                <a:latin typeface="+mj-lt"/>
                <a:ea typeface="+mj-ea"/>
                <a:cs typeface="+mj-cs"/>
              </a:rPr>
              <a:t>The Iceni and Verulamium </a:t>
            </a:r>
            <a:endParaRPr kumimoji="0" lang="en-US" altLang="en-US" sz="4000" b="0" i="0" u="none" strike="noStrike" cap="none" normalizeH="0" baseline="0" dirty="0">
              <a:ln>
                <a:noFill/>
              </a:ln>
              <a:solidFill>
                <a:schemeClr val="bg1"/>
              </a:solidFill>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4000" b="0" i="0" u="none" strike="noStrike" cap="none" normalizeH="0" baseline="0" dirty="0">
              <a:ln>
                <a:noFill/>
              </a:ln>
              <a:solidFill>
                <a:schemeClr val="bg1"/>
              </a:solidFill>
              <a:effectLst/>
              <a:latin typeface="+mj-lt"/>
              <a:ea typeface="+mj-ea"/>
              <a:cs typeface="+mj-cs"/>
            </a:endParaRPr>
          </a:p>
        </p:txBody>
      </p:sp>
      <p:pic>
        <p:nvPicPr>
          <p:cNvPr id="9217" name="Picture 11">
            <a:extLst>
              <a:ext uri="{FF2B5EF4-FFF2-40B4-BE49-F238E27FC236}">
                <a16:creationId xmlns:a16="http://schemas.microsoft.com/office/drawing/2014/main" id="{CAA3F1AF-393A-4549-8608-6CE5095377E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855" r="6" b="6"/>
          <a:stretch/>
        </p:blipFill>
        <p:spPr bwMode="auto">
          <a:xfrm>
            <a:off x="20" y="10"/>
            <a:ext cx="4546582" cy="6857990"/>
          </a:xfrm>
          <a:custGeom>
            <a:avLst/>
            <a:gdLst/>
            <a:ahLst/>
            <a:cxnLst/>
            <a:rect l="l" t="t" r="r" b="b"/>
            <a:pathLst>
              <a:path w="4546602" h="6858000">
                <a:moveTo>
                  <a:pt x="4221600" y="6662544"/>
                </a:moveTo>
                <a:lnTo>
                  <a:pt x="4210150" y="6683027"/>
                </a:lnTo>
                <a:lnTo>
                  <a:pt x="4207002" y="6702976"/>
                </a:lnTo>
                <a:lnTo>
                  <a:pt x="4207002" y="6702977"/>
                </a:lnTo>
                <a:cubicBezTo>
                  <a:pt x="4207407" y="6716169"/>
                  <a:pt x="4212552" y="6729219"/>
                  <a:pt x="4220838" y="6742553"/>
                </a:cubicBezTo>
                <a:lnTo>
                  <a:pt x="4220839" y="6742555"/>
                </a:lnTo>
                <a:lnTo>
                  <a:pt x="4240316" y="6812062"/>
                </a:lnTo>
                <a:lnTo>
                  <a:pt x="4235543" y="6776800"/>
                </a:lnTo>
                <a:lnTo>
                  <a:pt x="4220839" y="6742555"/>
                </a:lnTo>
                <a:lnTo>
                  <a:pt x="4220838" y="6742552"/>
                </a:lnTo>
                <a:lnTo>
                  <a:pt x="4207002" y="6702976"/>
                </a:lnTo>
                <a:close/>
                <a:moveTo>
                  <a:pt x="4189594" y="6564620"/>
                </a:moveTo>
                <a:lnTo>
                  <a:pt x="4189594" y="6564621"/>
                </a:lnTo>
                <a:cubicBezTo>
                  <a:pt x="4199883" y="6575479"/>
                  <a:pt x="4205977" y="6582147"/>
                  <a:pt x="4212073" y="6588626"/>
                </a:cubicBezTo>
                <a:lnTo>
                  <a:pt x="4228695" y="6625225"/>
                </a:lnTo>
                <a:lnTo>
                  <a:pt x="4221601" y="6662541"/>
                </a:lnTo>
                <a:lnTo>
                  <a:pt x="4221600" y="6662541"/>
                </a:lnTo>
                <a:lnTo>
                  <a:pt x="4221600" y="6662542"/>
                </a:lnTo>
                <a:lnTo>
                  <a:pt x="4221601" y="6662541"/>
                </a:lnTo>
                <a:lnTo>
                  <a:pt x="4228684" y="6645552"/>
                </a:lnTo>
                <a:lnTo>
                  <a:pt x="4228695" y="6625225"/>
                </a:lnTo>
                <a:lnTo>
                  <a:pt x="4228695" y="6625224"/>
                </a:lnTo>
                <a:cubicBezTo>
                  <a:pt x="4226599" y="6611342"/>
                  <a:pt x="4220551" y="6597578"/>
                  <a:pt x="4212073" y="6588625"/>
                </a:cubicBezTo>
                <a:close/>
                <a:moveTo>
                  <a:pt x="4269915" y="6438981"/>
                </a:moveTo>
                <a:lnTo>
                  <a:pt x="4249984" y="6463840"/>
                </a:lnTo>
                <a:lnTo>
                  <a:pt x="4249982" y="6463849"/>
                </a:lnTo>
                <a:lnTo>
                  <a:pt x="4236188" y="6513012"/>
                </a:lnTo>
                <a:lnTo>
                  <a:pt x="4217381" y="6546194"/>
                </a:lnTo>
                <a:lnTo>
                  <a:pt x="4217381" y="6546195"/>
                </a:lnTo>
                <a:lnTo>
                  <a:pt x="4233719" y="6521804"/>
                </a:lnTo>
                <a:lnTo>
                  <a:pt x="4236188" y="6513012"/>
                </a:lnTo>
                <a:lnTo>
                  <a:pt x="4238998" y="6508052"/>
                </a:lnTo>
                <a:lnTo>
                  <a:pt x="4249982" y="6463849"/>
                </a:lnTo>
                <a:lnTo>
                  <a:pt x="4249984" y="6463841"/>
                </a:lnTo>
                <a:cubicBezTo>
                  <a:pt x="4252937" y="6451650"/>
                  <a:pt x="4260413" y="6444077"/>
                  <a:pt x="4269915" y="6438981"/>
                </a:cubicBezTo>
                <a:close/>
                <a:moveTo>
                  <a:pt x="4355914" y="6364769"/>
                </a:moveTo>
                <a:lnTo>
                  <a:pt x="4354607" y="6387910"/>
                </a:lnTo>
                <a:lnTo>
                  <a:pt x="4351952" y="6393385"/>
                </a:lnTo>
                <a:lnTo>
                  <a:pt x="4345189" y="6407332"/>
                </a:lnTo>
                <a:lnTo>
                  <a:pt x="4345189" y="6407333"/>
                </a:lnTo>
                <a:lnTo>
                  <a:pt x="4351952" y="6393385"/>
                </a:lnTo>
                <a:lnTo>
                  <a:pt x="4354608" y="6387910"/>
                </a:lnTo>
                <a:close/>
                <a:moveTo>
                  <a:pt x="4116820" y="4221391"/>
                </a:moveTo>
                <a:lnTo>
                  <a:pt x="4116820" y="4221392"/>
                </a:lnTo>
                <a:cubicBezTo>
                  <a:pt x="4117582" y="4232061"/>
                  <a:pt x="4117772" y="4243873"/>
                  <a:pt x="4122536" y="4253015"/>
                </a:cubicBezTo>
                <a:cubicBezTo>
                  <a:pt x="4134729" y="4277402"/>
                  <a:pt x="4150349" y="4300071"/>
                  <a:pt x="4162352" y="4324646"/>
                </a:cubicBezTo>
                <a:lnTo>
                  <a:pt x="4171306" y="4363891"/>
                </a:lnTo>
                <a:lnTo>
                  <a:pt x="4170544" y="4482004"/>
                </a:lnTo>
                <a:cubicBezTo>
                  <a:pt x="4167876" y="4546776"/>
                  <a:pt x="4167304" y="4612500"/>
                  <a:pt x="4110534" y="4659174"/>
                </a:cubicBezTo>
                <a:cubicBezTo>
                  <a:pt x="4105962" y="4662986"/>
                  <a:pt x="4103294" y="4671176"/>
                  <a:pt x="4102532" y="4677655"/>
                </a:cubicBezTo>
                <a:cubicBezTo>
                  <a:pt x="4098913" y="4707564"/>
                  <a:pt x="4098531" y="4738235"/>
                  <a:pt x="4092625" y="4767764"/>
                </a:cubicBezTo>
                <a:cubicBezTo>
                  <a:pt x="4090244" y="4779575"/>
                  <a:pt x="4089435" y="4790386"/>
                  <a:pt x="4091316" y="4800483"/>
                </a:cubicBezTo>
                <a:lnTo>
                  <a:pt x="4091316" y="4800484"/>
                </a:lnTo>
                <a:cubicBezTo>
                  <a:pt x="4093197" y="4810581"/>
                  <a:pt x="4097770" y="4819964"/>
                  <a:pt x="4106152" y="4828917"/>
                </a:cubicBezTo>
                <a:lnTo>
                  <a:pt x="4128333" y="4863343"/>
                </a:lnTo>
                <a:lnTo>
                  <a:pt x="4135862" y="4889275"/>
                </a:lnTo>
                <a:lnTo>
                  <a:pt x="4134157" y="4912168"/>
                </a:lnTo>
                <a:cubicBezTo>
                  <a:pt x="4132442" y="4919978"/>
                  <a:pt x="4132085" y="4927122"/>
                  <a:pt x="4132755" y="4933805"/>
                </a:cubicBezTo>
                <a:lnTo>
                  <a:pt x="4132755" y="4933806"/>
                </a:lnTo>
                <a:lnTo>
                  <a:pt x="4132757" y="4933810"/>
                </a:lnTo>
                <a:lnTo>
                  <a:pt x="4137514" y="4952673"/>
                </a:lnTo>
                <a:lnTo>
                  <a:pt x="4140307" y="4957453"/>
                </a:lnTo>
                <a:lnTo>
                  <a:pt x="4141585" y="4961456"/>
                </a:lnTo>
                <a:cubicBezTo>
                  <a:pt x="4146096" y="4970097"/>
                  <a:pt x="4151802" y="4978393"/>
                  <a:pt x="4157589" y="4987038"/>
                </a:cubicBezTo>
                <a:cubicBezTo>
                  <a:pt x="4168828" y="5003802"/>
                  <a:pt x="4182926" y="5022853"/>
                  <a:pt x="4184068" y="5041522"/>
                </a:cubicBezTo>
                <a:cubicBezTo>
                  <a:pt x="4184687" y="5052096"/>
                  <a:pt x="4187605" y="5062300"/>
                  <a:pt x="4191284" y="5072376"/>
                </a:cubicBezTo>
                <a:lnTo>
                  <a:pt x="4197188" y="5087444"/>
                </a:lnTo>
                <a:lnTo>
                  <a:pt x="4210215" y="5133220"/>
                </a:lnTo>
                <a:lnTo>
                  <a:pt x="4210217" y="5133225"/>
                </a:lnTo>
                <a:lnTo>
                  <a:pt x="4203501" y="5166113"/>
                </a:lnTo>
                <a:lnTo>
                  <a:pt x="4203501" y="5166114"/>
                </a:lnTo>
                <a:cubicBezTo>
                  <a:pt x="4202739" y="5167638"/>
                  <a:pt x="4203311" y="5169781"/>
                  <a:pt x="4204192" y="5172091"/>
                </a:cubicBezTo>
                <a:lnTo>
                  <a:pt x="4206739" y="5179068"/>
                </a:lnTo>
                <a:lnTo>
                  <a:pt x="4206573" y="5229433"/>
                </a:lnTo>
                <a:lnTo>
                  <a:pt x="4196024" y="5248936"/>
                </a:lnTo>
                <a:lnTo>
                  <a:pt x="4183116" y="5272796"/>
                </a:lnTo>
                <a:cubicBezTo>
                  <a:pt x="4171471" y="5285441"/>
                  <a:pt x="4163765" y="5298595"/>
                  <a:pt x="4159213" y="5312288"/>
                </a:cubicBezTo>
                <a:lnTo>
                  <a:pt x="4158157" y="5321350"/>
                </a:lnTo>
                <a:lnTo>
                  <a:pt x="4155683" y="5326163"/>
                </a:lnTo>
                <a:lnTo>
                  <a:pt x="4154237" y="5355014"/>
                </a:lnTo>
                <a:lnTo>
                  <a:pt x="4154237" y="5355015"/>
                </a:lnTo>
                <a:cubicBezTo>
                  <a:pt x="4154886" y="5364883"/>
                  <a:pt x="4156589" y="5375003"/>
                  <a:pt x="4159113" y="5385385"/>
                </a:cubicBezTo>
                <a:cubicBezTo>
                  <a:pt x="4162352" y="5398722"/>
                  <a:pt x="4164638" y="5412058"/>
                  <a:pt x="4167304" y="5425583"/>
                </a:cubicBezTo>
                <a:cubicBezTo>
                  <a:pt x="4171114" y="5443871"/>
                  <a:pt x="4175116" y="5462352"/>
                  <a:pt x="4178926" y="5480638"/>
                </a:cubicBezTo>
                <a:lnTo>
                  <a:pt x="4183450" y="5507668"/>
                </a:lnTo>
                <a:lnTo>
                  <a:pt x="4172831" y="5531692"/>
                </a:lnTo>
                <a:lnTo>
                  <a:pt x="4172830" y="5531693"/>
                </a:lnTo>
                <a:cubicBezTo>
                  <a:pt x="4165781" y="5537600"/>
                  <a:pt x="4162589" y="5542649"/>
                  <a:pt x="4162685" y="5547578"/>
                </a:cubicBezTo>
                <a:lnTo>
                  <a:pt x="4162685" y="5547579"/>
                </a:lnTo>
                <a:cubicBezTo>
                  <a:pt x="4162780" y="5552508"/>
                  <a:pt x="4166162" y="5557318"/>
                  <a:pt x="4172258" y="5562747"/>
                </a:cubicBezTo>
                <a:cubicBezTo>
                  <a:pt x="4214932" y="5600468"/>
                  <a:pt x="4241603" y="5646190"/>
                  <a:pt x="4243506" y="5704484"/>
                </a:cubicBezTo>
                <a:cubicBezTo>
                  <a:pt x="4243888" y="5716486"/>
                  <a:pt x="4246554" y="5728679"/>
                  <a:pt x="4249412" y="5740489"/>
                </a:cubicBezTo>
                <a:cubicBezTo>
                  <a:pt x="4251127" y="5747729"/>
                  <a:pt x="4253033" y="5756494"/>
                  <a:pt x="4258177" y="5760874"/>
                </a:cubicBezTo>
                <a:cubicBezTo>
                  <a:pt x="4297420" y="5794975"/>
                  <a:pt x="4324663" y="5837458"/>
                  <a:pt x="4346573" y="5883752"/>
                </a:cubicBezTo>
                <a:lnTo>
                  <a:pt x="4346575" y="5883756"/>
                </a:lnTo>
                <a:lnTo>
                  <a:pt x="4364477" y="5935946"/>
                </a:lnTo>
                <a:lnTo>
                  <a:pt x="4364478" y="5935950"/>
                </a:lnTo>
                <a:lnTo>
                  <a:pt x="4360859" y="5993290"/>
                </a:lnTo>
                <a:lnTo>
                  <a:pt x="4360858" y="5993291"/>
                </a:lnTo>
                <a:cubicBezTo>
                  <a:pt x="4359717" y="6004531"/>
                  <a:pt x="4359906" y="6017485"/>
                  <a:pt x="4354382" y="6026440"/>
                </a:cubicBezTo>
                <a:cubicBezTo>
                  <a:pt x="4337045" y="6054825"/>
                  <a:pt x="4318377" y="6082258"/>
                  <a:pt x="4298182" y="6108738"/>
                </a:cubicBezTo>
                <a:cubicBezTo>
                  <a:pt x="4289514" y="6120074"/>
                  <a:pt x="4284561" y="6126884"/>
                  <a:pt x="4284490" y="6133314"/>
                </a:cubicBezTo>
                <a:lnTo>
                  <a:pt x="4284490" y="6133315"/>
                </a:lnTo>
                <a:lnTo>
                  <a:pt x="4288190" y="6143190"/>
                </a:lnTo>
                <a:lnTo>
                  <a:pt x="4300086" y="6155600"/>
                </a:lnTo>
                <a:lnTo>
                  <a:pt x="4300088" y="6155603"/>
                </a:lnTo>
                <a:cubicBezTo>
                  <a:pt x="4322377" y="6175798"/>
                  <a:pt x="4333998" y="6200945"/>
                  <a:pt x="4338759" y="6228757"/>
                </a:cubicBezTo>
                <a:lnTo>
                  <a:pt x="4356096" y="6361540"/>
                </a:lnTo>
                <a:lnTo>
                  <a:pt x="4356096" y="6361539"/>
                </a:lnTo>
                <a:cubicBezTo>
                  <a:pt x="4352476" y="6317151"/>
                  <a:pt x="4346190" y="6272764"/>
                  <a:pt x="4338759" y="6228756"/>
                </a:cubicBezTo>
                <a:cubicBezTo>
                  <a:pt x="4333998" y="6200944"/>
                  <a:pt x="4322377" y="6175797"/>
                  <a:pt x="4300088" y="6155602"/>
                </a:cubicBezTo>
                <a:lnTo>
                  <a:pt x="4300086" y="6155600"/>
                </a:lnTo>
                <a:lnTo>
                  <a:pt x="4284490" y="6133315"/>
                </a:lnTo>
                <a:lnTo>
                  <a:pt x="4298182" y="6108739"/>
                </a:lnTo>
                <a:cubicBezTo>
                  <a:pt x="4318377" y="6082259"/>
                  <a:pt x="4337045" y="6054826"/>
                  <a:pt x="4354382" y="6026441"/>
                </a:cubicBezTo>
                <a:cubicBezTo>
                  <a:pt x="4359906" y="6017486"/>
                  <a:pt x="4359717" y="6004532"/>
                  <a:pt x="4360858" y="5993292"/>
                </a:cubicBezTo>
                <a:lnTo>
                  <a:pt x="4360859" y="5993290"/>
                </a:lnTo>
                <a:lnTo>
                  <a:pt x="4364311" y="5964477"/>
                </a:lnTo>
                <a:lnTo>
                  <a:pt x="4364478" y="5935950"/>
                </a:lnTo>
                <a:lnTo>
                  <a:pt x="4364478" y="5935949"/>
                </a:lnTo>
                <a:lnTo>
                  <a:pt x="4364477" y="5935946"/>
                </a:lnTo>
                <a:lnTo>
                  <a:pt x="4357598" y="5909351"/>
                </a:lnTo>
                <a:lnTo>
                  <a:pt x="4346575" y="5883756"/>
                </a:lnTo>
                <a:lnTo>
                  <a:pt x="4346573" y="5883751"/>
                </a:lnTo>
                <a:cubicBezTo>
                  <a:pt x="4324663" y="5837457"/>
                  <a:pt x="4297420" y="5794974"/>
                  <a:pt x="4258177" y="5760873"/>
                </a:cubicBezTo>
                <a:cubicBezTo>
                  <a:pt x="4253033" y="5756493"/>
                  <a:pt x="4251127" y="5747728"/>
                  <a:pt x="4249412" y="5740488"/>
                </a:cubicBezTo>
                <a:cubicBezTo>
                  <a:pt x="4246554" y="5728678"/>
                  <a:pt x="4243888" y="5716485"/>
                  <a:pt x="4243506" y="5704483"/>
                </a:cubicBezTo>
                <a:cubicBezTo>
                  <a:pt x="4241603" y="5646189"/>
                  <a:pt x="4214932" y="5600467"/>
                  <a:pt x="4172258" y="5562746"/>
                </a:cubicBezTo>
                <a:lnTo>
                  <a:pt x="4162685" y="5547578"/>
                </a:lnTo>
                <a:lnTo>
                  <a:pt x="4172830" y="5531694"/>
                </a:lnTo>
                <a:lnTo>
                  <a:pt x="4172831" y="5531692"/>
                </a:lnTo>
                <a:lnTo>
                  <a:pt x="4181230" y="5520422"/>
                </a:lnTo>
                <a:lnTo>
                  <a:pt x="4183450" y="5507668"/>
                </a:lnTo>
                <a:lnTo>
                  <a:pt x="4183450" y="5507667"/>
                </a:lnTo>
                <a:cubicBezTo>
                  <a:pt x="4183403" y="5498832"/>
                  <a:pt x="4180831" y="5489497"/>
                  <a:pt x="4178926" y="5480637"/>
                </a:cubicBezTo>
                <a:cubicBezTo>
                  <a:pt x="4175116" y="5462351"/>
                  <a:pt x="4171114" y="5443870"/>
                  <a:pt x="4167304" y="5425582"/>
                </a:cubicBezTo>
                <a:cubicBezTo>
                  <a:pt x="4164638" y="5412057"/>
                  <a:pt x="4162352" y="5398721"/>
                  <a:pt x="4159113" y="5385384"/>
                </a:cubicBezTo>
                <a:lnTo>
                  <a:pt x="4154237" y="5355014"/>
                </a:lnTo>
                <a:lnTo>
                  <a:pt x="4158157" y="5321350"/>
                </a:lnTo>
                <a:lnTo>
                  <a:pt x="4183116" y="5272797"/>
                </a:lnTo>
                <a:lnTo>
                  <a:pt x="4196024" y="5248936"/>
                </a:lnTo>
                <a:lnTo>
                  <a:pt x="4206573" y="5229434"/>
                </a:lnTo>
                <a:cubicBezTo>
                  <a:pt x="4210407" y="5213598"/>
                  <a:pt x="4210359" y="5196595"/>
                  <a:pt x="4206739" y="5179068"/>
                </a:cubicBezTo>
                <a:lnTo>
                  <a:pt x="4206739" y="5179067"/>
                </a:lnTo>
                <a:cubicBezTo>
                  <a:pt x="4206263" y="5176876"/>
                  <a:pt x="4205074" y="5174400"/>
                  <a:pt x="4204192" y="5172090"/>
                </a:cubicBezTo>
                <a:lnTo>
                  <a:pt x="4203501" y="5166114"/>
                </a:lnTo>
                <a:lnTo>
                  <a:pt x="4210217" y="5133225"/>
                </a:lnTo>
                <a:lnTo>
                  <a:pt x="4210217" y="5133224"/>
                </a:lnTo>
                <a:lnTo>
                  <a:pt x="4210215" y="5133220"/>
                </a:lnTo>
                <a:lnTo>
                  <a:pt x="4203072" y="5102461"/>
                </a:lnTo>
                <a:lnTo>
                  <a:pt x="4197188" y="5087444"/>
                </a:lnTo>
                <a:lnTo>
                  <a:pt x="4197182" y="5087423"/>
                </a:lnTo>
                <a:cubicBezTo>
                  <a:pt x="4191096" y="5072411"/>
                  <a:pt x="4184997" y="5057381"/>
                  <a:pt x="4184068" y="5041521"/>
                </a:cubicBezTo>
                <a:cubicBezTo>
                  <a:pt x="4182926" y="5022852"/>
                  <a:pt x="4168828" y="5003801"/>
                  <a:pt x="4157589" y="4987037"/>
                </a:cubicBezTo>
                <a:lnTo>
                  <a:pt x="4140307" y="4957453"/>
                </a:lnTo>
                <a:lnTo>
                  <a:pt x="4132757" y="4933810"/>
                </a:lnTo>
                <a:lnTo>
                  <a:pt x="4132755" y="4933805"/>
                </a:lnTo>
                <a:lnTo>
                  <a:pt x="4134157" y="4912169"/>
                </a:lnTo>
                <a:cubicBezTo>
                  <a:pt x="4135919" y="4904359"/>
                  <a:pt x="4136431" y="4896714"/>
                  <a:pt x="4135862" y="4889276"/>
                </a:cubicBezTo>
                <a:lnTo>
                  <a:pt x="4135862" y="4889275"/>
                </a:lnTo>
                <a:lnTo>
                  <a:pt x="4131084" y="4867614"/>
                </a:lnTo>
                <a:lnTo>
                  <a:pt x="4128333" y="4863343"/>
                </a:lnTo>
                <a:lnTo>
                  <a:pt x="4126583" y="4857317"/>
                </a:lnTo>
                <a:cubicBezTo>
                  <a:pt x="4121440" y="4847214"/>
                  <a:pt x="4114439" y="4837703"/>
                  <a:pt x="4106152" y="4828916"/>
                </a:cubicBezTo>
                <a:lnTo>
                  <a:pt x="4091316" y="4800483"/>
                </a:lnTo>
                <a:lnTo>
                  <a:pt x="4092625" y="4767765"/>
                </a:lnTo>
                <a:cubicBezTo>
                  <a:pt x="4098531" y="4738236"/>
                  <a:pt x="4098913" y="4707565"/>
                  <a:pt x="4102532" y="4677656"/>
                </a:cubicBezTo>
                <a:cubicBezTo>
                  <a:pt x="4103294" y="4671177"/>
                  <a:pt x="4105962" y="4662987"/>
                  <a:pt x="4110534" y="4659175"/>
                </a:cubicBezTo>
                <a:cubicBezTo>
                  <a:pt x="4167304" y="4612501"/>
                  <a:pt x="4167876" y="4546777"/>
                  <a:pt x="4170544" y="4482005"/>
                </a:cubicBezTo>
                <a:cubicBezTo>
                  <a:pt x="4172258" y="4442762"/>
                  <a:pt x="4172258" y="4403326"/>
                  <a:pt x="4171306" y="4363891"/>
                </a:cubicBezTo>
                <a:lnTo>
                  <a:pt x="4171306" y="4363890"/>
                </a:lnTo>
                <a:cubicBezTo>
                  <a:pt x="4171114" y="4350554"/>
                  <a:pt x="4168066" y="4336457"/>
                  <a:pt x="4162352" y="4324645"/>
                </a:cubicBezTo>
                <a:cubicBezTo>
                  <a:pt x="4150349" y="4300070"/>
                  <a:pt x="4134729" y="4277401"/>
                  <a:pt x="4122536" y="4253014"/>
                </a:cubicBezTo>
                <a:close/>
                <a:moveTo>
                  <a:pt x="4113010" y="4165383"/>
                </a:moveTo>
                <a:lnTo>
                  <a:pt x="4113010" y="4165384"/>
                </a:lnTo>
                <a:lnTo>
                  <a:pt x="4116915" y="4192388"/>
                </a:lnTo>
                <a:lnTo>
                  <a:pt x="4116915" y="4192387"/>
                </a:lnTo>
                <a:cubicBezTo>
                  <a:pt x="4117011" y="4182767"/>
                  <a:pt x="4116439" y="4173480"/>
                  <a:pt x="4113010" y="4165383"/>
                </a:cubicBezTo>
                <a:close/>
                <a:moveTo>
                  <a:pt x="4100628" y="3885338"/>
                </a:moveTo>
                <a:lnTo>
                  <a:pt x="4100628" y="3885339"/>
                </a:lnTo>
                <a:cubicBezTo>
                  <a:pt x="4110344" y="3897722"/>
                  <a:pt x="4117750" y="3910319"/>
                  <a:pt x="4123009" y="3923125"/>
                </a:cubicBezTo>
                <a:lnTo>
                  <a:pt x="4132513" y="3962160"/>
                </a:lnTo>
                <a:lnTo>
                  <a:pt x="4116821" y="4043838"/>
                </a:lnTo>
                <a:lnTo>
                  <a:pt x="4116820" y="4043839"/>
                </a:lnTo>
                <a:cubicBezTo>
                  <a:pt x="4108057" y="4063842"/>
                  <a:pt x="4102675" y="4083702"/>
                  <a:pt x="4101699" y="4103825"/>
                </a:cubicBezTo>
                <a:lnTo>
                  <a:pt x="4101699" y="4103826"/>
                </a:lnTo>
                <a:lnTo>
                  <a:pt x="4103666" y="4134255"/>
                </a:lnTo>
                <a:lnTo>
                  <a:pt x="4113010" y="4165382"/>
                </a:lnTo>
                <a:lnTo>
                  <a:pt x="4101699" y="4103826"/>
                </a:lnTo>
                <a:lnTo>
                  <a:pt x="4116820" y="4043840"/>
                </a:lnTo>
                <a:lnTo>
                  <a:pt x="4116821" y="4043838"/>
                </a:lnTo>
                <a:lnTo>
                  <a:pt x="4130123" y="4002410"/>
                </a:lnTo>
                <a:lnTo>
                  <a:pt x="4132513" y="3962160"/>
                </a:lnTo>
                <a:lnTo>
                  <a:pt x="4132513" y="3962159"/>
                </a:lnTo>
                <a:cubicBezTo>
                  <a:pt x="4130251" y="3935727"/>
                  <a:pt x="4120060" y="3910104"/>
                  <a:pt x="4100628" y="3885338"/>
                </a:cubicBezTo>
                <a:close/>
                <a:moveTo>
                  <a:pt x="4115391" y="3670561"/>
                </a:moveTo>
                <a:lnTo>
                  <a:pt x="4117820" y="3680164"/>
                </a:lnTo>
                <a:lnTo>
                  <a:pt x="4113772" y="3734837"/>
                </a:lnTo>
                <a:lnTo>
                  <a:pt x="4113772" y="3734838"/>
                </a:lnTo>
                <a:cubicBezTo>
                  <a:pt x="4112820" y="3741316"/>
                  <a:pt x="4111486" y="3749126"/>
                  <a:pt x="4114154" y="3754653"/>
                </a:cubicBezTo>
                <a:lnTo>
                  <a:pt x="4120511" y="3789776"/>
                </a:lnTo>
                <a:lnTo>
                  <a:pt x="4105580" y="3822472"/>
                </a:lnTo>
                <a:cubicBezTo>
                  <a:pt x="4098532" y="3831902"/>
                  <a:pt x="4092912" y="3842046"/>
                  <a:pt x="4091245" y="3852619"/>
                </a:cubicBezTo>
                <a:lnTo>
                  <a:pt x="4091245" y="3852620"/>
                </a:lnTo>
                <a:lnTo>
                  <a:pt x="4092025" y="3868764"/>
                </a:lnTo>
                <a:lnTo>
                  <a:pt x="4100628" y="3885337"/>
                </a:lnTo>
                <a:lnTo>
                  <a:pt x="4091245" y="3852620"/>
                </a:lnTo>
                <a:lnTo>
                  <a:pt x="4105580" y="3822473"/>
                </a:lnTo>
                <a:cubicBezTo>
                  <a:pt x="4113772" y="3811614"/>
                  <a:pt x="4118916" y="3800897"/>
                  <a:pt x="4120511" y="3789777"/>
                </a:cubicBezTo>
                <a:lnTo>
                  <a:pt x="4120511" y="3789776"/>
                </a:lnTo>
                <a:cubicBezTo>
                  <a:pt x="4122107" y="3778655"/>
                  <a:pt x="4120154" y="3767130"/>
                  <a:pt x="4114154" y="3754652"/>
                </a:cubicBezTo>
                <a:lnTo>
                  <a:pt x="4113772" y="3734838"/>
                </a:lnTo>
                <a:lnTo>
                  <a:pt x="4117820" y="3680164"/>
                </a:lnTo>
                <a:lnTo>
                  <a:pt x="4117820" y="3680163"/>
                </a:lnTo>
                <a:close/>
                <a:moveTo>
                  <a:pt x="4185711" y="2836172"/>
                </a:moveTo>
                <a:lnTo>
                  <a:pt x="4177020" y="2848793"/>
                </a:lnTo>
                <a:cubicBezTo>
                  <a:pt x="4172020" y="2865010"/>
                  <a:pt x="4166162" y="2881307"/>
                  <a:pt x="4161416" y="2897785"/>
                </a:cubicBezTo>
                <a:lnTo>
                  <a:pt x="4160387" y="2903551"/>
                </a:lnTo>
                <a:lnTo>
                  <a:pt x="4157113" y="2914328"/>
                </a:lnTo>
                <a:lnTo>
                  <a:pt x="4152482" y="2947859"/>
                </a:lnTo>
                <a:lnTo>
                  <a:pt x="4152481" y="2947862"/>
                </a:lnTo>
                <a:lnTo>
                  <a:pt x="4152481" y="2947863"/>
                </a:lnTo>
                <a:cubicBezTo>
                  <a:pt x="4152112" y="2959157"/>
                  <a:pt x="4153112" y="2970576"/>
                  <a:pt x="4156065" y="2982149"/>
                </a:cubicBezTo>
                <a:lnTo>
                  <a:pt x="4167758" y="3077402"/>
                </a:lnTo>
                <a:lnTo>
                  <a:pt x="4155303" y="3172654"/>
                </a:lnTo>
                <a:cubicBezTo>
                  <a:pt x="4129394" y="3276480"/>
                  <a:pt x="4101962" y="3380305"/>
                  <a:pt x="4107676" y="3489467"/>
                </a:cubicBezTo>
                <a:cubicBezTo>
                  <a:pt x="4108628" y="3507563"/>
                  <a:pt x="4097007" y="3529090"/>
                  <a:pt x="4085577" y="3544713"/>
                </a:cubicBezTo>
                <a:cubicBezTo>
                  <a:pt x="4074719" y="3559668"/>
                  <a:pt x="4068860" y="3566811"/>
                  <a:pt x="4067955" y="3574408"/>
                </a:cubicBezTo>
                <a:lnTo>
                  <a:pt x="4067956" y="3574408"/>
                </a:lnTo>
                <a:lnTo>
                  <a:pt x="4067955" y="3574409"/>
                </a:lnTo>
                <a:cubicBezTo>
                  <a:pt x="4067050" y="3582005"/>
                  <a:pt x="4071099" y="3590054"/>
                  <a:pt x="4080053" y="3606818"/>
                </a:cubicBezTo>
                <a:cubicBezTo>
                  <a:pt x="4084435" y="3614820"/>
                  <a:pt x="4087101" y="3624726"/>
                  <a:pt x="4093579" y="3630633"/>
                </a:cubicBezTo>
                <a:lnTo>
                  <a:pt x="4109452" y="3651926"/>
                </a:lnTo>
                <a:lnTo>
                  <a:pt x="4093579" y="3630632"/>
                </a:lnTo>
                <a:cubicBezTo>
                  <a:pt x="4087101" y="3624725"/>
                  <a:pt x="4084435" y="3614819"/>
                  <a:pt x="4080053" y="3606817"/>
                </a:cubicBezTo>
                <a:cubicBezTo>
                  <a:pt x="4075576" y="3598435"/>
                  <a:pt x="4072325" y="3592232"/>
                  <a:pt x="4070307" y="3587174"/>
                </a:cubicBezTo>
                <a:lnTo>
                  <a:pt x="4067956" y="3574408"/>
                </a:lnTo>
                <a:lnTo>
                  <a:pt x="4073034" y="3562321"/>
                </a:lnTo>
                <a:cubicBezTo>
                  <a:pt x="4075969" y="3557716"/>
                  <a:pt x="4080148" y="3552191"/>
                  <a:pt x="4085577" y="3544714"/>
                </a:cubicBezTo>
                <a:cubicBezTo>
                  <a:pt x="4097007" y="3529091"/>
                  <a:pt x="4108628" y="3507564"/>
                  <a:pt x="4107676" y="3489468"/>
                </a:cubicBezTo>
                <a:cubicBezTo>
                  <a:pt x="4101962" y="3380306"/>
                  <a:pt x="4129394" y="3276481"/>
                  <a:pt x="4155303" y="3172655"/>
                </a:cubicBezTo>
                <a:cubicBezTo>
                  <a:pt x="4163305" y="3140650"/>
                  <a:pt x="4167543" y="3109026"/>
                  <a:pt x="4167758" y="3077402"/>
                </a:cubicBezTo>
                <a:lnTo>
                  <a:pt x="4167758" y="3077401"/>
                </a:lnTo>
                <a:cubicBezTo>
                  <a:pt x="4167972" y="3045777"/>
                  <a:pt x="4164162" y="3014153"/>
                  <a:pt x="4156065" y="2982148"/>
                </a:cubicBezTo>
                <a:lnTo>
                  <a:pt x="4152481" y="2947863"/>
                </a:lnTo>
                <a:lnTo>
                  <a:pt x="4152482" y="2947859"/>
                </a:lnTo>
                <a:lnTo>
                  <a:pt x="4160387" y="2903551"/>
                </a:lnTo>
                <a:lnTo>
                  <a:pt x="4177020" y="2848794"/>
                </a:lnTo>
                <a:cubicBezTo>
                  <a:pt x="4178353" y="2844317"/>
                  <a:pt x="4181639" y="2839983"/>
                  <a:pt x="4185711" y="2836173"/>
                </a:cubicBezTo>
                <a:close/>
                <a:moveTo>
                  <a:pt x="3701225" y="1508458"/>
                </a:moveTo>
                <a:lnTo>
                  <a:pt x="3673131" y="1596214"/>
                </a:lnTo>
                <a:cubicBezTo>
                  <a:pt x="3670654" y="1604979"/>
                  <a:pt x="3672179" y="1615837"/>
                  <a:pt x="3675036" y="1624981"/>
                </a:cubicBezTo>
                <a:cubicBezTo>
                  <a:pt x="3684752" y="1656224"/>
                  <a:pt x="3709137" y="1676037"/>
                  <a:pt x="3731617" y="1697754"/>
                </a:cubicBezTo>
                <a:cubicBezTo>
                  <a:pt x="3741524" y="1707280"/>
                  <a:pt x="3748572" y="1720424"/>
                  <a:pt x="3754286" y="1733189"/>
                </a:cubicBezTo>
                <a:cubicBezTo>
                  <a:pt x="3768957" y="1766336"/>
                  <a:pt x="3782101" y="1800247"/>
                  <a:pt x="3796007" y="1833776"/>
                </a:cubicBezTo>
                <a:cubicBezTo>
                  <a:pt x="3797341" y="1837014"/>
                  <a:pt x="3800770" y="1839680"/>
                  <a:pt x="3803628" y="1842159"/>
                </a:cubicBezTo>
                <a:cubicBezTo>
                  <a:pt x="3833729" y="1866923"/>
                  <a:pt x="3864018" y="1891498"/>
                  <a:pt x="3894119" y="1916455"/>
                </a:cubicBezTo>
                <a:cubicBezTo>
                  <a:pt x="3899833" y="1921217"/>
                  <a:pt x="3904025" y="1928077"/>
                  <a:pt x="3909549" y="1933220"/>
                </a:cubicBezTo>
                <a:cubicBezTo>
                  <a:pt x="3917169" y="1940460"/>
                  <a:pt x="3924410" y="1949604"/>
                  <a:pt x="3933554" y="1953414"/>
                </a:cubicBezTo>
                <a:cubicBezTo>
                  <a:pt x="3962319" y="1965225"/>
                  <a:pt x="3974703" y="1987895"/>
                  <a:pt x="3980037" y="2016470"/>
                </a:cubicBezTo>
                <a:cubicBezTo>
                  <a:pt x="3984990" y="2042571"/>
                  <a:pt x="3989182" y="2068670"/>
                  <a:pt x="3994896" y="2094579"/>
                </a:cubicBezTo>
                <a:cubicBezTo>
                  <a:pt x="4001754" y="2126202"/>
                  <a:pt x="4009184" y="2157637"/>
                  <a:pt x="4017567" y="2188880"/>
                </a:cubicBezTo>
                <a:cubicBezTo>
                  <a:pt x="4021187" y="2202405"/>
                  <a:pt x="4025377" y="2216693"/>
                  <a:pt x="4032807" y="2228315"/>
                </a:cubicBezTo>
                <a:cubicBezTo>
                  <a:pt x="4053382" y="2260891"/>
                  <a:pt x="4067288" y="2295754"/>
                  <a:pt x="4061764" y="2334045"/>
                </a:cubicBezTo>
                <a:cubicBezTo>
                  <a:pt x="4057382" y="2364716"/>
                  <a:pt x="4068622" y="2390435"/>
                  <a:pt x="4086149" y="2409486"/>
                </a:cubicBezTo>
                <a:cubicBezTo>
                  <a:pt x="4094103" y="2418155"/>
                  <a:pt x="4099616" y="2426977"/>
                  <a:pt x="4103250" y="2435913"/>
                </a:cubicBezTo>
                <a:lnTo>
                  <a:pt x="4109081" y="2463018"/>
                </a:lnTo>
                <a:lnTo>
                  <a:pt x="4109080" y="2463031"/>
                </a:lnTo>
                <a:lnTo>
                  <a:pt x="4100439" y="2518262"/>
                </a:lnTo>
                <a:lnTo>
                  <a:pt x="4100438" y="2518264"/>
                </a:lnTo>
                <a:cubicBezTo>
                  <a:pt x="4097771" y="2527790"/>
                  <a:pt x="4096627" y="2536458"/>
                  <a:pt x="4096794" y="2545006"/>
                </a:cubicBezTo>
                <a:lnTo>
                  <a:pt x="4096794" y="2545007"/>
                </a:lnTo>
                <a:cubicBezTo>
                  <a:pt x="4096960" y="2553556"/>
                  <a:pt x="4098437" y="2561986"/>
                  <a:pt x="4101008" y="2571035"/>
                </a:cubicBezTo>
                <a:cubicBezTo>
                  <a:pt x="4113010" y="2612946"/>
                  <a:pt x="4145587" y="2640951"/>
                  <a:pt x="4174162" y="2668002"/>
                </a:cubicBezTo>
                <a:cubicBezTo>
                  <a:pt x="4198547" y="2691055"/>
                  <a:pt x="4212264" y="2716964"/>
                  <a:pt x="4222552" y="2745349"/>
                </a:cubicBezTo>
                <a:lnTo>
                  <a:pt x="4222553" y="2745352"/>
                </a:lnTo>
                <a:lnTo>
                  <a:pt x="4228473" y="2778006"/>
                </a:lnTo>
                <a:lnTo>
                  <a:pt x="4228053" y="2785440"/>
                </a:lnTo>
                <a:lnTo>
                  <a:pt x="4217974" y="2811780"/>
                </a:lnTo>
                <a:lnTo>
                  <a:pt x="4217970" y="2811787"/>
                </a:lnTo>
                <a:lnTo>
                  <a:pt x="4217971" y="2811787"/>
                </a:lnTo>
                <a:lnTo>
                  <a:pt x="4217974" y="2811780"/>
                </a:lnTo>
                <a:lnTo>
                  <a:pt x="4227624" y="2793023"/>
                </a:lnTo>
                <a:lnTo>
                  <a:pt x="4228053" y="2785440"/>
                </a:lnTo>
                <a:lnTo>
                  <a:pt x="4229253" y="2782305"/>
                </a:lnTo>
                <a:lnTo>
                  <a:pt x="4228473" y="2778006"/>
                </a:lnTo>
                <a:lnTo>
                  <a:pt x="4228883" y="2770757"/>
                </a:lnTo>
                <a:lnTo>
                  <a:pt x="4222553" y="2745352"/>
                </a:lnTo>
                <a:lnTo>
                  <a:pt x="4222552" y="2745348"/>
                </a:lnTo>
                <a:cubicBezTo>
                  <a:pt x="4212264" y="2716963"/>
                  <a:pt x="4198547" y="2691054"/>
                  <a:pt x="4174162" y="2668001"/>
                </a:cubicBezTo>
                <a:cubicBezTo>
                  <a:pt x="4145587" y="2640950"/>
                  <a:pt x="4113010" y="2612945"/>
                  <a:pt x="4101008" y="2571034"/>
                </a:cubicBezTo>
                <a:lnTo>
                  <a:pt x="4096794" y="2545007"/>
                </a:lnTo>
                <a:lnTo>
                  <a:pt x="4100438" y="2518265"/>
                </a:lnTo>
                <a:lnTo>
                  <a:pt x="4100439" y="2518262"/>
                </a:lnTo>
                <a:lnTo>
                  <a:pt x="4107019" y="2490551"/>
                </a:lnTo>
                <a:lnTo>
                  <a:pt x="4109080" y="2463031"/>
                </a:lnTo>
                <a:lnTo>
                  <a:pt x="4109082" y="2463019"/>
                </a:lnTo>
                <a:lnTo>
                  <a:pt x="4109081" y="2463018"/>
                </a:lnTo>
                <a:lnTo>
                  <a:pt x="4109082" y="2463018"/>
                </a:lnTo>
                <a:cubicBezTo>
                  <a:pt x="4108200" y="2444777"/>
                  <a:pt x="4102057" y="2426822"/>
                  <a:pt x="4086149" y="2409485"/>
                </a:cubicBezTo>
                <a:cubicBezTo>
                  <a:pt x="4068622" y="2390434"/>
                  <a:pt x="4057382" y="2364715"/>
                  <a:pt x="4061764" y="2334044"/>
                </a:cubicBezTo>
                <a:cubicBezTo>
                  <a:pt x="4067288" y="2295753"/>
                  <a:pt x="4053382" y="2260890"/>
                  <a:pt x="4032807" y="2228314"/>
                </a:cubicBezTo>
                <a:cubicBezTo>
                  <a:pt x="4025377" y="2216692"/>
                  <a:pt x="4021187" y="2202404"/>
                  <a:pt x="4017567" y="2188879"/>
                </a:cubicBezTo>
                <a:cubicBezTo>
                  <a:pt x="4009184" y="2157636"/>
                  <a:pt x="4001754" y="2126201"/>
                  <a:pt x="3994896" y="2094578"/>
                </a:cubicBezTo>
                <a:cubicBezTo>
                  <a:pt x="3989182" y="2068669"/>
                  <a:pt x="3984990" y="2042570"/>
                  <a:pt x="3980037" y="2016469"/>
                </a:cubicBezTo>
                <a:cubicBezTo>
                  <a:pt x="3974703" y="1987894"/>
                  <a:pt x="3962319" y="1965224"/>
                  <a:pt x="3933554" y="1953413"/>
                </a:cubicBezTo>
                <a:cubicBezTo>
                  <a:pt x="3924410" y="1949603"/>
                  <a:pt x="3917169" y="1940459"/>
                  <a:pt x="3909549" y="1933219"/>
                </a:cubicBezTo>
                <a:cubicBezTo>
                  <a:pt x="3904025" y="1928076"/>
                  <a:pt x="3899833" y="1921216"/>
                  <a:pt x="3894119" y="1916454"/>
                </a:cubicBezTo>
                <a:cubicBezTo>
                  <a:pt x="3864018" y="1891497"/>
                  <a:pt x="3833729" y="1866922"/>
                  <a:pt x="3803628" y="1842158"/>
                </a:cubicBezTo>
                <a:cubicBezTo>
                  <a:pt x="3800770" y="1839679"/>
                  <a:pt x="3797341" y="1837013"/>
                  <a:pt x="3796007" y="1833775"/>
                </a:cubicBezTo>
                <a:cubicBezTo>
                  <a:pt x="3782101" y="1800246"/>
                  <a:pt x="3768958" y="1766335"/>
                  <a:pt x="3754286" y="1733188"/>
                </a:cubicBezTo>
                <a:cubicBezTo>
                  <a:pt x="3748572" y="1720423"/>
                  <a:pt x="3741524" y="1707279"/>
                  <a:pt x="3731618" y="1697753"/>
                </a:cubicBezTo>
                <a:cubicBezTo>
                  <a:pt x="3709138" y="1676036"/>
                  <a:pt x="3684752" y="1656223"/>
                  <a:pt x="3675036" y="1624980"/>
                </a:cubicBezTo>
                <a:cubicBezTo>
                  <a:pt x="3672180" y="1615836"/>
                  <a:pt x="3670655" y="1604978"/>
                  <a:pt x="3673132" y="1596213"/>
                </a:cubicBezTo>
                <a:close/>
                <a:moveTo>
                  <a:pt x="3719830" y="1459073"/>
                </a:moveTo>
                <a:lnTo>
                  <a:pt x="3719829" y="1459074"/>
                </a:lnTo>
                <a:lnTo>
                  <a:pt x="3710612" y="1481572"/>
                </a:lnTo>
                <a:close/>
                <a:moveTo>
                  <a:pt x="3739023" y="1268758"/>
                </a:moveTo>
                <a:cubicBezTo>
                  <a:pt x="3739475" y="1275402"/>
                  <a:pt x="3741047" y="1281689"/>
                  <a:pt x="3744190" y="1286070"/>
                </a:cubicBezTo>
                <a:cubicBezTo>
                  <a:pt x="3758763" y="1306930"/>
                  <a:pt x="3765003" y="1328553"/>
                  <a:pt x="3766527" y="1350628"/>
                </a:cubicBezTo>
                <a:lnTo>
                  <a:pt x="3760933" y="1413840"/>
                </a:lnTo>
                <a:lnTo>
                  <a:pt x="3766528" y="1350627"/>
                </a:lnTo>
                <a:cubicBezTo>
                  <a:pt x="3765003" y="1328552"/>
                  <a:pt x="3758764" y="1306930"/>
                  <a:pt x="3744190" y="1286069"/>
                </a:cubicBezTo>
                <a:close/>
                <a:moveTo>
                  <a:pt x="3680752" y="773035"/>
                </a:moveTo>
                <a:lnTo>
                  <a:pt x="3680752" y="773036"/>
                </a:lnTo>
                <a:cubicBezTo>
                  <a:pt x="3683038" y="800277"/>
                  <a:pt x="3686276" y="827330"/>
                  <a:pt x="3688752" y="854380"/>
                </a:cubicBezTo>
                <a:cubicBezTo>
                  <a:pt x="3691038" y="878957"/>
                  <a:pt x="3691800" y="903723"/>
                  <a:pt x="3719805" y="915344"/>
                </a:cubicBezTo>
                <a:cubicBezTo>
                  <a:pt x="3724187" y="917060"/>
                  <a:pt x="3727425" y="922774"/>
                  <a:pt x="3730283" y="927156"/>
                </a:cubicBezTo>
                <a:cubicBezTo>
                  <a:pt x="3774291" y="994786"/>
                  <a:pt x="3773147" y="1030981"/>
                  <a:pt x="3726663" y="1097088"/>
                </a:cubicBezTo>
                <a:cubicBezTo>
                  <a:pt x="3721901" y="1103946"/>
                  <a:pt x="3718471" y="1118614"/>
                  <a:pt x="3722281" y="1123186"/>
                </a:cubicBezTo>
                <a:cubicBezTo>
                  <a:pt x="3738093" y="1142618"/>
                  <a:pt x="3745142" y="1162954"/>
                  <a:pt x="3747000" y="1184029"/>
                </a:cubicBezTo>
                <a:cubicBezTo>
                  <a:pt x="3745142" y="1162954"/>
                  <a:pt x="3738094" y="1142617"/>
                  <a:pt x="3722282" y="1123185"/>
                </a:cubicBezTo>
                <a:cubicBezTo>
                  <a:pt x="3718472" y="1118613"/>
                  <a:pt x="3721902" y="1103945"/>
                  <a:pt x="3726664" y="1097087"/>
                </a:cubicBezTo>
                <a:cubicBezTo>
                  <a:pt x="3773148" y="1030980"/>
                  <a:pt x="3774292" y="994785"/>
                  <a:pt x="3730284" y="927155"/>
                </a:cubicBezTo>
                <a:cubicBezTo>
                  <a:pt x="3727426" y="922773"/>
                  <a:pt x="3724188" y="917059"/>
                  <a:pt x="3719806" y="915343"/>
                </a:cubicBezTo>
                <a:cubicBezTo>
                  <a:pt x="3691800" y="903722"/>
                  <a:pt x="3691038" y="878956"/>
                  <a:pt x="3688752" y="854379"/>
                </a:cubicBezTo>
                <a:close/>
                <a:moveTo>
                  <a:pt x="3736153" y="517851"/>
                </a:moveTo>
                <a:lnTo>
                  <a:pt x="3727235" y="556048"/>
                </a:lnTo>
                <a:cubicBezTo>
                  <a:pt x="3725139" y="564049"/>
                  <a:pt x="3719615" y="572623"/>
                  <a:pt x="3720757" y="580051"/>
                </a:cubicBezTo>
                <a:cubicBezTo>
                  <a:pt x="3724091" y="601579"/>
                  <a:pt x="3721662" y="622201"/>
                  <a:pt x="3717376" y="642538"/>
                </a:cubicBezTo>
                <a:lnTo>
                  <a:pt x="3704853" y="694928"/>
                </a:lnTo>
                <a:lnTo>
                  <a:pt x="3717377" y="642537"/>
                </a:lnTo>
                <a:cubicBezTo>
                  <a:pt x="3721663" y="622201"/>
                  <a:pt x="3724092" y="601578"/>
                  <a:pt x="3720758" y="580050"/>
                </a:cubicBezTo>
                <a:cubicBezTo>
                  <a:pt x="3719616" y="572622"/>
                  <a:pt x="3725140" y="564048"/>
                  <a:pt x="3727236" y="556047"/>
                </a:cubicBezTo>
                <a:close/>
                <a:moveTo>
                  <a:pt x="3749448" y="298169"/>
                </a:moveTo>
                <a:lnTo>
                  <a:pt x="3734666" y="313533"/>
                </a:lnTo>
                <a:lnTo>
                  <a:pt x="3734666" y="313533"/>
                </a:lnTo>
                <a:lnTo>
                  <a:pt x="3734665" y="313534"/>
                </a:lnTo>
                <a:cubicBezTo>
                  <a:pt x="3730473" y="316390"/>
                  <a:pt x="3732759" y="330299"/>
                  <a:pt x="3734093" y="338871"/>
                </a:cubicBezTo>
                <a:lnTo>
                  <a:pt x="3734100" y="338903"/>
                </a:lnTo>
                <a:lnTo>
                  <a:pt x="3744000" y="395640"/>
                </a:lnTo>
                <a:lnTo>
                  <a:pt x="3740190" y="367328"/>
                </a:lnTo>
                <a:lnTo>
                  <a:pt x="3734100" y="338903"/>
                </a:lnTo>
                <a:lnTo>
                  <a:pt x="3734094" y="338870"/>
                </a:lnTo>
                <a:cubicBezTo>
                  <a:pt x="3733427" y="334584"/>
                  <a:pt x="3732522" y="328964"/>
                  <a:pt x="3732308" y="324058"/>
                </a:cubicBezTo>
                <a:lnTo>
                  <a:pt x="3734666" y="313533"/>
                </a:lnTo>
                <a:close/>
                <a:moveTo>
                  <a:pt x="3756993" y="281568"/>
                </a:moveTo>
                <a:lnTo>
                  <a:pt x="3752098" y="295415"/>
                </a:lnTo>
                <a:lnTo>
                  <a:pt x="3752099" y="295415"/>
                </a:lnTo>
                <a:close/>
                <a:moveTo>
                  <a:pt x="3743673" y="24486"/>
                </a:moveTo>
                <a:lnTo>
                  <a:pt x="3741410" y="74129"/>
                </a:lnTo>
                <a:cubicBezTo>
                  <a:pt x="3742333" y="91492"/>
                  <a:pt x="3744643" y="108703"/>
                  <a:pt x="3747334" y="125861"/>
                </a:cubicBezTo>
                <a:lnTo>
                  <a:pt x="3751729" y="153388"/>
                </a:lnTo>
                <a:lnTo>
                  <a:pt x="3760002" y="228944"/>
                </a:lnTo>
                <a:lnTo>
                  <a:pt x="3755543" y="177271"/>
                </a:lnTo>
                <a:lnTo>
                  <a:pt x="3751729" y="153388"/>
                </a:lnTo>
                <a:lnTo>
                  <a:pt x="3751530" y="151569"/>
                </a:lnTo>
                <a:cubicBezTo>
                  <a:pt x="3747300" y="125876"/>
                  <a:pt x="3742795" y="100174"/>
                  <a:pt x="3741411" y="74129"/>
                </a:cubicBezTo>
                <a:close/>
                <a:moveTo>
                  <a:pt x="3741092" y="0"/>
                </a:moveTo>
                <a:lnTo>
                  <a:pt x="4205201" y="0"/>
                </a:lnTo>
                <a:lnTo>
                  <a:pt x="4204073" y="2817"/>
                </a:lnTo>
                <a:cubicBezTo>
                  <a:pt x="4195691" y="21486"/>
                  <a:pt x="4193023" y="43012"/>
                  <a:pt x="4189974" y="63587"/>
                </a:cubicBezTo>
                <a:cubicBezTo>
                  <a:pt x="4184450" y="101308"/>
                  <a:pt x="4181020" y="139219"/>
                  <a:pt x="4176068" y="176939"/>
                </a:cubicBezTo>
                <a:cubicBezTo>
                  <a:pt x="4174924" y="184941"/>
                  <a:pt x="4172830" y="194085"/>
                  <a:pt x="4168066" y="200182"/>
                </a:cubicBezTo>
                <a:cubicBezTo>
                  <a:pt x="4136061" y="241901"/>
                  <a:pt x="4127108" y="292579"/>
                  <a:pt x="4130154" y="340774"/>
                </a:cubicBezTo>
                <a:cubicBezTo>
                  <a:pt x="4132443" y="378686"/>
                  <a:pt x="4134157" y="415835"/>
                  <a:pt x="4130919" y="453364"/>
                </a:cubicBezTo>
                <a:cubicBezTo>
                  <a:pt x="4130727" y="456222"/>
                  <a:pt x="4131109" y="460032"/>
                  <a:pt x="4132633" y="462126"/>
                </a:cubicBezTo>
                <a:cubicBezTo>
                  <a:pt x="4142729" y="475081"/>
                  <a:pt x="4143491" y="488607"/>
                  <a:pt x="4145205" y="505182"/>
                </a:cubicBezTo>
                <a:cubicBezTo>
                  <a:pt x="4147683" y="528615"/>
                  <a:pt x="4145967" y="550141"/>
                  <a:pt x="4141777" y="571860"/>
                </a:cubicBezTo>
                <a:cubicBezTo>
                  <a:pt x="4138729" y="587672"/>
                  <a:pt x="4132443" y="603673"/>
                  <a:pt x="4124440" y="617772"/>
                </a:cubicBezTo>
                <a:cubicBezTo>
                  <a:pt x="4113200" y="637392"/>
                  <a:pt x="4108820" y="656255"/>
                  <a:pt x="4123678" y="674923"/>
                </a:cubicBezTo>
                <a:cubicBezTo>
                  <a:pt x="4139491" y="695116"/>
                  <a:pt x="4133967" y="717977"/>
                  <a:pt x="4134537" y="740268"/>
                </a:cubicBezTo>
                <a:cubicBezTo>
                  <a:pt x="4134729" y="749982"/>
                  <a:pt x="4134347" y="760270"/>
                  <a:pt x="4136823" y="769605"/>
                </a:cubicBezTo>
                <a:cubicBezTo>
                  <a:pt x="4143873" y="796655"/>
                  <a:pt x="4154541" y="822756"/>
                  <a:pt x="4159303" y="850189"/>
                </a:cubicBezTo>
                <a:cubicBezTo>
                  <a:pt x="4161970" y="865430"/>
                  <a:pt x="4157207" y="882384"/>
                  <a:pt x="4153779" y="898198"/>
                </a:cubicBezTo>
                <a:cubicBezTo>
                  <a:pt x="4150159" y="914200"/>
                  <a:pt x="4144635" y="930011"/>
                  <a:pt x="4138919" y="945444"/>
                </a:cubicBezTo>
                <a:cubicBezTo>
                  <a:pt x="4135109" y="955920"/>
                  <a:pt x="4131489" y="967350"/>
                  <a:pt x="4124630" y="975733"/>
                </a:cubicBezTo>
                <a:cubicBezTo>
                  <a:pt x="4109010" y="994785"/>
                  <a:pt x="4106342" y="1014406"/>
                  <a:pt x="4114534" y="1036887"/>
                </a:cubicBezTo>
                <a:cubicBezTo>
                  <a:pt x="4115868" y="1040315"/>
                  <a:pt x="4115868" y="1044315"/>
                  <a:pt x="4116058" y="1048125"/>
                </a:cubicBezTo>
                <a:cubicBezTo>
                  <a:pt x="4120058" y="1109091"/>
                  <a:pt x="4122536" y="1170051"/>
                  <a:pt x="4128632" y="1230633"/>
                </a:cubicBezTo>
                <a:cubicBezTo>
                  <a:pt x="4131109" y="1255206"/>
                  <a:pt x="4141967" y="1278829"/>
                  <a:pt x="4148825" y="1303024"/>
                </a:cubicBezTo>
                <a:cubicBezTo>
                  <a:pt x="4150159" y="1307978"/>
                  <a:pt x="4152255" y="1313504"/>
                  <a:pt x="4151301" y="1318456"/>
                </a:cubicBezTo>
                <a:cubicBezTo>
                  <a:pt x="4141777" y="1372368"/>
                  <a:pt x="4155683" y="1422854"/>
                  <a:pt x="4173972" y="1472575"/>
                </a:cubicBezTo>
                <a:cubicBezTo>
                  <a:pt x="4175878" y="1477717"/>
                  <a:pt x="4175306" y="1484004"/>
                  <a:pt x="4174924" y="1489720"/>
                </a:cubicBezTo>
                <a:cubicBezTo>
                  <a:pt x="4173592" y="1505724"/>
                  <a:pt x="4166924" y="1523059"/>
                  <a:pt x="4170924" y="1537537"/>
                </a:cubicBezTo>
                <a:cubicBezTo>
                  <a:pt x="4181974" y="1576019"/>
                  <a:pt x="4195309" y="1614120"/>
                  <a:pt x="4212073" y="1650317"/>
                </a:cubicBezTo>
                <a:cubicBezTo>
                  <a:pt x="4229028" y="1687086"/>
                  <a:pt x="4243316" y="1721185"/>
                  <a:pt x="4226173" y="1763287"/>
                </a:cubicBezTo>
                <a:cubicBezTo>
                  <a:pt x="4218932" y="1781194"/>
                  <a:pt x="4224076" y="1804816"/>
                  <a:pt x="4225981" y="1825393"/>
                </a:cubicBezTo>
                <a:cubicBezTo>
                  <a:pt x="4227504" y="1840441"/>
                  <a:pt x="4236078" y="1854920"/>
                  <a:pt x="4236078" y="1869780"/>
                </a:cubicBezTo>
                <a:cubicBezTo>
                  <a:pt x="4236078" y="1909408"/>
                  <a:pt x="4246174" y="1944649"/>
                  <a:pt x="4266749" y="1978940"/>
                </a:cubicBezTo>
                <a:cubicBezTo>
                  <a:pt x="4274749" y="1992279"/>
                  <a:pt x="4269416" y="2013043"/>
                  <a:pt x="4271512" y="2030378"/>
                </a:cubicBezTo>
                <a:cubicBezTo>
                  <a:pt x="4273987" y="2048668"/>
                  <a:pt x="4276274" y="2067525"/>
                  <a:pt x="4281800" y="2085054"/>
                </a:cubicBezTo>
                <a:cubicBezTo>
                  <a:pt x="4296278" y="2130393"/>
                  <a:pt x="4312661" y="2175163"/>
                  <a:pt x="4327901" y="2220312"/>
                </a:cubicBezTo>
                <a:cubicBezTo>
                  <a:pt x="4340476" y="2257459"/>
                  <a:pt x="4330569" y="2294039"/>
                  <a:pt x="4325236" y="2330806"/>
                </a:cubicBezTo>
                <a:cubicBezTo>
                  <a:pt x="4321805" y="2353859"/>
                  <a:pt x="4313613" y="2375383"/>
                  <a:pt x="4325807" y="2401292"/>
                </a:cubicBezTo>
                <a:cubicBezTo>
                  <a:pt x="4337427" y="2426059"/>
                  <a:pt x="4334759" y="2457492"/>
                  <a:pt x="4341047" y="2485307"/>
                </a:cubicBezTo>
                <a:cubicBezTo>
                  <a:pt x="4346380" y="2508742"/>
                  <a:pt x="4354954" y="2531409"/>
                  <a:pt x="4363336" y="2554079"/>
                </a:cubicBezTo>
                <a:cubicBezTo>
                  <a:pt x="4374768" y="2584942"/>
                  <a:pt x="4386767" y="2615421"/>
                  <a:pt x="4381054" y="2649143"/>
                </a:cubicBezTo>
                <a:cubicBezTo>
                  <a:pt x="4374575" y="2687436"/>
                  <a:pt x="4398960" y="2713723"/>
                  <a:pt x="4415154" y="2743826"/>
                </a:cubicBezTo>
                <a:cubicBezTo>
                  <a:pt x="4426202" y="2764590"/>
                  <a:pt x="4434395" y="2787259"/>
                  <a:pt x="4441254" y="2809930"/>
                </a:cubicBezTo>
                <a:cubicBezTo>
                  <a:pt x="4450207" y="2840219"/>
                  <a:pt x="4455542" y="2871462"/>
                  <a:pt x="4464304" y="2901943"/>
                </a:cubicBezTo>
                <a:cubicBezTo>
                  <a:pt x="4477448" y="2948047"/>
                  <a:pt x="4487736" y="2994722"/>
                  <a:pt x="4480497" y="3042728"/>
                </a:cubicBezTo>
                <a:cubicBezTo>
                  <a:pt x="4477259" y="3064827"/>
                  <a:pt x="4477448" y="3085403"/>
                  <a:pt x="4482212" y="3107500"/>
                </a:cubicBezTo>
                <a:cubicBezTo>
                  <a:pt x="4490023" y="3143695"/>
                  <a:pt x="4490976" y="3180844"/>
                  <a:pt x="4520122" y="3209993"/>
                </a:cubicBezTo>
                <a:cubicBezTo>
                  <a:pt x="4530410" y="3220280"/>
                  <a:pt x="4533076" y="3238758"/>
                  <a:pt x="4538410" y="3253809"/>
                </a:cubicBezTo>
                <a:cubicBezTo>
                  <a:pt x="4544699" y="3271145"/>
                  <a:pt x="4541459" y="3283908"/>
                  <a:pt x="4523170" y="3293244"/>
                </a:cubicBezTo>
                <a:cubicBezTo>
                  <a:pt x="4514979" y="3297434"/>
                  <a:pt x="4506978" y="3309437"/>
                  <a:pt x="4505643" y="3318771"/>
                </a:cubicBezTo>
                <a:cubicBezTo>
                  <a:pt x="4501643" y="3346776"/>
                  <a:pt x="4507549" y="3372495"/>
                  <a:pt x="4520504" y="3399546"/>
                </a:cubicBezTo>
                <a:cubicBezTo>
                  <a:pt x="4532697" y="3424883"/>
                  <a:pt x="4531362" y="3456508"/>
                  <a:pt x="4536124" y="3485275"/>
                </a:cubicBezTo>
                <a:cubicBezTo>
                  <a:pt x="4539554" y="3505657"/>
                  <a:pt x="4546602" y="3526042"/>
                  <a:pt x="4546602" y="3546617"/>
                </a:cubicBezTo>
                <a:cubicBezTo>
                  <a:pt x="4546602" y="3572146"/>
                  <a:pt x="4540506" y="3597482"/>
                  <a:pt x="4538221" y="3623201"/>
                </a:cubicBezTo>
                <a:cubicBezTo>
                  <a:pt x="4536316" y="3643204"/>
                  <a:pt x="4537079" y="3663589"/>
                  <a:pt x="4534792" y="3683591"/>
                </a:cubicBezTo>
                <a:cubicBezTo>
                  <a:pt x="4533076" y="3699976"/>
                  <a:pt x="4528696" y="3716168"/>
                  <a:pt x="4525077" y="3732361"/>
                </a:cubicBezTo>
                <a:cubicBezTo>
                  <a:pt x="4523742" y="3738267"/>
                  <a:pt x="4518597" y="3744173"/>
                  <a:pt x="4519359" y="3749506"/>
                </a:cubicBezTo>
                <a:cubicBezTo>
                  <a:pt x="4527552" y="3802467"/>
                  <a:pt x="4490976" y="3840569"/>
                  <a:pt x="4474782" y="3885338"/>
                </a:cubicBezTo>
                <a:cubicBezTo>
                  <a:pt x="4457636" y="3932394"/>
                  <a:pt x="4431347" y="3977925"/>
                  <a:pt x="4439157" y="4030503"/>
                </a:cubicBezTo>
                <a:cubicBezTo>
                  <a:pt x="4443919" y="4062318"/>
                  <a:pt x="4454971" y="4092989"/>
                  <a:pt x="4461639" y="4124614"/>
                </a:cubicBezTo>
                <a:cubicBezTo>
                  <a:pt x="4463924" y="4135854"/>
                  <a:pt x="4463542" y="4148427"/>
                  <a:pt x="4461256" y="4159667"/>
                </a:cubicBezTo>
                <a:cubicBezTo>
                  <a:pt x="4450777" y="4213961"/>
                  <a:pt x="4449253" y="4267493"/>
                  <a:pt x="4466400" y="4320837"/>
                </a:cubicBezTo>
                <a:cubicBezTo>
                  <a:pt x="4469259" y="4329979"/>
                  <a:pt x="4471924" y="4339695"/>
                  <a:pt x="4471924" y="4349222"/>
                </a:cubicBezTo>
                <a:cubicBezTo>
                  <a:pt x="4471924" y="4401419"/>
                  <a:pt x="4467924" y="4452665"/>
                  <a:pt x="4449253" y="4502579"/>
                </a:cubicBezTo>
                <a:cubicBezTo>
                  <a:pt x="4442967" y="4519343"/>
                  <a:pt x="4446967" y="4539728"/>
                  <a:pt x="4445443" y="4558207"/>
                </a:cubicBezTo>
                <a:cubicBezTo>
                  <a:pt x="4444111" y="4575351"/>
                  <a:pt x="4443539" y="4592878"/>
                  <a:pt x="4439157" y="4609452"/>
                </a:cubicBezTo>
                <a:cubicBezTo>
                  <a:pt x="4432681" y="4633647"/>
                  <a:pt x="4431919" y="4656126"/>
                  <a:pt x="4437633" y="4681083"/>
                </a:cubicBezTo>
                <a:cubicBezTo>
                  <a:pt x="4442967" y="4704895"/>
                  <a:pt x="4440301" y="4730614"/>
                  <a:pt x="4440491" y="4755381"/>
                </a:cubicBezTo>
                <a:cubicBezTo>
                  <a:pt x="4440681" y="4783004"/>
                  <a:pt x="4440871" y="4810627"/>
                  <a:pt x="4439919" y="4838250"/>
                </a:cubicBezTo>
                <a:cubicBezTo>
                  <a:pt x="4439539" y="4849300"/>
                  <a:pt x="4431919" y="4861873"/>
                  <a:pt x="4434967" y="4871019"/>
                </a:cubicBezTo>
                <a:cubicBezTo>
                  <a:pt x="4445254" y="4900546"/>
                  <a:pt x="4432872" y="4930075"/>
                  <a:pt x="4438395" y="4959602"/>
                </a:cubicBezTo>
                <a:cubicBezTo>
                  <a:pt x="4441254" y="4974082"/>
                  <a:pt x="4433444" y="4990465"/>
                  <a:pt x="4432681" y="5006086"/>
                </a:cubicBezTo>
                <a:cubicBezTo>
                  <a:pt x="4431347" y="5031614"/>
                  <a:pt x="4431919" y="5057141"/>
                  <a:pt x="4431537" y="5082670"/>
                </a:cubicBezTo>
                <a:cubicBezTo>
                  <a:pt x="4431347" y="5091052"/>
                  <a:pt x="4430585" y="5099245"/>
                  <a:pt x="4430202" y="5107627"/>
                </a:cubicBezTo>
                <a:cubicBezTo>
                  <a:pt x="4429823" y="5115057"/>
                  <a:pt x="4428108" y="5122867"/>
                  <a:pt x="4429440" y="5129916"/>
                </a:cubicBezTo>
                <a:cubicBezTo>
                  <a:pt x="4434205" y="5155445"/>
                  <a:pt x="4442016" y="5180591"/>
                  <a:pt x="4445063" y="5206308"/>
                </a:cubicBezTo>
                <a:cubicBezTo>
                  <a:pt x="4447729" y="5228597"/>
                  <a:pt x="4444111" y="5251650"/>
                  <a:pt x="4446015" y="5274129"/>
                </a:cubicBezTo>
                <a:cubicBezTo>
                  <a:pt x="4449253" y="5313754"/>
                  <a:pt x="4454971" y="5353379"/>
                  <a:pt x="4458589" y="5393005"/>
                </a:cubicBezTo>
                <a:cubicBezTo>
                  <a:pt x="4459351" y="5401579"/>
                  <a:pt x="4454587" y="5410531"/>
                  <a:pt x="4454207" y="5419295"/>
                </a:cubicBezTo>
                <a:cubicBezTo>
                  <a:pt x="4453255" y="5446728"/>
                  <a:pt x="4453063" y="5474161"/>
                  <a:pt x="4452493" y="5501594"/>
                </a:cubicBezTo>
                <a:cubicBezTo>
                  <a:pt x="4452301" y="5517215"/>
                  <a:pt x="4452873" y="5533027"/>
                  <a:pt x="4451160" y="5548460"/>
                </a:cubicBezTo>
                <a:cubicBezTo>
                  <a:pt x="4448873" y="5568842"/>
                  <a:pt x="4445443" y="5587321"/>
                  <a:pt x="4460304" y="5606372"/>
                </a:cubicBezTo>
                <a:cubicBezTo>
                  <a:pt x="4483354" y="5635711"/>
                  <a:pt x="4474400" y="5673050"/>
                  <a:pt x="4479734" y="5706959"/>
                </a:cubicBezTo>
                <a:cubicBezTo>
                  <a:pt x="4481069" y="5715723"/>
                  <a:pt x="4481259" y="5724678"/>
                  <a:pt x="4482782" y="5733440"/>
                </a:cubicBezTo>
                <a:cubicBezTo>
                  <a:pt x="4485641" y="5749634"/>
                  <a:pt x="4488879" y="5765635"/>
                  <a:pt x="4492119" y="5781830"/>
                </a:cubicBezTo>
                <a:cubicBezTo>
                  <a:pt x="4492690" y="5784686"/>
                  <a:pt x="4492881" y="5787924"/>
                  <a:pt x="4493834" y="5790592"/>
                </a:cubicBezTo>
                <a:cubicBezTo>
                  <a:pt x="4501833" y="5815169"/>
                  <a:pt x="4510977" y="5839361"/>
                  <a:pt x="4517455" y="5864318"/>
                </a:cubicBezTo>
                <a:cubicBezTo>
                  <a:pt x="4520695" y="5876511"/>
                  <a:pt x="4521076" y="5890037"/>
                  <a:pt x="4519359" y="5902610"/>
                </a:cubicBezTo>
                <a:cubicBezTo>
                  <a:pt x="4514407" y="5939377"/>
                  <a:pt x="4512311" y="5975764"/>
                  <a:pt x="4519551" y="6012723"/>
                </a:cubicBezTo>
                <a:cubicBezTo>
                  <a:pt x="4522408" y="6027392"/>
                  <a:pt x="4517645" y="6043776"/>
                  <a:pt x="4515931" y="6059397"/>
                </a:cubicBezTo>
                <a:cubicBezTo>
                  <a:pt x="4511360" y="6096736"/>
                  <a:pt x="4506405" y="6134075"/>
                  <a:pt x="4502025" y="6171605"/>
                </a:cubicBezTo>
                <a:cubicBezTo>
                  <a:pt x="4499358" y="6195037"/>
                  <a:pt x="4497833" y="6218660"/>
                  <a:pt x="4495167" y="6242093"/>
                </a:cubicBezTo>
                <a:cubicBezTo>
                  <a:pt x="4491927" y="6269144"/>
                  <a:pt x="4486975" y="6296005"/>
                  <a:pt x="4484306" y="6323058"/>
                </a:cubicBezTo>
                <a:cubicBezTo>
                  <a:pt x="4481259" y="6353919"/>
                  <a:pt x="4480688" y="6384972"/>
                  <a:pt x="4477448" y="6415833"/>
                </a:cubicBezTo>
                <a:cubicBezTo>
                  <a:pt x="4471162" y="6472225"/>
                  <a:pt x="4463733" y="6528424"/>
                  <a:pt x="4456683" y="6584812"/>
                </a:cubicBezTo>
                <a:cubicBezTo>
                  <a:pt x="4449825" y="6639488"/>
                  <a:pt x="4443729" y="6694164"/>
                  <a:pt x="4435157" y="6748458"/>
                </a:cubicBezTo>
                <a:cubicBezTo>
                  <a:pt x="4431537" y="6771319"/>
                  <a:pt x="4421630" y="6793035"/>
                  <a:pt x="4416106" y="6815516"/>
                </a:cubicBezTo>
                <a:lnTo>
                  <a:pt x="4406407" y="6858000"/>
                </a:lnTo>
                <a:lnTo>
                  <a:pt x="4234154" y="6858000"/>
                </a:lnTo>
                <a:lnTo>
                  <a:pt x="0" y="6858000"/>
                </a:lnTo>
                <a:lnTo>
                  <a:pt x="0" y="2"/>
                </a:lnTo>
                <a:lnTo>
                  <a:pt x="3741092" y="1"/>
                </a:lnTo>
                <a:lnTo>
                  <a:pt x="3743810" y="21486"/>
                </a:lnTo>
                <a:close/>
              </a:path>
            </a:pathLst>
          </a:custGeom>
          <a:noFill/>
          <a:effectLst/>
          <a:extLst>
            <a:ext uri="{909E8E84-426E-40DD-AFC4-6F175D3DCCD1}">
              <a14:hiddenFill xmlns:a14="http://schemas.microsoft.com/office/drawing/2010/main">
                <a:solidFill>
                  <a:srgbClr val="FFFFFF"/>
                </a:solidFill>
              </a14:hiddenFill>
            </a:ext>
          </a:extLst>
        </p:spPr>
      </p:pic>
      <p:grpSp>
        <p:nvGrpSpPr>
          <p:cNvPr id="72" name="Group 71">
            <a:extLst>
              <a:ext uri="{FF2B5EF4-FFF2-40B4-BE49-F238E27FC236}">
                <a16:creationId xmlns:a16="http://schemas.microsoft.com/office/drawing/2014/main" id="{54A1C8FD-E5B7-4BEC-A74A-A55FB8EA7CF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697284" y="-1"/>
            <a:ext cx="884241" cy="6858001"/>
            <a:chOff x="3697284" y="-1"/>
            <a:chExt cx="884241" cy="6858001"/>
          </a:xfrm>
          <a:effectLst>
            <a:outerShdw blurRad="381000" dist="152400" algn="l" rotWithShape="0">
              <a:prstClr val="black">
                <a:alpha val="10000"/>
              </a:prstClr>
            </a:outerShdw>
          </a:effectLst>
        </p:grpSpPr>
        <p:sp>
          <p:nvSpPr>
            <p:cNvPr id="73" name="Freeform: Shape 72">
              <a:extLst>
                <a:ext uri="{FF2B5EF4-FFF2-40B4-BE49-F238E27FC236}">
                  <a16:creationId xmlns:a16="http://schemas.microsoft.com/office/drawing/2014/main" id="{B20D202D-5E48-4B15-9AF5-71BED4FCFF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4" name="Freeform: Shape 73">
              <a:extLst>
                <a:ext uri="{FF2B5EF4-FFF2-40B4-BE49-F238E27FC236}">
                  <a16:creationId xmlns:a16="http://schemas.microsoft.com/office/drawing/2014/main" id="{68D6A069-9380-4E59-A0DA-07053EE8E5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11" name="TextBox 10">
            <a:extLst>
              <a:ext uri="{FF2B5EF4-FFF2-40B4-BE49-F238E27FC236}">
                <a16:creationId xmlns:a16="http://schemas.microsoft.com/office/drawing/2014/main" id="{5234DAFF-1850-4D8F-9018-72396A0AC093}"/>
              </a:ext>
            </a:extLst>
          </p:cNvPr>
          <p:cNvSpPr txBox="1"/>
          <p:nvPr/>
        </p:nvSpPr>
        <p:spPr>
          <a:xfrm>
            <a:off x="5175151" y="1507866"/>
            <a:ext cx="6423222" cy="4524315"/>
          </a:xfrm>
          <a:prstGeom prst="rect">
            <a:avLst/>
          </a:prstGeom>
          <a:noFill/>
        </p:spPr>
        <p:txBody>
          <a:bodyPr wrap="square">
            <a:spAutoFit/>
          </a:bodyPr>
          <a:lstStyle/>
          <a:p>
            <a:r>
              <a:rPr lang="en-GB" dirty="0">
                <a:solidFill>
                  <a:schemeClr val="bg1"/>
                </a:solidFill>
              </a:rPr>
              <a:t>Tacitus states that 70,000 men, women and children of all ages were killed. But the true death toll is probably half that. </a:t>
            </a:r>
          </a:p>
          <a:p>
            <a:r>
              <a:rPr lang="en-GB" dirty="0">
                <a:solidFill>
                  <a:schemeClr val="bg1"/>
                </a:solidFill>
              </a:rPr>
              <a:t> Suetonius offered the people of the city safe passage with his army, and while many accepted this offer, Tacitus tells us that the people of Verulamium suffered the same fate as those of Londinium (Annals 33): </a:t>
            </a:r>
          </a:p>
          <a:p>
            <a:endParaRPr lang="en-GB" dirty="0">
              <a:solidFill>
                <a:schemeClr val="bg1"/>
              </a:solidFill>
            </a:endParaRPr>
          </a:p>
          <a:p>
            <a:pPr lvl="1"/>
            <a:r>
              <a:rPr lang="en-GB" dirty="0">
                <a:solidFill>
                  <a:schemeClr val="bg1"/>
                </a:solidFill>
              </a:rPr>
              <a:t>“The laments and tears of the inhabitants, as they implored his protection, found him inflexible: he gave the signal for departure, and embodied in the column those capable of accompanying the march: all who had been detained by the disabilities of sex, by the lassitude of age, or by local attachment, fell into the hands of the enemy. A similar catastrophe was reserved for the municipality of Verulamium.”</a:t>
            </a:r>
          </a:p>
          <a:p>
            <a:endParaRPr lang="en-GB" dirty="0">
              <a:solidFill>
                <a:schemeClr val="bg1"/>
              </a:solidFill>
            </a:endParaRPr>
          </a:p>
        </p:txBody>
      </p:sp>
    </p:spTree>
    <p:extLst>
      <p:ext uri="{BB962C8B-B14F-4D97-AF65-F5344CB8AC3E}">
        <p14:creationId xmlns:p14="http://schemas.microsoft.com/office/powerpoint/2010/main" val="30384472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43" name="Rectangle 133">
            <a:extLst>
              <a:ext uri="{FF2B5EF4-FFF2-40B4-BE49-F238E27FC236}">
                <a16:creationId xmlns:a16="http://schemas.microsoft.com/office/drawing/2014/main" id="{620FDFD2-19AF-4124-A49A-BAC0929B13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F72BD187-1674-4E52-B757-7D3209CBCE6A}"/>
              </a:ext>
            </a:extLst>
          </p:cNvPr>
          <p:cNvSpPr>
            <a:spLocks noChangeArrowheads="1"/>
          </p:cNvSpPr>
          <p:nvPr/>
        </p:nvSpPr>
        <p:spPr bwMode="auto">
          <a:xfrm>
            <a:off x="6912770" y="552749"/>
            <a:ext cx="4391024" cy="132343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t"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000" b="1" i="0" u="none" strike="noStrike" kern="1200" cap="none" normalizeH="0" baseline="0" dirty="0">
                <a:ln>
                  <a:noFill/>
                </a:ln>
                <a:solidFill>
                  <a:schemeClr val="bg1"/>
                </a:solidFill>
                <a:effectLst/>
                <a:latin typeface="+mj-lt"/>
                <a:ea typeface="+mj-ea"/>
                <a:cs typeface="+mj-cs"/>
              </a:rPr>
              <a:t>Roman Lunt and the Iceni Revolt</a:t>
            </a:r>
            <a:endParaRPr kumimoji="0" lang="en-US" altLang="en-US" sz="4000" b="0" i="0" u="none" strike="noStrike" kern="1200" cap="none" normalizeH="0" baseline="0" dirty="0">
              <a:ln>
                <a:noFill/>
              </a:ln>
              <a:solidFill>
                <a:schemeClr val="bg1"/>
              </a:solidFill>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4000" b="0" i="0" u="none" strike="noStrike" kern="1200" cap="none" normalizeH="0" baseline="0" dirty="0">
              <a:ln>
                <a:noFill/>
              </a:ln>
              <a:solidFill>
                <a:schemeClr val="bg1"/>
              </a:solidFill>
              <a:effectLst/>
              <a:latin typeface="+mj-lt"/>
              <a:ea typeface="+mj-ea"/>
              <a:cs typeface="+mj-cs"/>
            </a:endParaRPr>
          </a:p>
        </p:txBody>
      </p:sp>
      <p:pic>
        <p:nvPicPr>
          <p:cNvPr id="6" name="Picture 5">
            <a:extLst>
              <a:ext uri="{FF2B5EF4-FFF2-40B4-BE49-F238E27FC236}">
                <a16:creationId xmlns:a16="http://schemas.microsoft.com/office/drawing/2014/main" id="{D24A46BE-680C-4C7B-802E-5F736616C73A}"/>
              </a:ext>
            </a:extLst>
          </p:cNvPr>
          <p:cNvPicPr>
            <a:picLocks noChangeAspect="1"/>
          </p:cNvPicPr>
          <p:nvPr/>
        </p:nvPicPr>
        <p:blipFill rotWithShape="1">
          <a:blip r:embed="rId2"/>
          <a:srcRect t="2221" r="1" b="1"/>
          <a:stretch/>
        </p:blipFill>
        <p:spPr>
          <a:xfrm>
            <a:off x="20" y="1"/>
            <a:ext cx="6088360" cy="3333749"/>
          </a:xfrm>
          <a:custGeom>
            <a:avLst/>
            <a:gdLst/>
            <a:ahLst/>
            <a:cxnLst/>
            <a:rect l="l" t="t" r="r" b="b"/>
            <a:pathLst>
              <a:path w="6088380" h="3333749">
                <a:moveTo>
                  <a:pt x="0" y="0"/>
                </a:moveTo>
                <a:lnTo>
                  <a:pt x="6088380" y="0"/>
                </a:lnTo>
                <a:lnTo>
                  <a:pt x="6088380" y="2202180"/>
                </a:lnTo>
                <a:lnTo>
                  <a:pt x="5913795" y="3333749"/>
                </a:lnTo>
                <a:lnTo>
                  <a:pt x="0" y="3333749"/>
                </a:lnTo>
                <a:close/>
              </a:path>
            </a:pathLst>
          </a:custGeom>
        </p:spPr>
      </p:pic>
      <p:pic>
        <p:nvPicPr>
          <p:cNvPr id="10241" name="Picture 12">
            <a:extLst>
              <a:ext uri="{FF2B5EF4-FFF2-40B4-BE49-F238E27FC236}">
                <a16:creationId xmlns:a16="http://schemas.microsoft.com/office/drawing/2014/main" id="{C8E424D3-DAE5-49F2-A795-C183B505BEA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 b="2656"/>
          <a:stretch/>
        </p:blipFill>
        <p:spPr bwMode="auto">
          <a:xfrm>
            <a:off x="20" y="3524252"/>
            <a:ext cx="6088360" cy="3333748"/>
          </a:xfrm>
          <a:custGeom>
            <a:avLst/>
            <a:gdLst/>
            <a:ahLst/>
            <a:cxnLst/>
            <a:rect l="l" t="t" r="r" b="b"/>
            <a:pathLst>
              <a:path w="6088380" h="3333748">
                <a:moveTo>
                  <a:pt x="0" y="0"/>
                </a:moveTo>
                <a:lnTo>
                  <a:pt x="5884403" y="0"/>
                </a:lnTo>
                <a:lnTo>
                  <a:pt x="5882640" y="11428"/>
                </a:lnTo>
                <a:lnTo>
                  <a:pt x="5562600" y="1931668"/>
                </a:lnTo>
                <a:lnTo>
                  <a:pt x="6088380" y="3333748"/>
                </a:lnTo>
                <a:lnTo>
                  <a:pt x="0" y="3333748"/>
                </a:lnTo>
                <a:close/>
              </a:path>
            </a:pathLst>
          </a:custGeom>
          <a:noFill/>
          <a:extLst>
            <a:ext uri="{909E8E84-426E-40DD-AFC4-6F175D3DCCD1}">
              <a14:hiddenFill xmlns:a14="http://schemas.microsoft.com/office/drawing/2010/main">
                <a:solidFill>
                  <a:srgbClr val="FFFFFF"/>
                </a:solidFill>
              </a14:hiddenFill>
            </a:ext>
          </a:extLst>
        </p:spPr>
      </p:pic>
      <p:grpSp>
        <p:nvGrpSpPr>
          <p:cNvPr id="10244" name="Group 135">
            <a:extLst>
              <a:ext uri="{FF2B5EF4-FFF2-40B4-BE49-F238E27FC236}">
                <a16:creationId xmlns:a16="http://schemas.microsoft.com/office/drawing/2014/main" id="{7F6F6FC6-9A5F-4E14-8105-15D94914A7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395370" y="544"/>
            <a:ext cx="874716" cy="6857455"/>
            <a:chOff x="5395370" y="544"/>
            <a:chExt cx="874716" cy="6857455"/>
          </a:xfrm>
        </p:grpSpPr>
        <p:sp>
          <p:nvSpPr>
            <p:cNvPr id="137" name="Freeform: Shape 136">
              <a:extLst>
                <a:ext uri="{FF2B5EF4-FFF2-40B4-BE49-F238E27FC236}">
                  <a16:creationId xmlns:a16="http://schemas.microsoft.com/office/drawing/2014/main" id="{2DCFA6DA-C89C-4BD9-A659-4E35D789BF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2404000" y="2991914"/>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8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8"/>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solidFill>
              <a:srgbClr val="FFFFFF"/>
            </a:solidFill>
            <a:ln>
              <a:noFill/>
            </a:ln>
            <a:effectLst>
              <a:outerShdw blurRad="381000" dist="152400" algn="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8" name="Freeform: Shape 137">
              <a:extLst>
                <a:ext uri="{FF2B5EF4-FFF2-40B4-BE49-F238E27FC236}">
                  <a16:creationId xmlns:a16="http://schemas.microsoft.com/office/drawing/2014/main" id="{868AC5BD-C02C-4D96-813D-3C9ABB388E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2404000" y="2991914"/>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7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7"/>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blipFill dpi="0" rotWithShape="1">
              <a:blip r:embed="rId4">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18" name="TextBox 17">
            <a:extLst>
              <a:ext uri="{FF2B5EF4-FFF2-40B4-BE49-F238E27FC236}">
                <a16:creationId xmlns:a16="http://schemas.microsoft.com/office/drawing/2014/main" id="{EB79D1DF-AF6D-44EB-9BA6-C6BD02228D6C}"/>
              </a:ext>
            </a:extLst>
          </p:cNvPr>
          <p:cNvSpPr txBox="1"/>
          <p:nvPr/>
        </p:nvSpPr>
        <p:spPr>
          <a:xfrm>
            <a:off x="6359283" y="1731437"/>
            <a:ext cx="5656505" cy="5078313"/>
          </a:xfrm>
          <a:prstGeom prst="rect">
            <a:avLst/>
          </a:prstGeom>
          <a:noFill/>
        </p:spPr>
        <p:txBody>
          <a:bodyPr wrap="square">
            <a:spAutoFit/>
          </a:bodyPr>
          <a:lstStyle/>
          <a:p>
            <a:r>
              <a:rPr lang="en-GB" dirty="0">
                <a:solidFill>
                  <a:schemeClr val="bg1"/>
                </a:solidFill>
              </a:rPr>
              <a:t>Lunt Roman Fort along Watling Street in modern day Baginton was a Roman military camp built in around AD 60 or 61 to deal with the revolt of Boudica and/or its aftermath. </a:t>
            </a:r>
          </a:p>
          <a:p>
            <a:endParaRPr lang="en-GB" dirty="0">
              <a:solidFill>
                <a:schemeClr val="bg1"/>
              </a:solidFill>
            </a:endParaRPr>
          </a:p>
          <a:p>
            <a:r>
              <a:rPr lang="en-GB" dirty="0">
                <a:solidFill>
                  <a:schemeClr val="bg1"/>
                </a:solidFill>
              </a:rPr>
              <a:t>It was a supply depot or headquarters for an unknown legion or auxiliary unit. </a:t>
            </a:r>
          </a:p>
          <a:p>
            <a:endParaRPr lang="en-GB" dirty="0">
              <a:solidFill>
                <a:schemeClr val="bg1"/>
              </a:solidFill>
            </a:endParaRPr>
          </a:p>
          <a:p>
            <a:r>
              <a:rPr lang="en-GB" dirty="0">
                <a:solidFill>
                  <a:schemeClr val="bg1"/>
                </a:solidFill>
              </a:rPr>
              <a:t>Histories do not know what the Romans called Lunt Fort. The name Lunt was introduced later and refers to trees or a wooded slope.</a:t>
            </a:r>
          </a:p>
          <a:p>
            <a:endParaRPr lang="en-GB" dirty="0">
              <a:solidFill>
                <a:schemeClr val="bg1"/>
              </a:solidFill>
            </a:endParaRPr>
          </a:p>
          <a:p>
            <a:r>
              <a:rPr lang="en-GB" dirty="0">
                <a:solidFill>
                  <a:schemeClr val="bg1"/>
                </a:solidFill>
              </a:rPr>
              <a:t>Historical knowledge comes entirely from archaeology and from how other similar sites were governed and worked.</a:t>
            </a:r>
          </a:p>
          <a:p>
            <a:endParaRPr lang="en-GB" dirty="0">
              <a:solidFill>
                <a:schemeClr val="bg1"/>
              </a:solidFill>
            </a:endParaRPr>
          </a:p>
          <a:p>
            <a:r>
              <a:rPr lang="en-GB" dirty="0">
                <a:solidFill>
                  <a:schemeClr val="bg1"/>
                </a:solidFill>
              </a:rPr>
              <a:t>The gyrus of Lunt (top left) was used to train Roman cavalry horses and the granary held grain for Roman legionaries</a:t>
            </a:r>
          </a:p>
        </p:txBody>
      </p:sp>
    </p:spTree>
    <p:extLst>
      <p:ext uri="{BB962C8B-B14F-4D97-AF65-F5344CB8AC3E}">
        <p14:creationId xmlns:p14="http://schemas.microsoft.com/office/powerpoint/2010/main" val="9278445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267" name="Rectangle 69">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D1A623C6-982B-41E1-A96D-6787E973A3AF}"/>
              </a:ext>
            </a:extLst>
          </p:cNvPr>
          <p:cNvSpPr>
            <a:spLocks noChangeArrowheads="1"/>
          </p:cNvSpPr>
          <p:nvPr/>
        </p:nvSpPr>
        <p:spPr bwMode="auto">
          <a:xfrm>
            <a:off x="5300663" y="896067"/>
            <a:ext cx="6315075" cy="147680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400" b="1" i="0" u="none" strike="noStrike" kern="1200" cap="none" normalizeH="0" baseline="0" dirty="0">
                <a:ln>
                  <a:noFill/>
                </a:ln>
                <a:solidFill>
                  <a:schemeClr val="tx1"/>
                </a:solidFill>
                <a:effectLst/>
                <a:latin typeface="+mj-lt"/>
                <a:ea typeface="+mj-ea"/>
                <a:cs typeface="+mj-cs"/>
              </a:rPr>
              <a:t>The Battle of Watling Street and the Death of Boudica</a:t>
            </a:r>
            <a:endParaRPr kumimoji="0" lang="en-US" altLang="en-US" sz="4400" b="0" i="0" u="none" strike="noStrike" kern="1200" cap="none" normalizeH="0" baseline="0" dirty="0">
              <a:ln>
                <a:noFill/>
              </a:ln>
              <a:solidFill>
                <a:schemeClr val="tx1"/>
              </a:solidFill>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3000" b="0" i="0" u="none" strike="noStrike" kern="1200" cap="none" normalizeH="0" baseline="0" dirty="0">
              <a:ln>
                <a:noFill/>
              </a:ln>
              <a:solidFill>
                <a:schemeClr val="tx1"/>
              </a:solidFill>
              <a:effectLst/>
              <a:latin typeface="+mj-lt"/>
              <a:ea typeface="+mj-ea"/>
              <a:cs typeface="+mj-cs"/>
            </a:endParaRPr>
          </a:p>
        </p:txBody>
      </p:sp>
      <p:pic>
        <p:nvPicPr>
          <p:cNvPr id="11265" name="Picture 13">
            <a:extLst>
              <a:ext uri="{FF2B5EF4-FFF2-40B4-BE49-F238E27FC236}">
                <a16:creationId xmlns:a16="http://schemas.microsoft.com/office/drawing/2014/main" id="{B21732DF-9547-448F-87B8-7EDBC6B26FD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67177" y="1960312"/>
            <a:ext cx="4133374" cy="4644240"/>
          </a:xfrm>
          <a:prstGeom prst="rect">
            <a:avLst/>
          </a:prstGeom>
          <a:noFill/>
          <a:extLst>
            <a:ext uri="{909E8E84-426E-40DD-AFC4-6F175D3DCCD1}">
              <a14:hiddenFill xmlns:a14="http://schemas.microsoft.com/office/drawing/2010/main">
                <a:solidFill>
                  <a:srgbClr val="FFFFFF"/>
                </a:solidFill>
              </a14:hiddenFill>
            </a:ext>
          </a:extLst>
        </p:spPr>
      </p:pic>
      <p:sp>
        <p:nvSpPr>
          <p:cNvPr id="11268" name="sketch line">
            <a:extLst>
              <a:ext uri="{FF2B5EF4-FFF2-40B4-BE49-F238E27FC236}">
                <a16:creationId xmlns:a16="http://schemas.microsoft.com/office/drawing/2014/main" id="{953EE71A-6488-4203-A7C4-77102FD0DC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3912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B291E385-0FE7-4DD8-B0AF-D35FDE3D4B07}"/>
              </a:ext>
            </a:extLst>
          </p:cNvPr>
          <p:cNvSpPr txBox="1"/>
          <p:nvPr/>
        </p:nvSpPr>
        <p:spPr>
          <a:xfrm>
            <a:off x="4500553" y="2501286"/>
            <a:ext cx="7515235" cy="4247317"/>
          </a:xfrm>
          <a:prstGeom prst="rect">
            <a:avLst/>
          </a:prstGeom>
          <a:noFill/>
        </p:spPr>
        <p:txBody>
          <a:bodyPr wrap="square">
            <a:spAutoFit/>
          </a:bodyPr>
          <a:lstStyle/>
          <a:p>
            <a:r>
              <a:rPr lang="en-GB" dirty="0"/>
              <a:t>After sacking Verulamium, Boudica and the British rebels continued marching north. Cassius Dio claims Boudica’s numbers had swelled from 120,000 to 230,000 Britons. Webster suggests that there may have actually been 100,000 Britons.</a:t>
            </a:r>
          </a:p>
          <a:p>
            <a:endParaRPr lang="en-GB" dirty="0"/>
          </a:p>
          <a:p>
            <a:r>
              <a:rPr lang="en-GB" dirty="0"/>
              <a:t>Suetonius marched south with the legionaries from the XIV legions and detachments from two others, including the XX legion. This is estimated 11,000-13,000 Roman legionaries.</a:t>
            </a:r>
          </a:p>
          <a:p>
            <a:endParaRPr lang="en-GB" dirty="0"/>
          </a:p>
          <a:p>
            <a:r>
              <a:rPr lang="en-GB" b="1" dirty="0"/>
              <a:t>The location of Boudica's defeat remains unknown</a:t>
            </a:r>
            <a:r>
              <a:rPr lang="en-GB" dirty="0"/>
              <a:t>. Some historians favour a site somewhere along the Roman road Watling Street, close to High Cross, Leicestershire, on the junction of Watling Street and the Fosse Way. </a:t>
            </a:r>
          </a:p>
          <a:p>
            <a:endParaRPr lang="en-GB" dirty="0"/>
          </a:p>
          <a:p>
            <a:r>
              <a:rPr lang="en-GB" dirty="0"/>
              <a:t>It is possible that the battle took place closer to Coventry with the Lunt Fort supplying the cavalry for the battle. </a:t>
            </a:r>
          </a:p>
        </p:txBody>
      </p:sp>
      <p:sp>
        <p:nvSpPr>
          <p:cNvPr id="14" name="TextBox 13">
            <a:extLst>
              <a:ext uri="{FF2B5EF4-FFF2-40B4-BE49-F238E27FC236}">
                <a16:creationId xmlns:a16="http://schemas.microsoft.com/office/drawing/2014/main" id="{574F34AF-77DA-4FE4-AFEB-1CD77DD05117}"/>
              </a:ext>
            </a:extLst>
          </p:cNvPr>
          <p:cNvSpPr txBox="1"/>
          <p:nvPr/>
        </p:nvSpPr>
        <p:spPr>
          <a:xfrm>
            <a:off x="550764" y="896067"/>
            <a:ext cx="3766199" cy="954107"/>
          </a:xfrm>
          <a:prstGeom prst="rect">
            <a:avLst/>
          </a:prstGeom>
          <a:noFill/>
        </p:spPr>
        <p:txBody>
          <a:bodyPr wrap="square">
            <a:spAutoFit/>
          </a:bodyPr>
          <a:lstStyle/>
          <a:p>
            <a:r>
              <a:rPr lang="en-GB" sz="1400" dirty="0"/>
              <a:t>Map showing the movements of Suetonius and his legions and Boudica and the rebels towards the battle site along Watling Street. Map adapted from Military History Matters. </a:t>
            </a:r>
          </a:p>
        </p:txBody>
      </p:sp>
    </p:spTree>
    <p:extLst>
      <p:ext uri="{BB962C8B-B14F-4D97-AF65-F5344CB8AC3E}">
        <p14:creationId xmlns:p14="http://schemas.microsoft.com/office/powerpoint/2010/main" val="5222317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7C0C89AC-FA8F-423C-B7DF-B108C7D509C7}"/>
              </a:ext>
            </a:extLst>
          </p:cNvPr>
          <p:cNvSpPr>
            <a:spLocks noChangeArrowheads="1"/>
          </p:cNvSpPr>
          <p:nvPr/>
        </p:nvSpPr>
        <p:spPr bwMode="auto">
          <a:xfrm>
            <a:off x="5625548" y="638089"/>
            <a:ext cx="5932468" cy="147680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fontScale="92500"/>
          </a:bodyPr>
          <a:lstStyle/>
          <a:p>
            <a:pPr marL="0" marR="0" lvl="0" indent="0" fontAlgn="base">
              <a:lnSpc>
                <a:spcPct val="90000"/>
              </a:lnSpc>
              <a:spcBef>
                <a:spcPct val="0"/>
              </a:spcBef>
              <a:spcAft>
                <a:spcPts val="600"/>
              </a:spcAft>
              <a:buClrTx/>
              <a:buSzTx/>
              <a:tabLst/>
            </a:pPr>
            <a:r>
              <a:rPr kumimoji="0" lang="en-US" altLang="en-US" sz="4400" b="1" i="0" u="none" strike="noStrike" kern="1200" cap="none" normalizeH="0" baseline="0" dirty="0">
                <a:ln>
                  <a:noFill/>
                </a:ln>
                <a:solidFill>
                  <a:schemeClr val="tx1"/>
                </a:solidFill>
                <a:effectLst/>
                <a:latin typeface="+mj-lt"/>
                <a:ea typeface="+mj-ea"/>
                <a:cs typeface="+mj-cs"/>
              </a:rPr>
              <a:t>The Battle of Watling Street and the Death of Boudica</a:t>
            </a:r>
            <a:endParaRPr kumimoji="0" lang="en-US" altLang="en-US" sz="4400" b="0" i="0" u="none" strike="noStrike" kern="1200" cap="none" normalizeH="0" baseline="0" dirty="0">
              <a:ln>
                <a:noFill/>
              </a:ln>
              <a:solidFill>
                <a:schemeClr val="tx1"/>
              </a:solidFill>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3000" b="0" i="0" u="none" strike="noStrike" kern="1200" cap="none" normalizeH="0" baseline="0" dirty="0">
              <a:ln>
                <a:noFill/>
              </a:ln>
              <a:solidFill>
                <a:schemeClr val="tx1"/>
              </a:solidFill>
              <a:effectLst/>
              <a:latin typeface="+mj-lt"/>
              <a:ea typeface="+mj-ea"/>
              <a:cs typeface="+mj-cs"/>
            </a:endParaRPr>
          </a:p>
        </p:txBody>
      </p:sp>
      <p:pic>
        <p:nvPicPr>
          <p:cNvPr id="12289" name="Picture 14">
            <a:extLst>
              <a:ext uri="{FF2B5EF4-FFF2-40B4-BE49-F238E27FC236}">
                <a16:creationId xmlns:a16="http://schemas.microsoft.com/office/drawing/2014/main" id="{1CC3E009-1E32-431D-A4DF-0506FED517F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17455" y="79239"/>
            <a:ext cx="4323896" cy="6652150"/>
          </a:xfrm>
          <a:prstGeom prst="rect">
            <a:avLst/>
          </a:prstGeom>
          <a:noFill/>
          <a:extLst>
            <a:ext uri="{909E8E84-426E-40DD-AFC4-6F175D3DCCD1}">
              <a14:hiddenFill xmlns:a14="http://schemas.microsoft.com/office/drawing/2010/main">
                <a:solidFill>
                  <a:srgbClr val="FFFFFF"/>
                </a:solidFill>
              </a14:hiddenFill>
            </a:ext>
          </a:extLst>
        </p:spPr>
      </p:pic>
      <p:sp>
        <p:nvSpPr>
          <p:cNvPr id="72" name="sketch line">
            <a:extLst>
              <a:ext uri="{FF2B5EF4-FFF2-40B4-BE49-F238E27FC236}">
                <a16:creationId xmlns:a16="http://schemas.microsoft.com/office/drawing/2014/main" id="{953EE71A-6488-4203-A7C4-77102FD0DC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3912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CDA969F2-D173-4842-BBEE-90E351F279A3}"/>
              </a:ext>
            </a:extLst>
          </p:cNvPr>
          <p:cNvSpPr txBox="1"/>
          <p:nvPr/>
        </p:nvSpPr>
        <p:spPr>
          <a:xfrm>
            <a:off x="4758805" y="2649134"/>
            <a:ext cx="7215739" cy="3693319"/>
          </a:xfrm>
          <a:prstGeom prst="rect">
            <a:avLst/>
          </a:prstGeom>
          <a:noFill/>
        </p:spPr>
        <p:txBody>
          <a:bodyPr wrap="square">
            <a:spAutoFit/>
          </a:bodyPr>
          <a:lstStyle/>
          <a:p>
            <a:r>
              <a:rPr lang="en-GB" dirty="0"/>
              <a:t>Suetonius marching south chose a narrow pass cut off by a forest to the rear. </a:t>
            </a:r>
          </a:p>
          <a:p>
            <a:endParaRPr lang="en-GB" dirty="0"/>
          </a:p>
          <a:p>
            <a:r>
              <a:rPr lang="en-GB" dirty="0"/>
              <a:t>The British rebels fought without armour, only protected by oval shields. They charged towards the Romans on chariots, and after dismounting fought with flat double-edged swords. Meanwhile the Romans fought in full armour  and carried javelins and short swords. </a:t>
            </a:r>
          </a:p>
          <a:p>
            <a:endParaRPr lang="en-GB" dirty="0"/>
          </a:p>
          <a:p>
            <a:r>
              <a:rPr lang="en-GB" dirty="0"/>
              <a:t>The Romans advanced in a wedge-shaped formation, killing the rebels in hand-to-hand combat, their cavalry on the wings. The Britons became caught in the narrow defile and could not use their long swords, and were hemmed in by the women they had placed in wagons on the edges of the battlefield.</a:t>
            </a:r>
          </a:p>
        </p:txBody>
      </p:sp>
    </p:spTree>
    <p:extLst>
      <p:ext uri="{BB962C8B-B14F-4D97-AF65-F5344CB8AC3E}">
        <p14:creationId xmlns:p14="http://schemas.microsoft.com/office/powerpoint/2010/main" val="8944479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7C0C89AC-FA8F-423C-B7DF-B108C7D509C7}"/>
              </a:ext>
            </a:extLst>
          </p:cNvPr>
          <p:cNvSpPr>
            <a:spLocks noChangeArrowheads="1"/>
          </p:cNvSpPr>
          <p:nvPr/>
        </p:nvSpPr>
        <p:spPr bwMode="auto">
          <a:xfrm>
            <a:off x="5625548" y="638089"/>
            <a:ext cx="5932468" cy="147680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fontScale="92500"/>
          </a:bodyPr>
          <a:lstStyle/>
          <a:p>
            <a:pPr marL="0" marR="0" lvl="0" indent="0" fontAlgn="base">
              <a:lnSpc>
                <a:spcPct val="90000"/>
              </a:lnSpc>
              <a:spcBef>
                <a:spcPct val="0"/>
              </a:spcBef>
              <a:spcAft>
                <a:spcPts val="600"/>
              </a:spcAft>
              <a:buClrTx/>
              <a:buSzTx/>
              <a:tabLst/>
            </a:pPr>
            <a:r>
              <a:rPr kumimoji="0" lang="en-US" altLang="en-US" sz="4400" b="1" i="0" u="none" strike="noStrike" kern="1200" cap="none" normalizeH="0" baseline="0" dirty="0">
                <a:ln>
                  <a:noFill/>
                </a:ln>
                <a:solidFill>
                  <a:schemeClr val="tx1"/>
                </a:solidFill>
                <a:effectLst/>
                <a:latin typeface="+mj-lt"/>
                <a:ea typeface="+mj-ea"/>
                <a:cs typeface="+mj-cs"/>
              </a:rPr>
              <a:t>The Battle of Watling Street and the Death of Boudica</a:t>
            </a:r>
            <a:endParaRPr kumimoji="0" lang="en-US" altLang="en-US" sz="4400" b="0" i="0" u="none" strike="noStrike" kern="1200" cap="none" normalizeH="0" baseline="0" dirty="0">
              <a:ln>
                <a:noFill/>
              </a:ln>
              <a:solidFill>
                <a:schemeClr val="tx1"/>
              </a:solidFill>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3000" b="0" i="0" u="none" strike="noStrike" kern="1200" cap="none" normalizeH="0" baseline="0" dirty="0">
              <a:ln>
                <a:noFill/>
              </a:ln>
              <a:solidFill>
                <a:schemeClr val="tx1"/>
              </a:solidFill>
              <a:effectLst/>
              <a:latin typeface="+mj-lt"/>
              <a:ea typeface="+mj-ea"/>
              <a:cs typeface="+mj-cs"/>
            </a:endParaRPr>
          </a:p>
        </p:txBody>
      </p:sp>
      <p:pic>
        <p:nvPicPr>
          <p:cNvPr id="12289" name="Picture 14">
            <a:extLst>
              <a:ext uri="{FF2B5EF4-FFF2-40B4-BE49-F238E27FC236}">
                <a16:creationId xmlns:a16="http://schemas.microsoft.com/office/drawing/2014/main" id="{1CC3E009-1E32-431D-A4DF-0506FED517F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17455" y="79239"/>
            <a:ext cx="4323896" cy="6652150"/>
          </a:xfrm>
          <a:prstGeom prst="rect">
            <a:avLst/>
          </a:prstGeom>
          <a:noFill/>
          <a:extLst>
            <a:ext uri="{909E8E84-426E-40DD-AFC4-6F175D3DCCD1}">
              <a14:hiddenFill xmlns:a14="http://schemas.microsoft.com/office/drawing/2010/main">
                <a:solidFill>
                  <a:srgbClr val="FFFFFF"/>
                </a:solidFill>
              </a14:hiddenFill>
            </a:ext>
          </a:extLst>
        </p:spPr>
      </p:pic>
      <p:sp>
        <p:nvSpPr>
          <p:cNvPr id="72" name="sketch line">
            <a:extLst>
              <a:ext uri="{FF2B5EF4-FFF2-40B4-BE49-F238E27FC236}">
                <a16:creationId xmlns:a16="http://schemas.microsoft.com/office/drawing/2014/main" id="{953EE71A-6488-4203-A7C4-77102FD0DC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3912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CDA969F2-D173-4842-BBEE-90E351F279A3}"/>
              </a:ext>
            </a:extLst>
          </p:cNvPr>
          <p:cNvSpPr txBox="1"/>
          <p:nvPr/>
        </p:nvSpPr>
        <p:spPr>
          <a:xfrm>
            <a:off x="4758805" y="2649134"/>
            <a:ext cx="7215739" cy="3693319"/>
          </a:xfrm>
          <a:prstGeom prst="rect">
            <a:avLst/>
          </a:prstGeom>
          <a:noFill/>
        </p:spPr>
        <p:txBody>
          <a:bodyPr wrap="square">
            <a:spAutoFit/>
          </a:bodyPr>
          <a:lstStyle/>
          <a:p>
            <a:r>
              <a:rPr lang="en-GB" dirty="0"/>
              <a:t>Suetonius’ tactic worked. Boudica’s large force, packed together in the pass, were easy targets for the Roman legionaries. </a:t>
            </a:r>
          </a:p>
          <a:p>
            <a:endParaRPr lang="en-GB" dirty="0"/>
          </a:p>
          <a:p>
            <a:r>
              <a:rPr lang="en-GB" dirty="0"/>
              <a:t>The Roman utterly destroyed Boudica’s force, and killed and captured many Britons in the forest. Defeat was due to lack of training and discipline, disorganization and overconfidence in superior numbers.</a:t>
            </a:r>
          </a:p>
          <a:p>
            <a:endParaRPr lang="en-GB" dirty="0"/>
          </a:p>
          <a:p>
            <a:r>
              <a:rPr lang="en-GB" dirty="0"/>
              <a:t>Boudica committed suicide by poison according to Tacitus and died from sickness according to Dio.  With her death, the revolt of the Iceni and Trinovantes tribes ended.</a:t>
            </a:r>
          </a:p>
          <a:p>
            <a:endParaRPr lang="en-GB" dirty="0"/>
          </a:p>
          <a:p>
            <a:r>
              <a:rPr lang="en-GB" dirty="0"/>
              <a:t>(Left) An artistic illustration of Boudica’s death</a:t>
            </a:r>
          </a:p>
          <a:p>
            <a:endParaRPr lang="en-GB" dirty="0"/>
          </a:p>
        </p:txBody>
      </p:sp>
    </p:spTree>
    <p:extLst>
      <p:ext uri="{BB962C8B-B14F-4D97-AF65-F5344CB8AC3E}">
        <p14:creationId xmlns:p14="http://schemas.microsoft.com/office/powerpoint/2010/main" val="13466013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5335F8-9B66-4C3E-AE21-866FF34F7E3C}"/>
              </a:ext>
            </a:extLst>
          </p:cNvPr>
          <p:cNvSpPr txBox="1"/>
          <p:nvPr/>
        </p:nvSpPr>
        <p:spPr>
          <a:xfrm>
            <a:off x="1800561" y="204185"/>
            <a:ext cx="8590878" cy="769441"/>
          </a:xfrm>
          <a:prstGeom prst="rect">
            <a:avLst/>
          </a:prstGeom>
          <a:noFill/>
        </p:spPr>
        <p:txBody>
          <a:bodyPr wrap="none" rtlCol="0">
            <a:spAutoFit/>
          </a:bodyPr>
          <a:lstStyle/>
          <a:p>
            <a:r>
              <a:rPr lang="en-GB" sz="4400" dirty="0"/>
              <a:t>The Reception of Boudica in Britain </a:t>
            </a:r>
          </a:p>
        </p:txBody>
      </p:sp>
      <p:pic>
        <p:nvPicPr>
          <p:cNvPr id="3" name="Picture 2">
            <a:extLst>
              <a:ext uri="{FF2B5EF4-FFF2-40B4-BE49-F238E27FC236}">
                <a16:creationId xmlns:a16="http://schemas.microsoft.com/office/drawing/2014/main" id="{AB82F855-5249-404E-92EB-9A0E0E3B0829}"/>
              </a:ext>
            </a:extLst>
          </p:cNvPr>
          <p:cNvPicPr>
            <a:picLocks noChangeAspect="1"/>
          </p:cNvPicPr>
          <p:nvPr/>
        </p:nvPicPr>
        <p:blipFill rotWithShape="1">
          <a:blip r:embed="rId2"/>
          <a:srcRect r="50000"/>
          <a:stretch/>
        </p:blipFill>
        <p:spPr>
          <a:xfrm>
            <a:off x="845141" y="1263965"/>
            <a:ext cx="2917234" cy="4031644"/>
          </a:xfrm>
          <a:prstGeom prst="rect">
            <a:avLst/>
          </a:prstGeom>
        </p:spPr>
      </p:pic>
      <p:sp>
        <p:nvSpPr>
          <p:cNvPr id="4" name="TextBox 3">
            <a:extLst>
              <a:ext uri="{FF2B5EF4-FFF2-40B4-BE49-F238E27FC236}">
                <a16:creationId xmlns:a16="http://schemas.microsoft.com/office/drawing/2014/main" id="{BB46D114-AED1-4293-BEC0-1782115B02BA}"/>
              </a:ext>
            </a:extLst>
          </p:cNvPr>
          <p:cNvSpPr txBox="1"/>
          <p:nvPr/>
        </p:nvSpPr>
        <p:spPr>
          <a:xfrm>
            <a:off x="636345" y="5377043"/>
            <a:ext cx="3334826" cy="1200329"/>
          </a:xfrm>
          <a:prstGeom prst="rect">
            <a:avLst/>
          </a:prstGeom>
          <a:noFill/>
        </p:spPr>
        <p:txBody>
          <a:bodyPr wrap="square">
            <a:spAutoFit/>
          </a:bodyPr>
          <a:lstStyle/>
          <a:p>
            <a:r>
              <a:rPr lang="en-GB" dirty="0"/>
              <a:t>Boudica Stained Glass Window, detail from the Ladies Window, Moot Hall, Colchester Town Hall. 1902</a:t>
            </a:r>
          </a:p>
        </p:txBody>
      </p:sp>
      <p:pic>
        <p:nvPicPr>
          <p:cNvPr id="5" name="Picture 4">
            <a:extLst>
              <a:ext uri="{FF2B5EF4-FFF2-40B4-BE49-F238E27FC236}">
                <a16:creationId xmlns:a16="http://schemas.microsoft.com/office/drawing/2014/main" id="{F13B6B70-E2EA-4A08-A5E9-FB11F3E618F8}"/>
              </a:ext>
            </a:extLst>
          </p:cNvPr>
          <p:cNvPicPr>
            <a:picLocks noChangeAspect="1"/>
          </p:cNvPicPr>
          <p:nvPr/>
        </p:nvPicPr>
        <p:blipFill rotWithShape="1">
          <a:blip r:embed="rId3"/>
          <a:srcRect l="19687" r="5000"/>
          <a:stretch/>
        </p:blipFill>
        <p:spPr>
          <a:xfrm>
            <a:off x="4429127" y="1393143"/>
            <a:ext cx="4000500" cy="3983900"/>
          </a:xfrm>
          <a:prstGeom prst="rect">
            <a:avLst/>
          </a:prstGeom>
        </p:spPr>
      </p:pic>
      <p:sp>
        <p:nvSpPr>
          <p:cNvPr id="6" name="TextBox 5">
            <a:extLst>
              <a:ext uri="{FF2B5EF4-FFF2-40B4-BE49-F238E27FC236}">
                <a16:creationId xmlns:a16="http://schemas.microsoft.com/office/drawing/2014/main" id="{5EEB087A-B25D-495A-A333-C04C6542453B}"/>
              </a:ext>
            </a:extLst>
          </p:cNvPr>
          <p:cNvSpPr txBox="1"/>
          <p:nvPr/>
        </p:nvSpPr>
        <p:spPr>
          <a:xfrm>
            <a:off x="4257677" y="5464857"/>
            <a:ext cx="4343400" cy="923330"/>
          </a:xfrm>
          <a:prstGeom prst="rect">
            <a:avLst/>
          </a:prstGeom>
          <a:noFill/>
        </p:spPr>
        <p:txBody>
          <a:bodyPr wrap="square" rtlCol="0">
            <a:spAutoFit/>
          </a:bodyPr>
          <a:lstStyle/>
          <a:p>
            <a:r>
              <a:rPr lang="en-GB" dirty="0"/>
              <a:t>Bronze statue ‘</a:t>
            </a:r>
            <a:r>
              <a:rPr lang="en-GB" dirty="0" err="1"/>
              <a:t>Boudicea</a:t>
            </a:r>
            <a:r>
              <a:rPr lang="en-GB" dirty="0"/>
              <a:t> and her Daughters’ by Thomas </a:t>
            </a:r>
            <a:r>
              <a:rPr lang="en-GB" dirty="0" err="1"/>
              <a:t>Thornycroft</a:t>
            </a:r>
            <a:r>
              <a:rPr lang="en-GB" dirty="0"/>
              <a:t>, Westminster Bridge, London, 1902 </a:t>
            </a:r>
          </a:p>
        </p:txBody>
      </p:sp>
      <p:pic>
        <p:nvPicPr>
          <p:cNvPr id="7" name="Picture 6">
            <a:extLst>
              <a:ext uri="{FF2B5EF4-FFF2-40B4-BE49-F238E27FC236}">
                <a16:creationId xmlns:a16="http://schemas.microsoft.com/office/drawing/2014/main" id="{DB58E034-B8AF-472C-95D0-78568D898EF6}"/>
              </a:ext>
            </a:extLst>
          </p:cNvPr>
          <p:cNvPicPr>
            <a:picLocks noChangeAspect="1"/>
          </p:cNvPicPr>
          <p:nvPr/>
        </p:nvPicPr>
        <p:blipFill>
          <a:blip r:embed="rId4"/>
          <a:stretch>
            <a:fillRect/>
          </a:stretch>
        </p:blipFill>
        <p:spPr>
          <a:xfrm>
            <a:off x="9267829" y="1263965"/>
            <a:ext cx="1810669" cy="4334632"/>
          </a:xfrm>
          <a:prstGeom prst="rect">
            <a:avLst/>
          </a:prstGeom>
        </p:spPr>
      </p:pic>
      <p:sp>
        <p:nvSpPr>
          <p:cNvPr id="8" name="TextBox 7">
            <a:extLst>
              <a:ext uri="{FF2B5EF4-FFF2-40B4-BE49-F238E27FC236}">
                <a16:creationId xmlns:a16="http://schemas.microsoft.com/office/drawing/2014/main" id="{AE919A95-C96C-4BB9-A0DE-9DBD767A07CF}"/>
              </a:ext>
            </a:extLst>
          </p:cNvPr>
          <p:cNvSpPr txBox="1"/>
          <p:nvPr/>
        </p:nvSpPr>
        <p:spPr>
          <a:xfrm>
            <a:off x="9267829" y="5654042"/>
            <a:ext cx="2008387" cy="923330"/>
          </a:xfrm>
          <a:prstGeom prst="rect">
            <a:avLst/>
          </a:prstGeom>
          <a:noFill/>
        </p:spPr>
        <p:txBody>
          <a:bodyPr wrap="square" rtlCol="0">
            <a:spAutoFit/>
          </a:bodyPr>
          <a:lstStyle/>
          <a:p>
            <a:r>
              <a:rPr lang="en-GB" dirty="0"/>
              <a:t>Boudica statue by J. Harvard Thomas in Cardiff City Hall</a:t>
            </a:r>
          </a:p>
        </p:txBody>
      </p:sp>
    </p:spTree>
    <p:extLst>
      <p:ext uri="{BB962C8B-B14F-4D97-AF65-F5344CB8AC3E}">
        <p14:creationId xmlns:p14="http://schemas.microsoft.com/office/powerpoint/2010/main" val="5726194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654BE-C833-48A1-80FE-B8014D0B9F5D}"/>
              </a:ext>
            </a:extLst>
          </p:cNvPr>
          <p:cNvSpPr>
            <a:spLocks noGrp="1"/>
          </p:cNvSpPr>
          <p:nvPr>
            <p:ph type="title"/>
          </p:nvPr>
        </p:nvSpPr>
        <p:spPr>
          <a:xfrm>
            <a:off x="837171" y="13987"/>
            <a:ext cx="10854720" cy="1068111"/>
          </a:xfrm>
        </p:spPr>
        <p:txBody>
          <a:bodyPr>
            <a:normAutofit/>
          </a:bodyPr>
          <a:lstStyle/>
          <a:p>
            <a:pPr algn="ctr"/>
            <a:r>
              <a:rPr lang="en-GB" dirty="0"/>
              <a:t>Boudica: A Warrior Queen – Conclusion</a:t>
            </a:r>
          </a:p>
        </p:txBody>
      </p:sp>
      <p:pic>
        <p:nvPicPr>
          <p:cNvPr id="3" name="Picture 2">
            <a:extLst>
              <a:ext uri="{FF2B5EF4-FFF2-40B4-BE49-F238E27FC236}">
                <a16:creationId xmlns:a16="http://schemas.microsoft.com/office/drawing/2014/main" id="{DA6A529F-73D1-48EA-9FB3-A69C4A63EDC7}"/>
              </a:ext>
            </a:extLst>
          </p:cNvPr>
          <p:cNvPicPr>
            <a:picLocks noChangeAspect="1"/>
          </p:cNvPicPr>
          <p:nvPr/>
        </p:nvPicPr>
        <p:blipFill>
          <a:blip r:embed="rId2"/>
          <a:stretch>
            <a:fillRect/>
          </a:stretch>
        </p:blipFill>
        <p:spPr>
          <a:xfrm>
            <a:off x="9272780" y="962025"/>
            <a:ext cx="2466975" cy="2466975"/>
          </a:xfrm>
          <a:prstGeom prst="rect">
            <a:avLst/>
          </a:prstGeom>
        </p:spPr>
      </p:pic>
      <p:sp>
        <p:nvSpPr>
          <p:cNvPr id="4" name="TextBox 3">
            <a:extLst>
              <a:ext uri="{FF2B5EF4-FFF2-40B4-BE49-F238E27FC236}">
                <a16:creationId xmlns:a16="http://schemas.microsoft.com/office/drawing/2014/main" id="{14747DB5-2913-4AFB-AC1A-6EDF3205CCF9}"/>
              </a:ext>
            </a:extLst>
          </p:cNvPr>
          <p:cNvSpPr txBox="1"/>
          <p:nvPr/>
        </p:nvSpPr>
        <p:spPr>
          <a:xfrm>
            <a:off x="9455701" y="3429000"/>
            <a:ext cx="2236190" cy="307777"/>
          </a:xfrm>
          <a:prstGeom prst="rect">
            <a:avLst/>
          </a:prstGeom>
          <a:noFill/>
        </p:spPr>
        <p:txBody>
          <a:bodyPr wrap="none" rtlCol="0">
            <a:spAutoFit/>
          </a:bodyPr>
          <a:lstStyle/>
          <a:p>
            <a:r>
              <a:rPr lang="en-GB" sz="1400" dirty="0"/>
              <a:t>An illustration of Prasutagus</a:t>
            </a:r>
          </a:p>
        </p:txBody>
      </p:sp>
      <p:sp>
        <p:nvSpPr>
          <p:cNvPr id="5" name="TextBox 4">
            <a:extLst>
              <a:ext uri="{FF2B5EF4-FFF2-40B4-BE49-F238E27FC236}">
                <a16:creationId xmlns:a16="http://schemas.microsoft.com/office/drawing/2014/main" id="{7B8213EA-0A80-4D7B-B95D-DD41E1338AA2}"/>
              </a:ext>
            </a:extLst>
          </p:cNvPr>
          <p:cNvSpPr txBox="1"/>
          <p:nvPr/>
        </p:nvSpPr>
        <p:spPr>
          <a:xfrm>
            <a:off x="504710" y="1041350"/>
            <a:ext cx="8201025" cy="2308324"/>
          </a:xfrm>
          <a:prstGeom prst="rect">
            <a:avLst/>
          </a:prstGeom>
          <a:noFill/>
        </p:spPr>
        <p:txBody>
          <a:bodyPr wrap="square" rtlCol="0">
            <a:spAutoFit/>
          </a:bodyPr>
          <a:lstStyle/>
          <a:p>
            <a:pPr marL="285750" indent="-285750">
              <a:buFont typeface="Arial" panose="020B0604020202020204" pitchFamily="34" charset="0"/>
              <a:buChar char="•"/>
            </a:pPr>
            <a:r>
              <a:rPr lang="en-GB" sz="1600" dirty="0"/>
              <a:t>Boudica is memorialized as a symbol of freedom, nationalism, and womanhood. She provides an image of the oppressed provincial and is the female embodiment of insurgency. </a:t>
            </a:r>
          </a:p>
          <a:p>
            <a:pPr marL="285750" indent="-285750">
              <a:buFont typeface="Arial" panose="020B0604020202020204" pitchFamily="34" charset="0"/>
              <a:buChar char="•"/>
            </a:pPr>
            <a:r>
              <a:rPr lang="en-GB" sz="1600" dirty="0"/>
              <a:t>Boudica was a formidable military leader, able to command many thousands of men at a time in history when women generally were subservient to men. </a:t>
            </a:r>
          </a:p>
          <a:p>
            <a:pPr marL="285750" indent="-285750">
              <a:buFont typeface="Arial" panose="020B0604020202020204" pitchFamily="34" charset="0"/>
              <a:buChar char="•"/>
            </a:pPr>
            <a:r>
              <a:rPr lang="en-GB" sz="1600" dirty="0"/>
              <a:t>Although ultimately unsuccessful, her revolt makes clear that native Britons did not all embrace Roman rule and Roman ways of life willing. </a:t>
            </a:r>
          </a:p>
          <a:p>
            <a:pPr marL="285750" indent="-285750">
              <a:buFont typeface="Arial" panose="020B0604020202020204" pitchFamily="34" charset="0"/>
              <a:buChar char="•"/>
            </a:pPr>
            <a:r>
              <a:rPr lang="en-GB" sz="1600" dirty="0"/>
              <a:t>The Britons reacted to Roman rule variously from enthusiastic welcome, often for personal gain, through passive acceptance, to all out rebellion, as in Boudica’s case. This reveals the complexity of Romano-British relations throughout the Roman period. </a:t>
            </a:r>
          </a:p>
        </p:txBody>
      </p:sp>
      <p:pic>
        <p:nvPicPr>
          <p:cNvPr id="6" name="Picture 5">
            <a:extLst>
              <a:ext uri="{FF2B5EF4-FFF2-40B4-BE49-F238E27FC236}">
                <a16:creationId xmlns:a16="http://schemas.microsoft.com/office/drawing/2014/main" id="{29FC3F5B-9354-45BB-B023-E83494FCC71A}"/>
              </a:ext>
            </a:extLst>
          </p:cNvPr>
          <p:cNvPicPr>
            <a:picLocks noChangeAspect="1"/>
          </p:cNvPicPr>
          <p:nvPr/>
        </p:nvPicPr>
        <p:blipFill>
          <a:blip r:embed="rId3"/>
          <a:stretch>
            <a:fillRect/>
          </a:stretch>
        </p:blipFill>
        <p:spPr>
          <a:xfrm>
            <a:off x="4423018" y="3892791"/>
            <a:ext cx="4429125" cy="2857500"/>
          </a:xfrm>
          <a:prstGeom prst="rect">
            <a:avLst/>
          </a:prstGeom>
        </p:spPr>
      </p:pic>
      <p:pic>
        <p:nvPicPr>
          <p:cNvPr id="8" name="Picture 7">
            <a:extLst>
              <a:ext uri="{FF2B5EF4-FFF2-40B4-BE49-F238E27FC236}">
                <a16:creationId xmlns:a16="http://schemas.microsoft.com/office/drawing/2014/main" id="{CD6117FE-0DCA-4D11-9DB5-C1382A4747A4}"/>
              </a:ext>
            </a:extLst>
          </p:cNvPr>
          <p:cNvPicPr>
            <a:picLocks noChangeAspect="1"/>
          </p:cNvPicPr>
          <p:nvPr/>
        </p:nvPicPr>
        <p:blipFill>
          <a:blip r:embed="rId4"/>
          <a:stretch>
            <a:fillRect/>
          </a:stretch>
        </p:blipFill>
        <p:spPr>
          <a:xfrm>
            <a:off x="9231869" y="3892791"/>
            <a:ext cx="2548799" cy="2815443"/>
          </a:xfrm>
          <a:prstGeom prst="rect">
            <a:avLst/>
          </a:prstGeom>
        </p:spPr>
      </p:pic>
      <p:pic>
        <p:nvPicPr>
          <p:cNvPr id="10" name="Picture 9">
            <a:extLst>
              <a:ext uri="{FF2B5EF4-FFF2-40B4-BE49-F238E27FC236}">
                <a16:creationId xmlns:a16="http://schemas.microsoft.com/office/drawing/2014/main" id="{E4D567E5-064B-4362-A001-3A92AF6ABD7E}"/>
              </a:ext>
            </a:extLst>
          </p:cNvPr>
          <p:cNvPicPr>
            <a:picLocks noChangeAspect="1"/>
          </p:cNvPicPr>
          <p:nvPr/>
        </p:nvPicPr>
        <p:blipFill rotWithShape="1">
          <a:blip r:embed="rId5"/>
          <a:srcRect r="27414"/>
          <a:stretch/>
        </p:blipFill>
        <p:spPr>
          <a:xfrm>
            <a:off x="616258" y="3875425"/>
            <a:ext cx="3427034" cy="2832809"/>
          </a:xfrm>
          <a:prstGeom prst="rect">
            <a:avLst/>
          </a:prstGeom>
        </p:spPr>
      </p:pic>
    </p:spTree>
    <p:extLst>
      <p:ext uri="{BB962C8B-B14F-4D97-AF65-F5344CB8AC3E}">
        <p14:creationId xmlns:p14="http://schemas.microsoft.com/office/powerpoint/2010/main" val="588210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2">
            <a:extLst>
              <a:ext uri="{FF2B5EF4-FFF2-40B4-BE49-F238E27FC236}">
                <a16:creationId xmlns:a16="http://schemas.microsoft.com/office/drawing/2014/main" id="{2193CAEC-B138-42A6-A08C-EDA582FE7B43}"/>
              </a:ext>
            </a:extLst>
          </p:cNvPr>
          <p:cNvSpPr>
            <a:spLocks noChangeArrowheads="1"/>
          </p:cNvSpPr>
          <p:nvPr/>
        </p:nvSpPr>
        <p:spPr bwMode="auto">
          <a:xfrm>
            <a:off x="640080" y="325369"/>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200" b="1" i="0" u="none" strike="noStrike" cap="none" normalizeH="0" baseline="0" dirty="0">
                <a:ln>
                  <a:noFill/>
                </a:ln>
                <a:effectLst/>
                <a:latin typeface="+mj-lt"/>
                <a:ea typeface="+mj-ea"/>
                <a:cs typeface="+mj-cs"/>
              </a:rPr>
              <a:t>Boudica: The Warrior Queen</a:t>
            </a:r>
            <a:endParaRPr kumimoji="0" lang="en-US" altLang="en-US" sz="4200" b="0" i="0" u="none" strike="noStrike" cap="none" normalizeH="0" baseline="0" dirty="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4200" b="0" i="0" u="none" strike="noStrike" cap="none" normalizeH="0" baseline="0" dirty="0">
              <a:ln>
                <a:noFill/>
              </a:ln>
              <a:effectLst/>
              <a:latin typeface="+mj-lt"/>
              <a:ea typeface="+mj-ea"/>
              <a:cs typeface="+mj-cs"/>
            </a:endParaRPr>
          </a:p>
        </p:txBody>
      </p:sp>
      <p:sp>
        <p:nvSpPr>
          <p:cNvPr id="1029"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5" name="Picture 7" descr="A person in a white dress&#10;&#10;Description automatically generated with medium confidence">
            <a:extLst>
              <a:ext uri="{FF2B5EF4-FFF2-40B4-BE49-F238E27FC236}">
                <a16:creationId xmlns:a16="http://schemas.microsoft.com/office/drawing/2014/main" id="{63C0355E-AADE-40B2-8784-EAC51C36279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24478"/>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A4F54C06-5304-4497-AD73-421EAC1D4126}"/>
              </a:ext>
            </a:extLst>
          </p:cNvPr>
          <p:cNvSpPr txBox="1"/>
          <p:nvPr/>
        </p:nvSpPr>
        <p:spPr>
          <a:xfrm>
            <a:off x="625597" y="3300480"/>
            <a:ext cx="4060508" cy="2031325"/>
          </a:xfrm>
          <a:prstGeom prst="rect">
            <a:avLst/>
          </a:prstGeom>
          <a:noFill/>
        </p:spPr>
        <p:txBody>
          <a:bodyPr wrap="square">
            <a:spAutoFit/>
          </a:bodyPr>
          <a:lstStyle/>
          <a:p>
            <a:r>
              <a:rPr lang="en-GB" b="1" dirty="0"/>
              <a:t>Boudica</a:t>
            </a:r>
            <a:r>
              <a:rPr lang="en-GB" dirty="0"/>
              <a:t>, queen of the Iceni based in modern-day Norfolk, is one of the most recognizable women in the Ancient Roman World.</a:t>
            </a:r>
          </a:p>
          <a:p>
            <a:endParaRPr lang="en-GB" dirty="0"/>
          </a:p>
          <a:p>
            <a:r>
              <a:rPr lang="en-GB" dirty="0"/>
              <a:t>(Right) ‘Boadicea Haranguing the Britons’ painting by John Opie  (1761–1807)</a:t>
            </a:r>
          </a:p>
        </p:txBody>
      </p:sp>
    </p:spTree>
    <p:extLst>
      <p:ext uri="{BB962C8B-B14F-4D97-AF65-F5344CB8AC3E}">
        <p14:creationId xmlns:p14="http://schemas.microsoft.com/office/powerpoint/2010/main" val="24981227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B86B3-520A-44C9-ACAA-196F42225A34}"/>
              </a:ext>
            </a:extLst>
          </p:cNvPr>
          <p:cNvSpPr>
            <a:spLocks noGrp="1"/>
          </p:cNvSpPr>
          <p:nvPr>
            <p:ph type="title"/>
          </p:nvPr>
        </p:nvSpPr>
        <p:spPr>
          <a:xfrm>
            <a:off x="819728" y="0"/>
            <a:ext cx="10097655" cy="926674"/>
          </a:xfrm>
        </p:spPr>
        <p:txBody>
          <a:bodyPr/>
          <a:lstStyle/>
          <a:p>
            <a:pPr algn="ctr"/>
            <a:r>
              <a:rPr lang="en-GB" dirty="0"/>
              <a:t>Further Reading </a:t>
            </a:r>
          </a:p>
        </p:txBody>
      </p:sp>
      <p:sp>
        <p:nvSpPr>
          <p:cNvPr id="3" name="TextBox 2">
            <a:extLst>
              <a:ext uri="{FF2B5EF4-FFF2-40B4-BE49-F238E27FC236}">
                <a16:creationId xmlns:a16="http://schemas.microsoft.com/office/drawing/2014/main" id="{8249867C-196B-4EB2-A308-638A595CDA76}"/>
              </a:ext>
            </a:extLst>
          </p:cNvPr>
          <p:cNvSpPr txBox="1"/>
          <p:nvPr/>
        </p:nvSpPr>
        <p:spPr>
          <a:xfrm>
            <a:off x="417968" y="671691"/>
            <a:ext cx="11580069" cy="6186309"/>
          </a:xfrm>
          <a:prstGeom prst="rect">
            <a:avLst/>
          </a:prstGeom>
          <a:noFill/>
        </p:spPr>
        <p:txBody>
          <a:bodyPr wrap="square" rtlCol="0">
            <a:spAutoFit/>
          </a:bodyPr>
          <a:lstStyle/>
          <a:p>
            <a:pPr marL="285750" indent="-285750">
              <a:buFont typeface="Arial" panose="020B0604020202020204" pitchFamily="34" charset="0"/>
              <a:buChar char="•"/>
            </a:pPr>
            <a:r>
              <a:rPr lang="en-GB" b="0" i="0" dirty="0">
                <a:solidFill>
                  <a:srgbClr val="000000"/>
                </a:solidFill>
                <a:effectLst/>
                <a:latin typeface="+mj-lt"/>
              </a:rPr>
              <a:t>Adler, E. 2008. “Boudica’s Speeches in Tacitus and </a:t>
            </a:r>
            <a:r>
              <a:rPr lang="en-GB" b="0" i="0" dirty="0" err="1">
                <a:solidFill>
                  <a:srgbClr val="000000"/>
                </a:solidFill>
                <a:effectLst/>
                <a:latin typeface="+mj-lt"/>
              </a:rPr>
              <a:t>Dio</a:t>
            </a:r>
            <a:r>
              <a:rPr lang="en-GB" b="0" i="0" dirty="0">
                <a:solidFill>
                  <a:srgbClr val="000000"/>
                </a:solidFill>
                <a:effectLst/>
                <a:latin typeface="+mj-lt"/>
              </a:rPr>
              <a:t>.” </a:t>
            </a:r>
            <a:r>
              <a:rPr lang="en-GB" b="0" i="1" dirty="0">
                <a:solidFill>
                  <a:srgbClr val="000000"/>
                </a:solidFill>
                <a:effectLst/>
                <a:latin typeface="+mj-lt"/>
              </a:rPr>
              <a:t>Classical World</a:t>
            </a:r>
            <a:r>
              <a:rPr lang="en-GB" b="0" i="0" dirty="0">
                <a:solidFill>
                  <a:srgbClr val="000000"/>
                </a:solidFill>
                <a:effectLst/>
                <a:latin typeface="+mj-lt"/>
              </a:rPr>
              <a:t> 101: 173–95.</a:t>
            </a:r>
          </a:p>
          <a:p>
            <a:pPr marL="285750" indent="-285750">
              <a:buFont typeface="Arial" panose="020B0604020202020204" pitchFamily="34" charset="0"/>
              <a:buChar char="•"/>
            </a:pPr>
            <a:r>
              <a:rPr lang="en-GB" b="0" i="0" dirty="0" err="1">
                <a:solidFill>
                  <a:srgbClr val="000000"/>
                </a:solidFill>
                <a:effectLst/>
                <a:latin typeface="+mj-lt"/>
              </a:rPr>
              <a:t>Aldhouse</a:t>
            </a:r>
            <a:r>
              <a:rPr lang="en-GB" b="0" i="0" dirty="0">
                <a:solidFill>
                  <a:srgbClr val="000000"/>
                </a:solidFill>
                <a:effectLst/>
                <a:latin typeface="+mj-lt"/>
              </a:rPr>
              <a:t>-Green, M. 2006. </a:t>
            </a:r>
            <a:r>
              <a:rPr lang="en-GB" b="0" i="1" dirty="0">
                <a:solidFill>
                  <a:srgbClr val="000000"/>
                </a:solidFill>
                <a:effectLst/>
                <a:latin typeface="+mj-lt"/>
              </a:rPr>
              <a:t>Boudica Britannia: Rebel, War-Leader and Queen</a:t>
            </a:r>
            <a:r>
              <a:rPr lang="en-GB" b="0" i="0" dirty="0">
                <a:solidFill>
                  <a:srgbClr val="000000"/>
                </a:solidFill>
                <a:effectLst/>
                <a:latin typeface="+mj-lt"/>
              </a:rPr>
              <a:t>. New York: Pearson Longman.</a:t>
            </a:r>
            <a:endParaRPr lang="en-GB" dirty="0">
              <a:solidFill>
                <a:srgbClr val="000000"/>
              </a:solidFill>
              <a:latin typeface="+mj-lt"/>
            </a:endParaRPr>
          </a:p>
          <a:p>
            <a:pPr marL="285750" indent="-285750">
              <a:buFont typeface="Arial" panose="020B0604020202020204" pitchFamily="34" charset="0"/>
              <a:buChar char="•"/>
            </a:pPr>
            <a:r>
              <a:rPr lang="en-GB" b="0" i="0" dirty="0" err="1">
                <a:solidFill>
                  <a:srgbClr val="000000"/>
                </a:solidFill>
                <a:effectLst/>
                <a:latin typeface="+mj-lt"/>
              </a:rPr>
              <a:t>Allason</a:t>
            </a:r>
            <a:r>
              <a:rPr lang="en-GB" b="0" i="0" dirty="0">
                <a:solidFill>
                  <a:srgbClr val="000000"/>
                </a:solidFill>
                <a:effectLst/>
                <a:latin typeface="+mj-lt"/>
              </a:rPr>
              <a:t>-Jones, L. 2005. </a:t>
            </a:r>
            <a:r>
              <a:rPr lang="en-GB" b="0" i="1" dirty="0">
                <a:solidFill>
                  <a:srgbClr val="000000"/>
                </a:solidFill>
                <a:effectLst/>
                <a:latin typeface="+mj-lt"/>
              </a:rPr>
              <a:t>Women in Roman Britain</a:t>
            </a:r>
            <a:r>
              <a:rPr lang="en-GB" b="0" i="0" dirty="0">
                <a:solidFill>
                  <a:srgbClr val="000000"/>
                </a:solidFill>
                <a:effectLst/>
                <a:latin typeface="+mj-lt"/>
              </a:rPr>
              <a:t>. 2</a:t>
            </a:r>
            <a:r>
              <a:rPr lang="en-GB" b="0" i="0" baseline="30000" dirty="0">
                <a:solidFill>
                  <a:srgbClr val="000000"/>
                </a:solidFill>
                <a:effectLst/>
                <a:latin typeface="+mj-lt"/>
              </a:rPr>
              <a:t>nd</a:t>
            </a:r>
            <a:r>
              <a:rPr lang="en-GB" b="0" i="0" dirty="0">
                <a:solidFill>
                  <a:srgbClr val="000000"/>
                </a:solidFill>
                <a:effectLst/>
                <a:latin typeface="+mj-lt"/>
              </a:rPr>
              <a:t> ed. York: Council for British Archaeology.</a:t>
            </a:r>
          </a:p>
          <a:p>
            <a:pPr marL="285750" indent="-285750">
              <a:buFont typeface="Arial" panose="020B0604020202020204" pitchFamily="34" charset="0"/>
              <a:buChar char="•"/>
            </a:pPr>
            <a:r>
              <a:rPr lang="en-GB" b="0" i="0" dirty="0">
                <a:solidFill>
                  <a:srgbClr val="000000"/>
                </a:solidFill>
                <a:effectLst/>
                <a:latin typeface="+mj-lt"/>
              </a:rPr>
              <a:t>Andrews, I. 1972. </a:t>
            </a:r>
            <a:r>
              <a:rPr lang="en-GB" b="0" i="1" dirty="0">
                <a:solidFill>
                  <a:srgbClr val="000000"/>
                </a:solidFill>
                <a:effectLst/>
                <a:latin typeface="+mj-lt"/>
              </a:rPr>
              <a:t>Boudica’s Revolt</a:t>
            </a:r>
            <a:r>
              <a:rPr lang="en-GB" b="0" i="0" dirty="0">
                <a:solidFill>
                  <a:srgbClr val="000000"/>
                </a:solidFill>
                <a:effectLst/>
                <a:latin typeface="+mj-lt"/>
              </a:rPr>
              <a:t>. London: Cambridge University Press.</a:t>
            </a:r>
            <a:endParaRPr lang="en-GB" dirty="0">
              <a:solidFill>
                <a:srgbClr val="000000"/>
              </a:solidFill>
              <a:latin typeface="+mj-lt"/>
            </a:endParaRPr>
          </a:p>
          <a:p>
            <a:pPr marL="285750" indent="-285750">
              <a:buFont typeface="Arial" panose="020B0604020202020204" pitchFamily="34" charset="0"/>
              <a:buChar char="•"/>
            </a:pPr>
            <a:r>
              <a:rPr lang="en-GB" b="0" i="0" dirty="0">
                <a:solidFill>
                  <a:srgbClr val="000000"/>
                </a:solidFill>
                <a:effectLst/>
                <a:latin typeface="+mj-lt"/>
              </a:rPr>
              <a:t>Barrett, A. A. 1990. “Claudius, Gaius and the Client Kings.” </a:t>
            </a:r>
            <a:r>
              <a:rPr lang="en-GB" b="0" i="1" dirty="0">
                <a:solidFill>
                  <a:srgbClr val="000000"/>
                </a:solidFill>
                <a:effectLst/>
                <a:latin typeface="+mj-lt"/>
              </a:rPr>
              <a:t>The Classical Quarterly</a:t>
            </a:r>
            <a:r>
              <a:rPr lang="en-GB" b="0" i="0" dirty="0">
                <a:solidFill>
                  <a:srgbClr val="000000"/>
                </a:solidFill>
                <a:effectLst/>
                <a:latin typeface="+mj-lt"/>
              </a:rPr>
              <a:t> 40 (1): 284–86.</a:t>
            </a:r>
          </a:p>
          <a:p>
            <a:pPr marL="285750" indent="-285750">
              <a:buFont typeface="Arial" panose="020B0604020202020204" pitchFamily="34" charset="0"/>
              <a:buChar char="•"/>
            </a:pPr>
            <a:r>
              <a:rPr lang="en-GB" b="0" i="0" dirty="0" err="1">
                <a:solidFill>
                  <a:srgbClr val="000000"/>
                </a:solidFill>
                <a:effectLst/>
                <a:latin typeface="+mj-lt"/>
              </a:rPr>
              <a:t>Braund</a:t>
            </a:r>
            <a:r>
              <a:rPr lang="en-GB" b="0" i="0" dirty="0">
                <a:solidFill>
                  <a:srgbClr val="000000"/>
                </a:solidFill>
                <a:effectLst/>
                <a:latin typeface="+mj-lt"/>
              </a:rPr>
              <a:t>, D. 1984b. </a:t>
            </a:r>
            <a:r>
              <a:rPr lang="en-GB" b="0" i="1" dirty="0">
                <a:solidFill>
                  <a:srgbClr val="000000"/>
                </a:solidFill>
                <a:effectLst/>
                <a:latin typeface="+mj-lt"/>
              </a:rPr>
              <a:t>Rome and the Friendly King: The Character of Client Kingship</a:t>
            </a:r>
            <a:r>
              <a:rPr lang="en-GB" b="0" i="0" dirty="0">
                <a:solidFill>
                  <a:srgbClr val="000000"/>
                </a:solidFill>
                <a:effectLst/>
                <a:latin typeface="+mj-lt"/>
              </a:rPr>
              <a:t>. London: Croom Helm.</a:t>
            </a:r>
            <a:endParaRPr lang="en-GB" dirty="0">
              <a:solidFill>
                <a:srgbClr val="000000"/>
              </a:solidFill>
              <a:latin typeface="+mj-lt"/>
            </a:endParaRPr>
          </a:p>
          <a:p>
            <a:pPr marL="285750" indent="-285750">
              <a:buFont typeface="Arial" panose="020B0604020202020204" pitchFamily="34" charset="0"/>
              <a:buChar char="•"/>
            </a:pPr>
            <a:r>
              <a:rPr lang="en-GB" b="0" i="0" dirty="0">
                <a:solidFill>
                  <a:srgbClr val="000000"/>
                </a:solidFill>
                <a:effectLst/>
                <a:latin typeface="+mj-lt"/>
              </a:rPr>
              <a:t>Crummy, P. 1997. </a:t>
            </a:r>
            <a:r>
              <a:rPr lang="en-GB" b="0" i="1" dirty="0">
                <a:solidFill>
                  <a:srgbClr val="000000"/>
                </a:solidFill>
                <a:effectLst/>
                <a:latin typeface="+mj-lt"/>
              </a:rPr>
              <a:t>City of Victory: The Story of Colchester—Britain’s First Roman Town</a:t>
            </a:r>
            <a:r>
              <a:rPr lang="en-GB" b="0" i="0" dirty="0">
                <a:solidFill>
                  <a:srgbClr val="000000"/>
                </a:solidFill>
                <a:effectLst/>
                <a:latin typeface="+mj-lt"/>
              </a:rPr>
              <a:t>. Colchester: Colchester Archaeological Trust.</a:t>
            </a:r>
          </a:p>
          <a:p>
            <a:pPr marL="285750" indent="-285750">
              <a:buFont typeface="Arial" panose="020B0604020202020204" pitchFamily="34" charset="0"/>
              <a:buChar char="•"/>
            </a:pPr>
            <a:r>
              <a:rPr lang="en-GB" b="0" i="0" dirty="0">
                <a:solidFill>
                  <a:srgbClr val="000000"/>
                </a:solidFill>
                <a:effectLst/>
                <a:latin typeface="+mj-lt"/>
              </a:rPr>
              <a:t>Davies, J. 2009. </a:t>
            </a:r>
            <a:r>
              <a:rPr lang="en-GB" b="0" i="1" dirty="0">
                <a:solidFill>
                  <a:srgbClr val="000000"/>
                </a:solidFill>
                <a:effectLst/>
                <a:latin typeface="+mj-lt"/>
              </a:rPr>
              <a:t>The Land of Boudica: Prehistoric and Roman Norfolk.</a:t>
            </a:r>
            <a:r>
              <a:rPr lang="en-GB" b="0" i="0" dirty="0">
                <a:solidFill>
                  <a:srgbClr val="000000"/>
                </a:solidFill>
                <a:effectLst/>
                <a:latin typeface="+mj-lt"/>
              </a:rPr>
              <a:t> Oxford: Oxbow.</a:t>
            </a:r>
            <a:endParaRPr lang="en-GB" dirty="0">
              <a:solidFill>
                <a:srgbClr val="000000"/>
              </a:solidFill>
              <a:latin typeface="+mj-lt"/>
            </a:endParaRPr>
          </a:p>
          <a:p>
            <a:pPr marL="285750" indent="-285750">
              <a:buFont typeface="Arial" panose="020B0604020202020204" pitchFamily="34" charset="0"/>
              <a:buChar char="•"/>
            </a:pPr>
            <a:r>
              <a:rPr lang="en-GB" b="0" i="0" dirty="0">
                <a:solidFill>
                  <a:srgbClr val="000000"/>
                </a:solidFill>
                <a:effectLst/>
                <a:latin typeface="+mj-lt"/>
              </a:rPr>
              <a:t>De la </a:t>
            </a:r>
            <a:r>
              <a:rPr lang="en-GB" b="0" i="0" dirty="0" err="1">
                <a:solidFill>
                  <a:srgbClr val="000000"/>
                </a:solidFill>
                <a:effectLst/>
                <a:latin typeface="+mj-lt"/>
              </a:rPr>
              <a:t>Bédoyère</a:t>
            </a:r>
            <a:r>
              <a:rPr lang="en-GB" b="0" i="0" dirty="0">
                <a:solidFill>
                  <a:srgbClr val="000000"/>
                </a:solidFill>
                <a:effectLst/>
                <a:latin typeface="+mj-lt"/>
              </a:rPr>
              <a:t>, G. 2003. </a:t>
            </a:r>
            <a:r>
              <a:rPr lang="en-GB" b="0" i="1" dirty="0">
                <a:solidFill>
                  <a:srgbClr val="000000"/>
                </a:solidFill>
                <a:effectLst/>
                <a:latin typeface="+mj-lt"/>
              </a:rPr>
              <a:t>Defying Rome. The Rebels of Roman Britain.</a:t>
            </a:r>
            <a:r>
              <a:rPr lang="en-GB" b="0" i="0" dirty="0">
                <a:solidFill>
                  <a:srgbClr val="000000"/>
                </a:solidFill>
                <a:effectLst/>
                <a:latin typeface="+mj-lt"/>
              </a:rPr>
              <a:t> Stroud: Tempus.</a:t>
            </a:r>
          </a:p>
          <a:p>
            <a:pPr marL="285750" indent="-285750">
              <a:buFont typeface="Arial" panose="020B0604020202020204" pitchFamily="34" charset="0"/>
              <a:buChar char="•"/>
            </a:pPr>
            <a:r>
              <a:rPr lang="en-GB" b="0" i="0" dirty="0">
                <a:solidFill>
                  <a:srgbClr val="000000"/>
                </a:solidFill>
                <a:effectLst/>
                <a:latin typeface="+mj-lt"/>
              </a:rPr>
              <a:t>Ferris, I. M. 2000. </a:t>
            </a:r>
            <a:r>
              <a:rPr lang="en-GB" b="0" i="1" dirty="0">
                <a:solidFill>
                  <a:srgbClr val="000000"/>
                </a:solidFill>
                <a:effectLst/>
                <a:latin typeface="+mj-lt"/>
              </a:rPr>
              <a:t>Enemies of Rome: Barbarians through Roman Eyes</a:t>
            </a:r>
            <a:r>
              <a:rPr lang="en-GB" b="0" i="0" dirty="0">
                <a:solidFill>
                  <a:srgbClr val="000000"/>
                </a:solidFill>
                <a:effectLst/>
                <a:latin typeface="+mj-lt"/>
              </a:rPr>
              <a:t>. Stroud.</a:t>
            </a:r>
          </a:p>
          <a:p>
            <a:pPr marL="285750" indent="-285750">
              <a:buFont typeface="Arial" panose="020B0604020202020204" pitchFamily="34" charset="0"/>
              <a:buChar char="•"/>
            </a:pPr>
            <a:r>
              <a:rPr lang="en-GB" dirty="0">
                <a:latin typeface="+mj-lt"/>
              </a:rPr>
              <a:t>Gillespie, C. 2018. </a:t>
            </a:r>
            <a:r>
              <a:rPr lang="en-GB" i="1" dirty="0">
                <a:latin typeface="+mj-lt"/>
              </a:rPr>
              <a:t>Boudica: Warrior Woman of Roman Britain</a:t>
            </a:r>
            <a:r>
              <a:rPr lang="en-GB" dirty="0">
                <a:latin typeface="+mj-lt"/>
              </a:rPr>
              <a:t>. Oxford: Oxford University Press.</a:t>
            </a:r>
          </a:p>
          <a:p>
            <a:pPr marL="285750" indent="-285750">
              <a:buFont typeface="Arial" panose="020B0604020202020204" pitchFamily="34" charset="0"/>
              <a:buChar char="•"/>
            </a:pPr>
            <a:r>
              <a:rPr lang="en-GB" b="0" i="0" dirty="0" err="1">
                <a:solidFill>
                  <a:srgbClr val="000000"/>
                </a:solidFill>
                <a:effectLst/>
                <a:latin typeface="+mj-lt"/>
              </a:rPr>
              <a:t>Hingley</a:t>
            </a:r>
            <a:r>
              <a:rPr lang="en-GB" b="0" i="0" dirty="0">
                <a:solidFill>
                  <a:srgbClr val="000000"/>
                </a:solidFill>
                <a:effectLst/>
                <a:latin typeface="+mj-lt"/>
              </a:rPr>
              <a:t>, R., and C. Unwin. 2005. </a:t>
            </a:r>
            <a:r>
              <a:rPr lang="en-GB" b="0" i="1" dirty="0">
                <a:solidFill>
                  <a:srgbClr val="000000"/>
                </a:solidFill>
                <a:effectLst/>
                <a:latin typeface="+mj-lt"/>
              </a:rPr>
              <a:t>Boudica: Iron Age Warrior Queen</a:t>
            </a:r>
            <a:r>
              <a:rPr lang="en-GB" b="0" i="0" dirty="0">
                <a:solidFill>
                  <a:srgbClr val="000000"/>
                </a:solidFill>
                <a:effectLst/>
                <a:latin typeface="+mj-lt"/>
              </a:rPr>
              <a:t>. London: </a:t>
            </a:r>
            <a:r>
              <a:rPr lang="en-GB" b="0" i="0" dirty="0" err="1">
                <a:solidFill>
                  <a:srgbClr val="000000"/>
                </a:solidFill>
                <a:effectLst/>
                <a:latin typeface="+mj-lt"/>
              </a:rPr>
              <a:t>Hambledon</a:t>
            </a:r>
            <a:r>
              <a:rPr lang="en-GB" b="0" i="0" dirty="0">
                <a:solidFill>
                  <a:srgbClr val="000000"/>
                </a:solidFill>
                <a:effectLst/>
                <a:latin typeface="+mj-lt"/>
              </a:rPr>
              <a:t> and London.</a:t>
            </a:r>
          </a:p>
          <a:p>
            <a:pPr marL="285750" indent="-285750">
              <a:buFont typeface="Arial" panose="020B0604020202020204" pitchFamily="34" charset="0"/>
              <a:buChar char="•"/>
            </a:pPr>
            <a:r>
              <a:rPr lang="en-GB" b="0" i="0" dirty="0">
                <a:solidFill>
                  <a:srgbClr val="000000"/>
                </a:solidFill>
                <a:effectLst/>
                <a:latin typeface="+mj-lt"/>
              </a:rPr>
              <a:t>Hunt, R. 2003. </a:t>
            </a:r>
            <a:r>
              <a:rPr lang="en-GB" b="0" i="1" dirty="0">
                <a:solidFill>
                  <a:srgbClr val="000000"/>
                </a:solidFill>
                <a:effectLst/>
                <a:latin typeface="+mj-lt"/>
              </a:rPr>
              <a:t>Queen Boudica’s Battle of Britain</a:t>
            </a:r>
            <a:r>
              <a:rPr lang="en-GB" b="0" i="0" dirty="0">
                <a:solidFill>
                  <a:srgbClr val="000000"/>
                </a:solidFill>
                <a:effectLst/>
                <a:latin typeface="+mj-lt"/>
              </a:rPr>
              <a:t>. Kent: </a:t>
            </a:r>
            <a:r>
              <a:rPr lang="en-GB" b="0" i="0" dirty="0" err="1">
                <a:solidFill>
                  <a:srgbClr val="000000"/>
                </a:solidFill>
                <a:effectLst/>
                <a:latin typeface="+mj-lt"/>
              </a:rPr>
              <a:t>Spellmount</a:t>
            </a:r>
            <a:r>
              <a:rPr lang="en-GB" b="0" i="0" dirty="0">
                <a:solidFill>
                  <a:srgbClr val="000000"/>
                </a:solidFill>
                <a:effectLst/>
                <a:latin typeface="+mj-lt"/>
              </a:rPr>
              <a:t>.</a:t>
            </a:r>
            <a:endParaRPr lang="en-GB" dirty="0">
              <a:solidFill>
                <a:srgbClr val="000000"/>
              </a:solidFill>
              <a:latin typeface="+mj-lt"/>
            </a:endParaRPr>
          </a:p>
          <a:p>
            <a:pPr marL="285750" indent="-285750">
              <a:buFont typeface="Arial" panose="020B0604020202020204" pitchFamily="34" charset="0"/>
              <a:buChar char="•"/>
            </a:pPr>
            <a:r>
              <a:rPr lang="en-GB" b="0" i="0" dirty="0">
                <a:solidFill>
                  <a:srgbClr val="000000"/>
                </a:solidFill>
                <a:effectLst/>
                <a:latin typeface="+mj-lt"/>
              </a:rPr>
              <a:t>Johnson, M. 2012. </a:t>
            </a:r>
            <a:r>
              <a:rPr lang="en-GB" b="0" i="1" dirty="0">
                <a:solidFill>
                  <a:srgbClr val="000000"/>
                </a:solidFill>
                <a:effectLst/>
                <a:latin typeface="+mj-lt"/>
              </a:rPr>
              <a:t>Boudica</a:t>
            </a:r>
            <a:r>
              <a:rPr lang="en-GB" b="0" i="0" dirty="0">
                <a:solidFill>
                  <a:srgbClr val="000000"/>
                </a:solidFill>
                <a:effectLst/>
                <a:latin typeface="+mj-lt"/>
              </a:rPr>
              <a:t>. London: Bristol Classical Press.</a:t>
            </a:r>
          </a:p>
          <a:p>
            <a:pPr marL="285750" indent="-285750">
              <a:buFont typeface="Arial" panose="020B0604020202020204" pitchFamily="34" charset="0"/>
              <a:buChar char="•"/>
            </a:pPr>
            <a:r>
              <a:rPr lang="en-GB" b="0" i="0" dirty="0">
                <a:solidFill>
                  <a:srgbClr val="000000"/>
                </a:solidFill>
                <a:effectLst/>
                <a:latin typeface="+mj-lt"/>
              </a:rPr>
              <a:t>Mattingly, D. 2006. </a:t>
            </a:r>
            <a:r>
              <a:rPr lang="en-GB" b="0" i="1" dirty="0">
                <a:solidFill>
                  <a:srgbClr val="000000"/>
                </a:solidFill>
                <a:effectLst/>
                <a:latin typeface="+mj-lt"/>
              </a:rPr>
              <a:t>An Imperial Possession: Britain in the Roman Empire</a:t>
            </a:r>
            <a:r>
              <a:rPr lang="en-GB" b="0" i="0" dirty="0">
                <a:solidFill>
                  <a:srgbClr val="000000"/>
                </a:solidFill>
                <a:effectLst/>
                <a:latin typeface="+mj-lt"/>
              </a:rPr>
              <a:t>. London: Penguin.</a:t>
            </a:r>
            <a:endParaRPr lang="en-GB" dirty="0">
              <a:solidFill>
                <a:srgbClr val="000000"/>
              </a:solidFill>
              <a:latin typeface="+mj-lt"/>
            </a:endParaRPr>
          </a:p>
          <a:p>
            <a:pPr marL="285750" indent="-285750">
              <a:buFont typeface="Arial" panose="020B0604020202020204" pitchFamily="34" charset="0"/>
              <a:buChar char="•"/>
            </a:pPr>
            <a:r>
              <a:rPr lang="en-GB" b="0" i="0" dirty="0">
                <a:solidFill>
                  <a:srgbClr val="000000"/>
                </a:solidFill>
                <a:effectLst/>
                <a:latin typeface="+mj-lt"/>
              </a:rPr>
              <a:t>Millett, M. 1990b. </a:t>
            </a:r>
            <a:r>
              <a:rPr lang="en-GB" b="0" i="1" dirty="0">
                <a:solidFill>
                  <a:srgbClr val="000000"/>
                </a:solidFill>
                <a:effectLst/>
                <a:latin typeface="+mj-lt"/>
              </a:rPr>
              <a:t>The Romanization of Britain: An Essay in Archaeological Interpretation</a:t>
            </a:r>
            <a:r>
              <a:rPr lang="en-GB" b="0" i="0" dirty="0">
                <a:solidFill>
                  <a:srgbClr val="000000"/>
                </a:solidFill>
                <a:effectLst/>
                <a:latin typeface="+mj-lt"/>
              </a:rPr>
              <a:t>. Cambridge: Cambridge University Press.</a:t>
            </a:r>
          </a:p>
          <a:p>
            <a:pPr marL="285750" indent="-285750">
              <a:buFont typeface="Arial" panose="020B0604020202020204" pitchFamily="34" charset="0"/>
              <a:buChar char="•"/>
            </a:pPr>
            <a:r>
              <a:rPr lang="en-GB" b="0" i="0" dirty="0">
                <a:solidFill>
                  <a:srgbClr val="000000"/>
                </a:solidFill>
                <a:effectLst/>
                <a:latin typeface="+mj-lt"/>
              </a:rPr>
              <a:t>Milne, G. 1995. </a:t>
            </a:r>
            <a:r>
              <a:rPr lang="en-GB" b="0" i="1" dirty="0">
                <a:solidFill>
                  <a:srgbClr val="000000"/>
                </a:solidFill>
                <a:effectLst/>
                <a:latin typeface="+mj-lt"/>
              </a:rPr>
              <a:t>Roman London</a:t>
            </a:r>
            <a:r>
              <a:rPr lang="en-GB" b="0" i="0" dirty="0">
                <a:solidFill>
                  <a:srgbClr val="000000"/>
                </a:solidFill>
                <a:effectLst/>
                <a:latin typeface="+mj-lt"/>
              </a:rPr>
              <a:t>. London: </a:t>
            </a:r>
            <a:r>
              <a:rPr lang="en-GB" b="0" i="0" dirty="0" err="1">
                <a:solidFill>
                  <a:srgbClr val="000000"/>
                </a:solidFill>
                <a:effectLst/>
                <a:latin typeface="+mj-lt"/>
              </a:rPr>
              <a:t>Batsford</a:t>
            </a:r>
            <a:r>
              <a:rPr lang="en-GB" b="0" i="0" dirty="0">
                <a:solidFill>
                  <a:srgbClr val="000000"/>
                </a:solidFill>
                <a:effectLst/>
                <a:latin typeface="+mj-lt"/>
              </a:rPr>
              <a:t>.</a:t>
            </a:r>
            <a:endParaRPr lang="en-GB" dirty="0">
              <a:latin typeface="+mj-lt"/>
            </a:endParaRPr>
          </a:p>
          <a:p>
            <a:pPr marL="285750" indent="-285750">
              <a:buFont typeface="Arial" panose="020B0604020202020204" pitchFamily="34" charset="0"/>
              <a:buChar char="•"/>
            </a:pPr>
            <a:r>
              <a:rPr lang="en-GB" b="0" i="0" dirty="0">
                <a:solidFill>
                  <a:srgbClr val="000000"/>
                </a:solidFill>
                <a:effectLst/>
                <a:latin typeface="+mj-lt"/>
              </a:rPr>
              <a:t>Niblett, R. 2001. </a:t>
            </a:r>
            <a:r>
              <a:rPr lang="en-GB" b="0" i="1" dirty="0">
                <a:solidFill>
                  <a:srgbClr val="000000"/>
                </a:solidFill>
                <a:effectLst/>
                <a:latin typeface="+mj-lt"/>
              </a:rPr>
              <a:t>Verulamium: The Roman City of St Albans</a:t>
            </a:r>
            <a:r>
              <a:rPr lang="en-GB" b="0" i="0" dirty="0">
                <a:solidFill>
                  <a:srgbClr val="000000"/>
                </a:solidFill>
                <a:effectLst/>
                <a:latin typeface="+mj-lt"/>
              </a:rPr>
              <a:t>. Stroud: Tempus.</a:t>
            </a:r>
          </a:p>
          <a:p>
            <a:pPr marL="285750" indent="-285750">
              <a:buFont typeface="Arial" panose="020B0604020202020204" pitchFamily="34" charset="0"/>
              <a:buChar char="•"/>
            </a:pPr>
            <a:r>
              <a:rPr lang="en-GB" b="0" i="0" dirty="0" err="1">
                <a:solidFill>
                  <a:srgbClr val="000000"/>
                </a:solidFill>
                <a:effectLst/>
                <a:latin typeface="+mj-lt"/>
              </a:rPr>
              <a:t>Trow</a:t>
            </a:r>
            <a:r>
              <a:rPr lang="en-GB" b="0" i="0" dirty="0">
                <a:solidFill>
                  <a:srgbClr val="000000"/>
                </a:solidFill>
                <a:effectLst/>
                <a:latin typeface="+mj-lt"/>
              </a:rPr>
              <a:t>, M. J., and T. </a:t>
            </a:r>
            <a:r>
              <a:rPr lang="en-GB" b="0" i="0" dirty="0" err="1">
                <a:solidFill>
                  <a:srgbClr val="000000"/>
                </a:solidFill>
                <a:effectLst/>
                <a:latin typeface="+mj-lt"/>
              </a:rPr>
              <a:t>Trow</a:t>
            </a:r>
            <a:r>
              <a:rPr lang="en-GB" b="0" i="0" dirty="0">
                <a:solidFill>
                  <a:srgbClr val="000000"/>
                </a:solidFill>
                <a:effectLst/>
                <a:latin typeface="+mj-lt"/>
              </a:rPr>
              <a:t>. 2003. </a:t>
            </a:r>
            <a:r>
              <a:rPr lang="en-GB" b="0" i="1" dirty="0">
                <a:solidFill>
                  <a:srgbClr val="000000"/>
                </a:solidFill>
                <a:effectLst/>
                <a:latin typeface="+mj-lt"/>
              </a:rPr>
              <a:t>Boudica: The Warrior Queen</a:t>
            </a:r>
            <a:r>
              <a:rPr lang="en-GB" b="0" i="0" dirty="0">
                <a:solidFill>
                  <a:srgbClr val="000000"/>
                </a:solidFill>
                <a:effectLst/>
                <a:latin typeface="+mj-lt"/>
              </a:rPr>
              <a:t>. Stroud: History Press Ltd.</a:t>
            </a:r>
            <a:endParaRPr lang="en-GB" dirty="0">
              <a:solidFill>
                <a:srgbClr val="000000"/>
              </a:solidFill>
              <a:latin typeface="+mj-lt"/>
            </a:endParaRPr>
          </a:p>
          <a:p>
            <a:pPr marL="285750" indent="-285750">
              <a:buFont typeface="Arial" panose="020B0604020202020204" pitchFamily="34" charset="0"/>
              <a:buChar char="•"/>
            </a:pPr>
            <a:r>
              <a:rPr lang="en-GB" b="0" i="0" dirty="0">
                <a:solidFill>
                  <a:srgbClr val="000000"/>
                </a:solidFill>
                <a:effectLst/>
                <a:latin typeface="+mj-lt"/>
              </a:rPr>
              <a:t>Waite, J. 2007. </a:t>
            </a:r>
            <a:r>
              <a:rPr lang="en-GB" b="0" i="1" dirty="0">
                <a:solidFill>
                  <a:srgbClr val="000000"/>
                </a:solidFill>
                <a:effectLst/>
                <a:latin typeface="+mj-lt"/>
              </a:rPr>
              <a:t>Boudica’s Last Stand: Britain’s Revolt Against Rome</a:t>
            </a:r>
            <a:r>
              <a:rPr lang="en-GB" b="0" i="0" dirty="0">
                <a:solidFill>
                  <a:srgbClr val="000000"/>
                </a:solidFill>
                <a:effectLst/>
                <a:latin typeface="+mj-lt"/>
              </a:rPr>
              <a:t> </a:t>
            </a:r>
            <a:r>
              <a:rPr lang="en-GB" b="0" i="1" dirty="0">
                <a:solidFill>
                  <a:srgbClr val="000000"/>
                </a:solidFill>
                <a:effectLst/>
                <a:latin typeface="+mj-lt"/>
              </a:rPr>
              <a:t>AD</a:t>
            </a:r>
            <a:r>
              <a:rPr lang="en-GB" b="0" i="0" dirty="0">
                <a:solidFill>
                  <a:srgbClr val="000000"/>
                </a:solidFill>
                <a:effectLst/>
                <a:latin typeface="+mj-lt"/>
              </a:rPr>
              <a:t> </a:t>
            </a:r>
            <a:r>
              <a:rPr lang="en-GB" b="0" i="1" dirty="0">
                <a:solidFill>
                  <a:srgbClr val="000000"/>
                </a:solidFill>
                <a:effectLst/>
                <a:latin typeface="+mj-lt"/>
              </a:rPr>
              <a:t>60–61</a:t>
            </a:r>
            <a:r>
              <a:rPr lang="en-GB" b="0" i="0" dirty="0">
                <a:solidFill>
                  <a:srgbClr val="000000"/>
                </a:solidFill>
                <a:effectLst/>
                <a:latin typeface="+mj-lt"/>
              </a:rPr>
              <a:t>. London: The History Press.</a:t>
            </a:r>
            <a:endParaRPr lang="en-GB" dirty="0">
              <a:latin typeface="+mj-lt"/>
            </a:endParaRPr>
          </a:p>
        </p:txBody>
      </p:sp>
    </p:spTree>
    <p:extLst>
      <p:ext uri="{BB962C8B-B14F-4D97-AF65-F5344CB8AC3E}">
        <p14:creationId xmlns:p14="http://schemas.microsoft.com/office/powerpoint/2010/main" val="1640926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49" name="Picture 2">
            <a:extLst>
              <a:ext uri="{FF2B5EF4-FFF2-40B4-BE49-F238E27FC236}">
                <a16:creationId xmlns:a16="http://schemas.microsoft.com/office/drawing/2014/main" id="{DED8BD47-2302-45AC-A33E-4AA4DC7637F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15316" y="640080"/>
            <a:ext cx="5075834" cy="5577840"/>
          </a:xfrm>
          <a:prstGeom prst="rect">
            <a:avLst/>
          </a:prstGeom>
          <a:noFill/>
          <a:extLst>
            <a:ext uri="{909E8E84-426E-40DD-AFC4-6F175D3DCCD1}">
              <a14:hiddenFill xmlns:a14="http://schemas.microsoft.com/office/drawing/2010/main">
                <a:solidFill>
                  <a:srgbClr val="FFFFFF"/>
                </a:solidFill>
              </a14:hiddenFill>
            </a:ext>
          </a:extLst>
        </p:spPr>
      </p:pic>
      <p:sp>
        <p:nvSpPr>
          <p:cNvPr id="72" name="sketch line">
            <a:extLst>
              <a:ext uri="{FF2B5EF4-FFF2-40B4-BE49-F238E27FC236}">
                <a16:creationId xmlns:a16="http://schemas.microsoft.com/office/drawing/2014/main" id="{953EE71A-6488-4203-A7C4-77102FD0DC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3912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8A927CB-99F1-4B90-AB05-9846F23F7B02}"/>
              </a:ext>
            </a:extLst>
          </p:cNvPr>
          <p:cNvSpPr txBox="1"/>
          <p:nvPr/>
        </p:nvSpPr>
        <p:spPr>
          <a:xfrm>
            <a:off x="5306466" y="2501286"/>
            <a:ext cx="6885535" cy="3970318"/>
          </a:xfrm>
          <a:prstGeom prst="rect">
            <a:avLst/>
          </a:prstGeom>
          <a:noFill/>
        </p:spPr>
        <p:txBody>
          <a:bodyPr wrap="square">
            <a:spAutoFit/>
          </a:bodyPr>
          <a:lstStyle/>
          <a:p>
            <a:r>
              <a:rPr lang="en-GB" dirty="0"/>
              <a:t>At the behest of Emperor </a:t>
            </a:r>
            <a:r>
              <a:rPr lang="en-GB" b="1" dirty="0"/>
              <a:t>Claudius</a:t>
            </a:r>
            <a:r>
              <a:rPr lang="en-GB" dirty="0"/>
              <a:t>, legions of the Roman Army invaded Britain in AD 43 under Roman general Aulus Plautius.</a:t>
            </a:r>
          </a:p>
          <a:p>
            <a:endParaRPr lang="en-GB" dirty="0"/>
          </a:p>
          <a:p>
            <a:r>
              <a:rPr lang="en-GB" dirty="0"/>
              <a:t>The Roman Army defeated tribes in battle who would not submit to Roman rule. For those Celtic tribes who wanted to negotiate with the Romans, Claudius made the tribes into ‘client kingdoms’. The Romans allowed these tribes to maintain control of their tribal areas, and gave them wealth and status. </a:t>
            </a:r>
          </a:p>
          <a:p>
            <a:endParaRPr lang="en-GB" dirty="0"/>
          </a:p>
          <a:p>
            <a:r>
              <a:rPr lang="en-GB" dirty="0"/>
              <a:t>In exchange, the tribesmen and women had to adopt Roman ways, pay Roman taxes and give up men to fight in the Roman Army.</a:t>
            </a:r>
          </a:p>
          <a:p>
            <a:endParaRPr lang="en-GB" dirty="0"/>
          </a:p>
          <a:p>
            <a:r>
              <a:rPr lang="en-GB" dirty="0"/>
              <a:t>One famous client king was </a:t>
            </a:r>
            <a:r>
              <a:rPr lang="en-GB" b="1" dirty="0"/>
              <a:t>Cogidubnus</a:t>
            </a:r>
            <a:r>
              <a:rPr lang="en-GB" dirty="0"/>
              <a:t> of the Regni tribe who built and lived in a Roman-style villa in Fishbourne c.AD 65-90s</a:t>
            </a:r>
          </a:p>
        </p:txBody>
      </p:sp>
      <p:sp>
        <p:nvSpPr>
          <p:cNvPr id="11" name="TextBox 10">
            <a:extLst>
              <a:ext uri="{FF2B5EF4-FFF2-40B4-BE49-F238E27FC236}">
                <a16:creationId xmlns:a16="http://schemas.microsoft.com/office/drawing/2014/main" id="{FEE2FC8B-1980-45CA-957A-EBA3FF6935E4}"/>
              </a:ext>
            </a:extLst>
          </p:cNvPr>
          <p:cNvSpPr txBox="1"/>
          <p:nvPr/>
        </p:nvSpPr>
        <p:spPr>
          <a:xfrm>
            <a:off x="6408615" y="527368"/>
            <a:ext cx="6150768" cy="1446550"/>
          </a:xfrm>
          <a:prstGeom prst="rect">
            <a:avLst/>
          </a:prstGeom>
          <a:noFill/>
        </p:spPr>
        <p:txBody>
          <a:bodyPr wrap="square">
            <a:spAutoFit/>
          </a:bodyPr>
          <a:lstStyle/>
          <a:p>
            <a:r>
              <a:rPr lang="en-GB" sz="4400" dirty="0"/>
              <a:t>Roman Britain: An Introduction</a:t>
            </a:r>
          </a:p>
        </p:txBody>
      </p:sp>
    </p:spTree>
    <p:extLst>
      <p:ext uri="{BB962C8B-B14F-4D97-AF65-F5344CB8AC3E}">
        <p14:creationId xmlns:p14="http://schemas.microsoft.com/office/powerpoint/2010/main" val="27798449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3A7D9C1-895A-41CB-87FE-C2DE2C03AA37}"/>
              </a:ext>
            </a:extLst>
          </p:cNvPr>
          <p:cNvPicPr>
            <a:picLocks noChangeAspect="1"/>
          </p:cNvPicPr>
          <p:nvPr/>
        </p:nvPicPr>
        <p:blipFill>
          <a:blip r:embed="rId2"/>
          <a:stretch>
            <a:fillRect/>
          </a:stretch>
        </p:blipFill>
        <p:spPr>
          <a:xfrm>
            <a:off x="7603514" y="914399"/>
            <a:ext cx="4344866" cy="5648325"/>
          </a:xfrm>
          <a:prstGeom prst="rect">
            <a:avLst/>
          </a:prstGeom>
        </p:spPr>
      </p:pic>
      <p:sp>
        <p:nvSpPr>
          <p:cNvPr id="6" name="TextBox 5">
            <a:extLst>
              <a:ext uri="{FF2B5EF4-FFF2-40B4-BE49-F238E27FC236}">
                <a16:creationId xmlns:a16="http://schemas.microsoft.com/office/drawing/2014/main" id="{1900A0B4-8F10-49F2-9707-C1C9D591ED31}"/>
              </a:ext>
            </a:extLst>
          </p:cNvPr>
          <p:cNvSpPr txBox="1"/>
          <p:nvPr/>
        </p:nvSpPr>
        <p:spPr>
          <a:xfrm>
            <a:off x="1128713" y="144958"/>
            <a:ext cx="10186987" cy="769441"/>
          </a:xfrm>
          <a:prstGeom prst="rect">
            <a:avLst/>
          </a:prstGeom>
          <a:noFill/>
        </p:spPr>
        <p:txBody>
          <a:bodyPr wrap="square">
            <a:spAutoFit/>
          </a:bodyPr>
          <a:lstStyle/>
          <a:p>
            <a:r>
              <a:rPr lang="en-GB" sz="4400" dirty="0"/>
              <a:t>Prasutagus, Client kingship and Iceni tribe</a:t>
            </a:r>
          </a:p>
        </p:txBody>
      </p:sp>
      <p:sp>
        <p:nvSpPr>
          <p:cNvPr id="8" name="TextBox 7">
            <a:extLst>
              <a:ext uri="{FF2B5EF4-FFF2-40B4-BE49-F238E27FC236}">
                <a16:creationId xmlns:a16="http://schemas.microsoft.com/office/drawing/2014/main" id="{8A25C61F-8FAB-43EE-A975-984B30D6C842}"/>
              </a:ext>
            </a:extLst>
          </p:cNvPr>
          <p:cNvSpPr txBox="1"/>
          <p:nvPr/>
        </p:nvSpPr>
        <p:spPr>
          <a:xfrm>
            <a:off x="243620" y="3616673"/>
            <a:ext cx="7359894" cy="2862322"/>
          </a:xfrm>
          <a:prstGeom prst="rect">
            <a:avLst/>
          </a:prstGeom>
          <a:noFill/>
        </p:spPr>
        <p:txBody>
          <a:bodyPr wrap="square">
            <a:spAutoFit/>
          </a:bodyPr>
          <a:lstStyle/>
          <a:p>
            <a:endParaRPr lang="en-GB" dirty="0"/>
          </a:p>
          <a:p>
            <a:r>
              <a:rPr lang="en-GB" dirty="0"/>
              <a:t>The Iceni were proud of their independence, and had revolted in AD 47 when the Roman governor Publius </a:t>
            </a:r>
            <a:r>
              <a:rPr lang="en-GB" dirty="0" err="1"/>
              <a:t>Ostorius</a:t>
            </a:r>
            <a:r>
              <a:rPr lang="en-GB" dirty="0"/>
              <a:t> Scapula tried to disarm the peoples in Britain under Roman control after local uprisings. </a:t>
            </a:r>
          </a:p>
          <a:p>
            <a:endParaRPr lang="en-GB" dirty="0"/>
          </a:p>
          <a:p>
            <a:r>
              <a:rPr lang="en-GB" dirty="0" err="1"/>
              <a:t>Ostorius</a:t>
            </a:r>
            <a:r>
              <a:rPr lang="en-GB" dirty="0"/>
              <a:t> defeated them and put down other uprisings around Britain.</a:t>
            </a:r>
          </a:p>
          <a:p>
            <a:endParaRPr lang="en-GB" dirty="0"/>
          </a:p>
          <a:p>
            <a:r>
              <a:rPr lang="en-GB" dirty="0"/>
              <a:t>The Iceni remained independent under Prasutagus. But as a client king, he and the Iceni continued to support the Romans militarily after the AD 47 revolt. </a:t>
            </a:r>
          </a:p>
        </p:txBody>
      </p:sp>
      <p:sp>
        <p:nvSpPr>
          <p:cNvPr id="9" name="Oval 8">
            <a:extLst>
              <a:ext uri="{FF2B5EF4-FFF2-40B4-BE49-F238E27FC236}">
                <a16:creationId xmlns:a16="http://schemas.microsoft.com/office/drawing/2014/main" id="{F8829329-E5A1-4385-A5A3-3770D451F047}"/>
              </a:ext>
            </a:extLst>
          </p:cNvPr>
          <p:cNvSpPr/>
          <p:nvPr/>
        </p:nvSpPr>
        <p:spPr>
          <a:xfrm>
            <a:off x="10601324" y="3429000"/>
            <a:ext cx="1000125" cy="1071563"/>
          </a:xfrm>
          <a:prstGeom prst="ellipse">
            <a:avLst/>
          </a:prstGeom>
          <a:solidFill>
            <a:srgbClr val="C00000">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0611439A-BD05-4362-86DB-64704CEED1FB}"/>
              </a:ext>
            </a:extLst>
          </p:cNvPr>
          <p:cNvPicPr>
            <a:picLocks noChangeAspect="1"/>
          </p:cNvPicPr>
          <p:nvPr/>
        </p:nvPicPr>
        <p:blipFill>
          <a:blip r:embed="rId3"/>
          <a:stretch>
            <a:fillRect/>
          </a:stretch>
        </p:blipFill>
        <p:spPr>
          <a:xfrm>
            <a:off x="357920" y="1105715"/>
            <a:ext cx="2469094" cy="2469094"/>
          </a:xfrm>
          <a:prstGeom prst="rect">
            <a:avLst/>
          </a:prstGeom>
        </p:spPr>
      </p:pic>
      <p:sp>
        <p:nvSpPr>
          <p:cNvPr id="13" name="TextBox 12">
            <a:extLst>
              <a:ext uri="{FF2B5EF4-FFF2-40B4-BE49-F238E27FC236}">
                <a16:creationId xmlns:a16="http://schemas.microsoft.com/office/drawing/2014/main" id="{A705365C-E135-491C-8B74-160D16ED7244}"/>
              </a:ext>
            </a:extLst>
          </p:cNvPr>
          <p:cNvSpPr txBox="1"/>
          <p:nvPr/>
        </p:nvSpPr>
        <p:spPr>
          <a:xfrm>
            <a:off x="3287181" y="1287417"/>
            <a:ext cx="3856165" cy="2308324"/>
          </a:xfrm>
          <a:prstGeom prst="rect">
            <a:avLst/>
          </a:prstGeom>
          <a:noFill/>
        </p:spPr>
        <p:txBody>
          <a:bodyPr wrap="square">
            <a:spAutoFit/>
          </a:bodyPr>
          <a:lstStyle/>
          <a:p>
            <a:r>
              <a:rPr lang="en-GB" b="1" dirty="0"/>
              <a:t>Prasutagus</a:t>
            </a:r>
            <a:r>
              <a:rPr lang="en-GB" dirty="0"/>
              <a:t> (left) was the husband of Boudica and king of the </a:t>
            </a:r>
            <a:r>
              <a:rPr lang="en-GB" b="1" dirty="0"/>
              <a:t>Iceni</a:t>
            </a:r>
            <a:r>
              <a:rPr lang="en-GB" dirty="0"/>
              <a:t> tribe, whose territorial area of control was in modern day Norfolk. </a:t>
            </a:r>
          </a:p>
          <a:p>
            <a:endParaRPr lang="en-GB" dirty="0"/>
          </a:p>
          <a:p>
            <a:r>
              <a:rPr lang="en-GB" dirty="0"/>
              <a:t>When the Romans invaded in AD 43, Prasutagus allied the Iceni with the Romans.</a:t>
            </a:r>
          </a:p>
        </p:txBody>
      </p:sp>
    </p:spTree>
    <p:extLst>
      <p:ext uri="{BB962C8B-B14F-4D97-AF65-F5344CB8AC3E}">
        <p14:creationId xmlns:p14="http://schemas.microsoft.com/office/powerpoint/2010/main" val="1583537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94E4D846-3AFC-4F86-8C35-24B0542A26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7" name="Picture 4">
            <a:extLst>
              <a:ext uri="{FF2B5EF4-FFF2-40B4-BE49-F238E27FC236}">
                <a16:creationId xmlns:a16="http://schemas.microsoft.com/office/drawing/2014/main" id="{B398885A-98A8-4BFF-A883-258BCE1F675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084" r="2" b="9093"/>
          <a:stretch/>
        </p:blipFill>
        <p:spPr bwMode="auto">
          <a:xfrm>
            <a:off x="20" y="10"/>
            <a:ext cx="8668492" cy="6857990"/>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284781B9-12CB-45C3-907A-9ED93FF72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435399" y="0"/>
            <a:ext cx="9756601" cy="6858000"/>
          </a:xfrm>
          <a:prstGeom prst="rect">
            <a:avLst/>
          </a:prstGeom>
          <a:gradFill>
            <a:gsLst>
              <a:gs pos="53000">
                <a:schemeClr val="bg1"/>
              </a:gs>
              <a:gs pos="35000">
                <a:schemeClr val="bg1">
                  <a:alpha val="76000"/>
                </a:schemeClr>
              </a:gs>
              <a:gs pos="19000">
                <a:schemeClr val="bg1">
                  <a:alpha val="40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2">
            <a:extLst>
              <a:ext uri="{FF2B5EF4-FFF2-40B4-BE49-F238E27FC236}">
                <a16:creationId xmlns:a16="http://schemas.microsoft.com/office/drawing/2014/main" id="{BEEC0E88-38C0-43D6-9820-293F4FA3FBAB}"/>
              </a:ext>
            </a:extLst>
          </p:cNvPr>
          <p:cNvSpPr>
            <a:spLocks noChangeArrowheads="1"/>
          </p:cNvSpPr>
          <p:nvPr/>
        </p:nvSpPr>
        <p:spPr bwMode="auto">
          <a:xfrm>
            <a:off x="8037529" y="1197854"/>
            <a:ext cx="3438144" cy="11247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1" i="0" u="none" strike="noStrike" cap="none" normalizeH="0" baseline="0" dirty="0">
                <a:ln>
                  <a:noFill/>
                </a:ln>
                <a:effectLst/>
                <a:latin typeface="+mj-lt"/>
                <a:ea typeface="+mj-ea"/>
                <a:cs typeface="+mj-cs"/>
              </a:rPr>
              <a:t>Boudica</a:t>
            </a:r>
            <a:endParaRPr kumimoji="0" lang="en-US" altLang="en-US" sz="2800" b="0" i="0" u="none" strike="noStrike" cap="none" normalizeH="0" baseline="0" dirty="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2800" b="0" i="0" u="none" strike="noStrike" cap="none" normalizeH="0" baseline="0" dirty="0">
              <a:ln>
                <a:noFill/>
              </a:ln>
              <a:effectLst/>
              <a:latin typeface="+mj-lt"/>
              <a:ea typeface="+mj-ea"/>
              <a:cs typeface="+mj-cs"/>
            </a:endParaRPr>
          </a:p>
        </p:txBody>
      </p:sp>
      <p:sp>
        <p:nvSpPr>
          <p:cNvPr id="74" name="Rectangle 7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687333"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6" name="Rectangle 7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53018" y="2443480"/>
            <a:ext cx="3218688"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9A8DB019-C54E-4CCA-80AD-54FAB35CE546}"/>
              </a:ext>
            </a:extLst>
          </p:cNvPr>
          <p:cNvSpPr txBox="1"/>
          <p:nvPr/>
        </p:nvSpPr>
        <p:spPr>
          <a:xfrm>
            <a:off x="7358064" y="2974216"/>
            <a:ext cx="4563880" cy="3139321"/>
          </a:xfrm>
          <a:prstGeom prst="rect">
            <a:avLst/>
          </a:prstGeom>
          <a:noFill/>
        </p:spPr>
        <p:txBody>
          <a:bodyPr wrap="square">
            <a:spAutoFit/>
          </a:bodyPr>
          <a:lstStyle/>
          <a:p>
            <a:r>
              <a:rPr lang="en-GB" dirty="0"/>
              <a:t>Boudica, wife of Prasutagus, is known to historians through the writings of Roman statesmen and historians, Publius Cornelius Tacitus, and Lucius Cassius Dio.</a:t>
            </a:r>
          </a:p>
          <a:p>
            <a:endParaRPr lang="en-GB" dirty="0"/>
          </a:p>
          <a:p>
            <a:r>
              <a:rPr lang="en-GB" dirty="0"/>
              <a:t> These historians provide differing accounts of Boudica and the Iceni revolt. </a:t>
            </a:r>
          </a:p>
          <a:p>
            <a:r>
              <a:rPr lang="en-GB" dirty="0"/>
              <a:t>After Prasutagus’ death, Boudica became the leader of the Iceni, since under Celtic law, women could govern tribes and take prominent roles in public life.</a:t>
            </a:r>
          </a:p>
        </p:txBody>
      </p:sp>
    </p:spTree>
    <p:extLst>
      <p:ext uri="{BB962C8B-B14F-4D97-AF65-F5344CB8AC3E}">
        <p14:creationId xmlns:p14="http://schemas.microsoft.com/office/powerpoint/2010/main" val="28511984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94E4D846-3AFC-4F86-8C35-24B0542A26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7" name="Picture 4">
            <a:extLst>
              <a:ext uri="{FF2B5EF4-FFF2-40B4-BE49-F238E27FC236}">
                <a16:creationId xmlns:a16="http://schemas.microsoft.com/office/drawing/2014/main" id="{B398885A-98A8-4BFF-A883-258BCE1F675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084" r="2" b="9093"/>
          <a:stretch/>
        </p:blipFill>
        <p:spPr bwMode="auto">
          <a:xfrm>
            <a:off x="20" y="10"/>
            <a:ext cx="8668492" cy="6857990"/>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284781B9-12CB-45C3-907A-9ED93FF72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435399" y="0"/>
            <a:ext cx="9756601" cy="6858000"/>
          </a:xfrm>
          <a:prstGeom prst="rect">
            <a:avLst/>
          </a:prstGeom>
          <a:gradFill>
            <a:gsLst>
              <a:gs pos="53000">
                <a:schemeClr val="bg1"/>
              </a:gs>
              <a:gs pos="35000">
                <a:schemeClr val="bg1">
                  <a:alpha val="76000"/>
                </a:schemeClr>
              </a:gs>
              <a:gs pos="19000">
                <a:schemeClr val="bg1">
                  <a:alpha val="40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2">
            <a:extLst>
              <a:ext uri="{FF2B5EF4-FFF2-40B4-BE49-F238E27FC236}">
                <a16:creationId xmlns:a16="http://schemas.microsoft.com/office/drawing/2014/main" id="{BEEC0E88-38C0-43D6-9820-293F4FA3FBAB}"/>
              </a:ext>
            </a:extLst>
          </p:cNvPr>
          <p:cNvSpPr>
            <a:spLocks noChangeArrowheads="1"/>
          </p:cNvSpPr>
          <p:nvPr/>
        </p:nvSpPr>
        <p:spPr bwMode="auto">
          <a:xfrm>
            <a:off x="8037529" y="1197854"/>
            <a:ext cx="3438144" cy="11247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1" i="0" u="none" strike="noStrike" cap="none" normalizeH="0" baseline="0" dirty="0">
                <a:ln>
                  <a:noFill/>
                </a:ln>
                <a:effectLst/>
                <a:latin typeface="+mj-lt"/>
                <a:ea typeface="+mj-ea"/>
                <a:cs typeface="+mj-cs"/>
              </a:rPr>
              <a:t>Boudica</a:t>
            </a:r>
            <a:endParaRPr kumimoji="0" lang="en-US" altLang="en-US" sz="2800" b="0" i="0" u="none" strike="noStrike" cap="none" normalizeH="0" baseline="0" dirty="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2800" b="0" i="0" u="none" strike="noStrike" cap="none" normalizeH="0" baseline="0" dirty="0">
              <a:ln>
                <a:noFill/>
              </a:ln>
              <a:effectLst/>
              <a:latin typeface="+mj-lt"/>
              <a:ea typeface="+mj-ea"/>
              <a:cs typeface="+mj-cs"/>
            </a:endParaRPr>
          </a:p>
        </p:txBody>
      </p:sp>
      <p:sp>
        <p:nvSpPr>
          <p:cNvPr id="74" name="Rectangle 7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687333"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6" name="Rectangle 7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53018" y="2443480"/>
            <a:ext cx="3218688"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9A8DB019-C54E-4CCA-80AD-54FAB35CE546}"/>
              </a:ext>
            </a:extLst>
          </p:cNvPr>
          <p:cNvSpPr txBox="1"/>
          <p:nvPr/>
        </p:nvSpPr>
        <p:spPr>
          <a:xfrm>
            <a:off x="7515226" y="2603734"/>
            <a:ext cx="4478156" cy="3693319"/>
          </a:xfrm>
          <a:prstGeom prst="rect">
            <a:avLst/>
          </a:prstGeom>
          <a:noFill/>
        </p:spPr>
        <p:txBody>
          <a:bodyPr wrap="square">
            <a:spAutoFit/>
          </a:bodyPr>
          <a:lstStyle/>
          <a:p>
            <a:r>
              <a:rPr lang="en-GB" dirty="0"/>
              <a:t>Boudica’s flame-red hair is a modern artistic invention and only Cassius Dio provides historians with a description of Boudica:</a:t>
            </a:r>
          </a:p>
          <a:p>
            <a:endParaRPr lang="en-GB" dirty="0"/>
          </a:p>
          <a:p>
            <a:pPr lvl="1"/>
            <a:r>
              <a:rPr lang="en-GB" dirty="0"/>
              <a:t>‘In stature she was very tall, in appearance most terrifying, in the glance of her eye most fierce, and her voice was harsh; a great mass of the tawniest hair fell to her hips; around her neck was a large golden necklace; and she wore a tunic of divers colours over which a thick mantle was fastened with a brooch. This was her invariable attire.’ (LXII 2.2)</a:t>
            </a:r>
          </a:p>
        </p:txBody>
      </p:sp>
    </p:spTree>
    <p:extLst>
      <p:ext uri="{BB962C8B-B14F-4D97-AF65-F5344CB8AC3E}">
        <p14:creationId xmlns:p14="http://schemas.microsoft.com/office/powerpoint/2010/main" val="3710968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3" name="Picture 3">
            <a:extLst>
              <a:ext uri="{FF2B5EF4-FFF2-40B4-BE49-F238E27FC236}">
                <a16:creationId xmlns:a16="http://schemas.microsoft.com/office/drawing/2014/main" id="{40EC1103-0AEC-41E9-8037-EF4030EC8CF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091" r="30481" b="1"/>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490F7B34-F809-4053-97DD-718894DA6E84}"/>
              </a:ext>
            </a:extLst>
          </p:cNvPr>
          <p:cNvSpPr>
            <a:spLocks noChangeArrowheads="1"/>
          </p:cNvSpPr>
          <p:nvPr/>
        </p:nvSpPr>
        <p:spPr bwMode="auto">
          <a:xfrm>
            <a:off x="371094" y="1161288"/>
            <a:ext cx="3438144" cy="11247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600" b="1" i="0" u="none" strike="noStrike" cap="none" normalizeH="0" baseline="0" dirty="0">
                <a:ln>
                  <a:noFill/>
                </a:ln>
                <a:effectLst/>
                <a:latin typeface="+mj-lt"/>
                <a:ea typeface="+mj-ea"/>
                <a:cs typeface="+mj-cs"/>
              </a:rPr>
              <a:t>Boudica and the Iceni Revolt of AD 60-61</a:t>
            </a:r>
            <a:endParaRPr kumimoji="0" lang="en-US" altLang="en-US" sz="2600" b="0" i="0" u="none" strike="noStrike" cap="none" normalizeH="0" baseline="0" dirty="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2600" b="0" i="0" u="none" strike="noStrike" cap="none" normalizeH="0" baseline="0" dirty="0">
              <a:ln>
                <a:noFill/>
              </a:ln>
              <a:effectLst/>
              <a:latin typeface="+mj-lt"/>
              <a:ea typeface="+mj-ea"/>
              <a:cs typeface="+mj-cs"/>
            </a:endParaRPr>
          </a:p>
        </p:txBody>
      </p:sp>
      <p:sp>
        <p:nvSpPr>
          <p:cNvPr id="74" name="Rectangle 7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6" name="Rectangle 7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AA70F108-06C1-459D-B017-6831BCB667E2}"/>
              </a:ext>
            </a:extLst>
          </p:cNvPr>
          <p:cNvSpPr txBox="1"/>
          <p:nvPr/>
        </p:nvSpPr>
        <p:spPr>
          <a:xfrm>
            <a:off x="114300" y="2530601"/>
            <a:ext cx="7229856" cy="4247317"/>
          </a:xfrm>
          <a:prstGeom prst="rect">
            <a:avLst/>
          </a:prstGeom>
          <a:noFill/>
        </p:spPr>
        <p:txBody>
          <a:bodyPr wrap="square">
            <a:spAutoFit/>
          </a:bodyPr>
          <a:lstStyle/>
          <a:p>
            <a:r>
              <a:rPr lang="en-GB" dirty="0"/>
              <a:t>After Prasutagus’ death around AD 60, his will revealed that he had bequeathed the Iceni kingdom jointly to his daughters and the Roman Emperor Nero.</a:t>
            </a:r>
          </a:p>
          <a:p>
            <a:endParaRPr lang="en-GB" dirty="0"/>
          </a:p>
          <a:p>
            <a:r>
              <a:rPr lang="en-GB" dirty="0"/>
              <a:t>Prasutagus may have hoped that naming the Emperor as his heir would protect them from harm.</a:t>
            </a:r>
          </a:p>
          <a:p>
            <a:endParaRPr lang="en-GB" dirty="0"/>
          </a:p>
          <a:p>
            <a:r>
              <a:rPr lang="en-GB" dirty="0"/>
              <a:t>He was wrong. Roman legionaries pillaged the Iceni kingdom, and ransacked houses. They lashed Boudica and raped her daughters. </a:t>
            </a:r>
          </a:p>
          <a:p>
            <a:r>
              <a:rPr lang="en-GB" dirty="0"/>
              <a:t>Boudica and the Iceni joined with the Trinovantes tribe, whom the Romans had equally mistreated. </a:t>
            </a:r>
          </a:p>
          <a:p>
            <a:endParaRPr lang="en-GB" dirty="0"/>
          </a:p>
          <a:p>
            <a:r>
              <a:rPr lang="en-GB" dirty="0"/>
              <a:t>Together they revolted against Roman rule and the Roman settlements of Camulodunum (Colchester), Londinium (London) and Verulamium (St. Albans) in succession. </a:t>
            </a:r>
          </a:p>
        </p:txBody>
      </p:sp>
    </p:spTree>
    <p:extLst>
      <p:ext uri="{BB962C8B-B14F-4D97-AF65-F5344CB8AC3E}">
        <p14:creationId xmlns:p14="http://schemas.microsoft.com/office/powerpoint/2010/main" val="14376323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6" name="Picture 5">
            <a:extLst>
              <a:ext uri="{FF2B5EF4-FFF2-40B4-BE49-F238E27FC236}">
                <a16:creationId xmlns:a16="http://schemas.microsoft.com/office/drawing/2014/main" id="{5647696F-ECAD-4316-845C-133317D2E53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8182"/>
          <a:stretch/>
        </p:blipFill>
        <p:spPr bwMode="auto">
          <a:xfrm>
            <a:off x="0" y="10"/>
            <a:ext cx="12192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192"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cxnSp>
        <p:nvCxnSpPr>
          <p:cNvPr id="193" name="Straight Connector 192">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F7A66CF5-86C9-4AF8-8E25-FE61969C4E8A}"/>
              </a:ext>
            </a:extLst>
          </p:cNvPr>
          <p:cNvSpPr txBox="1"/>
          <p:nvPr/>
        </p:nvSpPr>
        <p:spPr>
          <a:xfrm>
            <a:off x="151086" y="3331003"/>
            <a:ext cx="5715000" cy="2862322"/>
          </a:xfrm>
          <a:prstGeom prst="rect">
            <a:avLst/>
          </a:prstGeom>
          <a:noFill/>
        </p:spPr>
        <p:txBody>
          <a:bodyPr wrap="square">
            <a:spAutoFit/>
          </a:bodyPr>
          <a:lstStyle/>
          <a:p>
            <a:r>
              <a:rPr lang="en-GB" dirty="0"/>
              <a:t>Boudica and the Iceni and the Trinovantes tribes first attacked </a:t>
            </a:r>
            <a:r>
              <a:rPr lang="en-GB" b="1" dirty="0"/>
              <a:t>Camulodunum</a:t>
            </a:r>
            <a:r>
              <a:rPr lang="en-GB" dirty="0"/>
              <a:t> (Colchester), a Roman </a:t>
            </a:r>
            <a:r>
              <a:rPr lang="en-GB" i="1" dirty="0"/>
              <a:t>colonia</a:t>
            </a:r>
            <a:r>
              <a:rPr lang="en-GB" dirty="0"/>
              <a:t>, founded as a settlement for veterans of the Roman Army. </a:t>
            </a:r>
          </a:p>
          <a:p>
            <a:endParaRPr lang="en-GB" dirty="0"/>
          </a:p>
          <a:p>
            <a:r>
              <a:rPr lang="en-GB" dirty="0"/>
              <a:t>The veterans had mistreated local people and a temple to the Emperor Claudius was constructed in the town, making it a focus of local resentment against the Romans.</a:t>
            </a:r>
          </a:p>
          <a:p>
            <a:endParaRPr lang="en-GB" dirty="0"/>
          </a:p>
          <a:p>
            <a:r>
              <a:rPr lang="en-GB" dirty="0"/>
              <a:t> The veterans and a reinforcement of 200 auxiliary troops were no match for Boudica’s large attacking force.</a:t>
            </a:r>
          </a:p>
        </p:txBody>
      </p:sp>
      <p:sp>
        <p:nvSpPr>
          <p:cNvPr id="27" name="TextBox 26">
            <a:extLst>
              <a:ext uri="{FF2B5EF4-FFF2-40B4-BE49-F238E27FC236}">
                <a16:creationId xmlns:a16="http://schemas.microsoft.com/office/drawing/2014/main" id="{BCA0A07E-A449-4C07-B7A0-A63FC09B77C4}"/>
              </a:ext>
            </a:extLst>
          </p:cNvPr>
          <p:cNvSpPr txBox="1"/>
          <p:nvPr/>
        </p:nvSpPr>
        <p:spPr>
          <a:xfrm>
            <a:off x="1110853" y="1622703"/>
            <a:ext cx="3589735" cy="1446550"/>
          </a:xfrm>
          <a:prstGeom prst="rect">
            <a:avLst/>
          </a:prstGeom>
          <a:noFill/>
        </p:spPr>
        <p:txBody>
          <a:bodyPr wrap="square">
            <a:spAutoFit/>
          </a:bodyPr>
          <a:lstStyle/>
          <a:p>
            <a:r>
              <a:rPr lang="en-GB" sz="4400" dirty="0"/>
              <a:t>The Iceni and Camulodunum</a:t>
            </a:r>
          </a:p>
        </p:txBody>
      </p:sp>
    </p:spTree>
    <p:extLst>
      <p:ext uri="{BB962C8B-B14F-4D97-AF65-F5344CB8AC3E}">
        <p14:creationId xmlns:p14="http://schemas.microsoft.com/office/powerpoint/2010/main" val="4057114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145" name="Picture 7">
            <a:extLst>
              <a:ext uri="{FF2B5EF4-FFF2-40B4-BE49-F238E27FC236}">
                <a16:creationId xmlns:a16="http://schemas.microsoft.com/office/drawing/2014/main" id="{8860E0AD-DAFD-4D07-9FCF-CA6A90B2235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2929" b="1844"/>
          <a:stretch/>
        </p:blipFill>
        <p:spPr bwMode="auto">
          <a:xfrm>
            <a:off x="-1" y="10"/>
            <a:ext cx="12192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70"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cxnSp>
        <p:nvCxnSpPr>
          <p:cNvPr id="72" name="Straight Connector 71">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408E2B5-5F9E-454A-B985-7BB41421A2F6}"/>
              </a:ext>
            </a:extLst>
          </p:cNvPr>
          <p:cNvSpPr txBox="1"/>
          <p:nvPr/>
        </p:nvSpPr>
        <p:spPr>
          <a:xfrm>
            <a:off x="373067" y="3322005"/>
            <a:ext cx="5271037" cy="3139321"/>
          </a:xfrm>
          <a:prstGeom prst="rect">
            <a:avLst/>
          </a:prstGeom>
          <a:noFill/>
        </p:spPr>
        <p:txBody>
          <a:bodyPr wrap="square">
            <a:spAutoFit/>
          </a:bodyPr>
          <a:lstStyle/>
          <a:p>
            <a:r>
              <a:rPr lang="en-GB" dirty="0"/>
              <a:t>A bronze statue to the emperor </a:t>
            </a:r>
            <a:r>
              <a:rPr lang="en-GB" b="1" dirty="0"/>
              <a:t>Claudius</a:t>
            </a:r>
            <a:r>
              <a:rPr lang="en-GB" dirty="0"/>
              <a:t>, which probably stood in front of the temple, was decapitated and its head taken as a trophy by Boudica's army. Archaeologists have shown that the city was methodically burned and raised to the ground.</a:t>
            </a:r>
          </a:p>
          <a:p>
            <a:endParaRPr lang="en-GB" dirty="0"/>
          </a:p>
          <a:p>
            <a:r>
              <a:rPr lang="en-GB" dirty="0"/>
              <a:t>The future governor Quintus </a:t>
            </a:r>
            <a:r>
              <a:rPr lang="en-GB" dirty="0" err="1"/>
              <a:t>Petillius</a:t>
            </a:r>
            <a:r>
              <a:rPr lang="en-GB" dirty="0"/>
              <a:t> </a:t>
            </a:r>
            <a:r>
              <a:rPr lang="en-GB" dirty="0" err="1"/>
              <a:t>Cerialis</a:t>
            </a:r>
            <a:r>
              <a:rPr lang="en-GB" dirty="0"/>
              <a:t>, then commanding the </a:t>
            </a:r>
            <a:r>
              <a:rPr lang="en-GB" dirty="0" err="1"/>
              <a:t>Legio</a:t>
            </a:r>
            <a:r>
              <a:rPr lang="en-GB" dirty="0"/>
              <a:t> IX </a:t>
            </a:r>
            <a:r>
              <a:rPr lang="en-GB" dirty="0" err="1"/>
              <a:t>Hispana</a:t>
            </a:r>
            <a:r>
              <a:rPr lang="en-GB" dirty="0"/>
              <a:t>, attempted to relieve the city, but suffered an overwhelming defeat. The Britons killed all except the commander and some of his cavalry who managed to escape. </a:t>
            </a:r>
          </a:p>
        </p:txBody>
      </p:sp>
      <p:sp>
        <p:nvSpPr>
          <p:cNvPr id="10" name="TextBox 9">
            <a:extLst>
              <a:ext uri="{FF2B5EF4-FFF2-40B4-BE49-F238E27FC236}">
                <a16:creationId xmlns:a16="http://schemas.microsoft.com/office/drawing/2014/main" id="{7A7E48ED-3915-4772-983C-9ED513F47C63}"/>
              </a:ext>
            </a:extLst>
          </p:cNvPr>
          <p:cNvSpPr txBox="1"/>
          <p:nvPr/>
        </p:nvSpPr>
        <p:spPr>
          <a:xfrm>
            <a:off x="1268016" y="1680378"/>
            <a:ext cx="6193630" cy="1446550"/>
          </a:xfrm>
          <a:prstGeom prst="rect">
            <a:avLst/>
          </a:prstGeom>
          <a:noFill/>
        </p:spPr>
        <p:txBody>
          <a:bodyPr wrap="square">
            <a:spAutoFit/>
          </a:bodyPr>
          <a:lstStyle/>
          <a:p>
            <a:r>
              <a:rPr lang="en-GB" sz="4400" dirty="0"/>
              <a:t>The Iceni and Camulodunum</a:t>
            </a:r>
          </a:p>
        </p:txBody>
      </p:sp>
    </p:spTree>
    <p:extLst>
      <p:ext uri="{BB962C8B-B14F-4D97-AF65-F5344CB8AC3E}">
        <p14:creationId xmlns:p14="http://schemas.microsoft.com/office/powerpoint/2010/main" val="20132514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6064</TotalTime>
  <Words>2339</Words>
  <Application>Microsoft Office PowerPoint</Application>
  <PresentationFormat>Widescreen</PresentationFormat>
  <Paragraphs>136</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Avenir Next LT Pro</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Boudica: A Warrior Queen – Conclusion</vt:lpstr>
      <vt:lpstr>Further Reading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Boudicca: The Warrior Queen</dc:title>
  <dc:creator>PENMAN, GILES (PGR)</dc:creator>
  <cp:lastModifiedBy>Grigsby, Paul</cp:lastModifiedBy>
  <cp:revision>13</cp:revision>
  <dcterms:created xsi:type="dcterms:W3CDTF">2021-08-06T08:46:55Z</dcterms:created>
  <dcterms:modified xsi:type="dcterms:W3CDTF">2021-09-10T16:32:02Z</dcterms:modified>
</cp:coreProperties>
</file>