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0" r:id="rId2"/>
    <p:sldId id="301" r:id="rId3"/>
    <p:sldId id="302" r:id="rId4"/>
    <p:sldId id="303" r:id="rId5"/>
    <p:sldId id="306" r:id="rId6"/>
    <p:sldId id="307" r:id="rId7"/>
    <p:sldId id="308" r:id="rId8"/>
    <p:sldId id="309" r:id="rId9"/>
    <p:sldId id="310" r:id="rId10"/>
    <p:sldId id="311" r:id="rId11"/>
    <p:sldId id="260" r:id="rId12"/>
    <p:sldId id="312" r:id="rId13"/>
    <p:sldId id="313" r:id="rId14"/>
    <p:sldId id="314" r:id="rId15"/>
    <p:sldId id="315" r:id="rId16"/>
    <p:sldId id="316" r:id="rId17"/>
    <p:sldId id="317" r:id="rId18"/>
    <p:sldId id="318" r:id="rId19"/>
    <p:sldId id="319" r:id="rId20"/>
    <p:sldId id="298" r:id="rId21"/>
    <p:sldId id="299" r:id="rId22"/>
    <p:sldId id="30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6" y="10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36D24-D350-403A-918F-5C0AD923B2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B940AD2-BA6A-4727-9B90-31C6BA2C44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3408F7A-FECF-46C5-8AD6-B4A9A466FC82}"/>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5" name="Footer Placeholder 4">
            <a:extLst>
              <a:ext uri="{FF2B5EF4-FFF2-40B4-BE49-F238E27FC236}">
                <a16:creationId xmlns:a16="http://schemas.microsoft.com/office/drawing/2014/main" id="{A131F674-D140-43E0-BFCB-91B5AD6788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F60775-7BD0-448D-85F3-37CFECCB4C1B}"/>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2451155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B9421-EFDA-456D-925C-8D4E8FA503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624103B-FEA6-41FB-B6FA-870AC64319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F59C6E-2B4B-4244-AB45-F58DEA2921D0}"/>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5" name="Footer Placeholder 4">
            <a:extLst>
              <a:ext uri="{FF2B5EF4-FFF2-40B4-BE49-F238E27FC236}">
                <a16:creationId xmlns:a16="http://schemas.microsoft.com/office/drawing/2014/main" id="{237067A9-064A-4A7D-A2CC-12F0370E27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9A21F4-8293-4131-84A1-119E462352F6}"/>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2668929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9D00B43-BD1E-4DEF-96C8-43F6B19EAF5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A4C387B-85FA-42C9-9AB6-0BD19A6DFF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5FBE3A-4357-407C-9FAD-9659994C9346}"/>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5" name="Footer Placeholder 4">
            <a:extLst>
              <a:ext uri="{FF2B5EF4-FFF2-40B4-BE49-F238E27FC236}">
                <a16:creationId xmlns:a16="http://schemas.microsoft.com/office/drawing/2014/main" id="{10178F47-A890-44E6-BA41-307DA652A2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2917BE-E79C-411E-8935-4AA63F102E64}"/>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272208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20CDD-5C79-41E2-BDA1-831AD274D5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C770A6B-4D0D-4576-82D8-E9D35F8350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66BD80-72AA-4B7D-9A1D-3B6B6C35E40C}"/>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5" name="Footer Placeholder 4">
            <a:extLst>
              <a:ext uri="{FF2B5EF4-FFF2-40B4-BE49-F238E27FC236}">
                <a16:creationId xmlns:a16="http://schemas.microsoft.com/office/drawing/2014/main" id="{57A21232-40D0-4C33-B2DF-94B8F30577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730525-4FE6-45B7-9755-3336BEED6B58}"/>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3034254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D33F0-A48A-4AFD-BDC2-5B6C2D22F3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98C1464-3285-48BD-8E5E-ED772AC5FF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04DC64-7FCF-4E13-94CA-979265D0327D}"/>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5" name="Footer Placeholder 4">
            <a:extLst>
              <a:ext uri="{FF2B5EF4-FFF2-40B4-BE49-F238E27FC236}">
                <a16:creationId xmlns:a16="http://schemas.microsoft.com/office/drawing/2014/main" id="{C6BECE4A-7838-4966-924B-6C3C3D86BD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3CADEA-520C-4AF6-957E-282AAA0A9BE5}"/>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4161981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DA6C3-3A65-461C-B7E1-DDEDB18FAE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5A50FAA-444F-45EC-9B67-EBD46AF595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C0304D4-78B4-4EF7-8A56-C12DD5CDF8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4C7B5B8-715D-4C3C-A6B3-FAFB3D93B00F}"/>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6" name="Footer Placeholder 5">
            <a:extLst>
              <a:ext uri="{FF2B5EF4-FFF2-40B4-BE49-F238E27FC236}">
                <a16:creationId xmlns:a16="http://schemas.microsoft.com/office/drawing/2014/main" id="{7A9ED62E-7E67-44BB-B4C2-CD68A224A9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3159D3-1BEE-4B97-A91D-A1610E35AC78}"/>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1517735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0BFBD-A20C-46BD-B205-07A2223454F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245FC54-58F4-4E18-A977-8C83134139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E64ECA-BFCE-4DE7-8B83-1D02881FAD4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690C84E-EABD-4109-A0CB-5C41D3796B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E8A7536-439E-4852-872C-73CC6FEF986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88887CE-88F8-4DD9-8EFA-11545D4C0E71}"/>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8" name="Footer Placeholder 7">
            <a:extLst>
              <a:ext uri="{FF2B5EF4-FFF2-40B4-BE49-F238E27FC236}">
                <a16:creationId xmlns:a16="http://schemas.microsoft.com/office/drawing/2014/main" id="{4D7C10B7-DFF8-4ABF-9BF3-4226D5BD408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005FDE3-329D-4249-91AF-1DA973B7A40C}"/>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1867577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9EFFD-73AA-41D1-BE99-A8CF563B12B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5A0BEC4-E031-48A4-8C3D-6AF9854D069D}"/>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4" name="Footer Placeholder 3">
            <a:extLst>
              <a:ext uri="{FF2B5EF4-FFF2-40B4-BE49-F238E27FC236}">
                <a16:creationId xmlns:a16="http://schemas.microsoft.com/office/drawing/2014/main" id="{AA50CFF0-B283-41D5-9C44-E63FFE9FDA8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E6ADA10-1685-4216-876E-ABA0FF52C045}"/>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1560524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653B26-42D7-4E48-818F-AEE4F8F68384}"/>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3" name="Footer Placeholder 2">
            <a:extLst>
              <a:ext uri="{FF2B5EF4-FFF2-40B4-BE49-F238E27FC236}">
                <a16:creationId xmlns:a16="http://schemas.microsoft.com/office/drawing/2014/main" id="{1B34E264-9072-4B58-A213-CAEE93DD417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A78E3F3-25FC-4948-87F3-9DBF4E2F02A5}"/>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2096691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84D0A-63C6-49B7-96B7-24627CEBAD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DE870C1-499D-4FEA-A45D-D935ADC93D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9D6770F-9888-4EFD-9714-7E3436AA7E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5541B4-DF30-4D2D-B033-5C66A4F908B8}"/>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6" name="Footer Placeholder 5">
            <a:extLst>
              <a:ext uri="{FF2B5EF4-FFF2-40B4-BE49-F238E27FC236}">
                <a16:creationId xmlns:a16="http://schemas.microsoft.com/office/drawing/2014/main" id="{E906970D-6A19-4C7C-BBAA-CE9F1691C3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71A3C9-EF49-4EE7-8E52-2258C2E79D80}"/>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1835841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8B937-6489-416B-B8F1-A86D784BEA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FAE5FDB-6337-4481-B34C-0F6558C269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62E2A3A-E71B-4B6A-81D6-FFBF9914A0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9FC957-6520-463A-9CF7-3298C615498C}"/>
              </a:ext>
            </a:extLst>
          </p:cNvPr>
          <p:cNvSpPr>
            <a:spLocks noGrp="1"/>
          </p:cNvSpPr>
          <p:nvPr>
            <p:ph type="dt" sz="half" idx="10"/>
          </p:nvPr>
        </p:nvSpPr>
        <p:spPr/>
        <p:txBody>
          <a:bodyPr/>
          <a:lstStyle/>
          <a:p>
            <a:fld id="{07BE4F6B-DF2C-4EFB-AE39-8998FA75E33E}" type="datetimeFigureOut">
              <a:rPr lang="en-GB" smtClean="0"/>
              <a:t>10/09/2021</a:t>
            </a:fld>
            <a:endParaRPr lang="en-GB"/>
          </a:p>
        </p:txBody>
      </p:sp>
      <p:sp>
        <p:nvSpPr>
          <p:cNvPr id="6" name="Footer Placeholder 5">
            <a:extLst>
              <a:ext uri="{FF2B5EF4-FFF2-40B4-BE49-F238E27FC236}">
                <a16:creationId xmlns:a16="http://schemas.microsoft.com/office/drawing/2014/main" id="{7FDC6C19-49AC-43AA-B594-1C708AF801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825751-7C4C-44DD-A2F1-E6900F3273F6}"/>
              </a:ext>
            </a:extLst>
          </p:cNvPr>
          <p:cNvSpPr>
            <a:spLocks noGrp="1"/>
          </p:cNvSpPr>
          <p:nvPr>
            <p:ph type="sldNum" sz="quarter" idx="12"/>
          </p:nvPr>
        </p:nvSpPr>
        <p:spPr/>
        <p:txBody>
          <a:bodyPr/>
          <a:lstStyle/>
          <a:p>
            <a:fld id="{30FB1A33-31B2-4490-AC4F-7C8A5C7DF985}" type="slidenum">
              <a:rPr lang="en-GB" smtClean="0"/>
              <a:t>‹#›</a:t>
            </a:fld>
            <a:endParaRPr lang="en-GB"/>
          </a:p>
        </p:txBody>
      </p:sp>
    </p:spTree>
    <p:extLst>
      <p:ext uri="{BB962C8B-B14F-4D97-AF65-F5344CB8AC3E}">
        <p14:creationId xmlns:p14="http://schemas.microsoft.com/office/powerpoint/2010/main" val="4184046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6FF9DD-B9A6-4A32-A21D-009998CF4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179792C-62DE-4C4F-885C-F51A5D8674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9B1BA9-615C-47D8-8E7C-913E7792F8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BE4F6B-DF2C-4EFB-AE39-8998FA75E33E}" type="datetimeFigureOut">
              <a:rPr lang="en-GB" smtClean="0"/>
              <a:t>10/09/2021</a:t>
            </a:fld>
            <a:endParaRPr lang="en-GB"/>
          </a:p>
        </p:txBody>
      </p:sp>
      <p:sp>
        <p:nvSpPr>
          <p:cNvPr id="5" name="Footer Placeholder 4">
            <a:extLst>
              <a:ext uri="{FF2B5EF4-FFF2-40B4-BE49-F238E27FC236}">
                <a16:creationId xmlns:a16="http://schemas.microsoft.com/office/drawing/2014/main" id="{CD03307F-575A-437D-B977-0624C9A3DA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DA96F7-724D-402D-8CDB-7BE154A904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B1A33-31B2-4490-AC4F-7C8A5C7DF985}" type="slidenum">
              <a:rPr lang="en-GB" smtClean="0"/>
              <a:t>‹#›</a:t>
            </a:fld>
            <a:endParaRPr lang="en-GB"/>
          </a:p>
        </p:txBody>
      </p:sp>
    </p:spTree>
    <p:extLst>
      <p:ext uri="{BB962C8B-B14F-4D97-AF65-F5344CB8AC3E}">
        <p14:creationId xmlns:p14="http://schemas.microsoft.com/office/powerpoint/2010/main" val="1359175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picture containing text, posing, group, old&#10;&#10;Description automatically generated">
            <a:extLst>
              <a:ext uri="{FF2B5EF4-FFF2-40B4-BE49-F238E27FC236}">
                <a16:creationId xmlns:a16="http://schemas.microsoft.com/office/drawing/2014/main" id="{2E69CAC1-E3A1-4D57-B899-2FB7360FDC8A}"/>
              </a:ext>
            </a:extLst>
          </p:cNvPr>
          <p:cNvPicPr>
            <a:picLocks noChangeAspect="1"/>
          </p:cNvPicPr>
          <p:nvPr/>
        </p:nvPicPr>
        <p:blipFill rotWithShape="1">
          <a:blip r:embed="rId2">
            <a:extLst>
              <a:ext uri="{28A0092B-C50C-407E-A947-70E740481C1C}">
                <a14:useLocalDpi xmlns:a14="http://schemas.microsoft.com/office/drawing/2010/main" val="0"/>
              </a:ext>
            </a:extLst>
          </a:blip>
          <a:srcRect t="10438" b="15563"/>
          <a:stretch/>
        </p:blipFill>
        <p:spPr>
          <a:xfrm>
            <a:off x="0" y="1282"/>
            <a:ext cx="12192000" cy="6856718"/>
          </a:xfrm>
          <a:prstGeom prst="rect">
            <a:avLst/>
          </a:prstGeom>
        </p:spPr>
      </p:pic>
      <p:pic>
        <p:nvPicPr>
          <p:cNvPr id="7" name="Picture 6" descr="Logo, icon&#10;&#10;Description automatically generated">
            <a:extLst>
              <a:ext uri="{FF2B5EF4-FFF2-40B4-BE49-F238E27FC236}">
                <a16:creationId xmlns:a16="http://schemas.microsoft.com/office/drawing/2014/main" id="{2BA08114-2F04-4295-95B4-8E738CA40E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4777" y="3296420"/>
            <a:ext cx="3295974" cy="2069064"/>
          </a:xfrm>
          <a:prstGeom prst="rect">
            <a:avLst/>
          </a:prstGeom>
        </p:spPr>
      </p:pic>
      <p:sp>
        <p:nvSpPr>
          <p:cNvPr id="8" name="TextBox 7">
            <a:extLst>
              <a:ext uri="{FF2B5EF4-FFF2-40B4-BE49-F238E27FC236}">
                <a16:creationId xmlns:a16="http://schemas.microsoft.com/office/drawing/2014/main" id="{E1E33D27-C340-4BEE-A9F5-973E64F5E28F}"/>
              </a:ext>
            </a:extLst>
          </p:cNvPr>
          <p:cNvSpPr txBox="1"/>
          <p:nvPr/>
        </p:nvSpPr>
        <p:spPr>
          <a:xfrm>
            <a:off x="2554291" y="2581272"/>
            <a:ext cx="708341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Roman Coventry and Warwickshire Project</a:t>
            </a:r>
          </a:p>
        </p:txBody>
      </p:sp>
      <p:sp>
        <p:nvSpPr>
          <p:cNvPr id="9" name="TextBox 8">
            <a:extLst>
              <a:ext uri="{FF2B5EF4-FFF2-40B4-BE49-F238E27FC236}">
                <a16:creationId xmlns:a16="http://schemas.microsoft.com/office/drawing/2014/main" id="{86E89514-6723-405C-9999-87C3B879C525}"/>
              </a:ext>
            </a:extLst>
          </p:cNvPr>
          <p:cNvSpPr txBox="1"/>
          <p:nvPr/>
        </p:nvSpPr>
        <p:spPr>
          <a:xfrm>
            <a:off x="2192333" y="5438142"/>
            <a:ext cx="780733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600" dirty="0">
                <a:solidFill>
                  <a:prstClr val="white"/>
                </a:solidFill>
                <a:latin typeface="Avenir Next LT Pro" panose="020B0504020202020204" pitchFamily="34" charset="0"/>
              </a:rPr>
              <a:t>Caratacus: Chief of the Catuvellauni </a:t>
            </a:r>
            <a:endPar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endParaRPr>
          </a:p>
        </p:txBody>
      </p:sp>
    </p:spTree>
    <p:extLst>
      <p:ext uri="{BB962C8B-B14F-4D97-AF65-F5344CB8AC3E}">
        <p14:creationId xmlns:p14="http://schemas.microsoft.com/office/powerpoint/2010/main" val="2450431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95B64DDF-085E-44FA-B0DC-3E2F81FAA77B}"/>
              </a:ext>
            </a:extLst>
          </p:cNvPr>
          <p:cNvSpPr>
            <a:spLocks noChangeArrowheads="1"/>
          </p:cNvSpPr>
          <p:nvPr/>
        </p:nvSpPr>
        <p:spPr bwMode="auto">
          <a:xfrm>
            <a:off x="630936" y="640080"/>
            <a:ext cx="4818888" cy="148132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800" b="0" i="0" strike="noStrike" kern="1200" cap="none" normalizeH="0" baseline="0" dirty="0">
                <a:ln>
                  <a:noFill/>
                </a:ln>
                <a:solidFill>
                  <a:schemeClr val="tx1"/>
                </a:solidFill>
                <a:effectLst/>
                <a:latin typeface="+mj-lt"/>
                <a:ea typeface="+mj-ea"/>
                <a:cs typeface="+mj-cs"/>
              </a:rPr>
              <a:t>Cunobelinus, his family and the Catuvellauni</a:t>
            </a:r>
          </a:p>
          <a:p>
            <a:pPr marL="0" marR="0" lvl="0" indent="0" fontAlgn="base">
              <a:lnSpc>
                <a:spcPct val="90000"/>
              </a:lnSpc>
              <a:spcBef>
                <a:spcPct val="0"/>
              </a:spcBef>
              <a:spcAft>
                <a:spcPts val="600"/>
              </a:spcAft>
              <a:buClrTx/>
              <a:buSzTx/>
              <a:tabLst/>
            </a:pPr>
            <a:endParaRPr kumimoji="0" lang="en-US" altLang="en-US" sz="3800" b="0" i="0" strike="noStrike" kern="1200" cap="none" normalizeH="0" baseline="0" dirty="0">
              <a:ln>
                <a:noFill/>
              </a:ln>
              <a:solidFill>
                <a:schemeClr val="tx1"/>
              </a:solidFill>
              <a:effectLst/>
              <a:latin typeface="+mj-lt"/>
              <a:ea typeface="+mj-ea"/>
              <a:cs typeface="+mj-cs"/>
            </a:endParaRPr>
          </a:p>
        </p:txBody>
      </p:sp>
      <p:sp>
        <p:nvSpPr>
          <p:cNvPr id="72"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69" name="Picture 9">
            <a:extLst>
              <a:ext uri="{FF2B5EF4-FFF2-40B4-BE49-F238E27FC236}">
                <a16:creationId xmlns:a16="http://schemas.microsoft.com/office/drawing/2014/main" id="{485DD64E-56DF-4FC3-BE51-B560FDC8123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16307" y="640080"/>
            <a:ext cx="5424449" cy="557784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B8CEFCE-02BF-4B5C-A35E-44DB2516F08C}"/>
              </a:ext>
            </a:extLst>
          </p:cNvPr>
          <p:cNvSpPr txBox="1"/>
          <p:nvPr/>
        </p:nvSpPr>
        <p:spPr>
          <a:xfrm>
            <a:off x="260984" y="2500919"/>
            <a:ext cx="5814709" cy="2585323"/>
          </a:xfrm>
          <a:prstGeom prst="rect">
            <a:avLst/>
          </a:prstGeom>
          <a:noFill/>
        </p:spPr>
        <p:txBody>
          <a:bodyPr wrap="square">
            <a:spAutoFit/>
          </a:bodyPr>
          <a:lstStyle/>
          <a:p>
            <a:r>
              <a:rPr lang="en-GB" dirty="0"/>
              <a:t>Cunobelinus died about AD 40. Philip Crummy has suggested the </a:t>
            </a:r>
            <a:r>
              <a:rPr lang="en-GB" b="1" dirty="0"/>
              <a:t>Lexden Tumulus </a:t>
            </a:r>
            <a:r>
              <a:rPr lang="en-GB" dirty="0"/>
              <a:t>on the outskirts of </a:t>
            </a:r>
            <a:r>
              <a:rPr lang="en-GB" b="1" dirty="0"/>
              <a:t>Colchester</a:t>
            </a:r>
            <a:r>
              <a:rPr lang="en-GB" dirty="0"/>
              <a:t> as his tomb.</a:t>
            </a:r>
          </a:p>
          <a:p>
            <a:endParaRPr lang="en-GB" dirty="0"/>
          </a:p>
          <a:p>
            <a:r>
              <a:rPr lang="en-GB" dirty="0"/>
              <a:t>According to the Roman historian Suetonius, Rome's refusal to return the fugitive Adminius to his father was one of the contributory factors to growing anti-Roman sentiment in Britain, which necessitated </a:t>
            </a:r>
            <a:r>
              <a:rPr lang="en-GB" b="1" dirty="0"/>
              <a:t>Claudius</a:t>
            </a:r>
            <a:r>
              <a:rPr lang="en-GB" dirty="0"/>
              <a:t>' successful invasion of that land in AD 43 (Suet. </a:t>
            </a:r>
            <a:r>
              <a:rPr lang="en-GB" i="1" dirty="0"/>
              <a:t>Claudius </a:t>
            </a:r>
            <a:r>
              <a:rPr lang="en-GB" dirty="0"/>
              <a:t>17). </a:t>
            </a:r>
          </a:p>
        </p:txBody>
      </p:sp>
    </p:spTree>
    <p:extLst>
      <p:ext uri="{BB962C8B-B14F-4D97-AF65-F5344CB8AC3E}">
        <p14:creationId xmlns:p14="http://schemas.microsoft.com/office/powerpoint/2010/main" val="4159816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FF34-11F4-4798-9E1D-4AC83033450A}"/>
              </a:ext>
            </a:extLst>
          </p:cNvPr>
          <p:cNvSpPr txBox="1"/>
          <p:nvPr/>
        </p:nvSpPr>
        <p:spPr>
          <a:xfrm>
            <a:off x="3502116" y="145440"/>
            <a:ext cx="4943661" cy="769441"/>
          </a:xfrm>
          <a:prstGeom prst="rect">
            <a:avLst/>
          </a:prstGeom>
          <a:noFill/>
        </p:spPr>
        <p:txBody>
          <a:bodyPr wrap="none" rtlCol="0">
            <a:spAutoFit/>
          </a:bodyPr>
          <a:lstStyle/>
          <a:p>
            <a:r>
              <a:rPr lang="en-GB" sz="4400" dirty="0"/>
              <a:t>Caratacus and Verica</a:t>
            </a:r>
          </a:p>
        </p:txBody>
      </p:sp>
      <p:pic>
        <p:nvPicPr>
          <p:cNvPr id="6" name="Picture 5">
            <a:extLst>
              <a:ext uri="{FF2B5EF4-FFF2-40B4-BE49-F238E27FC236}">
                <a16:creationId xmlns:a16="http://schemas.microsoft.com/office/drawing/2014/main" id="{B9CC4409-B5D2-4D33-AEDD-5079B01B5B5F}"/>
              </a:ext>
            </a:extLst>
          </p:cNvPr>
          <p:cNvPicPr>
            <a:picLocks noChangeAspect="1"/>
          </p:cNvPicPr>
          <p:nvPr/>
        </p:nvPicPr>
        <p:blipFill rotWithShape="1">
          <a:blip r:embed="rId2"/>
          <a:srcRect l="5525" t="10386" r="5271" b="10148"/>
          <a:stretch/>
        </p:blipFill>
        <p:spPr>
          <a:xfrm>
            <a:off x="8195247" y="1044511"/>
            <a:ext cx="3783848" cy="1870139"/>
          </a:xfrm>
          <a:prstGeom prst="rect">
            <a:avLst/>
          </a:prstGeom>
        </p:spPr>
      </p:pic>
      <p:sp>
        <p:nvSpPr>
          <p:cNvPr id="7" name="TextBox 6">
            <a:extLst>
              <a:ext uri="{FF2B5EF4-FFF2-40B4-BE49-F238E27FC236}">
                <a16:creationId xmlns:a16="http://schemas.microsoft.com/office/drawing/2014/main" id="{225234ED-DD5D-42C4-B5A1-C0881526946D}"/>
              </a:ext>
            </a:extLst>
          </p:cNvPr>
          <p:cNvSpPr txBox="1"/>
          <p:nvPr/>
        </p:nvSpPr>
        <p:spPr>
          <a:xfrm>
            <a:off x="8195247" y="2914650"/>
            <a:ext cx="3939699" cy="769441"/>
          </a:xfrm>
          <a:prstGeom prst="rect">
            <a:avLst/>
          </a:prstGeom>
          <a:noFill/>
        </p:spPr>
        <p:txBody>
          <a:bodyPr wrap="square" rtlCol="0">
            <a:spAutoFit/>
          </a:bodyPr>
          <a:lstStyle/>
          <a:p>
            <a:r>
              <a:rPr lang="en-GB" sz="1100" dirty="0"/>
              <a:t>Verica, stater, silver, AD 10-40; BM 1988,0627.264.</a:t>
            </a:r>
          </a:p>
          <a:p>
            <a:r>
              <a:rPr lang="en-GB" sz="1100" dirty="0"/>
              <a:t>Obv.: VI RI: legend either side of vine leaf. </a:t>
            </a:r>
          </a:p>
          <a:p>
            <a:r>
              <a:rPr lang="en-GB" sz="1100" dirty="0"/>
              <a:t>Rev: C O F: legend surrounding horseman r. with sword and spear.</a:t>
            </a:r>
          </a:p>
          <a:p>
            <a:r>
              <a:rPr lang="en-GB" sz="1100" dirty="0"/>
              <a:t>Weight: 5.32g.</a:t>
            </a:r>
          </a:p>
        </p:txBody>
      </p:sp>
      <p:pic>
        <p:nvPicPr>
          <p:cNvPr id="8" name="Picture 7">
            <a:extLst>
              <a:ext uri="{FF2B5EF4-FFF2-40B4-BE49-F238E27FC236}">
                <a16:creationId xmlns:a16="http://schemas.microsoft.com/office/drawing/2014/main" id="{BC5AF5EE-E163-4824-A9AE-0BC492B676DF}"/>
              </a:ext>
            </a:extLst>
          </p:cNvPr>
          <p:cNvPicPr>
            <a:picLocks noChangeAspect="1"/>
          </p:cNvPicPr>
          <p:nvPr/>
        </p:nvPicPr>
        <p:blipFill>
          <a:blip r:embed="rId3"/>
          <a:stretch>
            <a:fillRect/>
          </a:stretch>
        </p:blipFill>
        <p:spPr>
          <a:xfrm>
            <a:off x="8310758" y="3943351"/>
            <a:ext cx="3552825" cy="1666875"/>
          </a:xfrm>
          <a:prstGeom prst="rect">
            <a:avLst/>
          </a:prstGeom>
        </p:spPr>
      </p:pic>
      <p:sp>
        <p:nvSpPr>
          <p:cNvPr id="9" name="TextBox 8">
            <a:extLst>
              <a:ext uri="{FF2B5EF4-FFF2-40B4-BE49-F238E27FC236}">
                <a16:creationId xmlns:a16="http://schemas.microsoft.com/office/drawing/2014/main" id="{D979969C-782F-4BDC-9E77-4C638662A9AF}"/>
              </a:ext>
            </a:extLst>
          </p:cNvPr>
          <p:cNvSpPr txBox="1"/>
          <p:nvPr/>
        </p:nvSpPr>
        <p:spPr>
          <a:xfrm>
            <a:off x="8091345" y="5610226"/>
            <a:ext cx="4100655" cy="1277273"/>
          </a:xfrm>
          <a:prstGeom prst="rect">
            <a:avLst/>
          </a:prstGeom>
          <a:noFill/>
        </p:spPr>
        <p:txBody>
          <a:bodyPr wrap="square" rtlCol="0">
            <a:spAutoFit/>
          </a:bodyPr>
          <a:lstStyle/>
          <a:p>
            <a:r>
              <a:rPr lang="en-GB" sz="1100" dirty="0"/>
              <a:t>Caratacus, stater, silver, AD 43-50</a:t>
            </a:r>
          </a:p>
          <a:p>
            <a:r>
              <a:rPr lang="en-GB" sz="1100" dirty="0"/>
              <a:t>Obv.: CARA: Head of Herakles r., wearing lion skin; ornament behind. Beaded border surrounding.</a:t>
            </a:r>
          </a:p>
          <a:p>
            <a:r>
              <a:rPr lang="en-GB" sz="1100" dirty="0"/>
              <a:t>Rev.: Eagle standing facing on serpent, head l., with wings displayed; pellet-in-annulet to upper right. Beaded border surrounding.</a:t>
            </a:r>
          </a:p>
          <a:p>
            <a:r>
              <a:rPr lang="en-GB" sz="1100" dirty="0"/>
              <a:t>Size: 12mm,  Weight: 1.15 g</a:t>
            </a:r>
          </a:p>
          <a:p>
            <a:endParaRPr lang="en-GB" sz="1100" dirty="0"/>
          </a:p>
        </p:txBody>
      </p:sp>
      <p:sp>
        <p:nvSpPr>
          <p:cNvPr id="10" name="TextBox 9">
            <a:extLst>
              <a:ext uri="{FF2B5EF4-FFF2-40B4-BE49-F238E27FC236}">
                <a16:creationId xmlns:a16="http://schemas.microsoft.com/office/drawing/2014/main" id="{4C17C683-5A6B-42AF-9756-8E1C904DD984}"/>
              </a:ext>
            </a:extLst>
          </p:cNvPr>
          <p:cNvSpPr txBox="1"/>
          <p:nvPr/>
        </p:nvSpPr>
        <p:spPr>
          <a:xfrm>
            <a:off x="212905" y="1265695"/>
            <a:ext cx="7653925" cy="5355312"/>
          </a:xfrm>
          <a:prstGeom prst="rect">
            <a:avLst/>
          </a:prstGeom>
          <a:noFill/>
        </p:spPr>
        <p:txBody>
          <a:bodyPr wrap="square">
            <a:spAutoFit/>
          </a:bodyPr>
          <a:lstStyle/>
          <a:p>
            <a:r>
              <a:rPr lang="en-GB" dirty="0"/>
              <a:t>Caratacus's name appears as both Caratacus and Caractacus in manuscripts of Tacitus, and as Κα</a:t>
            </a:r>
            <a:r>
              <a:rPr lang="en-GB" dirty="0" err="1"/>
              <a:t>ράτ</a:t>
            </a:r>
            <a:r>
              <a:rPr lang="en-GB" dirty="0"/>
              <a:t>ακος and Καρτάκης in manuscripts of Cassius Dio. Older reference works tend to favour the spelling "Caractacus", but modern scholars agree, based on historical linguistics and source criticism, that the original Common Brittonic form was *Karatākos,, meaning "loving, beloved, dear; friend".</a:t>
            </a:r>
          </a:p>
          <a:p>
            <a:endParaRPr lang="en-GB" dirty="0"/>
          </a:p>
          <a:p>
            <a:r>
              <a:rPr lang="en-GB" dirty="0"/>
              <a:t>After Epaticcus died in about AD 35, the Atrebates, under Verica, regained some of their territory, but it appears Caratacus completed the conquest some time after AD 40.</a:t>
            </a:r>
          </a:p>
          <a:p>
            <a:endParaRPr lang="en-GB" dirty="0"/>
          </a:p>
          <a:p>
            <a:r>
              <a:rPr lang="en-GB" dirty="0"/>
              <a:t>This is because Verica was ousted, fled to Rome and appealed to the emperor Claudius for help. This was the excuse used by Claudius to launch his invasion of Britain in the summer of AD43 (Cassius Dio </a:t>
            </a:r>
            <a:r>
              <a:rPr lang="en-GB" i="1" dirty="0"/>
              <a:t>Roman History </a:t>
            </a:r>
            <a:r>
              <a:rPr lang="en-GB" dirty="0"/>
              <a:t>60.19). </a:t>
            </a:r>
          </a:p>
          <a:p>
            <a:endParaRPr lang="en-GB" dirty="0"/>
          </a:p>
          <a:p>
            <a:r>
              <a:rPr lang="en-GB" dirty="0"/>
              <a:t>After the invasion, Verica may have been restored as king, but this is not attested in the historical or archaeological record. In any case a new ruler for the region, </a:t>
            </a:r>
            <a:r>
              <a:rPr lang="en-GB" b="1" dirty="0"/>
              <a:t>Cogidubnus</a:t>
            </a:r>
            <a:r>
              <a:rPr lang="en-GB" dirty="0"/>
              <a:t>, soon appeared. Cogidubnus may have been an heir of Verica who by this time would have been very elderly indeed. </a:t>
            </a:r>
          </a:p>
        </p:txBody>
      </p:sp>
    </p:spTree>
    <p:extLst>
      <p:ext uri="{BB962C8B-B14F-4D97-AF65-F5344CB8AC3E}">
        <p14:creationId xmlns:p14="http://schemas.microsoft.com/office/powerpoint/2010/main" val="226973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1490D294-E369-47BD-92A1-583A925BAC8D}"/>
              </a:ext>
            </a:extLst>
          </p:cNvPr>
          <p:cNvSpPr>
            <a:spLocks noChangeArrowheads="1"/>
          </p:cNvSpPr>
          <p:nvPr/>
        </p:nvSpPr>
        <p:spPr bwMode="auto">
          <a:xfrm>
            <a:off x="591683" y="342878"/>
            <a:ext cx="5181510" cy="167156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strike="noStrike" cap="none" normalizeH="0" baseline="0" dirty="0">
                <a:ln>
                  <a:noFill/>
                </a:ln>
                <a:effectLst/>
                <a:latin typeface="+mj-lt"/>
                <a:ea typeface="+mj-ea"/>
                <a:cs typeface="+mj-cs"/>
              </a:rPr>
              <a:t>Caratacus and the Battle of the River Medway</a:t>
            </a:r>
          </a:p>
          <a:p>
            <a:pPr marL="0" marR="0" lvl="0" indent="0" fontAlgn="base">
              <a:lnSpc>
                <a:spcPct val="90000"/>
              </a:lnSpc>
              <a:spcBef>
                <a:spcPct val="0"/>
              </a:spcBef>
              <a:spcAft>
                <a:spcPts val="600"/>
              </a:spcAft>
              <a:buClrTx/>
              <a:buSzTx/>
              <a:tabLst/>
            </a:pPr>
            <a:endParaRPr kumimoji="0" lang="en-US" altLang="en-US" sz="4000" b="0" i="0" strike="noStrike" cap="none" normalizeH="0" baseline="0" dirty="0">
              <a:ln>
                <a:noFill/>
              </a:ln>
              <a:effectLst/>
              <a:latin typeface="+mj-lt"/>
              <a:ea typeface="+mj-ea"/>
              <a:cs typeface="+mj-cs"/>
            </a:endParaRPr>
          </a:p>
        </p:txBody>
      </p:sp>
      <p:pic>
        <p:nvPicPr>
          <p:cNvPr id="8193" name="Picture 3">
            <a:extLst>
              <a:ext uri="{FF2B5EF4-FFF2-40B4-BE49-F238E27FC236}">
                <a16:creationId xmlns:a16="http://schemas.microsoft.com/office/drawing/2014/main" id="{7EC6AA60-A4FF-4F33-8818-DA08AC894D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8029"/>
          <a:stretch/>
        </p:blipFill>
        <p:spPr bwMode="auto">
          <a:xfrm>
            <a:off x="6189155" y="10"/>
            <a:ext cx="6002844"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559D13F-E9FD-44AA-8399-B70F163949EE}"/>
              </a:ext>
            </a:extLst>
          </p:cNvPr>
          <p:cNvSpPr txBox="1"/>
          <p:nvPr/>
        </p:nvSpPr>
        <p:spPr>
          <a:xfrm>
            <a:off x="268876" y="1691104"/>
            <a:ext cx="5827123" cy="5078313"/>
          </a:xfrm>
          <a:prstGeom prst="rect">
            <a:avLst/>
          </a:prstGeom>
          <a:noFill/>
        </p:spPr>
        <p:txBody>
          <a:bodyPr wrap="square">
            <a:spAutoFit/>
          </a:bodyPr>
          <a:lstStyle/>
          <a:p>
            <a:r>
              <a:rPr lang="en-GB" dirty="0"/>
              <a:t>Caratacus and his brother Togodumnus led the initial defence of the country against Aulus Plautius's four legions, thought to have been around 40,000 men, primarily using guerrilla tactics. </a:t>
            </a:r>
          </a:p>
          <a:p>
            <a:endParaRPr lang="en-GB" dirty="0"/>
          </a:p>
          <a:p>
            <a:r>
              <a:rPr lang="en-GB" dirty="0"/>
              <a:t>Cassius Dio, the only contemporary source for the Battle of Medway, stated that the Battle opened with the Batavians (a Germanic tribe) using their skill of swimming across rivers in full equipment (</a:t>
            </a:r>
            <a:r>
              <a:rPr lang="en-GB" i="1" dirty="0"/>
              <a:t>Roman History </a:t>
            </a:r>
            <a:r>
              <a:rPr lang="en-GB" dirty="0"/>
              <a:t>60.20). They probably went a little downstream where the current was slower and where a ford may have existed. </a:t>
            </a:r>
          </a:p>
          <a:p>
            <a:endParaRPr lang="en-GB" dirty="0"/>
          </a:p>
          <a:p>
            <a:r>
              <a:rPr lang="en-GB" dirty="0"/>
              <a:t>Then the Batavians attacked the British rear and wounded the horses that pulled their chariots. British morale would have been affected by the loss of their horses and the realisation that the Romans had easily crossed the tidal river. Strategically, the British charioteers were now forced to become slow moving infantry.</a:t>
            </a:r>
          </a:p>
        </p:txBody>
      </p:sp>
      <p:sp>
        <p:nvSpPr>
          <p:cNvPr id="12" name="TextBox 11">
            <a:extLst>
              <a:ext uri="{FF2B5EF4-FFF2-40B4-BE49-F238E27FC236}">
                <a16:creationId xmlns:a16="http://schemas.microsoft.com/office/drawing/2014/main" id="{C916F031-A307-4D9B-AC00-786E497FF3C5}"/>
              </a:ext>
            </a:extLst>
          </p:cNvPr>
          <p:cNvSpPr txBox="1"/>
          <p:nvPr/>
        </p:nvSpPr>
        <p:spPr>
          <a:xfrm>
            <a:off x="6651362" y="6031176"/>
            <a:ext cx="2243091" cy="600164"/>
          </a:xfrm>
          <a:prstGeom prst="rect">
            <a:avLst/>
          </a:prstGeom>
          <a:noFill/>
        </p:spPr>
        <p:txBody>
          <a:bodyPr wrap="square">
            <a:spAutoFit/>
          </a:bodyPr>
          <a:lstStyle/>
          <a:p>
            <a:r>
              <a:rPr lang="en-GB" sz="1100" dirty="0"/>
              <a:t>Map of the Battle of Medway on 1st June 43 AD in the Roman Invasion of Britain: map by John Fawkes</a:t>
            </a:r>
          </a:p>
        </p:txBody>
      </p:sp>
    </p:spTree>
    <p:extLst>
      <p:ext uri="{BB962C8B-B14F-4D97-AF65-F5344CB8AC3E}">
        <p14:creationId xmlns:p14="http://schemas.microsoft.com/office/powerpoint/2010/main" val="1511463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1490D294-E369-47BD-92A1-583A925BAC8D}"/>
              </a:ext>
            </a:extLst>
          </p:cNvPr>
          <p:cNvSpPr>
            <a:spLocks noChangeArrowheads="1"/>
          </p:cNvSpPr>
          <p:nvPr/>
        </p:nvSpPr>
        <p:spPr bwMode="auto">
          <a:xfrm>
            <a:off x="591683" y="342878"/>
            <a:ext cx="5181510" cy="167156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strike="noStrike" cap="none" normalizeH="0" baseline="0" dirty="0">
                <a:ln>
                  <a:noFill/>
                </a:ln>
                <a:effectLst/>
                <a:latin typeface="+mj-lt"/>
                <a:ea typeface="+mj-ea"/>
                <a:cs typeface="+mj-cs"/>
              </a:rPr>
              <a:t>Caratacus and the Battle of the River Medway</a:t>
            </a:r>
          </a:p>
          <a:p>
            <a:pPr marL="0" marR="0" lvl="0" indent="0" fontAlgn="base">
              <a:lnSpc>
                <a:spcPct val="90000"/>
              </a:lnSpc>
              <a:spcBef>
                <a:spcPct val="0"/>
              </a:spcBef>
              <a:spcAft>
                <a:spcPts val="600"/>
              </a:spcAft>
              <a:buClrTx/>
              <a:buSzTx/>
              <a:tabLst/>
            </a:pPr>
            <a:endParaRPr kumimoji="0" lang="en-US" altLang="en-US" sz="4000" b="0" i="0" strike="noStrike" cap="none" normalizeH="0" baseline="0" dirty="0">
              <a:ln>
                <a:noFill/>
              </a:ln>
              <a:effectLst/>
              <a:latin typeface="+mj-lt"/>
              <a:ea typeface="+mj-ea"/>
              <a:cs typeface="+mj-cs"/>
            </a:endParaRPr>
          </a:p>
        </p:txBody>
      </p:sp>
      <p:pic>
        <p:nvPicPr>
          <p:cNvPr id="8193" name="Picture 3">
            <a:extLst>
              <a:ext uri="{FF2B5EF4-FFF2-40B4-BE49-F238E27FC236}">
                <a16:creationId xmlns:a16="http://schemas.microsoft.com/office/drawing/2014/main" id="{7EC6AA60-A4FF-4F33-8818-DA08AC894D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8029"/>
          <a:stretch/>
        </p:blipFill>
        <p:spPr bwMode="auto">
          <a:xfrm>
            <a:off x="6189155" y="10"/>
            <a:ext cx="6002844"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559D13F-E9FD-44AA-8399-B70F163949EE}"/>
              </a:ext>
            </a:extLst>
          </p:cNvPr>
          <p:cNvSpPr txBox="1"/>
          <p:nvPr/>
        </p:nvSpPr>
        <p:spPr>
          <a:xfrm>
            <a:off x="268876" y="1691104"/>
            <a:ext cx="5827123" cy="4524315"/>
          </a:xfrm>
          <a:prstGeom prst="rect">
            <a:avLst/>
          </a:prstGeom>
          <a:noFill/>
        </p:spPr>
        <p:txBody>
          <a:bodyPr wrap="square">
            <a:spAutoFit/>
          </a:bodyPr>
          <a:lstStyle/>
          <a:p>
            <a:r>
              <a:rPr lang="en-GB" dirty="0"/>
              <a:t>In the chaos that followed, the bulk of the invasion force spearheaded by Legio II Augusta under </a:t>
            </a:r>
            <a:r>
              <a:rPr lang="en-GB" b="1" dirty="0"/>
              <a:t>Vespasian</a:t>
            </a:r>
            <a:r>
              <a:rPr lang="en-GB" dirty="0"/>
              <a:t> crossed the river, under the overall command of Titus Flavius Sabinus. The natives were taken by surprise at how fully armed legionaries were able to cross the river. </a:t>
            </a:r>
          </a:p>
          <a:p>
            <a:endParaRPr lang="en-GB" dirty="0"/>
          </a:p>
          <a:p>
            <a:r>
              <a:rPr lang="en-GB" dirty="0"/>
              <a:t>The Romans were unable to press on to victory immediately, and the first day of fighting ended without a result. During the second day, a daring attack led by Gnaeus Hosidius Geta almost led to the Roman officer being captured. His troops retaliated, however, and put the Britons to flight. </a:t>
            </a:r>
          </a:p>
          <a:p>
            <a:endParaRPr lang="en-GB" dirty="0"/>
          </a:p>
          <a:p>
            <a:r>
              <a:rPr lang="en-GB" dirty="0"/>
              <a:t>Geta was awarded a triumph for securing victory, a rare honour for someone who had not been consul.  </a:t>
            </a:r>
          </a:p>
          <a:p>
            <a:r>
              <a:rPr lang="en-GB" dirty="0"/>
              <a:t>Togodumnus was killed, making </a:t>
            </a:r>
            <a:r>
              <a:rPr lang="en-GB" b="1" dirty="0"/>
              <a:t>Caratacus</a:t>
            </a:r>
            <a:r>
              <a:rPr lang="en-GB" dirty="0"/>
              <a:t> leader of the Catuvellauni. </a:t>
            </a:r>
          </a:p>
        </p:txBody>
      </p:sp>
      <p:sp>
        <p:nvSpPr>
          <p:cNvPr id="6" name="TextBox 5">
            <a:extLst>
              <a:ext uri="{FF2B5EF4-FFF2-40B4-BE49-F238E27FC236}">
                <a16:creationId xmlns:a16="http://schemas.microsoft.com/office/drawing/2014/main" id="{F6C9C658-3821-49C6-A0EA-18151EF6C40E}"/>
              </a:ext>
            </a:extLst>
          </p:cNvPr>
          <p:cNvSpPr txBox="1"/>
          <p:nvPr/>
        </p:nvSpPr>
        <p:spPr>
          <a:xfrm>
            <a:off x="6651362" y="6031176"/>
            <a:ext cx="2243091" cy="600164"/>
          </a:xfrm>
          <a:prstGeom prst="rect">
            <a:avLst/>
          </a:prstGeom>
          <a:noFill/>
        </p:spPr>
        <p:txBody>
          <a:bodyPr wrap="square">
            <a:spAutoFit/>
          </a:bodyPr>
          <a:lstStyle/>
          <a:p>
            <a:r>
              <a:rPr lang="en-GB" sz="1100" dirty="0"/>
              <a:t>Map of the Battle of Medway on 1st June 43 AD in the Roman Invasion of Britain: map by John Fawkes</a:t>
            </a:r>
          </a:p>
        </p:txBody>
      </p:sp>
    </p:spTree>
    <p:extLst>
      <p:ext uri="{BB962C8B-B14F-4D97-AF65-F5344CB8AC3E}">
        <p14:creationId xmlns:p14="http://schemas.microsoft.com/office/powerpoint/2010/main" val="3287663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42819237-8190-46BA-A490-0C7DE8CDA452}"/>
              </a:ext>
            </a:extLst>
          </p:cNvPr>
          <p:cNvSpPr>
            <a:spLocks noChangeArrowheads="1"/>
          </p:cNvSpPr>
          <p:nvPr/>
        </p:nvSpPr>
        <p:spPr bwMode="auto">
          <a:xfrm>
            <a:off x="838201" y="365125"/>
            <a:ext cx="5251316" cy="180730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400" b="0" i="0" strike="noStrike" cap="none" normalizeH="0" baseline="0" dirty="0">
                <a:ln>
                  <a:noFill/>
                </a:ln>
                <a:effectLst/>
                <a:latin typeface="+mj-lt"/>
                <a:ea typeface="+mj-ea"/>
                <a:cs typeface="+mj-cs"/>
              </a:rPr>
              <a:t>Caratacus at the River Thames</a:t>
            </a:r>
          </a:p>
          <a:p>
            <a:pPr marL="0" marR="0" lvl="0" indent="0" fontAlgn="base">
              <a:lnSpc>
                <a:spcPct val="90000"/>
              </a:lnSpc>
              <a:spcBef>
                <a:spcPct val="0"/>
              </a:spcBef>
              <a:spcAft>
                <a:spcPts val="600"/>
              </a:spcAft>
              <a:buClrTx/>
              <a:buSzTx/>
              <a:tabLst/>
            </a:pPr>
            <a:endParaRPr kumimoji="0" lang="en-US" altLang="en-US" sz="4400" b="0" i="0" strike="noStrike" cap="none" normalizeH="0" baseline="0" dirty="0">
              <a:ln>
                <a:noFill/>
              </a:ln>
              <a:effectLst/>
              <a:latin typeface="+mj-lt"/>
              <a:ea typeface="+mj-ea"/>
              <a:cs typeface="+mj-cs"/>
            </a:endParaRPr>
          </a:p>
        </p:txBody>
      </p:sp>
      <p:pic>
        <p:nvPicPr>
          <p:cNvPr id="9217" name="Picture 3">
            <a:extLst>
              <a:ext uri="{FF2B5EF4-FFF2-40B4-BE49-F238E27FC236}">
                <a16:creationId xmlns:a16="http://schemas.microsoft.com/office/drawing/2014/main" id="{08731473-2DEE-402F-AB2D-152CA9F396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654" r="1" b="4288"/>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761AA24-F4B8-4462-B429-0D6D9F70D1FC}"/>
              </a:ext>
            </a:extLst>
          </p:cNvPr>
          <p:cNvSpPr txBox="1"/>
          <p:nvPr/>
        </p:nvSpPr>
        <p:spPr>
          <a:xfrm>
            <a:off x="546032" y="2172430"/>
            <a:ext cx="5556453" cy="4524315"/>
          </a:xfrm>
          <a:prstGeom prst="rect">
            <a:avLst/>
          </a:prstGeom>
          <a:noFill/>
        </p:spPr>
        <p:txBody>
          <a:bodyPr wrap="square">
            <a:spAutoFit/>
          </a:bodyPr>
          <a:lstStyle/>
          <a:p>
            <a:r>
              <a:rPr lang="en-GB" dirty="0"/>
              <a:t>Having won the Battle of the Medway, the Romans would have followed up quickly by killing as many of the retreating British troops as possible. This was a task normally done by the auxiliary cavalry. Their objective was to kill enemy soldiers so they were no longer a threat to Rome. The four legions followed.</a:t>
            </a:r>
          </a:p>
          <a:p>
            <a:endParaRPr lang="en-GB" dirty="0"/>
          </a:p>
          <a:p>
            <a:r>
              <a:rPr lang="en-GB" dirty="0"/>
              <a:t>The British had retreated to the north bank of the Thames. The Batavian cavalry had fought well in the first phase of the Battle of the Medway by swimming across the river in full equipment. </a:t>
            </a:r>
          </a:p>
          <a:p>
            <a:endParaRPr lang="en-GB" dirty="0"/>
          </a:p>
          <a:p>
            <a:r>
              <a:rPr lang="en-GB" dirty="0"/>
              <a:t>Dio said they performed a similar role here (</a:t>
            </a:r>
            <a:r>
              <a:rPr lang="en-GB" i="1" dirty="0"/>
              <a:t>Roman History </a:t>
            </a:r>
            <a:r>
              <a:rPr lang="en-GB" dirty="0"/>
              <a:t>60.20). The Roman Army then crossed the Thames by a bridge a little further upstream, as Dio also described. </a:t>
            </a:r>
          </a:p>
        </p:txBody>
      </p:sp>
      <p:sp>
        <p:nvSpPr>
          <p:cNvPr id="9" name="TextBox 8">
            <a:extLst>
              <a:ext uri="{FF2B5EF4-FFF2-40B4-BE49-F238E27FC236}">
                <a16:creationId xmlns:a16="http://schemas.microsoft.com/office/drawing/2014/main" id="{F810ED47-640F-4F08-999F-4D49E64D3AF9}"/>
              </a:ext>
            </a:extLst>
          </p:cNvPr>
          <p:cNvSpPr txBox="1"/>
          <p:nvPr/>
        </p:nvSpPr>
        <p:spPr>
          <a:xfrm>
            <a:off x="7010536" y="6327413"/>
            <a:ext cx="5181464" cy="369332"/>
          </a:xfrm>
          <a:prstGeom prst="rect">
            <a:avLst/>
          </a:prstGeom>
          <a:noFill/>
        </p:spPr>
        <p:txBody>
          <a:bodyPr wrap="square">
            <a:spAutoFit/>
          </a:bodyPr>
          <a:lstStyle/>
          <a:p>
            <a:r>
              <a:rPr lang="en-GB" dirty="0"/>
              <a:t>A sketch of James Henry Foley’s statue of Caratacus </a:t>
            </a:r>
          </a:p>
        </p:txBody>
      </p:sp>
    </p:spTree>
    <p:extLst>
      <p:ext uri="{BB962C8B-B14F-4D97-AF65-F5344CB8AC3E}">
        <p14:creationId xmlns:p14="http://schemas.microsoft.com/office/powerpoint/2010/main" val="935817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42819237-8190-46BA-A490-0C7DE8CDA452}"/>
              </a:ext>
            </a:extLst>
          </p:cNvPr>
          <p:cNvSpPr>
            <a:spLocks noChangeArrowheads="1"/>
          </p:cNvSpPr>
          <p:nvPr/>
        </p:nvSpPr>
        <p:spPr bwMode="auto">
          <a:xfrm>
            <a:off x="838201" y="365125"/>
            <a:ext cx="5251316" cy="180730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400" b="0" i="0" strike="noStrike" cap="none" normalizeH="0" baseline="0" dirty="0">
                <a:ln>
                  <a:noFill/>
                </a:ln>
                <a:effectLst/>
                <a:latin typeface="+mj-lt"/>
                <a:ea typeface="+mj-ea"/>
                <a:cs typeface="+mj-cs"/>
              </a:rPr>
              <a:t>Caratacus at the River Thames</a:t>
            </a:r>
          </a:p>
          <a:p>
            <a:pPr marL="0" marR="0" lvl="0" indent="0" fontAlgn="base">
              <a:lnSpc>
                <a:spcPct val="90000"/>
              </a:lnSpc>
              <a:spcBef>
                <a:spcPct val="0"/>
              </a:spcBef>
              <a:spcAft>
                <a:spcPts val="600"/>
              </a:spcAft>
              <a:buClrTx/>
              <a:buSzTx/>
              <a:tabLst/>
            </a:pPr>
            <a:endParaRPr kumimoji="0" lang="en-US" altLang="en-US" sz="4400" b="0" i="0" strike="noStrike" cap="none" normalizeH="0" baseline="0" dirty="0">
              <a:ln>
                <a:noFill/>
              </a:ln>
              <a:effectLst/>
              <a:latin typeface="+mj-lt"/>
              <a:ea typeface="+mj-ea"/>
              <a:cs typeface="+mj-cs"/>
            </a:endParaRPr>
          </a:p>
        </p:txBody>
      </p:sp>
      <p:pic>
        <p:nvPicPr>
          <p:cNvPr id="9217" name="Picture 3">
            <a:extLst>
              <a:ext uri="{FF2B5EF4-FFF2-40B4-BE49-F238E27FC236}">
                <a16:creationId xmlns:a16="http://schemas.microsoft.com/office/drawing/2014/main" id="{08731473-2DEE-402F-AB2D-152CA9F396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654" r="1" b="4288"/>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761AA24-F4B8-4462-B429-0D6D9F70D1FC}"/>
              </a:ext>
            </a:extLst>
          </p:cNvPr>
          <p:cNvSpPr txBox="1"/>
          <p:nvPr/>
        </p:nvSpPr>
        <p:spPr>
          <a:xfrm>
            <a:off x="546032" y="2172430"/>
            <a:ext cx="5556453" cy="3970318"/>
          </a:xfrm>
          <a:prstGeom prst="rect">
            <a:avLst/>
          </a:prstGeom>
          <a:noFill/>
        </p:spPr>
        <p:txBody>
          <a:bodyPr wrap="square">
            <a:spAutoFit/>
          </a:bodyPr>
          <a:lstStyle/>
          <a:p>
            <a:r>
              <a:rPr lang="en-GB" dirty="0"/>
              <a:t>The bridge site may have been near the current location of London Bridge or Westminster or even at Brentford, although the latter seems a long way to the west.</a:t>
            </a:r>
          </a:p>
          <a:p>
            <a:endParaRPr lang="en-GB" dirty="0"/>
          </a:p>
          <a:p>
            <a:r>
              <a:rPr lang="en-GB" dirty="0"/>
              <a:t>Roman sources give no indication of a large battle at this stage of the invasion. This suggests that the crossing of the Thames was essentially unopposed, as the British had given up the unequal struggle.</a:t>
            </a:r>
          </a:p>
          <a:p>
            <a:endParaRPr lang="en-GB" dirty="0"/>
          </a:p>
          <a:p>
            <a:r>
              <a:rPr lang="en-GB" dirty="0"/>
              <a:t>It was probably at this time that Caratacus realised that the south east of England was a lost cause. This included his family tribal base at Colchester. This was due to the might and organisation of the Roman Army that had defeated the British at the Battle of the Medway.</a:t>
            </a:r>
          </a:p>
        </p:txBody>
      </p:sp>
      <p:sp>
        <p:nvSpPr>
          <p:cNvPr id="6" name="TextBox 5">
            <a:extLst>
              <a:ext uri="{FF2B5EF4-FFF2-40B4-BE49-F238E27FC236}">
                <a16:creationId xmlns:a16="http://schemas.microsoft.com/office/drawing/2014/main" id="{570F6D71-0F7D-4ACA-B6EB-C336F654EB84}"/>
              </a:ext>
            </a:extLst>
          </p:cNvPr>
          <p:cNvSpPr txBox="1"/>
          <p:nvPr/>
        </p:nvSpPr>
        <p:spPr>
          <a:xfrm>
            <a:off x="7010536" y="6327413"/>
            <a:ext cx="5181464" cy="369332"/>
          </a:xfrm>
          <a:prstGeom prst="rect">
            <a:avLst/>
          </a:prstGeom>
          <a:noFill/>
        </p:spPr>
        <p:txBody>
          <a:bodyPr wrap="square">
            <a:spAutoFit/>
          </a:bodyPr>
          <a:lstStyle/>
          <a:p>
            <a:r>
              <a:rPr lang="en-GB" dirty="0"/>
              <a:t>A sketch of James Henry Foley’s statue of Caratacus </a:t>
            </a:r>
          </a:p>
        </p:txBody>
      </p:sp>
    </p:spTree>
    <p:extLst>
      <p:ext uri="{BB962C8B-B14F-4D97-AF65-F5344CB8AC3E}">
        <p14:creationId xmlns:p14="http://schemas.microsoft.com/office/powerpoint/2010/main" val="2292264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67" name="Rectangle 69">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A4981891-2E28-46B4-A9BB-6846C7F62B2C}"/>
              </a:ext>
            </a:extLst>
          </p:cNvPr>
          <p:cNvSpPr>
            <a:spLocks noChangeArrowheads="1"/>
          </p:cNvSpPr>
          <p:nvPr/>
        </p:nvSpPr>
        <p:spPr bwMode="auto">
          <a:xfrm>
            <a:off x="601599" y="19826"/>
            <a:ext cx="3807187" cy="222807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strike="noStrike" cap="none" normalizeH="0" baseline="0" dirty="0">
                <a:ln>
                  <a:noFill/>
                </a:ln>
                <a:effectLst/>
                <a:latin typeface="+mj-lt"/>
                <a:ea typeface="+mj-ea"/>
                <a:cs typeface="+mj-cs"/>
              </a:rPr>
              <a:t>Caratacus in Exile and a Final Battle</a:t>
            </a:r>
          </a:p>
          <a:p>
            <a:pPr marL="0" marR="0" lvl="0" indent="0" fontAlgn="base">
              <a:lnSpc>
                <a:spcPct val="90000"/>
              </a:lnSpc>
              <a:spcBef>
                <a:spcPct val="0"/>
              </a:spcBef>
              <a:spcAft>
                <a:spcPts val="600"/>
              </a:spcAft>
              <a:buClrTx/>
              <a:buSzTx/>
              <a:tabLst/>
            </a:pPr>
            <a:endParaRPr kumimoji="0" lang="en-US" altLang="en-US" sz="4000" b="0" i="0" strike="noStrike" cap="none" normalizeH="0" baseline="0" dirty="0">
              <a:ln>
                <a:noFill/>
              </a:ln>
              <a:effectLst/>
              <a:latin typeface="+mj-lt"/>
              <a:ea typeface="+mj-ea"/>
              <a:cs typeface="+mj-cs"/>
            </a:endParaRPr>
          </a:p>
        </p:txBody>
      </p:sp>
      <p:pic>
        <p:nvPicPr>
          <p:cNvPr id="11265" name="Picture 3">
            <a:extLst>
              <a:ext uri="{FF2B5EF4-FFF2-40B4-BE49-F238E27FC236}">
                <a16:creationId xmlns:a16="http://schemas.microsoft.com/office/drawing/2014/main" id="{B6D33AEE-9548-43B9-8B68-BABC4E9856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075" r="20806"/>
          <a:stretch/>
        </p:blipFill>
        <p:spPr bwMode="auto">
          <a:xfrm>
            <a:off x="5710975" y="155910"/>
            <a:ext cx="6013012" cy="5742049"/>
          </a:xfrm>
          <a:prstGeom prst="rect">
            <a:avLst/>
          </a:prstGeom>
          <a:noFill/>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8931EB6-6422-4BE7-9824-BBC7BD65791F}"/>
              </a:ext>
            </a:extLst>
          </p:cNvPr>
          <p:cNvSpPr txBox="1"/>
          <p:nvPr/>
        </p:nvSpPr>
        <p:spPr>
          <a:xfrm>
            <a:off x="281281" y="1574123"/>
            <a:ext cx="4726057" cy="5078313"/>
          </a:xfrm>
          <a:prstGeom prst="rect">
            <a:avLst/>
          </a:prstGeom>
          <a:noFill/>
        </p:spPr>
        <p:txBody>
          <a:bodyPr wrap="square">
            <a:spAutoFit/>
          </a:bodyPr>
          <a:lstStyle/>
          <a:p>
            <a:r>
              <a:rPr lang="en-GB" dirty="0"/>
              <a:t>Caratacus escaped the Romans at the River Thames and made his way to south west Wales and the </a:t>
            </a:r>
            <a:r>
              <a:rPr lang="en-GB" b="1" dirty="0"/>
              <a:t>Silures</a:t>
            </a:r>
            <a:r>
              <a:rPr lang="en-GB" dirty="0"/>
              <a:t> tribe. </a:t>
            </a:r>
          </a:p>
          <a:p>
            <a:endParaRPr lang="en-GB" dirty="0"/>
          </a:p>
          <a:p>
            <a:r>
              <a:rPr lang="en-GB" dirty="0"/>
              <a:t>By about AD 50, the Roman Army under the Roman governor Publius </a:t>
            </a:r>
            <a:r>
              <a:rPr lang="en-GB" dirty="0" err="1"/>
              <a:t>Ostorius</a:t>
            </a:r>
            <a:r>
              <a:rPr lang="en-GB" dirty="0"/>
              <a:t> Scapula had advanced into Wales.</a:t>
            </a:r>
          </a:p>
          <a:p>
            <a:endParaRPr lang="en-GB" dirty="0"/>
          </a:p>
          <a:p>
            <a:r>
              <a:rPr lang="en-GB" dirty="0"/>
              <a:t>Tacitus reports that Caratacus led the Silures and </a:t>
            </a:r>
            <a:r>
              <a:rPr lang="en-GB" dirty="0" err="1"/>
              <a:t>Ordovices</a:t>
            </a:r>
            <a:r>
              <a:rPr lang="en-GB" dirty="0"/>
              <a:t> tribes against the Roman Army (</a:t>
            </a:r>
            <a:r>
              <a:rPr lang="en-GB" i="1" dirty="0"/>
              <a:t>Annals</a:t>
            </a:r>
            <a:r>
              <a:rPr lang="en-GB" dirty="0"/>
              <a:t> 12.33).</a:t>
            </a:r>
          </a:p>
          <a:p>
            <a:endParaRPr lang="en-GB" dirty="0"/>
          </a:p>
          <a:p>
            <a:r>
              <a:rPr lang="en-GB" dirty="0"/>
              <a:t>Tacitus describes the battle between the Roman Army and the British tribesmen. Caratacus erected a rampart on a sloping hill in front of a river. Caratacus encouraged his men to fight and the Roman soldiers urged Scapula to do the same (</a:t>
            </a:r>
            <a:r>
              <a:rPr lang="en-GB" i="1" dirty="0"/>
              <a:t>Annals</a:t>
            </a:r>
            <a:r>
              <a:rPr lang="en-GB" dirty="0"/>
              <a:t> 12.34-35). </a:t>
            </a:r>
          </a:p>
        </p:txBody>
      </p:sp>
      <p:sp>
        <p:nvSpPr>
          <p:cNvPr id="13" name="TextBox 12">
            <a:extLst>
              <a:ext uri="{FF2B5EF4-FFF2-40B4-BE49-F238E27FC236}">
                <a16:creationId xmlns:a16="http://schemas.microsoft.com/office/drawing/2014/main" id="{4FFE4D55-9095-4502-AADA-55E47FC04CE5}"/>
              </a:ext>
            </a:extLst>
          </p:cNvPr>
          <p:cNvSpPr txBox="1"/>
          <p:nvPr/>
        </p:nvSpPr>
        <p:spPr>
          <a:xfrm>
            <a:off x="5827133" y="5827911"/>
            <a:ext cx="6143624" cy="738664"/>
          </a:xfrm>
          <a:prstGeom prst="rect">
            <a:avLst/>
          </a:prstGeom>
          <a:noFill/>
        </p:spPr>
        <p:txBody>
          <a:bodyPr wrap="square">
            <a:spAutoFit/>
          </a:bodyPr>
          <a:lstStyle/>
          <a:p>
            <a:r>
              <a:rPr lang="en-GB" sz="1400" dirty="0"/>
              <a:t>Caratacus, King of the Silures, </a:t>
            </a:r>
            <a:r>
              <a:rPr lang="en-GB" sz="1400" dirty="0" err="1"/>
              <a:t>deliver'd</a:t>
            </a:r>
            <a:r>
              <a:rPr lang="en-GB" sz="1400" dirty="0"/>
              <a:t> up to </a:t>
            </a:r>
            <a:r>
              <a:rPr lang="en-GB" sz="1400" dirty="0" err="1"/>
              <a:t>Ostorius</a:t>
            </a:r>
            <a:r>
              <a:rPr lang="en-GB" sz="1400" dirty="0"/>
              <a:t>, the Roman General, by </a:t>
            </a:r>
            <a:r>
              <a:rPr lang="en-GB" sz="1400" dirty="0" err="1"/>
              <a:t>Cartismandua</a:t>
            </a:r>
            <a:r>
              <a:rPr lang="en-GB" sz="1400" dirty="0"/>
              <a:t>, Queen of the Brigantes. Print by Francesco </a:t>
            </a:r>
            <a:r>
              <a:rPr lang="en-GB" sz="1400" dirty="0" err="1"/>
              <a:t>Bartolozzi</a:t>
            </a:r>
            <a:r>
              <a:rPr lang="en-GB" sz="1400" dirty="0"/>
              <a:t>; British Museum (1868),0808.2826</a:t>
            </a:r>
          </a:p>
        </p:txBody>
      </p:sp>
    </p:spTree>
    <p:extLst>
      <p:ext uri="{BB962C8B-B14F-4D97-AF65-F5344CB8AC3E}">
        <p14:creationId xmlns:p14="http://schemas.microsoft.com/office/powerpoint/2010/main" val="3039461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67" name="Rectangle 69">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A4981891-2E28-46B4-A9BB-6846C7F62B2C}"/>
              </a:ext>
            </a:extLst>
          </p:cNvPr>
          <p:cNvSpPr>
            <a:spLocks noChangeArrowheads="1"/>
          </p:cNvSpPr>
          <p:nvPr/>
        </p:nvSpPr>
        <p:spPr bwMode="auto">
          <a:xfrm>
            <a:off x="601599" y="19826"/>
            <a:ext cx="3807187" cy="222807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strike="noStrike" cap="none" normalizeH="0" baseline="0" dirty="0">
                <a:ln>
                  <a:noFill/>
                </a:ln>
                <a:effectLst/>
                <a:latin typeface="+mj-lt"/>
                <a:ea typeface="+mj-ea"/>
                <a:cs typeface="+mj-cs"/>
              </a:rPr>
              <a:t>Caratacus in Exile and a Final Battle</a:t>
            </a:r>
          </a:p>
          <a:p>
            <a:pPr marL="0" marR="0" lvl="0" indent="0" fontAlgn="base">
              <a:lnSpc>
                <a:spcPct val="90000"/>
              </a:lnSpc>
              <a:spcBef>
                <a:spcPct val="0"/>
              </a:spcBef>
              <a:spcAft>
                <a:spcPts val="600"/>
              </a:spcAft>
              <a:buClrTx/>
              <a:buSzTx/>
              <a:tabLst/>
            </a:pPr>
            <a:endParaRPr kumimoji="0" lang="en-US" altLang="en-US" sz="4000" b="0" i="0" strike="noStrike" cap="none" normalizeH="0" baseline="0" dirty="0">
              <a:ln>
                <a:noFill/>
              </a:ln>
              <a:effectLst/>
              <a:latin typeface="+mj-lt"/>
              <a:ea typeface="+mj-ea"/>
              <a:cs typeface="+mj-cs"/>
            </a:endParaRPr>
          </a:p>
        </p:txBody>
      </p:sp>
      <p:sp>
        <p:nvSpPr>
          <p:cNvPr id="9" name="TextBox 8">
            <a:extLst>
              <a:ext uri="{FF2B5EF4-FFF2-40B4-BE49-F238E27FC236}">
                <a16:creationId xmlns:a16="http://schemas.microsoft.com/office/drawing/2014/main" id="{B8931EB6-6422-4BE7-9824-BBC7BD65791F}"/>
              </a:ext>
            </a:extLst>
          </p:cNvPr>
          <p:cNvSpPr txBox="1"/>
          <p:nvPr/>
        </p:nvSpPr>
        <p:spPr>
          <a:xfrm>
            <a:off x="284329" y="1888448"/>
            <a:ext cx="4726057" cy="3693319"/>
          </a:xfrm>
          <a:prstGeom prst="rect">
            <a:avLst/>
          </a:prstGeom>
          <a:noFill/>
        </p:spPr>
        <p:txBody>
          <a:bodyPr wrap="square">
            <a:spAutoFit/>
          </a:bodyPr>
          <a:lstStyle/>
          <a:p>
            <a:r>
              <a:rPr lang="en-GB" dirty="0"/>
              <a:t>The Romans initially took heavily casualties from missiles which the Britons threw from the rampart. But, after forming a testudo, they advanced, broke down the rampart and routed the armourless  Britons (</a:t>
            </a:r>
            <a:r>
              <a:rPr lang="en-GB" i="1" dirty="0"/>
              <a:t>Annals </a:t>
            </a:r>
            <a:r>
              <a:rPr lang="en-GB" dirty="0"/>
              <a:t>12.35).</a:t>
            </a:r>
          </a:p>
          <a:p>
            <a:endParaRPr lang="en-GB" dirty="0"/>
          </a:p>
          <a:p>
            <a:r>
              <a:rPr lang="en-GB" dirty="0"/>
              <a:t>The Romans captured Caratacus’ wife, daughters and his brothers surrendered. </a:t>
            </a:r>
          </a:p>
          <a:p>
            <a:endParaRPr lang="en-GB" dirty="0"/>
          </a:p>
          <a:p>
            <a:r>
              <a:rPr lang="en-GB" dirty="0"/>
              <a:t>Caratacus escaped and sought the protection of Cartimandua, Queen of the Brigantes. But, she delivered him to the Romans in chains (</a:t>
            </a:r>
            <a:r>
              <a:rPr lang="en-GB" i="1" dirty="0"/>
              <a:t>Annals</a:t>
            </a:r>
            <a:r>
              <a:rPr lang="en-GB" dirty="0"/>
              <a:t> 12.36).</a:t>
            </a:r>
          </a:p>
        </p:txBody>
      </p:sp>
      <p:pic>
        <p:nvPicPr>
          <p:cNvPr id="7" name="Picture 3">
            <a:extLst>
              <a:ext uri="{FF2B5EF4-FFF2-40B4-BE49-F238E27FC236}">
                <a16:creationId xmlns:a16="http://schemas.microsoft.com/office/drawing/2014/main" id="{5B451E46-3B1F-4FE7-961B-9AE0D1BF337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075" r="20806"/>
          <a:stretch/>
        </p:blipFill>
        <p:spPr bwMode="auto">
          <a:xfrm>
            <a:off x="5710975" y="155910"/>
            <a:ext cx="6013012" cy="5742049"/>
          </a:xfrm>
          <a:prstGeom prst="rect">
            <a:avLst/>
          </a:prstGeom>
          <a:noFill/>
          <a:effectLst/>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996ABBC-3885-4E03-9F43-B98FE4275577}"/>
              </a:ext>
            </a:extLst>
          </p:cNvPr>
          <p:cNvSpPr txBox="1"/>
          <p:nvPr/>
        </p:nvSpPr>
        <p:spPr>
          <a:xfrm>
            <a:off x="5827133" y="5827911"/>
            <a:ext cx="6143624" cy="738664"/>
          </a:xfrm>
          <a:prstGeom prst="rect">
            <a:avLst/>
          </a:prstGeom>
          <a:noFill/>
        </p:spPr>
        <p:txBody>
          <a:bodyPr wrap="square">
            <a:spAutoFit/>
          </a:bodyPr>
          <a:lstStyle/>
          <a:p>
            <a:r>
              <a:rPr lang="en-GB" sz="1400" dirty="0"/>
              <a:t>Caratacus, King of the Silures, </a:t>
            </a:r>
            <a:r>
              <a:rPr lang="en-GB" sz="1400" dirty="0" err="1"/>
              <a:t>deliver'd</a:t>
            </a:r>
            <a:r>
              <a:rPr lang="en-GB" sz="1400" dirty="0"/>
              <a:t> up to </a:t>
            </a:r>
            <a:r>
              <a:rPr lang="en-GB" sz="1400" dirty="0" err="1"/>
              <a:t>Ostorius</a:t>
            </a:r>
            <a:r>
              <a:rPr lang="en-GB" sz="1400" dirty="0"/>
              <a:t>, the Roman General, by </a:t>
            </a:r>
            <a:r>
              <a:rPr lang="en-GB" sz="1400" dirty="0" err="1"/>
              <a:t>Cartismandua</a:t>
            </a:r>
            <a:r>
              <a:rPr lang="en-GB" sz="1400" dirty="0"/>
              <a:t>, Queen of the Brigantes. Print by Francesco </a:t>
            </a:r>
            <a:r>
              <a:rPr lang="en-GB" sz="1400" dirty="0" err="1"/>
              <a:t>Bartolozzi</a:t>
            </a:r>
            <a:r>
              <a:rPr lang="en-GB" sz="1400" dirty="0"/>
              <a:t>; British Museum (1868),0808.2826</a:t>
            </a:r>
          </a:p>
        </p:txBody>
      </p:sp>
    </p:spTree>
    <p:extLst>
      <p:ext uri="{BB962C8B-B14F-4D97-AF65-F5344CB8AC3E}">
        <p14:creationId xmlns:p14="http://schemas.microsoft.com/office/powerpoint/2010/main" val="168847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3" name="Picture 8">
            <a:extLst>
              <a:ext uri="{FF2B5EF4-FFF2-40B4-BE49-F238E27FC236}">
                <a16:creationId xmlns:a16="http://schemas.microsoft.com/office/drawing/2014/main" id="{5BFA3BEA-5156-4046-8381-59113E232F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59"/>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7FF2E9F1-72C2-40E4-8D8C-8D2FFA832FC6}"/>
              </a:ext>
            </a:extLst>
          </p:cNvPr>
          <p:cNvSpPr>
            <a:spLocks noChangeArrowheads="1"/>
          </p:cNvSpPr>
          <p:nvPr/>
        </p:nvSpPr>
        <p:spPr bwMode="auto">
          <a:xfrm>
            <a:off x="838200" y="365125"/>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strike="noStrike" cap="none" normalizeH="0" baseline="0" dirty="0">
                <a:ln>
                  <a:noFill/>
                </a:ln>
                <a:effectLst/>
                <a:latin typeface="+mj-lt"/>
                <a:ea typeface="+mj-ea"/>
                <a:cs typeface="+mj-cs"/>
              </a:rPr>
              <a:t>Caratacus Captive of Rome </a:t>
            </a:r>
          </a:p>
          <a:p>
            <a:pPr marL="0" marR="0" lvl="0" indent="0" fontAlgn="base">
              <a:lnSpc>
                <a:spcPct val="90000"/>
              </a:lnSpc>
              <a:spcBef>
                <a:spcPct val="0"/>
              </a:spcBef>
              <a:spcAft>
                <a:spcPts val="600"/>
              </a:spcAft>
              <a:buClrTx/>
              <a:buSzTx/>
              <a:tabLst/>
            </a:pPr>
            <a:endParaRPr kumimoji="0" lang="en-US" altLang="en-US" sz="4000" b="0" i="0" strike="noStrike" cap="none" normalizeH="0" baseline="0" dirty="0">
              <a:ln>
                <a:noFill/>
              </a:ln>
              <a:effectLst/>
              <a:latin typeface="+mj-lt"/>
              <a:ea typeface="+mj-ea"/>
              <a:cs typeface="+mj-cs"/>
            </a:endParaRPr>
          </a:p>
        </p:txBody>
      </p:sp>
      <p:sp>
        <p:nvSpPr>
          <p:cNvPr id="8" name="TextBox 7">
            <a:extLst>
              <a:ext uri="{FF2B5EF4-FFF2-40B4-BE49-F238E27FC236}">
                <a16:creationId xmlns:a16="http://schemas.microsoft.com/office/drawing/2014/main" id="{15E0E7D4-5189-4C4D-B914-66F785C7BA12}"/>
              </a:ext>
            </a:extLst>
          </p:cNvPr>
          <p:cNvSpPr txBox="1"/>
          <p:nvPr/>
        </p:nvSpPr>
        <p:spPr>
          <a:xfrm>
            <a:off x="471488" y="2115855"/>
            <a:ext cx="3457933" cy="3970318"/>
          </a:xfrm>
          <a:prstGeom prst="rect">
            <a:avLst/>
          </a:prstGeom>
          <a:noFill/>
        </p:spPr>
        <p:txBody>
          <a:bodyPr wrap="square">
            <a:spAutoFit/>
          </a:bodyPr>
          <a:lstStyle/>
          <a:p>
            <a:r>
              <a:rPr lang="en-GB" dirty="0"/>
              <a:t>The Roman historian Tacitus reports that Caratacus had become famous in the Roman World as a native tribesman who had long defied Roman rule. </a:t>
            </a:r>
          </a:p>
          <a:p>
            <a:endParaRPr lang="en-GB" dirty="0"/>
          </a:p>
          <a:p>
            <a:r>
              <a:rPr lang="en-GB" dirty="0"/>
              <a:t>Caratacus and his family were led through the streets of Rome in a triumphal procession as a captive spoil of war (</a:t>
            </a:r>
            <a:r>
              <a:rPr lang="en-GB" i="1" dirty="0"/>
              <a:t>Annals</a:t>
            </a:r>
            <a:r>
              <a:rPr lang="en-GB" dirty="0"/>
              <a:t> 12.36).</a:t>
            </a:r>
          </a:p>
          <a:p>
            <a:endParaRPr lang="en-GB" dirty="0"/>
          </a:p>
          <a:p>
            <a:r>
              <a:rPr lang="en-GB" dirty="0"/>
              <a:t>Tacitus records that Caratacus made an impassioned speech to Emperor Claudius: </a:t>
            </a:r>
          </a:p>
        </p:txBody>
      </p:sp>
    </p:spTree>
    <p:extLst>
      <p:ext uri="{BB962C8B-B14F-4D97-AF65-F5344CB8AC3E}">
        <p14:creationId xmlns:p14="http://schemas.microsoft.com/office/powerpoint/2010/main" val="28553608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3" name="Picture 8">
            <a:extLst>
              <a:ext uri="{FF2B5EF4-FFF2-40B4-BE49-F238E27FC236}">
                <a16:creationId xmlns:a16="http://schemas.microsoft.com/office/drawing/2014/main" id="{5BFA3BEA-5156-4046-8381-59113E232F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59"/>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7FF2E9F1-72C2-40E4-8D8C-8D2FFA832FC6}"/>
              </a:ext>
            </a:extLst>
          </p:cNvPr>
          <p:cNvSpPr>
            <a:spLocks noChangeArrowheads="1"/>
          </p:cNvSpPr>
          <p:nvPr/>
        </p:nvSpPr>
        <p:spPr bwMode="auto">
          <a:xfrm>
            <a:off x="838200" y="365125"/>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strike="noStrike" cap="none" normalizeH="0" baseline="0" dirty="0">
                <a:ln>
                  <a:noFill/>
                </a:ln>
                <a:effectLst/>
                <a:latin typeface="+mj-lt"/>
                <a:ea typeface="+mj-ea"/>
                <a:cs typeface="+mj-cs"/>
              </a:rPr>
              <a:t>Caratacus Captive of Rome </a:t>
            </a:r>
          </a:p>
          <a:p>
            <a:pPr marL="0" marR="0" lvl="0" indent="0" fontAlgn="base">
              <a:lnSpc>
                <a:spcPct val="90000"/>
              </a:lnSpc>
              <a:spcBef>
                <a:spcPct val="0"/>
              </a:spcBef>
              <a:spcAft>
                <a:spcPts val="600"/>
              </a:spcAft>
              <a:buClrTx/>
              <a:buSzTx/>
              <a:tabLst/>
            </a:pPr>
            <a:endParaRPr kumimoji="0" lang="en-US" altLang="en-US" sz="4000" b="0" i="0" strike="noStrike" cap="none" normalizeH="0" baseline="0" dirty="0">
              <a:ln>
                <a:noFill/>
              </a:ln>
              <a:effectLst/>
              <a:latin typeface="+mj-lt"/>
              <a:ea typeface="+mj-ea"/>
              <a:cs typeface="+mj-cs"/>
            </a:endParaRPr>
          </a:p>
        </p:txBody>
      </p:sp>
      <p:sp>
        <p:nvSpPr>
          <p:cNvPr id="8" name="TextBox 7">
            <a:extLst>
              <a:ext uri="{FF2B5EF4-FFF2-40B4-BE49-F238E27FC236}">
                <a16:creationId xmlns:a16="http://schemas.microsoft.com/office/drawing/2014/main" id="{15E0E7D4-5189-4C4D-B914-66F785C7BA12}"/>
              </a:ext>
            </a:extLst>
          </p:cNvPr>
          <p:cNvSpPr txBox="1"/>
          <p:nvPr/>
        </p:nvSpPr>
        <p:spPr>
          <a:xfrm>
            <a:off x="166688" y="1801530"/>
            <a:ext cx="5929312" cy="4801314"/>
          </a:xfrm>
          <a:prstGeom prst="rect">
            <a:avLst/>
          </a:prstGeom>
          <a:noFill/>
        </p:spPr>
        <p:txBody>
          <a:bodyPr wrap="square">
            <a:spAutoFit/>
          </a:bodyPr>
          <a:lstStyle/>
          <a:p>
            <a:r>
              <a:rPr lang="en-GB" dirty="0"/>
              <a:t>“Had my lineage and my rank been matched by my moderation in success, I should have entered this city rather as a friend than as a captive; nor would you have scorned to admit to a peaceful league a king sprung from famous ancestors and holding sway over many peoples. My present lot, if to me a degradation, is to you a glory. I had horses and men, arms and riches: what wonder if I lost them with a pang? For if you would rule the world, does it follow that the world must welcome servitude? If I were dragged before you after surrendering without a blow, there would have been little heard either of my fall or of your triumph: punishment of me will be followed by oblivion; but save me alive, and I shall be an everlasting memorial of your clemency.” (</a:t>
            </a:r>
            <a:r>
              <a:rPr lang="en-GB" i="1" dirty="0"/>
              <a:t>Annals</a:t>
            </a:r>
            <a:r>
              <a:rPr lang="en-GB" dirty="0"/>
              <a:t> 12.37)</a:t>
            </a:r>
          </a:p>
          <a:p>
            <a:endParaRPr lang="en-GB" dirty="0"/>
          </a:p>
          <a:p>
            <a:r>
              <a:rPr lang="en-GB" dirty="0"/>
              <a:t>After this speech, Claudius freed Caratacus and his family and allowed them to live freely in Rome. </a:t>
            </a:r>
          </a:p>
        </p:txBody>
      </p:sp>
    </p:spTree>
    <p:extLst>
      <p:ext uri="{BB962C8B-B14F-4D97-AF65-F5344CB8AC3E}">
        <p14:creationId xmlns:p14="http://schemas.microsoft.com/office/powerpoint/2010/main" val="3063179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7" name="Rectangle 6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1">
            <a:extLst>
              <a:ext uri="{FF2B5EF4-FFF2-40B4-BE49-F238E27FC236}">
                <a16:creationId xmlns:a16="http://schemas.microsoft.com/office/drawing/2014/main" id="{FF9B36C4-DF1C-4DA0-96DB-DE35485DD46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78" b="5902"/>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8" name="Rectangle 7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
            <a:extLst>
              <a:ext uri="{FF2B5EF4-FFF2-40B4-BE49-F238E27FC236}">
                <a16:creationId xmlns:a16="http://schemas.microsoft.com/office/drawing/2014/main" id="{5A41836C-52C0-4EFA-AD0B-AC9BB5C8A7C8}"/>
              </a:ext>
            </a:extLst>
          </p:cNvPr>
          <p:cNvSpPr>
            <a:spLocks noChangeArrowheads="1"/>
          </p:cNvSpPr>
          <p:nvPr/>
        </p:nvSpPr>
        <p:spPr bwMode="auto">
          <a:xfrm>
            <a:off x="7917372" y="125800"/>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700" b="0" i="0" strike="noStrike" cap="none" normalizeH="0" baseline="0" dirty="0">
                <a:ln>
                  <a:noFill/>
                </a:ln>
                <a:effectLst/>
                <a:latin typeface="+mj-lt"/>
                <a:ea typeface="+mj-ea"/>
                <a:cs typeface="+mj-cs"/>
              </a:rPr>
              <a:t>Caratacus: Chief of the Catuvellauni</a:t>
            </a:r>
          </a:p>
        </p:txBody>
      </p:sp>
      <p:sp>
        <p:nvSpPr>
          <p:cNvPr id="14" name="TextBox 13">
            <a:extLst>
              <a:ext uri="{FF2B5EF4-FFF2-40B4-BE49-F238E27FC236}">
                <a16:creationId xmlns:a16="http://schemas.microsoft.com/office/drawing/2014/main" id="{2221B99D-A658-48BC-BA2A-1107218EA436}"/>
              </a:ext>
            </a:extLst>
          </p:cNvPr>
          <p:cNvSpPr txBox="1"/>
          <p:nvPr/>
        </p:nvSpPr>
        <p:spPr>
          <a:xfrm>
            <a:off x="7529513" y="1911412"/>
            <a:ext cx="4557712" cy="4524315"/>
          </a:xfrm>
          <a:prstGeom prst="rect">
            <a:avLst/>
          </a:prstGeom>
          <a:noFill/>
        </p:spPr>
        <p:txBody>
          <a:bodyPr wrap="square">
            <a:spAutoFit/>
          </a:bodyPr>
          <a:lstStyle/>
          <a:p>
            <a:r>
              <a:rPr lang="en-GB" dirty="0"/>
              <a:t>Caratacus, the British chieftain of the Catuvellauni tribe, was a fierce opponent of the Roman Empire and led the British resistance to the Roman invasion of AD 43. </a:t>
            </a:r>
          </a:p>
          <a:p>
            <a:endParaRPr lang="en-GB" dirty="0"/>
          </a:p>
          <a:p>
            <a:r>
              <a:rPr lang="en-GB" dirty="0"/>
              <a:t>He has become a well-known figure in British history through the writings of the Roman historians Tacitus and Cassius Dio, and his frequent depiction in British art, literature and music. </a:t>
            </a:r>
          </a:p>
          <a:p>
            <a:endParaRPr lang="en-GB" dirty="0"/>
          </a:p>
          <a:p>
            <a:r>
              <a:rPr lang="en-GB" dirty="0"/>
              <a:t>This presentation tells the story of Caratacus. </a:t>
            </a:r>
          </a:p>
          <a:p>
            <a:endParaRPr lang="en-GB" dirty="0"/>
          </a:p>
          <a:p>
            <a:r>
              <a:rPr lang="en-GB" dirty="0"/>
              <a:t>(Picture) ‘Caratacus at the Tribunal of Claudius at Rome’ Engraving by Andrew </a:t>
            </a:r>
            <a:r>
              <a:rPr lang="en-GB" dirty="0" err="1"/>
              <a:t>Birrell</a:t>
            </a:r>
            <a:r>
              <a:rPr lang="en-GB" dirty="0"/>
              <a:t> of a painting by Henry Fuseli, 1792.</a:t>
            </a:r>
          </a:p>
        </p:txBody>
      </p:sp>
    </p:spTree>
    <p:extLst>
      <p:ext uri="{BB962C8B-B14F-4D97-AF65-F5344CB8AC3E}">
        <p14:creationId xmlns:p14="http://schemas.microsoft.com/office/powerpoint/2010/main" val="3644705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D8DC0FE-7266-4B13-966C-D4BFA87EF5B2}"/>
              </a:ext>
            </a:extLst>
          </p:cNvPr>
          <p:cNvSpPr txBox="1"/>
          <p:nvPr/>
        </p:nvSpPr>
        <p:spPr>
          <a:xfrm>
            <a:off x="1661548" y="124287"/>
            <a:ext cx="8868903" cy="769441"/>
          </a:xfrm>
          <a:prstGeom prst="rect">
            <a:avLst/>
          </a:prstGeom>
          <a:noFill/>
        </p:spPr>
        <p:txBody>
          <a:bodyPr wrap="none" rtlCol="0">
            <a:spAutoFit/>
          </a:bodyPr>
          <a:lstStyle/>
          <a:p>
            <a:r>
              <a:rPr lang="en-GB" sz="4400" dirty="0"/>
              <a:t>The Reception of Caratacus in Britain</a:t>
            </a:r>
          </a:p>
        </p:txBody>
      </p:sp>
      <p:pic>
        <p:nvPicPr>
          <p:cNvPr id="3" name="Picture 2">
            <a:extLst>
              <a:ext uri="{FF2B5EF4-FFF2-40B4-BE49-F238E27FC236}">
                <a16:creationId xmlns:a16="http://schemas.microsoft.com/office/drawing/2014/main" id="{AF457AED-5D79-407C-BDFD-5B033FF0C2CA}"/>
              </a:ext>
            </a:extLst>
          </p:cNvPr>
          <p:cNvPicPr>
            <a:picLocks noChangeAspect="1"/>
          </p:cNvPicPr>
          <p:nvPr/>
        </p:nvPicPr>
        <p:blipFill>
          <a:blip r:embed="rId2"/>
          <a:stretch>
            <a:fillRect/>
          </a:stretch>
        </p:blipFill>
        <p:spPr>
          <a:xfrm>
            <a:off x="5409626" y="1693785"/>
            <a:ext cx="3470430" cy="3470430"/>
          </a:xfrm>
          <a:prstGeom prst="rect">
            <a:avLst/>
          </a:prstGeom>
        </p:spPr>
      </p:pic>
      <p:sp>
        <p:nvSpPr>
          <p:cNvPr id="4" name="TextBox 3">
            <a:extLst>
              <a:ext uri="{FF2B5EF4-FFF2-40B4-BE49-F238E27FC236}">
                <a16:creationId xmlns:a16="http://schemas.microsoft.com/office/drawing/2014/main" id="{5D08A21A-E03A-404A-8AAA-B8C5C8ED81BD}"/>
              </a:ext>
            </a:extLst>
          </p:cNvPr>
          <p:cNvSpPr txBox="1"/>
          <p:nvPr/>
        </p:nvSpPr>
        <p:spPr>
          <a:xfrm>
            <a:off x="6043514" y="5339726"/>
            <a:ext cx="2714662" cy="646331"/>
          </a:xfrm>
          <a:prstGeom prst="rect">
            <a:avLst/>
          </a:prstGeom>
          <a:noFill/>
        </p:spPr>
        <p:txBody>
          <a:bodyPr wrap="square" rtlCol="0">
            <a:spAutoFit/>
          </a:bodyPr>
          <a:lstStyle/>
          <a:p>
            <a:r>
              <a:rPr lang="en-GB" dirty="0"/>
              <a:t>‘</a:t>
            </a:r>
            <a:r>
              <a:rPr lang="en-GB" i="1" dirty="0"/>
              <a:t>Caratacus</a:t>
            </a:r>
            <a:r>
              <a:rPr lang="en-GB" dirty="0"/>
              <a:t>’ a cantata by Edward Elgar, 1897.</a:t>
            </a:r>
          </a:p>
        </p:txBody>
      </p:sp>
      <p:pic>
        <p:nvPicPr>
          <p:cNvPr id="5" name="Picture 4">
            <a:extLst>
              <a:ext uri="{FF2B5EF4-FFF2-40B4-BE49-F238E27FC236}">
                <a16:creationId xmlns:a16="http://schemas.microsoft.com/office/drawing/2014/main" id="{9D1FA70F-B3CB-42A2-A973-52CC664058C6}"/>
              </a:ext>
            </a:extLst>
          </p:cNvPr>
          <p:cNvPicPr>
            <a:picLocks noChangeAspect="1"/>
          </p:cNvPicPr>
          <p:nvPr/>
        </p:nvPicPr>
        <p:blipFill>
          <a:blip r:embed="rId3"/>
          <a:stretch>
            <a:fillRect/>
          </a:stretch>
        </p:blipFill>
        <p:spPr>
          <a:xfrm>
            <a:off x="3369239" y="918063"/>
            <a:ext cx="1774090" cy="4438273"/>
          </a:xfrm>
          <a:prstGeom prst="rect">
            <a:avLst/>
          </a:prstGeom>
        </p:spPr>
      </p:pic>
      <p:sp>
        <p:nvSpPr>
          <p:cNvPr id="6" name="TextBox 5">
            <a:extLst>
              <a:ext uri="{FF2B5EF4-FFF2-40B4-BE49-F238E27FC236}">
                <a16:creationId xmlns:a16="http://schemas.microsoft.com/office/drawing/2014/main" id="{23E7FF27-4199-44EB-A867-7D7B7894CAEC}"/>
              </a:ext>
            </a:extLst>
          </p:cNvPr>
          <p:cNvSpPr txBox="1"/>
          <p:nvPr/>
        </p:nvSpPr>
        <p:spPr>
          <a:xfrm>
            <a:off x="3185021" y="5380672"/>
            <a:ext cx="2142525" cy="1477328"/>
          </a:xfrm>
          <a:prstGeom prst="rect">
            <a:avLst/>
          </a:prstGeom>
          <a:noFill/>
        </p:spPr>
        <p:txBody>
          <a:bodyPr wrap="square" rtlCol="0">
            <a:spAutoFit/>
          </a:bodyPr>
          <a:lstStyle/>
          <a:p>
            <a:r>
              <a:rPr lang="en-GB" dirty="0"/>
              <a:t>Statue of Caratacus by James Henry Foley, 1860. Mansion House, London  </a:t>
            </a:r>
          </a:p>
        </p:txBody>
      </p:sp>
      <p:pic>
        <p:nvPicPr>
          <p:cNvPr id="7" name="Picture 6">
            <a:extLst>
              <a:ext uri="{FF2B5EF4-FFF2-40B4-BE49-F238E27FC236}">
                <a16:creationId xmlns:a16="http://schemas.microsoft.com/office/drawing/2014/main" id="{D28785A6-4B8D-4C72-BE8A-5BBF1B111E75}"/>
              </a:ext>
            </a:extLst>
          </p:cNvPr>
          <p:cNvPicPr>
            <a:picLocks noChangeAspect="1"/>
          </p:cNvPicPr>
          <p:nvPr/>
        </p:nvPicPr>
        <p:blipFill>
          <a:blip r:embed="rId4"/>
          <a:stretch>
            <a:fillRect/>
          </a:stretch>
        </p:blipFill>
        <p:spPr>
          <a:xfrm>
            <a:off x="299638" y="1357013"/>
            <a:ext cx="2822693" cy="3560373"/>
          </a:xfrm>
          <a:prstGeom prst="rect">
            <a:avLst/>
          </a:prstGeom>
        </p:spPr>
      </p:pic>
      <p:sp>
        <p:nvSpPr>
          <p:cNvPr id="8" name="TextBox 7">
            <a:extLst>
              <a:ext uri="{FF2B5EF4-FFF2-40B4-BE49-F238E27FC236}">
                <a16:creationId xmlns:a16="http://schemas.microsoft.com/office/drawing/2014/main" id="{C1095A32-1EC1-4626-9606-DCA475847EAA}"/>
              </a:ext>
            </a:extLst>
          </p:cNvPr>
          <p:cNvSpPr txBox="1"/>
          <p:nvPr/>
        </p:nvSpPr>
        <p:spPr>
          <a:xfrm>
            <a:off x="574440" y="5016561"/>
            <a:ext cx="2547891" cy="646331"/>
          </a:xfrm>
          <a:prstGeom prst="rect">
            <a:avLst/>
          </a:prstGeom>
          <a:noFill/>
        </p:spPr>
        <p:txBody>
          <a:bodyPr wrap="square" rtlCol="0">
            <a:spAutoFit/>
          </a:bodyPr>
          <a:lstStyle/>
          <a:p>
            <a:r>
              <a:rPr lang="en-GB" i="1" dirty="0"/>
              <a:t>‘Caratacus’ </a:t>
            </a:r>
            <a:r>
              <a:rPr lang="en-GB" dirty="0"/>
              <a:t>by William Blake, 1819</a:t>
            </a:r>
          </a:p>
        </p:txBody>
      </p:sp>
      <p:pic>
        <p:nvPicPr>
          <p:cNvPr id="9" name="Picture 8">
            <a:extLst>
              <a:ext uri="{FF2B5EF4-FFF2-40B4-BE49-F238E27FC236}">
                <a16:creationId xmlns:a16="http://schemas.microsoft.com/office/drawing/2014/main" id="{7BB96157-1E1B-4499-9CEE-1C9D9CA78C0E}"/>
              </a:ext>
            </a:extLst>
          </p:cNvPr>
          <p:cNvPicPr>
            <a:picLocks noChangeAspect="1"/>
          </p:cNvPicPr>
          <p:nvPr/>
        </p:nvPicPr>
        <p:blipFill>
          <a:blip r:embed="rId5"/>
          <a:stretch>
            <a:fillRect/>
          </a:stretch>
        </p:blipFill>
        <p:spPr>
          <a:xfrm>
            <a:off x="9146354" y="2399247"/>
            <a:ext cx="2746008" cy="2059506"/>
          </a:xfrm>
          <a:prstGeom prst="rect">
            <a:avLst/>
          </a:prstGeom>
        </p:spPr>
      </p:pic>
      <p:sp>
        <p:nvSpPr>
          <p:cNvPr id="10" name="TextBox 9">
            <a:extLst>
              <a:ext uri="{FF2B5EF4-FFF2-40B4-BE49-F238E27FC236}">
                <a16:creationId xmlns:a16="http://schemas.microsoft.com/office/drawing/2014/main" id="{21D3E050-B9D5-45D3-9D25-44A65B4905C4}"/>
              </a:ext>
            </a:extLst>
          </p:cNvPr>
          <p:cNvSpPr txBox="1"/>
          <p:nvPr/>
        </p:nvSpPr>
        <p:spPr>
          <a:xfrm>
            <a:off x="9289928" y="4662723"/>
            <a:ext cx="2602434" cy="1477328"/>
          </a:xfrm>
          <a:prstGeom prst="rect">
            <a:avLst/>
          </a:prstGeom>
          <a:noFill/>
        </p:spPr>
        <p:txBody>
          <a:bodyPr wrap="square" rtlCol="0">
            <a:spAutoFit/>
          </a:bodyPr>
          <a:lstStyle/>
          <a:p>
            <a:r>
              <a:rPr lang="en-GB" dirty="0"/>
              <a:t>The actor Peter Bowles as Caratacus in the television adaptation of Robert Graves’ </a:t>
            </a:r>
            <a:r>
              <a:rPr lang="en-GB" i="1" dirty="0"/>
              <a:t>I, Claudius</a:t>
            </a:r>
            <a:r>
              <a:rPr lang="en-GB" dirty="0"/>
              <a:t>, 1976</a:t>
            </a:r>
          </a:p>
        </p:txBody>
      </p:sp>
    </p:spTree>
    <p:extLst>
      <p:ext uri="{BB962C8B-B14F-4D97-AF65-F5344CB8AC3E}">
        <p14:creationId xmlns:p14="http://schemas.microsoft.com/office/powerpoint/2010/main" val="3713415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BB435-7846-43B5-9551-F01119493111}"/>
              </a:ext>
            </a:extLst>
          </p:cNvPr>
          <p:cNvSpPr txBox="1">
            <a:spLocks/>
          </p:cNvSpPr>
          <p:nvPr/>
        </p:nvSpPr>
        <p:spPr>
          <a:xfrm>
            <a:off x="402430" y="177215"/>
            <a:ext cx="11387139" cy="92868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mn-lt"/>
              </a:rPr>
              <a:t>Caratacus: Chief of the Catuvellauni - Conclusion </a:t>
            </a:r>
          </a:p>
        </p:txBody>
      </p:sp>
      <p:sp>
        <p:nvSpPr>
          <p:cNvPr id="3" name="TextBox 2">
            <a:extLst>
              <a:ext uri="{FF2B5EF4-FFF2-40B4-BE49-F238E27FC236}">
                <a16:creationId xmlns:a16="http://schemas.microsoft.com/office/drawing/2014/main" id="{646E0760-9A22-48B0-AC71-67A1C31F48DA}"/>
              </a:ext>
            </a:extLst>
          </p:cNvPr>
          <p:cNvSpPr txBox="1"/>
          <p:nvPr/>
        </p:nvSpPr>
        <p:spPr>
          <a:xfrm>
            <a:off x="2301775" y="1239325"/>
            <a:ext cx="4742261" cy="4801314"/>
          </a:xfrm>
          <a:prstGeom prst="rect">
            <a:avLst/>
          </a:prstGeom>
          <a:noFill/>
        </p:spPr>
        <p:txBody>
          <a:bodyPr wrap="square" rtlCol="0">
            <a:spAutoFit/>
          </a:bodyPr>
          <a:lstStyle/>
          <a:p>
            <a:pPr marL="285750" indent="-285750">
              <a:buFont typeface="Arial" panose="020B0604020202020204" pitchFamily="34" charset="0"/>
              <a:buChar char="•"/>
            </a:pPr>
            <a:r>
              <a:rPr lang="en-GB" dirty="0"/>
              <a:t>Interaction between Britain and the Roman World created substantial change in Britain. But not all Britons greeted the arrival of the Romans warmly.</a:t>
            </a:r>
          </a:p>
          <a:p>
            <a:pPr marL="285750" indent="-285750">
              <a:buFont typeface="Arial" panose="020B0604020202020204" pitchFamily="34" charset="0"/>
              <a:buChar char="•"/>
            </a:pPr>
            <a:r>
              <a:rPr lang="en-GB" dirty="0"/>
              <a:t>Caratacus and the Catuvellauni were among the chief opponents of Rome in the early years of the Roman occupation of Britain.  </a:t>
            </a:r>
          </a:p>
          <a:p>
            <a:pPr marL="285750" indent="-285750">
              <a:buFont typeface="Arial" panose="020B0604020202020204" pitchFamily="34" charset="0"/>
              <a:buChar char="•"/>
            </a:pPr>
            <a:r>
              <a:rPr lang="en-GB" dirty="0"/>
              <a:t>Through the writing of Tacitus and Cassius Dio, Caratacus is remembered as a valiant native British chieftain who fought repeatedly against the might of Rome, which had invaded his homeland.</a:t>
            </a:r>
          </a:p>
          <a:p>
            <a:pPr marL="285750" indent="-285750">
              <a:buFont typeface="Arial" panose="020B0604020202020204" pitchFamily="34" charset="0"/>
              <a:buChar char="•"/>
            </a:pPr>
            <a:r>
              <a:rPr lang="en-GB" dirty="0"/>
              <a:t>Because of this, Caratacus has captured the imagination of British artists, writers and composers for centuries, and even formed part of recruiting efforts in Wales during the Great War 1914-18. </a:t>
            </a:r>
          </a:p>
        </p:txBody>
      </p:sp>
      <p:pic>
        <p:nvPicPr>
          <p:cNvPr id="4" name="Picture 3">
            <a:extLst>
              <a:ext uri="{FF2B5EF4-FFF2-40B4-BE49-F238E27FC236}">
                <a16:creationId xmlns:a16="http://schemas.microsoft.com/office/drawing/2014/main" id="{D56569D4-3637-4590-824A-804A4DDCBD1D}"/>
              </a:ext>
            </a:extLst>
          </p:cNvPr>
          <p:cNvPicPr>
            <a:picLocks noChangeAspect="1"/>
          </p:cNvPicPr>
          <p:nvPr/>
        </p:nvPicPr>
        <p:blipFill rotWithShape="1">
          <a:blip r:embed="rId2"/>
          <a:srcRect l="21172" t="4798" r="21406" b="4657"/>
          <a:stretch/>
        </p:blipFill>
        <p:spPr>
          <a:xfrm>
            <a:off x="7250516" y="1438420"/>
            <a:ext cx="4387796" cy="3838575"/>
          </a:xfrm>
          <a:prstGeom prst="rect">
            <a:avLst/>
          </a:prstGeom>
        </p:spPr>
      </p:pic>
      <p:sp>
        <p:nvSpPr>
          <p:cNvPr id="5" name="TextBox 4">
            <a:extLst>
              <a:ext uri="{FF2B5EF4-FFF2-40B4-BE49-F238E27FC236}">
                <a16:creationId xmlns:a16="http://schemas.microsoft.com/office/drawing/2014/main" id="{32B9DAAD-8BAD-4EE8-A026-4A6550E2FC26}"/>
              </a:ext>
            </a:extLst>
          </p:cNvPr>
          <p:cNvSpPr txBox="1"/>
          <p:nvPr/>
        </p:nvSpPr>
        <p:spPr>
          <a:xfrm>
            <a:off x="7685437" y="5394308"/>
            <a:ext cx="3952875" cy="646331"/>
          </a:xfrm>
          <a:prstGeom prst="rect">
            <a:avLst/>
          </a:prstGeom>
          <a:noFill/>
        </p:spPr>
        <p:txBody>
          <a:bodyPr wrap="square" rtlCol="0">
            <a:spAutoFit/>
          </a:bodyPr>
          <a:lstStyle/>
          <a:p>
            <a:r>
              <a:rPr lang="en-GB" sz="1200" dirty="0"/>
              <a:t>The Noble Behaviour of Caratacus before the Emperor Claudius, 1751. Engraving by Charles </a:t>
            </a:r>
            <a:r>
              <a:rPr lang="en-GB" sz="1200" dirty="0" err="1"/>
              <a:t>Grignion</a:t>
            </a:r>
            <a:r>
              <a:rPr lang="en-GB" sz="1200" dirty="0"/>
              <a:t> after Francis Hayman; British Museum 1867,1012.758</a:t>
            </a:r>
          </a:p>
        </p:txBody>
      </p:sp>
      <p:pic>
        <p:nvPicPr>
          <p:cNvPr id="6" name="Picture 5">
            <a:extLst>
              <a:ext uri="{FF2B5EF4-FFF2-40B4-BE49-F238E27FC236}">
                <a16:creationId xmlns:a16="http://schemas.microsoft.com/office/drawing/2014/main" id="{3C0B7D10-6323-44F8-B526-A8B72FD8C7B4}"/>
              </a:ext>
            </a:extLst>
          </p:cNvPr>
          <p:cNvPicPr>
            <a:picLocks noChangeAspect="1"/>
          </p:cNvPicPr>
          <p:nvPr/>
        </p:nvPicPr>
        <p:blipFill>
          <a:blip r:embed="rId3"/>
          <a:stretch>
            <a:fillRect/>
          </a:stretch>
        </p:blipFill>
        <p:spPr>
          <a:xfrm>
            <a:off x="327511" y="1438420"/>
            <a:ext cx="1626900" cy="2169924"/>
          </a:xfrm>
          <a:prstGeom prst="rect">
            <a:avLst/>
          </a:prstGeom>
        </p:spPr>
      </p:pic>
      <p:sp>
        <p:nvSpPr>
          <p:cNvPr id="8" name="TextBox 7">
            <a:extLst>
              <a:ext uri="{FF2B5EF4-FFF2-40B4-BE49-F238E27FC236}">
                <a16:creationId xmlns:a16="http://schemas.microsoft.com/office/drawing/2014/main" id="{7DCF0DFE-BAF3-47F9-8EAA-3CB7CA81E139}"/>
              </a:ext>
            </a:extLst>
          </p:cNvPr>
          <p:cNvSpPr txBox="1"/>
          <p:nvPr/>
        </p:nvSpPr>
        <p:spPr>
          <a:xfrm>
            <a:off x="327511" y="3875189"/>
            <a:ext cx="1626900" cy="646331"/>
          </a:xfrm>
          <a:prstGeom prst="rect">
            <a:avLst/>
          </a:prstGeom>
          <a:noFill/>
        </p:spPr>
        <p:txBody>
          <a:bodyPr wrap="square">
            <a:spAutoFit/>
          </a:bodyPr>
          <a:lstStyle/>
          <a:p>
            <a:r>
              <a:rPr lang="en-GB" sz="1200" dirty="0"/>
              <a:t>Caratacus stained glass window, Moot Hall in Colchester's Town Hall</a:t>
            </a:r>
          </a:p>
        </p:txBody>
      </p:sp>
    </p:spTree>
    <p:extLst>
      <p:ext uri="{BB962C8B-B14F-4D97-AF65-F5344CB8AC3E}">
        <p14:creationId xmlns:p14="http://schemas.microsoft.com/office/powerpoint/2010/main" val="38443870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D4972E-C980-49DE-87C3-540B61CA324E}"/>
              </a:ext>
            </a:extLst>
          </p:cNvPr>
          <p:cNvSpPr txBox="1"/>
          <p:nvPr/>
        </p:nvSpPr>
        <p:spPr>
          <a:xfrm>
            <a:off x="4792534" y="0"/>
            <a:ext cx="2606932" cy="523220"/>
          </a:xfrm>
          <a:prstGeom prst="rect">
            <a:avLst/>
          </a:prstGeom>
          <a:noFill/>
        </p:spPr>
        <p:txBody>
          <a:bodyPr wrap="none" rtlCol="0">
            <a:spAutoFit/>
          </a:bodyPr>
          <a:lstStyle/>
          <a:p>
            <a:r>
              <a:rPr lang="en-GB" sz="2800" dirty="0"/>
              <a:t>Further Reading </a:t>
            </a:r>
          </a:p>
        </p:txBody>
      </p:sp>
      <p:sp>
        <p:nvSpPr>
          <p:cNvPr id="6" name="TextBox 5">
            <a:extLst>
              <a:ext uri="{FF2B5EF4-FFF2-40B4-BE49-F238E27FC236}">
                <a16:creationId xmlns:a16="http://schemas.microsoft.com/office/drawing/2014/main" id="{A47F3E42-7A1C-4E5B-AF3D-D2EA9ACF267D}"/>
              </a:ext>
            </a:extLst>
          </p:cNvPr>
          <p:cNvSpPr txBox="1"/>
          <p:nvPr/>
        </p:nvSpPr>
        <p:spPr>
          <a:xfrm>
            <a:off x="355918" y="261610"/>
            <a:ext cx="11825797" cy="6931385"/>
          </a:xfrm>
          <a:prstGeom prst="rect">
            <a:avLst/>
          </a:prstGeom>
          <a:noFill/>
        </p:spPr>
        <p:txBody>
          <a:bodyPr wrap="square">
            <a:spAutoFit/>
          </a:bodyPr>
          <a:lstStyle/>
          <a:p>
            <a:endParaRPr lang="en-GB" sz="1200" b="0" i="0" dirty="0">
              <a:solidFill>
                <a:srgbClr val="000000"/>
              </a:solidFill>
              <a:effectLst/>
              <a:latin typeface="Arial" panose="020B0604020202020204" pitchFamily="34" charset="0"/>
            </a:endParaRPr>
          </a:p>
          <a:p>
            <a:r>
              <a:rPr lang="en-GB" sz="1200" dirty="0"/>
              <a:t>Anon. (1904) </a:t>
            </a:r>
            <a:r>
              <a:rPr lang="en-GB" sz="1200" i="1" dirty="0"/>
              <a:t>The Welsh Historical Drama and How to Produce it. Being the Actual Experience of the Abergele County School Company in the Production of “Caratacus” (CARADOG). Illustrated by Flash-light Photographs Taken during an Actual Performance. </a:t>
            </a:r>
            <a:r>
              <a:rPr lang="en-GB" sz="1200" dirty="0"/>
              <a:t>Reprinted from “The Welsh Leader” February and March 1904. Caernarvon: Welsh Leader Office.</a:t>
            </a:r>
            <a:endParaRPr lang="en-GB" sz="1200" dirty="0">
              <a:solidFill>
                <a:srgbClr val="000000"/>
              </a:solidFill>
              <a:latin typeface="Arial" panose="020B0604020202020204" pitchFamily="34" charset="0"/>
            </a:endParaRPr>
          </a:p>
          <a:p>
            <a:endParaRPr lang="en-GB" sz="1200" b="0" i="0" dirty="0">
              <a:solidFill>
                <a:srgbClr val="000000"/>
              </a:solidFill>
              <a:effectLst/>
              <a:latin typeface="Arial" panose="020B0604020202020204" pitchFamily="34" charset="0"/>
            </a:endParaRPr>
          </a:p>
          <a:p>
            <a:r>
              <a:rPr lang="en-GB" sz="1200" b="0" i="0" dirty="0">
                <a:solidFill>
                  <a:srgbClr val="000000"/>
                </a:solidFill>
                <a:effectLst/>
                <a:latin typeface="Arial" panose="020B0604020202020204" pitchFamily="34" charset="0"/>
              </a:rPr>
              <a:t>Bean, S. C. (2000). </a:t>
            </a:r>
            <a:r>
              <a:rPr lang="en-GB" sz="1200" b="0" i="1" dirty="0">
                <a:solidFill>
                  <a:srgbClr val="000000"/>
                </a:solidFill>
                <a:effectLst/>
                <a:latin typeface="Arial" panose="020B0604020202020204" pitchFamily="34" charset="0"/>
              </a:rPr>
              <a:t>The Coinage of the Atrebates and the Regni</a:t>
            </a:r>
            <a:r>
              <a:rPr lang="en-GB" sz="1200" b="0" i="0" dirty="0">
                <a:solidFill>
                  <a:srgbClr val="000000"/>
                </a:solidFill>
                <a:effectLst/>
                <a:latin typeface="Arial" panose="020B0604020202020204" pitchFamily="34" charset="0"/>
              </a:rPr>
              <a:t>. Oxford: Oxford University School of Archaeology.</a:t>
            </a:r>
          </a:p>
          <a:p>
            <a:endParaRPr lang="en-GB" sz="1200" b="0" i="0" dirty="0">
              <a:solidFill>
                <a:srgbClr val="000000"/>
              </a:solidFill>
              <a:effectLst/>
              <a:latin typeface="Arial" panose="020B0604020202020204" pitchFamily="34" charset="0"/>
            </a:endParaRPr>
          </a:p>
          <a:p>
            <a:r>
              <a:rPr lang="en-GB" sz="1200" b="0" i="0" dirty="0" err="1">
                <a:solidFill>
                  <a:srgbClr val="000000"/>
                </a:solidFill>
                <a:effectLst/>
                <a:latin typeface="Arial" panose="020B0604020202020204" pitchFamily="34" charset="0"/>
              </a:rPr>
              <a:t>Braund</a:t>
            </a:r>
            <a:r>
              <a:rPr lang="en-GB" sz="1200" b="0" i="0" dirty="0">
                <a:solidFill>
                  <a:srgbClr val="000000"/>
                </a:solidFill>
                <a:effectLst/>
                <a:latin typeface="Arial" panose="020B0604020202020204" pitchFamily="34" charset="0"/>
              </a:rPr>
              <a:t>, D. (1996). </a:t>
            </a:r>
            <a:r>
              <a:rPr lang="en-GB" sz="1200" b="0" i="1" dirty="0">
                <a:solidFill>
                  <a:srgbClr val="000000"/>
                </a:solidFill>
                <a:effectLst/>
                <a:latin typeface="Arial" panose="020B0604020202020204" pitchFamily="34" charset="0"/>
              </a:rPr>
              <a:t>Ruling Roman Britain: Kings, Queens, Governors and Emperors from Julius Caesar to Agricola</a:t>
            </a:r>
            <a:r>
              <a:rPr lang="en-GB" sz="1200" b="0" i="0" dirty="0">
                <a:solidFill>
                  <a:srgbClr val="000000"/>
                </a:solidFill>
                <a:effectLst/>
                <a:latin typeface="Arial" panose="020B0604020202020204" pitchFamily="34" charset="0"/>
              </a:rPr>
              <a:t>. Abingdon: Routledge.</a:t>
            </a:r>
          </a:p>
          <a:p>
            <a:endParaRPr lang="en-GB" sz="1200" dirty="0">
              <a:solidFill>
                <a:srgbClr val="000000"/>
              </a:solidFill>
              <a:latin typeface="Arial" panose="020B0604020202020204" pitchFamily="34" charset="0"/>
            </a:endParaRPr>
          </a:p>
          <a:p>
            <a:r>
              <a:rPr lang="en-GB" sz="1200" b="0" i="0" dirty="0">
                <a:solidFill>
                  <a:srgbClr val="000000"/>
                </a:solidFill>
                <a:effectLst/>
                <a:latin typeface="Arial" panose="020B0604020202020204" pitchFamily="34" charset="0"/>
              </a:rPr>
              <a:t>Carver, E. (2001). </a:t>
            </a:r>
            <a:r>
              <a:rPr lang="en-GB" sz="1200" b="0" i="1" dirty="0">
                <a:solidFill>
                  <a:srgbClr val="000000"/>
                </a:solidFill>
                <a:effectLst/>
                <a:latin typeface="Arial" panose="020B0604020202020204" pitchFamily="34" charset="0"/>
              </a:rPr>
              <a:t>The Visibility of Imported Wine and its Associated Accoutrements in Later Iron Age Britain</a:t>
            </a:r>
            <a:r>
              <a:rPr lang="en-GB" sz="1200" b="0" i="0" dirty="0">
                <a:solidFill>
                  <a:srgbClr val="000000"/>
                </a:solidFill>
                <a:effectLst/>
                <a:latin typeface="Arial" panose="020B0604020202020204" pitchFamily="34" charset="0"/>
              </a:rPr>
              <a:t>. British Archaeological Reports, British Series 325. Oxford: Archaeopress.</a:t>
            </a:r>
          </a:p>
          <a:p>
            <a:endParaRPr lang="en-GB" sz="1200" dirty="0">
              <a:solidFill>
                <a:srgbClr val="000000"/>
              </a:solidFill>
              <a:latin typeface="Arial" panose="020B0604020202020204" pitchFamily="34" charset="0"/>
            </a:endParaRPr>
          </a:p>
          <a:p>
            <a:pPr algn="l"/>
            <a:r>
              <a:rPr lang="en-GB" sz="1200" b="0" i="0" dirty="0">
                <a:solidFill>
                  <a:srgbClr val="000000"/>
                </a:solidFill>
                <a:effectLst/>
                <a:latin typeface="Arial" panose="020B0604020202020204" pitchFamily="34" charset="0"/>
              </a:rPr>
              <a:t>Cooley, A. (2009). </a:t>
            </a:r>
            <a:r>
              <a:rPr lang="en-GB" sz="1200" b="0" i="1" dirty="0">
                <a:solidFill>
                  <a:srgbClr val="000000"/>
                </a:solidFill>
                <a:effectLst/>
                <a:latin typeface="Arial" panose="020B0604020202020204" pitchFamily="34" charset="0"/>
              </a:rPr>
              <a:t>Res gestae divi </a:t>
            </a:r>
            <a:r>
              <a:rPr lang="en-GB" sz="1200" b="0" i="1" dirty="0" err="1">
                <a:solidFill>
                  <a:srgbClr val="000000"/>
                </a:solidFill>
                <a:effectLst/>
                <a:latin typeface="Arial" panose="020B0604020202020204" pitchFamily="34" charset="0"/>
              </a:rPr>
              <a:t>Augusti</a:t>
            </a:r>
            <a:r>
              <a:rPr lang="en-GB" sz="1200" b="0" i="1" dirty="0">
                <a:solidFill>
                  <a:srgbClr val="000000"/>
                </a:solidFill>
                <a:effectLst/>
                <a:latin typeface="Arial" panose="020B0604020202020204" pitchFamily="34" charset="0"/>
              </a:rPr>
              <a:t>: Text, translation, and commentary</a:t>
            </a:r>
            <a:r>
              <a:rPr lang="en-GB" sz="1200" b="0" i="0" dirty="0">
                <a:solidFill>
                  <a:srgbClr val="000000"/>
                </a:solidFill>
                <a:effectLst/>
                <a:latin typeface="Arial" panose="020B0604020202020204" pitchFamily="34" charset="0"/>
              </a:rPr>
              <a:t>. Cambridge: Cambridge University Press. </a:t>
            </a:r>
          </a:p>
          <a:p>
            <a:pPr algn="l"/>
            <a:r>
              <a:rPr lang="en-GB" sz="1200" b="0" i="0" dirty="0">
                <a:solidFill>
                  <a:srgbClr val="000000"/>
                </a:solidFill>
                <a:effectLst/>
                <a:latin typeface="Arial" panose="020B0604020202020204" pitchFamily="34" charset="0"/>
              </a:rPr>
              <a:t>Creighton, J. (2000). </a:t>
            </a:r>
            <a:r>
              <a:rPr lang="en-GB" sz="1200" b="0" i="1" dirty="0">
                <a:solidFill>
                  <a:srgbClr val="000000"/>
                </a:solidFill>
                <a:effectLst/>
                <a:latin typeface="Arial" panose="020B0604020202020204" pitchFamily="34" charset="0"/>
              </a:rPr>
              <a:t>Coins and Power in Late Iron Age Britain</a:t>
            </a:r>
            <a:r>
              <a:rPr lang="en-GB" sz="1200" b="0" i="0" dirty="0">
                <a:solidFill>
                  <a:srgbClr val="000000"/>
                </a:solidFill>
                <a:effectLst/>
                <a:latin typeface="Arial" panose="020B0604020202020204" pitchFamily="34" charset="0"/>
              </a:rPr>
              <a:t>. Cambridge: Cambridge University Press. </a:t>
            </a:r>
          </a:p>
          <a:p>
            <a:pPr algn="l"/>
            <a:endParaRPr lang="en-GB" sz="1200" dirty="0">
              <a:solidFill>
                <a:srgbClr val="000000"/>
              </a:solidFill>
              <a:latin typeface="Arial" panose="020B0604020202020204" pitchFamily="34" charset="0"/>
            </a:endParaRPr>
          </a:p>
          <a:p>
            <a:pPr marL="457200" indent="-457200">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Champion, C. (2016). Britain before the Romans. In M. Millett, L. Revell, &amp; A. Moore (Eds.), </a:t>
            </a:r>
            <a:r>
              <a:rPr lang="en-GB" sz="1200" i="1" dirty="0">
                <a:effectLst/>
                <a:latin typeface="Calibri" panose="020F0502020204030204" pitchFamily="34" charset="0"/>
                <a:ea typeface="Calibri" panose="020F0502020204030204" pitchFamily="34" charset="0"/>
                <a:cs typeface="Times New Roman" panose="02020603050405020304" pitchFamily="18" charset="0"/>
              </a:rPr>
              <a:t>The Oxford Handbook of Roman Britain</a:t>
            </a:r>
            <a:r>
              <a:rPr lang="en-GB" sz="1200" dirty="0">
                <a:effectLst/>
                <a:latin typeface="Calibri" panose="020F0502020204030204" pitchFamily="34" charset="0"/>
                <a:ea typeface="Calibri" panose="020F0502020204030204" pitchFamily="34" charset="0"/>
                <a:cs typeface="Times New Roman" panose="02020603050405020304" pitchFamily="18" charset="0"/>
              </a:rPr>
              <a:t> (pp. 150-178). Oxford: Oxford University Press.</a:t>
            </a:r>
          </a:p>
          <a:p>
            <a:pPr algn="l"/>
            <a:endParaRPr lang="en-GB" sz="1200" b="0" i="0" dirty="0">
              <a:solidFill>
                <a:srgbClr val="000000"/>
              </a:solidFill>
              <a:effectLst/>
              <a:latin typeface="Arial" panose="020B0604020202020204" pitchFamily="34" charset="0"/>
            </a:endParaRPr>
          </a:p>
          <a:p>
            <a:pPr algn="l"/>
            <a:r>
              <a:rPr lang="en-GB" sz="1200" b="0" i="0" dirty="0">
                <a:solidFill>
                  <a:srgbClr val="000000"/>
                </a:solidFill>
                <a:effectLst/>
                <a:latin typeface="Arial" panose="020B0604020202020204" pitchFamily="34" charset="0"/>
              </a:rPr>
              <a:t>Creighton, J. (2006). </a:t>
            </a:r>
            <a:r>
              <a:rPr lang="en-GB" sz="1200" b="0" i="1" dirty="0">
                <a:solidFill>
                  <a:srgbClr val="000000"/>
                </a:solidFill>
                <a:effectLst/>
                <a:latin typeface="Arial" panose="020B0604020202020204" pitchFamily="34" charset="0"/>
              </a:rPr>
              <a:t>Britannia: The Creation of a Roman Province</a:t>
            </a:r>
            <a:r>
              <a:rPr lang="en-GB" sz="1200" b="0" i="0" dirty="0">
                <a:solidFill>
                  <a:srgbClr val="000000"/>
                </a:solidFill>
                <a:effectLst/>
                <a:latin typeface="Arial" panose="020B0604020202020204" pitchFamily="34" charset="0"/>
              </a:rPr>
              <a:t>. London: Routledge.</a:t>
            </a:r>
          </a:p>
          <a:p>
            <a:pPr algn="l"/>
            <a:endParaRPr lang="en-GB" sz="1200" dirty="0">
              <a:solidFill>
                <a:srgbClr val="000000"/>
              </a:solidFill>
              <a:latin typeface="Arial" panose="020B0604020202020204" pitchFamily="34" charset="0"/>
            </a:endParaRPr>
          </a:p>
          <a:p>
            <a:pPr algn="l"/>
            <a:r>
              <a:rPr lang="en-GB" sz="1200" b="0" i="0" dirty="0">
                <a:solidFill>
                  <a:srgbClr val="000000"/>
                </a:solidFill>
                <a:effectLst/>
                <a:latin typeface="Arial" panose="020B0604020202020204" pitchFamily="34" charset="0"/>
              </a:rPr>
              <a:t>Crummy, P. (2007). </a:t>
            </a:r>
            <a:r>
              <a:rPr lang="en-GB" sz="1200" b="0" i="1" dirty="0">
                <a:solidFill>
                  <a:srgbClr val="000000"/>
                </a:solidFill>
                <a:effectLst/>
                <a:latin typeface="Arial" panose="020B0604020202020204" pitchFamily="34" charset="0"/>
              </a:rPr>
              <a:t>Stanway: An Élite Burial Site at </a:t>
            </a:r>
            <a:r>
              <a:rPr lang="en-GB" sz="1200" b="0" i="1" dirty="0" err="1">
                <a:solidFill>
                  <a:srgbClr val="000000"/>
                </a:solidFill>
                <a:effectLst/>
                <a:latin typeface="Arial" panose="020B0604020202020204" pitchFamily="34" charset="0"/>
              </a:rPr>
              <a:t>Camulodunum</a:t>
            </a:r>
            <a:r>
              <a:rPr lang="en-GB" sz="1200" b="0" i="0" dirty="0">
                <a:solidFill>
                  <a:srgbClr val="000000"/>
                </a:solidFill>
                <a:effectLst/>
                <a:latin typeface="Arial" panose="020B0604020202020204" pitchFamily="34" charset="0"/>
              </a:rPr>
              <a:t>. London: Society for the Promotion of Roman Studies.</a:t>
            </a:r>
          </a:p>
          <a:p>
            <a:pPr algn="l"/>
            <a:endParaRPr lang="en-GB" sz="1200" dirty="0"/>
          </a:p>
          <a:p>
            <a:pPr algn="l"/>
            <a:r>
              <a:rPr lang="en-GB" sz="1200" dirty="0"/>
              <a:t>Elgar, Edward (1898) </a:t>
            </a:r>
            <a:r>
              <a:rPr lang="en-GB" sz="1200" i="1" dirty="0"/>
              <a:t>Caratacus: A Cantata for Soprano, Tenor, Baritone, and Bass Soli, Chorus and Orchestra, the Words Written for Music by H.A. Acworth, the Music by Edward Elgar (Op. 35), Choruses Only, with Words of Solos, Translated into Tonic Sol-Fa Notation by W.G. McNaught</a:t>
            </a:r>
            <a:r>
              <a:rPr lang="en-GB" sz="1200" dirty="0"/>
              <a:t>. London and New York: </a:t>
            </a:r>
            <a:r>
              <a:rPr lang="en-GB" sz="1200" dirty="0" err="1"/>
              <a:t>Novello</a:t>
            </a:r>
            <a:endParaRPr lang="en-GB" sz="1200" b="0" i="0" dirty="0">
              <a:solidFill>
                <a:srgbClr val="000000"/>
              </a:solidFill>
              <a:effectLst/>
              <a:latin typeface="Arial" panose="020B0604020202020204" pitchFamily="34" charset="0"/>
            </a:endParaRPr>
          </a:p>
          <a:p>
            <a:pPr algn="l"/>
            <a:endParaRPr lang="en-GB" sz="1200" dirty="0">
              <a:solidFill>
                <a:srgbClr val="000000"/>
              </a:solidFill>
              <a:latin typeface="Arial" panose="020B0604020202020204" pitchFamily="34" charset="0"/>
            </a:endParaRPr>
          </a:p>
          <a:p>
            <a:pPr marL="457200" marR="0" lvl="0" indent="-457200" algn="l" defTabSz="9144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Hall, E., &amp; Stead, H. (2020). </a:t>
            </a:r>
            <a:r>
              <a:rPr kumimoji="0" lang="en-GB" sz="12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 People's History of Classics: Class and Greco-Roman Antiquity in Britain and Ireland 1689 to 1939.</a:t>
            </a: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Abingdon-on-Thames: Routledge.</a:t>
            </a:r>
          </a:p>
          <a:p>
            <a:pPr marL="457200" indent="-457200">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Hall, E. (2020). British Imperialist and/or Avatar of Welshness?: Caratacus Performances in the Long Nineteenth Century. In F. Kaminski-Jones, &amp; R. Kaminski-Jones (Eds.), </a:t>
            </a:r>
            <a:r>
              <a:rPr lang="en-GB" sz="1200" i="1" dirty="0">
                <a:effectLst/>
                <a:latin typeface="Calibri" panose="020F0502020204030204" pitchFamily="34" charset="0"/>
                <a:ea typeface="Calibri" panose="020F0502020204030204" pitchFamily="34" charset="0"/>
                <a:cs typeface="Times New Roman" panose="02020603050405020304" pitchFamily="18" charset="0"/>
              </a:rPr>
              <a:t>Celts, Romans, Britons: Classical and Celtic Influence in the Construction of British Identities</a:t>
            </a:r>
            <a:r>
              <a:rPr lang="en-GB" sz="1200" dirty="0">
                <a:effectLst/>
                <a:latin typeface="Calibri" panose="020F0502020204030204" pitchFamily="34" charset="0"/>
                <a:ea typeface="Calibri" panose="020F0502020204030204" pitchFamily="34" charset="0"/>
                <a:cs typeface="Times New Roman" panose="02020603050405020304" pitchFamily="18" charset="0"/>
              </a:rPr>
              <a:t> (pp. 141-159). Oxford: Oxford University Press.</a:t>
            </a:r>
          </a:p>
          <a:p>
            <a:pPr marL="457200" indent="-457200">
              <a:lnSpc>
                <a:spcPct val="107000"/>
              </a:lnSpc>
              <a:spcAft>
                <a:spcPts val="800"/>
              </a:spcAft>
            </a:pPr>
            <a:r>
              <a:rPr lang="en-GB" sz="1200" dirty="0"/>
              <a:t>McGuire, Charles Edward (2007) ‘Elgar and Acworth’s Caratacus: The druids, race and the individual hero’, In: </a:t>
            </a:r>
            <a:r>
              <a:rPr lang="en-GB" sz="1200" i="1" dirty="0"/>
              <a:t>Elgar Studies</a:t>
            </a:r>
            <a:r>
              <a:rPr lang="en-GB" sz="1200" dirty="0"/>
              <a:t>, J.P.E. Harper-Scott and Julian Rushton (eds.), Cambridge: CUP, 50–77.</a:t>
            </a:r>
          </a:p>
          <a:p>
            <a:pPr marL="457200" indent="-457200">
              <a:lnSpc>
                <a:spcPct val="107000"/>
              </a:lnSpc>
              <a:spcAft>
                <a:spcPts val="800"/>
              </a:spcAft>
            </a:pPr>
            <a:r>
              <a:rPr lang="en-GB" sz="1200" dirty="0"/>
              <a:t>Turner, H.E., Herbert Longhurst and Geo. G. Lewis (1924) </a:t>
            </a:r>
            <a:r>
              <a:rPr lang="en-GB" sz="1200" i="1" dirty="0"/>
              <a:t>Caratacus: A Juvenile Operetta for Boys and Girls and Infants. Words by H.E. Turner. Music by Herbert Longhurst and Geo. G. Lewis</a:t>
            </a:r>
            <a:r>
              <a:rPr lang="en-GB" sz="1200" dirty="0"/>
              <a:t>. London and Philadelphia, Pennsylvania: J. Curwen/Curwen Inc.</a:t>
            </a:r>
            <a:endPar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gn="l" defTabSz="9144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Young, D. (2021). </a:t>
            </a:r>
            <a:r>
              <a:rPr kumimoji="0" lang="en-GB" sz="12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Battle of Medway: Vespasian and the Roman Conquest of Britain in 43 AD</a:t>
            </a: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Retrieved from BritishBattles.com: https://www.britishbattles.com/wars-of-roman-britain/battle-of-medway/</a:t>
            </a:r>
          </a:p>
          <a:p>
            <a:pPr algn="l"/>
            <a:endParaRPr lang="en-GB" sz="1200" dirty="0"/>
          </a:p>
        </p:txBody>
      </p:sp>
    </p:spTree>
    <p:extLst>
      <p:ext uri="{BB962C8B-B14F-4D97-AF65-F5344CB8AC3E}">
        <p14:creationId xmlns:p14="http://schemas.microsoft.com/office/powerpoint/2010/main" val="762500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AF958235-7CD1-4921-9D4E-05CBD9D378F0}"/>
              </a:ext>
            </a:extLst>
          </p:cNvPr>
          <p:cNvSpPr>
            <a:spLocks noChangeArrowheads="1"/>
          </p:cNvSpPr>
          <p:nvPr/>
        </p:nvSpPr>
        <p:spPr bwMode="auto">
          <a:xfrm>
            <a:off x="648929" y="557190"/>
            <a:ext cx="5181510" cy="167156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700" b="0" i="0" strike="noStrike" cap="none" normalizeH="0" baseline="0" dirty="0">
                <a:ln>
                  <a:noFill/>
                </a:ln>
                <a:effectLst/>
                <a:latin typeface="+mj-lt"/>
                <a:ea typeface="+mj-ea"/>
                <a:cs typeface="+mj-cs"/>
              </a:rPr>
              <a:t>The Catuvellauni and Britain before the Romans  </a:t>
            </a:r>
          </a:p>
          <a:p>
            <a:pPr marL="0" marR="0" lvl="0" indent="0" fontAlgn="base">
              <a:lnSpc>
                <a:spcPct val="90000"/>
              </a:lnSpc>
              <a:spcBef>
                <a:spcPct val="0"/>
              </a:spcBef>
              <a:spcAft>
                <a:spcPts val="600"/>
              </a:spcAft>
              <a:buClrTx/>
              <a:buSzTx/>
              <a:tabLst/>
            </a:pPr>
            <a:endParaRPr kumimoji="0" lang="en-US" altLang="en-US" sz="3700" b="0" i="0" u="none" strike="noStrike" cap="none" normalizeH="0" baseline="0" dirty="0">
              <a:ln>
                <a:noFill/>
              </a:ln>
              <a:effectLst/>
              <a:latin typeface="+mj-lt"/>
              <a:ea typeface="+mj-ea"/>
              <a:cs typeface="+mj-cs"/>
            </a:endParaRPr>
          </a:p>
        </p:txBody>
      </p:sp>
      <p:pic>
        <p:nvPicPr>
          <p:cNvPr id="2049" name="Picture 2" descr="Map&#10;&#10;Description automatically generated">
            <a:extLst>
              <a:ext uri="{FF2B5EF4-FFF2-40B4-BE49-F238E27FC236}">
                <a16:creationId xmlns:a16="http://schemas.microsoft.com/office/drawing/2014/main" id="{B72AB436-3A3D-4C1D-9887-85270A3FCE7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812"/>
          <a:stretch/>
        </p:blipFill>
        <p:spPr bwMode="auto">
          <a:xfrm>
            <a:off x="6189155" y="10"/>
            <a:ext cx="6002844"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775E8C0-DCB1-448B-821C-563613691DC9}"/>
              </a:ext>
            </a:extLst>
          </p:cNvPr>
          <p:cNvSpPr txBox="1"/>
          <p:nvPr/>
        </p:nvSpPr>
        <p:spPr>
          <a:xfrm>
            <a:off x="248879" y="2514509"/>
            <a:ext cx="5753967" cy="2862322"/>
          </a:xfrm>
          <a:prstGeom prst="rect">
            <a:avLst/>
          </a:prstGeom>
          <a:noFill/>
        </p:spPr>
        <p:txBody>
          <a:bodyPr wrap="square">
            <a:spAutoFit/>
          </a:bodyPr>
          <a:lstStyle/>
          <a:p>
            <a:r>
              <a:rPr lang="en-GB" dirty="0"/>
              <a:t>Before the Roman Invasion of Britain in AD 43, tribes of local Britons ruled the country with their own distinct tribal areas. The Catuvellauni operated in a large area South East England to the East of the Trinovantes and the South of the Iceni.</a:t>
            </a:r>
          </a:p>
          <a:p>
            <a:endParaRPr lang="en-GB" dirty="0"/>
          </a:p>
          <a:p>
            <a:r>
              <a:rPr lang="en-GB" dirty="0"/>
              <a:t>The name 'Catuvellauni' (Gaulish: </a:t>
            </a:r>
            <a:r>
              <a:rPr lang="en-GB" dirty="0" err="1"/>
              <a:t>Catu</a:t>
            </a:r>
            <a:r>
              <a:rPr lang="en-GB" dirty="0"/>
              <a:t>-uellauni 'war-chiefs, chiefs-of-war') stems from the Gaulish root </a:t>
            </a:r>
            <a:r>
              <a:rPr lang="en-GB" dirty="0" err="1"/>
              <a:t>catu</a:t>
            </a:r>
            <a:r>
              <a:rPr lang="en-GB" dirty="0"/>
              <a:t>- ('combat') attached to uellauni ('chiefs, commandants’).</a:t>
            </a:r>
          </a:p>
          <a:p>
            <a:endParaRPr lang="en-GB" dirty="0"/>
          </a:p>
        </p:txBody>
      </p:sp>
      <p:sp>
        <p:nvSpPr>
          <p:cNvPr id="9" name="Oval 8">
            <a:extLst>
              <a:ext uri="{FF2B5EF4-FFF2-40B4-BE49-F238E27FC236}">
                <a16:creationId xmlns:a16="http://schemas.microsoft.com/office/drawing/2014/main" id="{1A5AB0AE-8F50-42E8-BFA3-0154C7EF2AEA}"/>
              </a:ext>
            </a:extLst>
          </p:cNvPr>
          <p:cNvSpPr/>
          <p:nvPr/>
        </p:nvSpPr>
        <p:spPr>
          <a:xfrm>
            <a:off x="9786935" y="3031270"/>
            <a:ext cx="1500189" cy="1514475"/>
          </a:xfrm>
          <a:prstGeom prst="ellipse">
            <a:avLst/>
          </a:prstGeom>
          <a:solidFill>
            <a:srgbClr val="C000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05009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AF958235-7CD1-4921-9D4E-05CBD9D378F0}"/>
              </a:ext>
            </a:extLst>
          </p:cNvPr>
          <p:cNvSpPr>
            <a:spLocks noChangeArrowheads="1"/>
          </p:cNvSpPr>
          <p:nvPr/>
        </p:nvSpPr>
        <p:spPr bwMode="auto">
          <a:xfrm>
            <a:off x="648929" y="557190"/>
            <a:ext cx="5181510" cy="167156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700" b="0" i="0" strike="noStrike" cap="none" normalizeH="0" baseline="0" dirty="0">
                <a:ln>
                  <a:noFill/>
                </a:ln>
                <a:effectLst/>
                <a:latin typeface="+mj-lt"/>
                <a:ea typeface="+mj-ea"/>
                <a:cs typeface="+mj-cs"/>
              </a:rPr>
              <a:t>The Catuvellauni and Britain before the Romans  </a:t>
            </a:r>
          </a:p>
          <a:p>
            <a:pPr marL="0" marR="0" lvl="0" indent="0" fontAlgn="base">
              <a:lnSpc>
                <a:spcPct val="90000"/>
              </a:lnSpc>
              <a:spcBef>
                <a:spcPct val="0"/>
              </a:spcBef>
              <a:spcAft>
                <a:spcPts val="600"/>
              </a:spcAft>
              <a:buClrTx/>
              <a:buSzTx/>
              <a:tabLst/>
            </a:pPr>
            <a:endParaRPr kumimoji="0" lang="en-US" altLang="en-US" sz="3700" b="0" i="0" u="none" strike="noStrike" cap="none" normalizeH="0" baseline="0" dirty="0">
              <a:ln>
                <a:noFill/>
              </a:ln>
              <a:effectLst/>
              <a:latin typeface="+mj-lt"/>
              <a:ea typeface="+mj-ea"/>
              <a:cs typeface="+mj-cs"/>
            </a:endParaRPr>
          </a:p>
        </p:txBody>
      </p:sp>
      <p:pic>
        <p:nvPicPr>
          <p:cNvPr id="2049" name="Picture 2" descr="Map&#10;&#10;Description automatically generated">
            <a:extLst>
              <a:ext uri="{FF2B5EF4-FFF2-40B4-BE49-F238E27FC236}">
                <a16:creationId xmlns:a16="http://schemas.microsoft.com/office/drawing/2014/main" id="{B72AB436-3A3D-4C1D-9887-85270A3FCE7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812"/>
          <a:stretch/>
        </p:blipFill>
        <p:spPr bwMode="auto">
          <a:xfrm>
            <a:off x="6189155" y="10"/>
            <a:ext cx="6002844"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775E8C0-DCB1-448B-821C-563613691DC9}"/>
              </a:ext>
            </a:extLst>
          </p:cNvPr>
          <p:cNvSpPr txBox="1"/>
          <p:nvPr/>
        </p:nvSpPr>
        <p:spPr>
          <a:xfrm>
            <a:off x="248879" y="2514509"/>
            <a:ext cx="5753967" cy="3970318"/>
          </a:xfrm>
          <a:prstGeom prst="rect">
            <a:avLst/>
          </a:prstGeom>
          <a:noFill/>
        </p:spPr>
        <p:txBody>
          <a:bodyPr wrap="square">
            <a:spAutoFit/>
          </a:bodyPr>
          <a:lstStyle/>
          <a:p>
            <a:r>
              <a:rPr lang="en-GB" dirty="0"/>
              <a:t>Cassivellaunus, a member of the Catuvellauni tribe appears in Julius Caesar's </a:t>
            </a:r>
            <a:r>
              <a:rPr lang="en-GB" i="1" dirty="0"/>
              <a:t>Commentarii de Bello </a:t>
            </a:r>
            <a:r>
              <a:rPr lang="en-GB" i="1" dirty="0" err="1"/>
              <a:t>Gallico</a:t>
            </a:r>
            <a:r>
              <a:rPr lang="en-GB" dirty="0"/>
              <a:t>, where he was in command of the combined British forces opposing Caesar's second invasion of Britain in 54 BC, although Caesar does not mention Cassivellaunus's tribe.</a:t>
            </a:r>
          </a:p>
          <a:p>
            <a:endParaRPr lang="en-GB" dirty="0"/>
          </a:p>
          <a:p>
            <a:r>
              <a:rPr lang="en-GB" dirty="0"/>
              <a:t>After Julius Caesar’s  unsuccessful invasions in 55 and 54 BC, British tribes began to form substantial economic and political links with the Roman World. </a:t>
            </a:r>
          </a:p>
          <a:p>
            <a:endParaRPr lang="en-GB" dirty="0"/>
          </a:p>
          <a:p>
            <a:r>
              <a:rPr lang="en-GB" dirty="0"/>
              <a:t>Whether or not they were formally recognized as client kings, some British chieftains regarded the Romans as powerful allies. And the Catuvellauni took part in these events. </a:t>
            </a:r>
          </a:p>
        </p:txBody>
      </p:sp>
      <p:sp>
        <p:nvSpPr>
          <p:cNvPr id="7" name="Oval 6">
            <a:extLst>
              <a:ext uri="{FF2B5EF4-FFF2-40B4-BE49-F238E27FC236}">
                <a16:creationId xmlns:a16="http://schemas.microsoft.com/office/drawing/2014/main" id="{C8CC63AF-ED25-4F3E-9F98-A1B0D40F4112}"/>
              </a:ext>
            </a:extLst>
          </p:cNvPr>
          <p:cNvSpPr/>
          <p:nvPr/>
        </p:nvSpPr>
        <p:spPr>
          <a:xfrm>
            <a:off x="9786935" y="3031270"/>
            <a:ext cx="1500189" cy="1514475"/>
          </a:xfrm>
          <a:prstGeom prst="ellipse">
            <a:avLst/>
          </a:prstGeom>
          <a:solidFill>
            <a:srgbClr val="C000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13556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DEE00897-5D18-4292-8992-13CACD3FCE6B}"/>
              </a:ext>
            </a:extLst>
          </p:cNvPr>
          <p:cNvSpPr>
            <a:spLocks noChangeArrowheads="1"/>
          </p:cNvSpPr>
          <p:nvPr/>
        </p:nvSpPr>
        <p:spPr bwMode="auto">
          <a:xfrm>
            <a:off x="869474" y="574742"/>
            <a:ext cx="4075025" cy="189466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strike="noStrike" kern="1200" cap="none" normalizeH="0" baseline="0" dirty="0">
                <a:ln>
                  <a:noFill/>
                </a:ln>
                <a:solidFill>
                  <a:schemeClr val="tx1"/>
                </a:solidFill>
                <a:effectLst/>
                <a:latin typeface="+mj-lt"/>
                <a:ea typeface="+mj-ea"/>
                <a:cs typeface="+mj-cs"/>
              </a:rPr>
              <a:t>The Catuvellauni and Britain before the Romans  </a:t>
            </a:r>
          </a:p>
          <a:p>
            <a:pPr marL="0" marR="0" lvl="0" indent="0" fontAlgn="base">
              <a:lnSpc>
                <a:spcPct val="90000"/>
              </a:lnSpc>
              <a:spcBef>
                <a:spcPct val="0"/>
              </a:spcBef>
              <a:spcAft>
                <a:spcPts val="600"/>
              </a:spcAft>
              <a:buClrTx/>
              <a:buSzTx/>
              <a:tabLst/>
            </a:pPr>
            <a:endParaRPr kumimoji="0" lang="en-US" altLang="en-US" sz="3400" b="0" i="0" u="none" strike="noStrike" kern="1200" cap="none" normalizeH="0" baseline="0" dirty="0">
              <a:ln>
                <a:noFill/>
              </a:ln>
              <a:solidFill>
                <a:schemeClr val="tx1"/>
              </a:solidFill>
              <a:effectLst/>
              <a:latin typeface="+mj-lt"/>
              <a:ea typeface="+mj-ea"/>
              <a:cs typeface="+mj-cs"/>
            </a:endParaRPr>
          </a:p>
        </p:txBody>
      </p:sp>
      <p:sp>
        <p:nvSpPr>
          <p:cNvPr id="7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1" name="Picture 4">
            <a:extLst>
              <a:ext uri="{FF2B5EF4-FFF2-40B4-BE49-F238E27FC236}">
                <a16:creationId xmlns:a16="http://schemas.microsoft.com/office/drawing/2014/main" id="{B0E3F40A-4AA2-4C74-A32F-954B3F7849E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37957" y="834817"/>
            <a:ext cx="4709483" cy="525288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490C7CB-4DAB-4ABD-B505-72A3D26603C4}"/>
              </a:ext>
            </a:extLst>
          </p:cNvPr>
          <p:cNvSpPr txBox="1"/>
          <p:nvPr/>
        </p:nvSpPr>
        <p:spPr>
          <a:xfrm>
            <a:off x="341774" y="2755722"/>
            <a:ext cx="5942977" cy="3139321"/>
          </a:xfrm>
          <a:prstGeom prst="rect">
            <a:avLst/>
          </a:prstGeom>
          <a:noFill/>
        </p:spPr>
        <p:txBody>
          <a:bodyPr wrap="square">
            <a:spAutoFit/>
          </a:bodyPr>
          <a:lstStyle/>
          <a:p>
            <a:r>
              <a:rPr lang="en-GB" b="1" dirty="0"/>
              <a:t>Tasciovanus</a:t>
            </a:r>
            <a:r>
              <a:rPr lang="en-GB" dirty="0"/>
              <a:t> succeed Cassivellaunus and appears to have become king of the Catuvellauni c. 20 BC. </a:t>
            </a:r>
          </a:p>
          <a:p>
            <a:endParaRPr lang="en-GB" dirty="0"/>
          </a:p>
          <a:p>
            <a:r>
              <a:rPr lang="en-GB" dirty="0"/>
              <a:t>Although only known from numismatic evidence (coins), he ruled from Verlamion (Roman Verulamium - the site of modern-day St Albans). </a:t>
            </a:r>
          </a:p>
          <a:p>
            <a:endParaRPr lang="en-GB" dirty="0"/>
          </a:p>
          <a:p>
            <a:r>
              <a:rPr lang="en-GB" dirty="0"/>
              <a:t>Tasciovanus’ son </a:t>
            </a:r>
            <a:r>
              <a:rPr lang="en-GB" b="1" dirty="0"/>
              <a:t>Cunobelinus</a:t>
            </a:r>
            <a:r>
              <a:rPr lang="en-GB" dirty="0"/>
              <a:t>, the chieftain of the Catuvellauni, maintained throughout his long reign ( c. AD 10– 40) a skilful balance between the two bitterly opposing factions, those for, and those against, Rome. </a:t>
            </a:r>
          </a:p>
        </p:txBody>
      </p:sp>
      <p:sp>
        <p:nvSpPr>
          <p:cNvPr id="10" name="TextBox 9">
            <a:extLst>
              <a:ext uri="{FF2B5EF4-FFF2-40B4-BE49-F238E27FC236}">
                <a16:creationId xmlns:a16="http://schemas.microsoft.com/office/drawing/2014/main" id="{08244119-65BA-45FB-9098-4C59DBB81EF6}"/>
              </a:ext>
            </a:extLst>
          </p:cNvPr>
          <p:cNvSpPr txBox="1"/>
          <p:nvPr/>
        </p:nvSpPr>
        <p:spPr>
          <a:xfrm>
            <a:off x="6626525" y="96153"/>
            <a:ext cx="5182424" cy="738664"/>
          </a:xfrm>
          <a:prstGeom prst="rect">
            <a:avLst/>
          </a:prstGeom>
          <a:noFill/>
        </p:spPr>
        <p:txBody>
          <a:bodyPr wrap="square">
            <a:spAutoFit/>
          </a:bodyPr>
          <a:lstStyle/>
          <a:p>
            <a:pPr algn="ctr"/>
            <a:r>
              <a:rPr lang="en-GB" sz="1400" dirty="0"/>
              <a:t>Tasciovanus, Stater, gold, 25 BC – AD 9. Obv: stylized crescents and wreaths with hidden faces. Rev: Celtic warrior on horse right, carrying carnyx.</a:t>
            </a:r>
          </a:p>
        </p:txBody>
      </p:sp>
      <p:sp>
        <p:nvSpPr>
          <p:cNvPr id="12" name="TextBox 11">
            <a:extLst>
              <a:ext uri="{FF2B5EF4-FFF2-40B4-BE49-F238E27FC236}">
                <a16:creationId xmlns:a16="http://schemas.microsoft.com/office/drawing/2014/main" id="{79BD5ED8-6CB2-47C9-890B-CEE4E78CADFC}"/>
              </a:ext>
            </a:extLst>
          </p:cNvPr>
          <p:cNvSpPr txBox="1"/>
          <p:nvPr/>
        </p:nvSpPr>
        <p:spPr>
          <a:xfrm>
            <a:off x="6626525" y="6087704"/>
            <a:ext cx="5451377" cy="738664"/>
          </a:xfrm>
          <a:prstGeom prst="rect">
            <a:avLst/>
          </a:prstGeom>
          <a:noFill/>
        </p:spPr>
        <p:txBody>
          <a:bodyPr wrap="square">
            <a:spAutoFit/>
          </a:bodyPr>
          <a:lstStyle/>
          <a:p>
            <a:r>
              <a:rPr lang="en-GB" sz="1400" dirty="0"/>
              <a:t>Tasciovanus, stater, gold, 25 BC – AD 9. Obv.: TASCI / RICON: legend on stylized tablet, vertical wreath. Rev.: Horseman charging left, holding sword and shield, beaded ring below.</a:t>
            </a:r>
          </a:p>
        </p:txBody>
      </p:sp>
    </p:spTree>
    <p:extLst>
      <p:ext uri="{BB962C8B-B14F-4D97-AF65-F5344CB8AC3E}">
        <p14:creationId xmlns:p14="http://schemas.microsoft.com/office/powerpoint/2010/main" val="3298131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2A3E9648-33FA-455E-A3BE-41375FF9AFA7}"/>
              </a:ext>
            </a:extLst>
          </p:cNvPr>
          <p:cNvSpPr>
            <a:spLocks noChangeArrowheads="1"/>
          </p:cNvSpPr>
          <p:nvPr/>
        </p:nvSpPr>
        <p:spPr bwMode="auto">
          <a:xfrm>
            <a:off x="6653600" y="1396289"/>
            <a:ext cx="5006336" cy="132556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strike="noStrike" kern="1200" cap="none" normalizeH="0" baseline="0" dirty="0">
                <a:ln>
                  <a:noFill/>
                </a:ln>
                <a:solidFill>
                  <a:schemeClr val="tx1"/>
                </a:solidFill>
                <a:effectLst/>
                <a:latin typeface="+mj-lt"/>
                <a:ea typeface="+mj-ea"/>
                <a:cs typeface="+mj-cs"/>
              </a:rPr>
              <a:t>The Catuvellauni and Britain before the Romans  </a:t>
            </a:r>
          </a:p>
          <a:p>
            <a:pPr marL="0" marR="0" lvl="0" indent="0" fontAlgn="base">
              <a:lnSpc>
                <a:spcPct val="90000"/>
              </a:lnSpc>
              <a:spcBef>
                <a:spcPct val="0"/>
              </a:spcBef>
              <a:spcAft>
                <a:spcPts val="600"/>
              </a:spcAft>
              <a:buClrTx/>
              <a:buSzTx/>
              <a:tabLst/>
            </a:pPr>
            <a:endParaRPr kumimoji="0" lang="en-US" altLang="en-US" sz="3400" b="0" i="0" strike="noStrike" kern="1200" cap="none" normalizeH="0" baseline="0" dirty="0">
              <a:ln>
                <a:noFill/>
              </a:ln>
              <a:solidFill>
                <a:schemeClr val="tx1"/>
              </a:solidFill>
              <a:effectLst/>
              <a:latin typeface="+mj-lt"/>
              <a:ea typeface="+mj-ea"/>
              <a:cs typeface="+mj-cs"/>
            </a:endParaRPr>
          </a:p>
        </p:txBody>
      </p:sp>
      <p:sp>
        <p:nvSpPr>
          <p:cNvPr id="73" name="Freeform: Shape 72">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5" name="Freeform: Shape 74">
            <a:extLst>
              <a:ext uri="{FF2B5EF4-FFF2-40B4-BE49-F238E27FC236}">
                <a16:creationId xmlns:a16="http://schemas.microsoft.com/office/drawing/2014/main" id="{58D44E42-C462-4105-BC86-FE75B4E3C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6">
            <a:extLst>
              <a:ext uri="{FF2B5EF4-FFF2-40B4-BE49-F238E27FC236}">
                <a16:creationId xmlns:a16="http://schemas.microsoft.com/office/drawing/2014/main" id="{36FC25B7-6D0B-4C99-8AA2-DDA0CC7D6DA2}"/>
              </a:ext>
            </a:extLst>
          </p:cNvPr>
          <p:cNvSpPr>
            <a:spLocks noChangeArrowheads="1"/>
          </p:cNvSpPr>
          <p:nvPr/>
        </p:nvSpPr>
        <p:spPr bwMode="auto">
          <a:xfrm>
            <a:off x="6658044" y="2871982"/>
            <a:ext cx="5006336" cy="318168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b="0" i="0" u="none" strike="noStrike" cap="none" normalizeH="0" baseline="0" dirty="0">
              <a:ln>
                <a:noFill/>
              </a:ln>
              <a:effectLst/>
            </a:endParaRPr>
          </a:p>
        </p:txBody>
      </p:sp>
      <p:sp>
        <p:nvSpPr>
          <p:cNvPr id="11" name="TextBox 10">
            <a:extLst>
              <a:ext uri="{FF2B5EF4-FFF2-40B4-BE49-F238E27FC236}">
                <a16:creationId xmlns:a16="http://schemas.microsoft.com/office/drawing/2014/main" id="{EBD172E8-3BA8-4C8E-A79A-2851FDECD9CA}"/>
              </a:ext>
            </a:extLst>
          </p:cNvPr>
          <p:cNvSpPr txBox="1"/>
          <p:nvPr/>
        </p:nvSpPr>
        <p:spPr>
          <a:xfrm>
            <a:off x="6109959" y="2871982"/>
            <a:ext cx="6093618" cy="3416320"/>
          </a:xfrm>
          <a:prstGeom prst="rect">
            <a:avLst/>
          </a:prstGeom>
          <a:noFill/>
        </p:spPr>
        <p:txBody>
          <a:bodyPr wrap="square">
            <a:spAutoFit/>
          </a:bodyPr>
          <a:lstStyle/>
          <a:p>
            <a:r>
              <a:rPr lang="en-GB" dirty="0"/>
              <a:t>The links which the British tribes formed with the Romans influenced their coinage and their culture. </a:t>
            </a:r>
          </a:p>
          <a:p>
            <a:endParaRPr lang="en-GB" dirty="0"/>
          </a:p>
          <a:p>
            <a:r>
              <a:rPr lang="en-GB" dirty="0"/>
              <a:t>Despite Caesar’s demand for annual payments, the archaeological evidence suggests that wealth was flowing from the Roman world to Britain. In the decades after his expeditions, there are significant changes in the coinage of south-eastern England.</a:t>
            </a:r>
          </a:p>
          <a:p>
            <a:endParaRPr lang="en-GB" dirty="0"/>
          </a:p>
          <a:p>
            <a:r>
              <a:rPr lang="en-GB" dirty="0"/>
              <a:t> The gold coins of the pre-</a:t>
            </a:r>
            <a:r>
              <a:rPr lang="en-GB" dirty="0" err="1"/>
              <a:t>Caesarian</a:t>
            </a:r>
            <a:r>
              <a:rPr lang="en-GB" dirty="0"/>
              <a:t> period may have been deliberately withdrawn from circulation. Instead, new series began to be produced from a different stock of metal.</a:t>
            </a:r>
          </a:p>
        </p:txBody>
      </p:sp>
      <p:pic>
        <p:nvPicPr>
          <p:cNvPr id="13" name="Picture 6">
            <a:extLst>
              <a:ext uri="{FF2B5EF4-FFF2-40B4-BE49-F238E27FC236}">
                <a16:creationId xmlns:a16="http://schemas.microsoft.com/office/drawing/2014/main" id="{E4BD8869-E855-4334-985B-C7FC80680F6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8516" y="954185"/>
            <a:ext cx="4807834" cy="260149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9B92C7A-61A6-4D7D-85FF-88810592E30A}"/>
              </a:ext>
            </a:extLst>
          </p:cNvPr>
          <p:cNvSpPr txBox="1"/>
          <p:nvPr/>
        </p:nvSpPr>
        <p:spPr>
          <a:xfrm>
            <a:off x="443544" y="3974765"/>
            <a:ext cx="3971293" cy="1600438"/>
          </a:xfrm>
          <a:prstGeom prst="rect">
            <a:avLst/>
          </a:prstGeom>
          <a:noFill/>
        </p:spPr>
        <p:txBody>
          <a:bodyPr wrap="square">
            <a:spAutoFit/>
          </a:bodyPr>
          <a:lstStyle/>
          <a:p>
            <a:r>
              <a:rPr lang="en-GB" sz="1400" b="1" dirty="0">
                <a:solidFill>
                  <a:schemeClr val="bg1"/>
                </a:solidFill>
              </a:rPr>
              <a:t>Cunobelinus</a:t>
            </a:r>
            <a:r>
              <a:rPr lang="en-GB" sz="1400" dirty="0">
                <a:solidFill>
                  <a:schemeClr val="bg1"/>
                </a:solidFill>
              </a:rPr>
              <a:t>, bronze, AD 8-41</a:t>
            </a:r>
          </a:p>
          <a:p>
            <a:r>
              <a:rPr lang="en-GB" sz="1400" dirty="0">
                <a:solidFill>
                  <a:schemeClr val="bg1"/>
                </a:solidFill>
              </a:rPr>
              <a:t>Obv: CUNOBELINI: laureate head of Cunobelinus l. to right of and above legend. Detail surrounded by beaded border.</a:t>
            </a:r>
          </a:p>
          <a:p>
            <a:r>
              <a:rPr lang="en-GB" sz="1400" dirty="0">
                <a:solidFill>
                  <a:schemeClr val="bg1"/>
                </a:solidFill>
              </a:rPr>
              <a:t>Rev.: TASCIOVA(NI F): legend surrounding Centaur right, blowing horn.</a:t>
            </a:r>
          </a:p>
          <a:p>
            <a:r>
              <a:rPr lang="en-GB" sz="1400" dirty="0">
                <a:solidFill>
                  <a:schemeClr val="bg1"/>
                </a:solidFill>
              </a:rPr>
              <a:t>Size: 13mm, weight: 2.24g.</a:t>
            </a:r>
          </a:p>
        </p:txBody>
      </p:sp>
    </p:spTree>
    <p:extLst>
      <p:ext uri="{BB962C8B-B14F-4D97-AF65-F5344CB8AC3E}">
        <p14:creationId xmlns:p14="http://schemas.microsoft.com/office/powerpoint/2010/main" val="2404271819"/>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2A3E9648-33FA-455E-A3BE-41375FF9AFA7}"/>
              </a:ext>
            </a:extLst>
          </p:cNvPr>
          <p:cNvSpPr>
            <a:spLocks noChangeArrowheads="1"/>
          </p:cNvSpPr>
          <p:nvPr/>
        </p:nvSpPr>
        <p:spPr bwMode="auto">
          <a:xfrm>
            <a:off x="6653600" y="1396289"/>
            <a:ext cx="5006336" cy="132556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strike="noStrike" kern="1200" cap="none" normalizeH="0" baseline="0" dirty="0">
                <a:ln>
                  <a:noFill/>
                </a:ln>
                <a:solidFill>
                  <a:schemeClr val="tx1"/>
                </a:solidFill>
                <a:effectLst/>
                <a:latin typeface="+mj-lt"/>
                <a:ea typeface="+mj-ea"/>
                <a:cs typeface="+mj-cs"/>
              </a:rPr>
              <a:t>The Catuvellauni and Britain before the Romans  </a:t>
            </a:r>
          </a:p>
          <a:p>
            <a:pPr marL="0" marR="0" lvl="0" indent="0" fontAlgn="base">
              <a:lnSpc>
                <a:spcPct val="90000"/>
              </a:lnSpc>
              <a:spcBef>
                <a:spcPct val="0"/>
              </a:spcBef>
              <a:spcAft>
                <a:spcPts val="600"/>
              </a:spcAft>
              <a:buClrTx/>
              <a:buSzTx/>
              <a:tabLst/>
            </a:pPr>
            <a:endParaRPr kumimoji="0" lang="en-US" altLang="en-US" sz="3400" b="0" i="0" strike="noStrike" kern="1200" cap="none" normalizeH="0" baseline="0" dirty="0">
              <a:ln>
                <a:noFill/>
              </a:ln>
              <a:solidFill>
                <a:schemeClr val="tx1"/>
              </a:solidFill>
              <a:effectLst/>
              <a:latin typeface="+mj-lt"/>
              <a:ea typeface="+mj-ea"/>
              <a:cs typeface="+mj-cs"/>
            </a:endParaRPr>
          </a:p>
        </p:txBody>
      </p:sp>
      <p:sp>
        <p:nvSpPr>
          <p:cNvPr id="73" name="Freeform: Shape 72">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5" name="Freeform: Shape 74">
            <a:extLst>
              <a:ext uri="{FF2B5EF4-FFF2-40B4-BE49-F238E27FC236}">
                <a16:creationId xmlns:a16="http://schemas.microsoft.com/office/drawing/2014/main" id="{58D44E42-C462-4105-BC86-FE75B4E3C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148" name="Picture 6">
            <a:extLst>
              <a:ext uri="{FF2B5EF4-FFF2-40B4-BE49-F238E27FC236}">
                <a16:creationId xmlns:a16="http://schemas.microsoft.com/office/drawing/2014/main" id="{D3258747-A19F-44CB-8BAB-BA86C2CA0EF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8516" y="954185"/>
            <a:ext cx="4807834" cy="26014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6">
            <a:extLst>
              <a:ext uri="{FF2B5EF4-FFF2-40B4-BE49-F238E27FC236}">
                <a16:creationId xmlns:a16="http://schemas.microsoft.com/office/drawing/2014/main" id="{36FC25B7-6D0B-4C99-8AA2-DDA0CC7D6DA2}"/>
              </a:ext>
            </a:extLst>
          </p:cNvPr>
          <p:cNvSpPr>
            <a:spLocks noChangeArrowheads="1"/>
          </p:cNvSpPr>
          <p:nvPr/>
        </p:nvSpPr>
        <p:spPr bwMode="auto">
          <a:xfrm>
            <a:off x="6658044" y="2871982"/>
            <a:ext cx="5006336" cy="318168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b="0" i="0" u="none" strike="noStrike" cap="none" normalizeH="0" baseline="0" dirty="0">
              <a:ln>
                <a:noFill/>
              </a:ln>
              <a:effectLst/>
            </a:endParaRPr>
          </a:p>
        </p:txBody>
      </p:sp>
      <p:sp>
        <p:nvSpPr>
          <p:cNvPr id="11" name="TextBox 10">
            <a:extLst>
              <a:ext uri="{FF2B5EF4-FFF2-40B4-BE49-F238E27FC236}">
                <a16:creationId xmlns:a16="http://schemas.microsoft.com/office/drawing/2014/main" id="{EBD172E8-3BA8-4C8E-A79A-2851FDECD9CA}"/>
              </a:ext>
            </a:extLst>
          </p:cNvPr>
          <p:cNvSpPr txBox="1"/>
          <p:nvPr/>
        </p:nvSpPr>
        <p:spPr>
          <a:xfrm>
            <a:off x="6109959" y="2477665"/>
            <a:ext cx="6093618" cy="4247317"/>
          </a:xfrm>
          <a:prstGeom prst="rect">
            <a:avLst/>
          </a:prstGeom>
          <a:noFill/>
        </p:spPr>
        <p:txBody>
          <a:bodyPr wrap="square">
            <a:spAutoFit/>
          </a:bodyPr>
          <a:lstStyle/>
          <a:p>
            <a:r>
              <a:rPr lang="en-GB" dirty="0"/>
              <a:t>From c. 20 BC there were significant changes in the coinage of the Southern and Eastern Kingdoms. </a:t>
            </a:r>
          </a:p>
          <a:p>
            <a:endParaRPr lang="en-GB" dirty="0"/>
          </a:p>
          <a:p>
            <a:r>
              <a:rPr lang="en-GB" dirty="0"/>
              <a:t>The imagery on the coins adopted a new set of motifs, closely following the coinage of Augustus, such as laureate portrait heads. </a:t>
            </a:r>
          </a:p>
          <a:p>
            <a:endParaRPr lang="en-GB" dirty="0"/>
          </a:p>
          <a:p>
            <a:r>
              <a:rPr lang="en-GB" dirty="0"/>
              <a:t>Some issues also began to carry inscriptions: the meaning of all the inscriptions is far from clear, but some are the names of rulers known from other sources. A small number of issues bear the name with the Latin title rex. Others have the Latin formula for claimed ancestral descent, F (for </a:t>
            </a:r>
            <a:r>
              <a:rPr lang="en-GB" dirty="0" err="1"/>
              <a:t>filius</a:t>
            </a:r>
            <a:r>
              <a:rPr lang="en-GB" dirty="0"/>
              <a:t>) and a personal name in the genitive. Thus, in the Eastern Kingdom, some coins bear the inscriptions </a:t>
            </a:r>
            <a:r>
              <a:rPr lang="en-GB" dirty="0" err="1"/>
              <a:t>cunobelinus</a:t>
            </a:r>
            <a:r>
              <a:rPr lang="en-GB" dirty="0"/>
              <a:t> and </a:t>
            </a:r>
            <a:r>
              <a:rPr lang="en-GB" dirty="0" err="1"/>
              <a:t>tasciovani</a:t>
            </a:r>
            <a:r>
              <a:rPr lang="en-GB" dirty="0"/>
              <a:t> f (right).</a:t>
            </a:r>
          </a:p>
        </p:txBody>
      </p:sp>
      <p:sp>
        <p:nvSpPr>
          <p:cNvPr id="9" name="TextBox 8">
            <a:extLst>
              <a:ext uri="{FF2B5EF4-FFF2-40B4-BE49-F238E27FC236}">
                <a16:creationId xmlns:a16="http://schemas.microsoft.com/office/drawing/2014/main" id="{1D402CC9-7B4E-4035-9E59-026CE3567B4F}"/>
              </a:ext>
            </a:extLst>
          </p:cNvPr>
          <p:cNvSpPr txBox="1"/>
          <p:nvPr/>
        </p:nvSpPr>
        <p:spPr>
          <a:xfrm>
            <a:off x="443544" y="3974765"/>
            <a:ext cx="3971293" cy="1600438"/>
          </a:xfrm>
          <a:prstGeom prst="rect">
            <a:avLst/>
          </a:prstGeom>
          <a:noFill/>
        </p:spPr>
        <p:txBody>
          <a:bodyPr wrap="square">
            <a:spAutoFit/>
          </a:bodyPr>
          <a:lstStyle/>
          <a:p>
            <a:r>
              <a:rPr lang="en-GB" sz="1400" b="1" dirty="0">
                <a:solidFill>
                  <a:schemeClr val="bg1"/>
                </a:solidFill>
              </a:rPr>
              <a:t>Cunobelinus</a:t>
            </a:r>
            <a:r>
              <a:rPr lang="en-GB" sz="1400" dirty="0">
                <a:solidFill>
                  <a:schemeClr val="bg1"/>
                </a:solidFill>
              </a:rPr>
              <a:t>, bronze, AD 8-41</a:t>
            </a:r>
          </a:p>
          <a:p>
            <a:r>
              <a:rPr lang="en-GB" sz="1400" dirty="0">
                <a:solidFill>
                  <a:schemeClr val="bg1"/>
                </a:solidFill>
              </a:rPr>
              <a:t>Obv: CUNOBELINI: laureate head of Cunobelinus l. to right of and above legend. Detail surrounded by beaded border.</a:t>
            </a:r>
          </a:p>
          <a:p>
            <a:r>
              <a:rPr lang="en-GB" sz="1400" dirty="0">
                <a:solidFill>
                  <a:schemeClr val="bg1"/>
                </a:solidFill>
              </a:rPr>
              <a:t>Rev.: TASCIOVA(NI F): legend surrounding Centaur right, blowing horn.</a:t>
            </a:r>
          </a:p>
          <a:p>
            <a:r>
              <a:rPr lang="en-GB" sz="1400" dirty="0">
                <a:solidFill>
                  <a:schemeClr val="bg1"/>
                </a:solidFill>
              </a:rPr>
              <a:t>Size: 13mm, weight: 2.24g.</a:t>
            </a:r>
          </a:p>
        </p:txBody>
      </p:sp>
    </p:spTree>
    <p:extLst>
      <p:ext uri="{BB962C8B-B14F-4D97-AF65-F5344CB8AC3E}">
        <p14:creationId xmlns:p14="http://schemas.microsoft.com/office/powerpoint/2010/main" val="4176159855"/>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95B64DDF-085E-44FA-B0DC-3E2F81FAA77B}"/>
              </a:ext>
            </a:extLst>
          </p:cNvPr>
          <p:cNvSpPr>
            <a:spLocks noChangeArrowheads="1"/>
          </p:cNvSpPr>
          <p:nvPr/>
        </p:nvSpPr>
        <p:spPr bwMode="auto">
          <a:xfrm>
            <a:off x="630936" y="640080"/>
            <a:ext cx="4818888" cy="148132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800" b="0" i="0" strike="noStrike" kern="1200" cap="none" normalizeH="0" baseline="0" dirty="0">
                <a:ln>
                  <a:noFill/>
                </a:ln>
                <a:solidFill>
                  <a:schemeClr val="tx1"/>
                </a:solidFill>
                <a:effectLst/>
                <a:latin typeface="+mj-lt"/>
                <a:ea typeface="+mj-ea"/>
                <a:cs typeface="+mj-cs"/>
              </a:rPr>
              <a:t>Cunobelinus, his family and the Catuvellauni</a:t>
            </a:r>
          </a:p>
          <a:p>
            <a:pPr marL="0" marR="0" lvl="0" indent="0" fontAlgn="base">
              <a:lnSpc>
                <a:spcPct val="90000"/>
              </a:lnSpc>
              <a:spcBef>
                <a:spcPct val="0"/>
              </a:spcBef>
              <a:spcAft>
                <a:spcPts val="600"/>
              </a:spcAft>
              <a:buClrTx/>
              <a:buSzTx/>
              <a:tabLst/>
            </a:pPr>
            <a:endParaRPr kumimoji="0" lang="en-US" altLang="en-US" sz="3800" b="0" i="0" strike="noStrike" kern="1200" cap="none" normalizeH="0" baseline="0" dirty="0">
              <a:ln>
                <a:noFill/>
              </a:ln>
              <a:solidFill>
                <a:schemeClr val="tx1"/>
              </a:solidFill>
              <a:effectLst/>
              <a:latin typeface="+mj-lt"/>
              <a:ea typeface="+mj-ea"/>
              <a:cs typeface="+mj-cs"/>
            </a:endParaRPr>
          </a:p>
        </p:txBody>
      </p:sp>
      <p:sp>
        <p:nvSpPr>
          <p:cNvPr id="72"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69" name="Picture 9">
            <a:extLst>
              <a:ext uri="{FF2B5EF4-FFF2-40B4-BE49-F238E27FC236}">
                <a16:creationId xmlns:a16="http://schemas.microsoft.com/office/drawing/2014/main" id="{485DD64E-56DF-4FC3-BE51-B560FDC8123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16307" y="640080"/>
            <a:ext cx="5424449" cy="557784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B8CEFCE-02BF-4B5C-A35E-44DB2516F08C}"/>
              </a:ext>
            </a:extLst>
          </p:cNvPr>
          <p:cNvSpPr txBox="1"/>
          <p:nvPr/>
        </p:nvSpPr>
        <p:spPr>
          <a:xfrm>
            <a:off x="260984" y="2500919"/>
            <a:ext cx="5814709" cy="3970318"/>
          </a:xfrm>
          <a:prstGeom prst="rect">
            <a:avLst/>
          </a:prstGeom>
          <a:noFill/>
        </p:spPr>
        <p:txBody>
          <a:bodyPr wrap="square">
            <a:spAutoFit/>
          </a:bodyPr>
          <a:lstStyle/>
          <a:p>
            <a:r>
              <a:rPr lang="en-GB" b="1" dirty="0"/>
              <a:t>Epaticcus</a:t>
            </a:r>
            <a:r>
              <a:rPr lang="en-GB" dirty="0"/>
              <a:t>, a brother of Cunobelinus, expanded his influence into the territory of the Atrebates in the early AD 20s, taking the </a:t>
            </a:r>
            <a:r>
              <a:rPr lang="en-GB" dirty="0" err="1"/>
              <a:t>Atrebatan</a:t>
            </a:r>
            <a:r>
              <a:rPr lang="en-GB" dirty="0"/>
              <a:t> capital </a:t>
            </a:r>
            <a:r>
              <a:rPr lang="en-GB" dirty="0" err="1"/>
              <a:t>Calleva</a:t>
            </a:r>
            <a:r>
              <a:rPr lang="en-GB" dirty="0"/>
              <a:t> (</a:t>
            </a:r>
            <a:r>
              <a:rPr lang="en-GB" dirty="0" err="1"/>
              <a:t>Silchester</a:t>
            </a:r>
            <a:r>
              <a:rPr lang="en-GB" dirty="0"/>
              <a:t>) by about AD 25. He continued to expand his territory until his death in about AD 35.</a:t>
            </a:r>
          </a:p>
          <a:p>
            <a:endParaRPr lang="en-GB" dirty="0"/>
          </a:p>
          <a:p>
            <a:r>
              <a:rPr lang="en-GB" dirty="0"/>
              <a:t>Cunobelinus’ eldest son </a:t>
            </a:r>
            <a:r>
              <a:rPr lang="en-GB" b="1" dirty="0"/>
              <a:t>Togodumnus</a:t>
            </a:r>
            <a:r>
              <a:rPr lang="en-GB" dirty="0"/>
              <a:t> inherited the throne and with his brother Caratacus took a stance against Rome.</a:t>
            </a:r>
          </a:p>
          <a:p>
            <a:endParaRPr lang="en-GB" dirty="0"/>
          </a:p>
          <a:p>
            <a:r>
              <a:rPr lang="en-GB" dirty="0"/>
              <a:t>However a third brother, </a:t>
            </a:r>
            <a:r>
              <a:rPr lang="en-GB" b="1" dirty="0"/>
              <a:t>Adminius</a:t>
            </a:r>
            <a:r>
              <a:rPr lang="en-GB" dirty="0"/>
              <a:t>, had been given the north-east tip of Kent, which included the only land-locked harbour along the south-east coast and the </a:t>
            </a:r>
            <a:r>
              <a:rPr lang="en-GB" dirty="0" err="1"/>
              <a:t>Wantsum</a:t>
            </a:r>
            <a:r>
              <a:rPr lang="en-GB" dirty="0"/>
              <a:t> Channel into the Thames Estuary. This area included the </a:t>
            </a:r>
            <a:r>
              <a:rPr lang="en-GB" dirty="0" err="1"/>
              <a:t>Cantiaci</a:t>
            </a:r>
            <a:r>
              <a:rPr lang="en-GB" dirty="0"/>
              <a:t> tribe. </a:t>
            </a:r>
          </a:p>
        </p:txBody>
      </p:sp>
    </p:spTree>
    <p:extLst>
      <p:ext uri="{BB962C8B-B14F-4D97-AF65-F5344CB8AC3E}">
        <p14:creationId xmlns:p14="http://schemas.microsoft.com/office/powerpoint/2010/main" val="3872958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95B64DDF-085E-44FA-B0DC-3E2F81FAA77B}"/>
              </a:ext>
            </a:extLst>
          </p:cNvPr>
          <p:cNvSpPr>
            <a:spLocks noChangeArrowheads="1"/>
          </p:cNvSpPr>
          <p:nvPr/>
        </p:nvSpPr>
        <p:spPr bwMode="auto">
          <a:xfrm>
            <a:off x="630936" y="640080"/>
            <a:ext cx="4818888" cy="148132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800" b="0" i="0" strike="noStrike" kern="1200" cap="none" normalizeH="0" baseline="0" dirty="0">
                <a:ln>
                  <a:noFill/>
                </a:ln>
                <a:solidFill>
                  <a:schemeClr val="tx1"/>
                </a:solidFill>
                <a:effectLst/>
                <a:latin typeface="+mj-lt"/>
                <a:ea typeface="+mj-ea"/>
                <a:cs typeface="+mj-cs"/>
              </a:rPr>
              <a:t>Cunobelinus, his family and the Catuvellauni</a:t>
            </a:r>
          </a:p>
          <a:p>
            <a:pPr marL="0" marR="0" lvl="0" indent="0" fontAlgn="base">
              <a:lnSpc>
                <a:spcPct val="90000"/>
              </a:lnSpc>
              <a:spcBef>
                <a:spcPct val="0"/>
              </a:spcBef>
              <a:spcAft>
                <a:spcPts val="600"/>
              </a:spcAft>
              <a:buClrTx/>
              <a:buSzTx/>
              <a:tabLst/>
            </a:pPr>
            <a:endParaRPr kumimoji="0" lang="en-US" altLang="en-US" sz="3800" b="0" i="0" strike="noStrike" kern="1200" cap="none" normalizeH="0" baseline="0" dirty="0">
              <a:ln>
                <a:noFill/>
              </a:ln>
              <a:solidFill>
                <a:schemeClr val="tx1"/>
              </a:solidFill>
              <a:effectLst/>
              <a:latin typeface="+mj-lt"/>
              <a:ea typeface="+mj-ea"/>
              <a:cs typeface="+mj-cs"/>
            </a:endParaRPr>
          </a:p>
        </p:txBody>
      </p:sp>
      <p:sp>
        <p:nvSpPr>
          <p:cNvPr id="72"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69" name="Picture 9">
            <a:extLst>
              <a:ext uri="{FF2B5EF4-FFF2-40B4-BE49-F238E27FC236}">
                <a16:creationId xmlns:a16="http://schemas.microsoft.com/office/drawing/2014/main" id="{485DD64E-56DF-4FC3-BE51-B560FDC8123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16307" y="640080"/>
            <a:ext cx="5424449" cy="557784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B8CEFCE-02BF-4B5C-A35E-44DB2516F08C}"/>
              </a:ext>
            </a:extLst>
          </p:cNvPr>
          <p:cNvSpPr txBox="1"/>
          <p:nvPr/>
        </p:nvSpPr>
        <p:spPr>
          <a:xfrm>
            <a:off x="260984" y="2500919"/>
            <a:ext cx="5814709" cy="3416320"/>
          </a:xfrm>
          <a:prstGeom prst="rect">
            <a:avLst/>
          </a:prstGeom>
          <a:noFill/>
        </p:spPr>
        <p:txBody>
          <a:bodyPr wrap="square">
            <a:spAutoFit/>
          </a:bodyPr>
          <a:lstStyle/>
          <a:p>
            <a:r>
              <a:rPr lang="en-GB" dirty="0"/>
              <a:t>In AD 35, Caratacus took over from Epaticcus and the Atrebates recovered some of their territory under Verica. </a:t>
            </a:r>
          </a:p>
          <a:p>
            <a:r>
              <a:rPr lang="en-GB" dirty="0"/>
              <a:t>Cunobelinus exiled Adminius in AD 39/40 and he fled to the Emperor Gaius ‘</a:t>
            </a:r>
            <a:r>
              <a:rPr lang="en-GB" b="1" dirty="0"/>
              <a:t>Caligula</a:t>
            </a:r>
            <a:r>
              <a:rPr lang="en-GB" dirty="0"/>
              <a:t>’ (Suet. </a:t>
            </a:r>
            <a:r>
              <a:rPr lang="en-GB" i="1" dirty="0"/>
              <a:t>Caligula</a:t>
            </a:r>
            <a:r>
              <a:rPr lang="en-GB" dirty="0"/>
              <a:t> 44). </a:t>
            </a:r>
          </a:p>
          <a:p>
            <a:endParaRPr lang="en-GB" dirty="0"/>
          </a:p>
          <a:p>
            <a:r>
              <a:rPr lang="en-GB" dirty="0"/>
              <a:t>Adminius may have persuaded Caligula that Britain was vulnerable to attack and that an invasion would be an even more famous victory for him. It is further likely that the capture of the British prince was the germ of Caligula's initiative to launch an invasion of Britain, although the invasion never happened.</a:t>
            </a:r>
          </a:p>
          <a:p>
            <a:endParaRPr lang="en-GB" dirty="0"/>
          </a:p>
        </p:txBody>
      </p:sp>
    </p:spTree>
    <p:extLst>
      <p:ext uri="{BB962C8B-B14F-4D97-AF65-F5344CB8AC3E}">
        <p14:creationId xmlns:p14="http://schemas.microsoft.com/office/powerpoint/2010/main" val="11430140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3141</TotalTime>
  <Words>3385</Words>
  <Application>Microsoft Office PowerPoint</Application>
  <PresentationFormat>Widescreen</PresentationFormat>
  <Paragraphs>172</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Avenir Next LT Pro</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Caractacus: Chief of the Catuvellauni </dc:title>
  <dc:creator>PENMAN, GILES (PGR)</dc:creator>
  <cp:lastModifiedBy>Grigsby, Paul</cp:lastModifiedBy>
  <cp:revision>16</cp:revision>
  <dcterms:created xsi:type="dcterms:W3CDTF">2021-08-18T15:17:18Z</dcterms:created>
  <dcterms:modified xsi:type="dcterms:W3CDTF">2021-09-10T16:35:21Z</dcterms:modified>
</cp:coreProperties>
</file>