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56" r:id="rId3"/>
    <p:sldId id="257" r:id="rId4"/>
    <p:sldId id="285" r:id="rId5"/>
    <p:sldId id="296" r:id="rId6"/>
    <p:sldId id="311" r:id="rId7"/>
    <p:sldId id="298" r:id="rId8"/>
    <p:sldId id="299" r:id="rId9"/>
    <p:sldId id="300" r:id="rId10"/>
    <p:sldId id="301" r:id="rId11"/>
    <p:sldId id="302" r:id="rId12"/>
    <p:sldId id="258" r:id="rId13"/>
    <p:sldId id="283" r:id="rId14"/>
    <p:sldId id="259" r:id="rId15"/>
    <p:sldId id="303" r:id="rId16"/>
    <p:sldId id="260" r:id="rId17"/>
    <p:sldId id="261" r:id="rId18"/>
    <p:sldId id="304" r:id="rId19"/>
    <p:sldId id="262" r:id="rId20"/>
    <p:sldId id="308" r:id="rId21"/>
    <p:sldId id="306" r:id="rId22"/>
    <p:sldId id="263" r:id="rId23"/>
    <p:sldId id="305" r:id="rId24"/>
    <p:sldId id="264" r:id="rId25"/>
    <p:sldId id="309" r:id="rId26"/>
    <p:sldId id="310" r:id="rId27"/>
    <p:sldId id="26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84563-D3BD-4D53-B7DB-816529CA88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61120FA-673E-46E2-A4E1-3DFCFAE70F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E3D5F61-9387-42F8-96AE-BD9E4EE624F1}"/>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5" name="Footer Placeholder 4">
            <a:extLst>
              <a:ext uri="{FF2B5EF4-FFF2-40B4-BE49-F238E27FC236}">
                <a16:creationId xmlns:a16="http://schemas.microsoft.com/office/drawing/2014/main" id="{596A2AAE-A46C-419A-9E6F-79F26816D4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F77D88-5D0F-4882-80D2-B555B44705B4}"/>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352200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9BE44-BB89-456D-8EA1-A5ECB23338A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2AE6E7-15F9-48E1-B0D8-4CBCC5CD6B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A48758-8F6F-41A8-A948-EDECD0B02A0F}"/>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5" name="Footer Placeholder 4">
            <a:extLst>
              <a:ext uri="{FF2B5EF4-FFF2-40B4-BE49-F238E27FC236}">
                <a16:creationId xmlns:a16="http://schemas.microsoft.com/office/drawing/2014/main" id="{4E866EC3-F9B1-4374-8C41-2031D7316A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CC2507-D50F-4A96-B3C4-A0D4AADB71EE}"/>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2658865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28D946-8D5C-4960-AD72-9443A4D8DE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8AC3B8C-65F0-42B5-92DB-3A013806C8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F0B7FA5-5434-4A1B-9BB7-B532EC4EB462}"/>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5" name="Footer Placeholder 4">
            <a:extLst>
              <a:ext uri="{FF2B5EF4-FFF2-40B4-BE49-F238E27FC236}">
                <a16:creationId xmlns:a16="http://schemas.microsoft.com/office/drawing/2014/main" id="{1E8E359B-CB44-476E-B0BD-F53681DF8D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EFBCD4-BB15-4B3B-8705-D57EF45C4E7E}"/>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1898513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E648-D0A8-4C86-AA6F-54BFDB093C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3B576F-0288-4821-BC3B-426620C1CA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0C7ED4-B833-4F96-8386-A0AA83D197DD}"/>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5" name="Footer Placeholder 4">
            <a:extLst>
              <a:ext uri="{FF2B5EF4-FFF2-40B4-BE49-F238E27FC236}">
                <a16:creationId xmlns:a16="http://schemas.microsoft.com/office/drawing/2014/main" id="{AA7711D0-B849-40EE-8381-21126AAEB7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0A4460-2E4E-43AF-8B07-3B14F3127350}"/>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3037820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B00C6-8D31-48F2-88A0-FC313E9E04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714C01E-AC05-43EC-913E-06C443CF68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911A7D-26A5-460E-A5A1-BBD548FFD84A}"/>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5" name="Footer Placeholder 4">
            <a:extLst>
              <a:ext uri="{FF2B5EF4-FFF2-40B4-BE49-F238E27FC236}">
                <a16:creationId xmlns:a16="http://schemas.microsoft.com/office/drawing/2014/main" id="{3AE6C96F-FD08-4041-8D3C-59E898C9C3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2F3263A-ECE3-40D1-B462-95EC08C26C8C}"/>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3890905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477DA-02BB-4FDB-AC90-72672FD0A03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C3059C-40AD-47E6-919D-7E3E30E5A8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775BCB-08E0-49ED-8C99-06EA9AF754E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A069352-39B4-48C6-8350-08B24BA5CB63}"/>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6" name="Footer Placeholder 5">
            <a:extLst>
              <a:ext uri="{FF2B5EF4-FFF2-40B4-BE49-F238E27FC236}">
                <a16:creationId xmlns:a16="http://schemas.microsoft.com/office/drawing/2014/main" id="{17A33ED2-D077-44A2-848E-7869EE2BB2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B010ED-BD92-487C-BAC4-D6C9C28E8704}"/>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929569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C6803-B18B-4017-A417-DCF2A590C1C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5CA226-8169-43E4-B1F2-1078F7FD7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FD8F75-7D13-4AD4-AF78-60D4B801829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8E0C879-C7F7-475B-AD5A-FCA49E8CBA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DA916A-8C56-4AFC-AADF-E969D192F9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866C71B-6574-4BBE-9543-45440BADA347}"/>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8" name="Footer Placeholder 7">
            <a:extLst>
              <a:ext uri="{FF2B5EF4-FFF2-40B4-BE49-F238E27FC236}">
                <a16:creationId xmlns:a16="http://schemas.microsoft.com/office/drawing/2014/main" id="{FDC27732-71EC-4D47-BBE0-FF264D495A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FDFECEC-D78C-4DDE-A0D9-62E1B499F3C8}"/>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2127664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75D9D-FACE-4BB8-853B-ABA5FF4947D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CE0EF52-9CDD-4AFD-BB90-EEE77A17388D}"/>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4" name="Footer Placeholder 3">
            <a:extLst>
              <a:ext uri="{FF2B5EF4-FFF2-40B4-BE49-F238E27FC236}">
                <a16:creationId xmlns:a16="http://schemas.microsoft.com/office/drawing/2014/main" id="{700CCD33-39A9-4A11-A417-B12F18F892C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659B6A2-ED39-4421-AE5E-A92F67E940AD}"/>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3683922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459543-0AF5-4AEB-B87F-4A112DC78145}"/>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3" name="Footer Placeholder 2">
            <a:extLst>
              <a:ext uri="{FF2B5EF4-FFF2-40B4-BE49-F238E27FC236}">
                <a16:creationId xmlns:a16="http://schemas.microsoft.com/office/drawing/2014/main" id="{4AAA54AE-C708-4B8C-BA6A-D6B0FBB485A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4343B1F-C6EE-41F4-BA2F-E9D5A741F3DF}"/>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1295647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21BCB-E141-42F8-8C00-0C7DDCBA9C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F5BBB8-8C83-435D-9638-D303750374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931CD31-D4FE-4415-BEE1-4741A458E6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5FDDED-4C62-4833-8030-F5D63380E13F}"/>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6" name="Footer Placeholder 5">
            <a:extLst>
              <a:ext uri="{FF2B5EF4-FFF2-40B4-BE49-F238E27FC236}">
                <a16:creationId xmlns:a16="http://schemas.microsoft.com/office/drawing/2014/main" id="{5B3B80BB-4FF7-4213-9AD7-3E2D4E10CFD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F8FA27-E5A3-4DEB-AEFC-3B1DD6BF0D79}"/>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384992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F82DA-39FB-4ADB-8E9F-38CEB1ED06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001AD36-ECC3-42E7-89A1-5D7573692A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F0386B6-8909-43FD-BB0F-7319E127A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263D3C-8E61-4399-9A29-08188A36BBDD}"/>
              </a:ext>
            </a:extLst>
          </p:cNvPr>
          <p:cNvSpPr>
            <a:spLocks noGrp="1"/>
          </p:cNvSpPr>
          <p:nvPr>
            <p:ph type="dt" sz="half" idx="10"/>
          </p:nvPr>
        </p:nvSpPr>
        <p:spPr/>
        <p:txBody>
          <a:bodyPr/>
          <a:lstStyle/>
          <a:p>
            <a:fld id="{7BBB9A67-0EA1-46EB-A7DA-E22996854458}" type="datetimeFigureOut">
              <a:rPr lang="en-GB" smtClean="0"/>
              <a:t>10/09/2021</a:t>
            </a:fld>
            <a:endParaRPr lang="en-GB"/>
          </a:p>
        </p:txBody>
      </p:sp>
      <p:sp>
        <p:nvSpPr>
          <p:cNvPr id="6" name="Footer Placeholder 5">
            <a:extLst>
              <a:ext uri="{FF2B5EF4-FFF2-40B4-BE49-F238E27FC236}">
                <a16:creationId xmlns:a16="http://schemas.microsoft.com/office/drawing/2014/main" id="{99B92746-6692-4E44-858D-2E029ACEE3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4C78697-4F67-4082-8C66-2F20C5823ECC}"/>
              </a:ext>
            </a:extLst>
          </p:cNvPr>
          <p:cNvSpPr>
            <a:spLocks noGrp="1"/>
          </p:cNvSpPr>
          <p:nvPr>
            <p:ph type="sldNum" sz="quarter" idx="12"/>
          </p:nvPr>
        </p:nvSpPr>
        <p:spPr/>
        <p:txBody>
          <a:bodyPr/>
          <a:lstStyle/>
          <a:p>
            <a:fld id="{EC9778BE-F2E5-4501-BA5F-918200D2F5DD}" type="slidenum">
              <a:rPr lang="en-GB" smtClean="0"/>
              <a:t>‹#›</a:t>
            </a:fld>
            <a:endParaRPr lang="en-GB"/>
          </a:p>
        </p:txBody>
      </p:sp>
    </p:spTree>
    <p:extLst>
      <p:ext uri="{BB962C8B-B14F-4D97-AF65-F5344CB8AC3E}">
        <p14:creationId xmlns:p14="http://schemas.microsoft.com/office/powerpoint/2010/main" val="1900156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C84785-9115-46B9-ABB1-C48155106E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BFD642-B83A-49BB-9302-B4628E36AB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072CE7-515E-47D3-A56C-CCBA60F959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B9A67-0EA1-46EB-A7DA-E22996854458}" type="datetimeFigureOut">
              <a:rPr lang="en-GB" smtClean="0"/>
              <a:t>10/09/2021</a:t>
            </a:fld>
            <a:endParaRPr lang="en-GB"/>
          </a:p>
        </p:txBody>
      </p:sp>
      <p:sp>
        <p:nvSpPr>
          <p:cNvPr id="5" name="Footer Placeholder 4">
            <a:extLst>
              <a:ext uri="{FF2B5EF4-FFF2-40B4-BE49-F238E27FC236}">
                <a16:creationId xmlns:a16="http://schemas.microsoft.com/office/drawing/2014/main" id="{7CDDB95F-EEE7-4178-AC1E-47ED11466A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21882F1-46F0-45D0-B81A-A45DB47507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9778BE-F2E5-4501-BA5F-918200D2F5DD}" type="slidenum">
              <a:rPr lang="en-GB" smtClean="0"/>
              <a:t>‹#›</a:t>
            </a:fld>
            <a:endParaRPr lang="en-GB"/>
          </a:p>
        </p:txBody>
      </p:sp>
    </p:spTree>
    <p:extLst>
      <p:ext uri="{BB962C8B-B14F-4D97-AF65-F5344CB8AC3E}">
        <p14:creationId xmlns:p14="http://schemas.microsoft.com/office/powerpoint/2010/main" val="3050298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blogs.reading.ac.uk/the-forum/2017/07/28/how-diverse-was-roman-britain/#comments" TargetMode="External"/><Relationship Id="rId2" Type="http://schemas.openxmlformats.org/officeDocument/2006/relationships/hyperlink" Target="https://www.bbc.co.uk/programmes/p01zfw4w" TargetMode="External"/><Relationship Id="rId1" Type="http://schemas.openxmlformats.org/officeDocument/2006/relationships/slideLayout" Target="../slideLayouts/slideLayout1.xml"/><Relationship Id="rId5" Type="http://schemas.openxmlformats.org/officeDocument/2006/relationships/hyperlink" Target="https://thepetrifiedmuse.blog/2015/09/06/what-have-the-syrians-ever-done-for-us/" TargetMode="External"/><Relationship Id="rId4" Type="http://schemas.openxmlformats.org/officeDocument/2006/relationships/hyperlink" Target="https://www.theguardian.com/uk-news/2017/aug/06/mary-beard-twitter-abuse-roman-britain-ethnic-diversit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uilding, sculpture, stone&#10;&#10;Description automatically generated">
            <a:extLst>
              <a:ext uri="{FF2B5EF4-FFF2-40B4-BE49-F238E27FC236}">
                <a16:creationId xmlns:a16="http://schemas.microsoft.com/office/drawing/2014/main" id="{F18864B3-51A6-48C0-B95E-09C0A7F621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728"/>
            <a:ext cx="12196853" cy="6855271"/>
          </a:xfrm>
          <a:prstGeom prst="rect">
            <a:avLst/>
          </a:prstGeom>
        </p:spPr>
      </p:pic>
      <p:pic>
        <p:nvPicPr>
          <p:cNvPr id="5" name="Picture 4" descr="Logo, icon&#10;&#10;Description automatically generated">
            <a:extLst>
              <a:ext uri="{FF2B5EF4-FFF2-40B4-BE49-F238E27FC236}">
                <a16:creationId xmlns:a16="http://schemas.microsoft.com/office/drawing/2014/main" id="{73847132-E8F5-48F3-AB1E-BB7173ED96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6" name="TextBox 5">
            <a:extLst>
              <a:ext uri="{FF2B5EF4-FFF2-40B4-BE49-F238E27FC236}">
                <a16:creationId xmlns:a16="http://schemas.microsoft.com/office/drawing/2014/main" id="{D340D033-099C-41D6-8D6A-AA622EE06A6C}"/>
              </a:ext>
            </a:extLst>
          </p:cNvPr>
          <p:cNvSpPr txBox="1"/>
          <p:nvPr/>
        </p:nvSpPr>
        <p:spPr>
          <a:xfrm>
            <a:off x="2581057" y="161300"/>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9" name="TextBox 8">
            <a:extLst>
              <a:ext uri="{FF2B5EF4-FFF2-40B4-BE49-F238E27FC236}">
                <a16:creationId xmlns:a16="http://schemas.microsoft.com/office/drawing/2014/main" id="{C49692E6-8EFB-4571-878A-9D836FAD08EB}"/>
              </a:ext>
            </a:extLst>
          </p:cNvPr>
          <p:cNvSpPr txBox="1"/>
          <p:nvPr/>
        </p:nvSpPr>
        <p:spPr>
          <a:xfrm>
            <a:off x="3319853" y="2801763"/>
            <a:ext cx="5552289"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dirty="0">
                <a:solidFill>
                  <a:prstClr val="white"/>
                </a:solidFill>
                <a:latin typeface="Avenir Next LT Pro" panose="020B0504020202020204" pitchFamily="34" charset="0"/>
              </a:rPr>
              <a:t>Diversity in Roman Britain</a:t>
            </a: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spTree>
    <p:extLst>
      <p:ext uri="{BB962C8B-B14F-4D97-AF65-F5344CB8AC3E}">
        <p14:creationId xmlns:p14="http://schemas.microsoft.com/office/powerpoint/2010/main" val="1486864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7A23B75-BB39-4FF3-A557-25AC39A55A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From the </a:t>
            </a:r>
            <a:r>
              <a:rPr kumimoji="0" lang="en-US" altLang="en-US" sz="2600" b="0" i="1" u="none" strike="noStrike" cap="none" normalizeH="0" baseline="0" dirty="0">
                <a:ln>
                  <a:noFill/>
                </a:ln>
                <a:effectLst/>
                <a:latin typeface="+mj-lt"/>
                <a:ea typeface="+mj-ea"/>
                <a:cs typeface="+mj-cs"/>
              </a:rPr>
              <a:t>Historia Augusta: </a:t>
            </a:r>
            <a:r>
              <a:rPr kumimoji="0" lang="en-US" altLang="en-US" sz="2600" b="0" u="none" strike="noStrike" cap="none" normalizeH="0" baseline="0" dirty="0">
                <a:ln>
                  <a:noFill/>
                </a:ln>
                <a:effectLst/>
                <a:latin typeface="+mj-lt"/>
                <a:ea typeface="+mj-ea"/>
                <a:cs typeface="+mj-cs"/>
              </a:rPr>
              <a:t>t</a:t>
            </a:r>
            <a:r>
              <a:rPr kumimoji="0" lang="en-US" altLang="en-US" sz="2600" b="0"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1477328"/>
          </a:xfrm>
          <a:prstGeom prst="rect">
            <a:avLst/>
          </a:prstGeom>
          <a:noFill/>
        </p:spPr>
        <p:txBody>
          <a:bodyPr wrap="square">
            <a:spAutoFit/>
          </a:bodyPr>
          <a:lstStyle/>
          <a:p>
            <a:r>
              <a:rPr lang="en-GB" dirty="0"/>
              <a:t>22.7. And then, when he abandoned the sacrifice in disgust and betook himself to the Palace, through some carelessness on the part of the attendants the black victims followed him up to its very doors.</a:t>
            </a:r>
          </a:p>
          <a:p>
            <a:endParaRPr lang="en-GB" dirty="0"/>
          </a:p>
        </p:txBody>
      </p:sp>
    </p:spTree>
    <p:extLst>
      <p:ext uri="{BB962C8B-B14F-4D97-AF65-F5344CB8AC3E}">
        <p14:creationId xmlns:p14="http://schemas.microsoft.com/office/powerpoint/2010/main" val="2607801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7A23B75-BB39-4FF3-A557-25AC39A55A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From the </a:t>
            </a:r>
            <a:r>
              <a:rPr kumimoji="0" lang="en-US" altLang="en-US" sz="2600" b="0" i="1" u="none" strike="noStrike" cap="none" normalizeH="0" baseline="0" dirty="0">
                <a:ln>
                  <a:noFill/>
                </a:ln>
                <a:effectLst/>
                <a:latin typeface="+mj-lt"/>
                <a:ea typeface="+mj-ea"/>
                <a:cs typeface="+mj-cs"/>
              </a:rPr>
              <a:t>Historia Augusta: </a:t>
            </a:r>
            <a:r>
              <a:rPr kumimoji="0" lang="en-US" altLang="en-US" sz="2600" b="0" u="none" strike="noStrike" cap="none" normalizeH="0" baseline="0" dirty="0">
                <a:ln>
                  <a:noFill/>
                </a:ln>
                <a:effectLst/>
                <a:latin typeface="+mj-lt"/>
                <a:ea typeface="+mj-ea"/>
                <a:cs typeface="+mj-cs"/>
              </a:rPr>
              <a:t>t</a:t>
            </a:r>
            <a:r>
              <a:rPr kumimoji="0" lang="en-US" altLang="en-US" sz="2600" b="0"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3416320"/>
          </a:xfrm>
          <a:prstGeom prst="rect">
            <a:avLst/>
          </a:prstGeom>
          <a:noFill/>
        </p:spPr>
        <p:txBody>
          <a:bodyPr wrap="square">
            <a:spAutoFit/>
          </a:bodyPr>
          <a:lstStyle/>
          <a:p>
            <a:r>
              <a:rPr lang="en-GB" dirty="0"/>
              <a:t>Severus was startled by the apparent omen, associating the soldier’s black colour as a portent of his own imminent death, but no-one seems to have been particularly surprised at the presence of an ‘Ethiopian’ (that is, a black African) at the northern edge of the Roman empire. </a:t>
            </a:r>
          </a:p>
          <a:p>
            <a:endParaRPr lang="en-GB" dirty="0"/>
          </a:p>
          <a:p>
            <a:r>
              <a:rPr lang="en-GB" dirty="0"/>
              <a:t>There were other Africans on the wall – a third-century AD cohort of Mauri from north west Africa are also attested in an inscription at Burgh-by-Sands near Carlisle.</a:t>
            </a:r>
          </a:p>
          <a:p>
            <a:endParaRPr lang="en-GB" dirty="0"/>
          </a:p>
        </p:txBody>
      </p:sp>
    </p:spTree>
    <p:extLst>
      <p:ext uri="{BB962C8B-B14F-4D97-AF65-F5344CB8AC3E}">
        <p14:creationId xmlns:p14="http://schemas.microsoft.com/office/powerpoint/2010/main" val="263980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2759D0D-CEA4-4D9A-A342-A7C0CAD92966}"/>
              </a:ext>
            </a:extLst>
          </p:cNvPr>
          <p:cNvSpPr>
            <a:spLocks noChangeArrowheads="1"/>
          </p:cNvSpPr>
          <p:nvPr/>
        </p:nvSpPr>
        <p:spPr bwMode="auto">
          <a:xfrm>
            <a:off x="762001" y="803325"/>
            <a:ext cx="5314536" cy="132556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100" b="1" i="0" u="none" strike="noStrike" cap="none" normalizeH="0" baseline="0" dirty="0">
                <a:ln>
                  <a:noFill/>
                </a:ln>
                <a:effectLst/>
                <a:latin typeface="+mj-lt"/>
                <a:ea typeface="+mj-ea"/>
                <a:cs typeface="+mj-cs"/>
              </a:rPr>
              <a:t>Quintus Lollius Urbicus</a:t>
            </a:r>
            <a:endParaRPr kumimoji="0" lang="en-US" altLang="en-US" sz="41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100" b="0" i="0" u="none" strike="noStrike" cap="none" normalizeH="0" baseline="0" dirty="0">
              <a:ln>
                <a:noFill/>
              </a:ln>
              <a:effectLst/>
              <a:latin typeface="+mj-lt"/>
              <a:ea typeface="+mj-ea"/>
              <a:cs typeface="+mj-cs"/>
            </a:endParaRPr>
          </a:p>
        </p:txBody>
      </p:sp>
      <p:sp>
        <p:nvSpPr>
          <p:cNvPr id="70" name="Freeform: Shape 69">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73" name="Picture 8" descr="A person with blonde hair&#10;&#10;Description automatically generated with low confidence">
            <a:extLst>
              <a:ext uri="{FF2B5EF4-FFF2-40B4-BE49-F238E27FC236}">
                <a16:creationId xmlns:a16="http://schemas.microsoft.com/office/drawing/2014/main" id="{E9708D41-61DF-4DB5-AE35-69E2914E22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499" r="27498" b="-1"/>
          <a:stretch/>
        </p:blipFill>
        <p:spPr bwMode="auto">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0E8DB92-A962-46E7-AF10-FF8C80D410BF}"/>
              </a:ext>
            </a:extLst>
          </p:cNvPr>
          <p:cNvSpPr txBox="1"/>
          <p:nvPr/>
        </p:nvSpPr>
        <p:spPr>
          <a:xfrm>
            <a:off x="371269" y="2128888"/>
            <a:ext cx="6096000" cy="4247317"/>
          </a:xfrm>
          <a:prstGeom prst="rect">
            <a:avLst/>
          </a:prstGeom>
          <a:noFill/>
        </p:spPr>
        <p:txBody>
          <a:bodyPr wrap="square">
            <a:spAutoFit/>
          </a:bodyPr>
          <a:lstStyle/>
          <a:p>
            <a:r>
              <a:rPr lang="en-GB" dirty="0"/>
              <a:t>According to Prof Mary Beard (right) in a Guardian article, a man called </a:t>
            </a:r>
            <a:r>
              <a:rPr lang="en-GB" b="1" dirty="0"/>
              <a:t>Quintus Lollius Urbicus</a:t>
            </a:r>
            <a:r>
              <a:rPr lang="en-GB" dirty="0"/>
              <a:t>, a Berber from what is now Algeria who became governor of Roman Britain from AD 139-142, may have been the inspiration for the BBC video that triggered the storm.</a:t>
            </a:r>
          </a:p>
          <a:p>
            <a:endParaRPr lang="en-GB" dirty="0"/>
          </a:p>
          <a:p>
            <a:r>
              <a:rPr lang="en-GB" dirty="0"/>
              <a:t>Explaining that it can be difficult to be sure of ethnicity because Africans took on Roman names, she said: </a:t>
            </a:r>
          </a:p>
          <a:p>
            <a:endParaRPr lang="en-GB" dirty="0"/>
          </a:p>
          <a:p>
            <a:r>
              <a:rPr lang="en-GB" dirty="0"/>
              <a:t>“Even in the case of Septimius Severus, the first Roman emperor from Africa [Libya], we don’t actually know the colour of his skin, how far he was ‘native’, how far the descendent of Italian settler. The same goes for Quintus Lollius Urbicus, often claimed to be Berber, which he may well have been, but it isn’t certain.”</a:t>
            </a:r>
          </a:p>
        </p:txBody>
      </p:sp>
    </p:spTree>
    <p:extLst>
      <p:ext uri="{BB962C8B-B14F-4D97-AF65-F5344CB8AC3E}">
        <p14:creationId xmlns:p14="http://schemas.microsoft.com/office/powerpoint/2010/main" val="1826917812"/>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4" name="Rectangle 133">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42759D0D-CEA4-4D9A-A342-A7C0CAD92966}"/>
              </a:ext>
            </a:extLst>
          </p:cNvPr>
          <p:cNvSpPr>
            <a:spLocks noChangeArrowheads="1"/>
          </p:cNvSpPr>
          <p:nvPr/>
        </p:nvSpPr>
        <p:spPr bwMode="auto">
          <a:xfrm>
            <a:off x="838200" y="365125"/>
            <a:ext cx="10515600" cy="130644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a:ln>
                  <a:noFill/>
                </a:ln>
                <a:effectLst/>
                <a:latin typeface="+mj-lt"/>
                <a:ea typeface="+mj-ea"/>
                <a:cs typeface="+mj-cs"/>
              </a:rPr>
              <a:t>Quintus Lollius Urbicus</a:t>
            </a:r>
            <a:endParaRPr kumimoji="0" lang="en-US" altLang="en-US" sz="40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cap="none" normalizeH="0" baseline="0">
              <a:ln>
                <a:noFill/>
              </a:ln>
              <a:effectLst/>
              <a:latin typeface="+mj-lt"/>
              <a:ea typeface="+mj-ea"/>
              <a:cs typeface="+mj-cs"/>
            </a:endParaRPr>
          </a:p>
        </p:txBody>
      </p:sp>
      <p:pic>
        <p:nvPicPr>
          <p:cNvPr id="3073" name="Picture 8">
            <a:extLst>
              <a:ext uri="{FF2B5EF4-FFF2-40B4-BE49-F238E27FC236}">
                <a16:creationId xmlns:a16="http://schemas.microsoft.com/office/drawing/2014/main" id="{E9708D41-61DF-4DB5-AE35-69E2914E22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066" b="-2"/>
          <a:stretch/>
        </p:blipFill>
        <p:spPr bwMode="auto">
          <a:xfrm>
            <a:off x="5183500" y="1904282"/>
            <a:ext cx="6170299" cy="422480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440E7F1-9981-4B33-9BDA-1E777A0C8249}"/>
              </a:ext>
            </a:extLst>
          </p:cNvPr>
          <p:cNvSpPr txBox="1"/>
          <p:nvPr/>
        </p:nvSpPr>
        <p:spPr>
          <a:xfrm>
            <a:off x="307069" y="1418248"/>
            <a:ext cx="4760686" cy="5355312"/>
          </a:xfrm>
          <a:prstGeom prst="rect">
            <a:avLst/>
          </a:prstGeom>
          <a:noFill/>
        </p:spPr>
        <p:txBody>
          <a:bodyPr wrap="square">
            <a:spAutoFit/>
          </a:bodyPr>
          <a:lstStyle/>
          <a:p>
            <a:r>
              <a:rPr lang="en-GB" dirty="0"/>
              <a:t>Quintus Lollius Urbicus was a Numidian Berber who as governor of Britain from AD 138 or ad 139 to perhaps ad 144 was responsible for the construction of the Antonine Wall in Scotland during the reign of the Emperor Antoninus Pius. </a:t>
            </a:r>
          </a:p>
          <a:p>
            <a:endParaRPr lang="en-GB" dirty="0"/>
          </a:p>
          <a:p>
            <a:r>
              <a:rPr lang="en-GB" dirty="0"/>
              <a:t>He is named in the not entirely dependable Historia Augusta, but his name appears on five Roman inscriptions from Britain; his career is set out in detail on a pair of inscriptions set up in his native </a:t>
            </a:r>
            <a:r>
              <a:rPr lang="en-GB" dirty="0" err="1"/>
              <a:t>Tiddis</a:t>
            </a:r>
            <a:r>
              <a:rPr lang="en-GB" dirty="0"/>
              <a:t> near </a:t>
            </a:r>
            <a:r>
              <a:rPr lang="en-GB" dirty="0" err="1"/>
              <a:t>Cirta</a:t>
            </a:r>
            <a:r>
              <a:rPr lang="en-GB" dirty="0"/>
              <a:t> (Constantine, Algeria), Numidia.</a:t>
            </a:r>
          </a:p>
          <a:p>
            <a:endParaRPr lang="en-GB" dirty="0"/>
          </a:p>
          <a:p>
            <a:r>
              <a:rPr lang="en-GB" dirty="0"/>
              <a:t>Beyond the colour of his skin remains the question of identity and how Quintus Lollius Urbicus viewed or thought himself. Descendent of an Italian settler? North African Berber? Citizen of the Roman Empire? All are possibilities.</a:t>
            </a:r>
          </a:p>
        </p:txBody>
      </p:sp>
    </p:spTree>
    <p:extLst>
      <p:ext uri="{BB962C8B-B14F-4D97-AF65-F5344CB8AC3E}">
        <p14:creationId xmlns:p14="http://schemas.microsoft.com/office/powerpoint/2010/main" val="2902309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464595" cy="6858000"/>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46337"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2">
            <a:extLst>
              <a:ext uri="{FF2B5EF4-FFF2-40B4-BE49-F238E27FC236}">
                <a16:creationId xmlns:a16="http://schemas.microsoft.com/office/drawing/2014/main" id="{AE9528CF-F13C-4ADF-9604-FCEFBC63FFA1}"/>
              </a:ext>
            </a:extLst>
          </p:cNvPr>
          <p:cNvSpPr>
            <a:spLocks noChangeArrowheads="1"/>
          </p:cNvSpPr>
          <p:nvPr/>
        </p:nvSpPr>
        <p:spPr bwMode="auto">
          <a:xfrm>
            <a:off x="804672" y="640263"/>
            <a:ext cx="5157216" cy="13449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kern="1200" cap="none" normalizeH="0" baseline="0">
                <a:ln>
                  <a:noFill/>
                </a:ln>
                <a:solidFill>
                  <a:schemeClr val="tx1"/>
                </a:solidFill>
                <a:effectLst/>
                <a:latin typeface="+mj-lt"/>
                <a:ea typeface="+mj-ea"/>
                <a:cs typeface="+mj-cs"/>
              </a:rPr>
              <a:t>Scientific Evidence for Black Romans in Britain?</a:t>
            </a:r>
            <a:endParaRPr kumimoji="0" lang="en-US" altLang="en-US" sz="4000" b="0" i="0" u="none" strike="noStrike" kern="1200" cap="none" normalizeH="0" baseline="0">
              <a:ln>
                <a:noFill/>
              </a:ln>
              <a:solidFill>
                <a:schemeClr val="tx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kern="1200" cap="none" normalizeH="0" baseline="0">
              <a:ln>
                <a:noFill/>
              </a:ln>
              <a:solidFill>
                <a:schemeClr val="tx1"/>
              </a:solidFill>
              <a:effectLst/>
              <a:latin typeface="+mj-lt"/>
              <a:ea typeface="+mj-ea"/>
              <a:cs typeface="+mj-cs"/>
            </a:endParaRPr>
          </a:p>
        </p:txBody>
      </p:sp>
      <p:pic>
        <p:nvPicPr>
          <p:cNvPr id="4097" name="Picture 5">
            <a:extLst>
              <a:ext uri="{FF2B5EF4-FFF2-40B4-BE49-F238E27FC236}">
                <a16:creationId xmlns:a16="http://schemas.microsoft.com/office/drawing/2014/main" id="{C7E8B938-04B2-4B50-B58F-96CEB31471E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69642" y="1435130"/>
            <a:ext cx="4736963" cy="383229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A676692-90B6-44DE-B313-6306B73EFAFA}"/>
              </a:ext>
            </a:extLst>
          </p:cNvPr>
          <p:cNvSpPr txBox="1"/>
          <p:nvPr/>
        </p:nvSpPr>
        <p:spPr>
          <a:xfrm>
            <a:off x="183535" y="2256305"/>
            <a:ext cx="6096000" cy="4247317"/>
          </a:xfrm>
          <a:prstGeom prst="rect">
            <a:avLst/>
          </a:prstGeom>
          <a:noFill/>
        </p:spPr>
        <p:txBody>
          <a:bodyPr wrap="square">
            <a:spAutoFit/>
          </a:bodyPr>
          <a:lstStyle/>
          <a:p>
            <a:r>
              <a:rPr lang="en-GB" dirty="0"/>
              <a:t>So what can we say about the depiction of the black Roman soldier in the BBC video? </a:t>
            </a:r>
          </a:p>
          <a:p>
            <a:endParaRPr lang="en-GB" dirty="0"/>
          </a:p>
          <a:p>
            <a:r>
              <a:rPr lang="en-GB" dirty="0"/>
              <a:t>Well, scientific evidence exists for the presence of North Africans in over 45% of the sites investigated as part of a study published in 2012 which identified origins using analysis of tooth enamel.</a:t>
            </a:r>
          </a:p>
          <a:p>
            <a:endParaRPr lang="en-GB" dirty="0"/>
          </a:p>
          <a:p>
            <a:r>
              <a:rPr lang="en-GB" dirty="0"/>
              <a:t>The investigation was summed up in ’A note on the evidence for African migrants in Britain from the Bronze Age to the medieval period’ from the blog of </a:t>
            </a:r>
            <a:r>
              <a:rPr lang="en-GB" b="1" dirty="0"/>
              <a:t>Dr Caitlin Green </a:t>
            </a:r>
            <a:r>
              <a:rPr lang="en-GB" dirty="0"/>
              <a:t>of the ICE Cambridge University on Monday, 23 May 2016. </a:t>
            </a:r>
          </a:p>
          <a:p>
            <a:endParaRPr lang="en-GB" dirty="0"/>
          </a:p>
          <a:p>
            <a:r>
              <a:rPr lang="en-GB" dirty="0"/>
              <a:t>The diagram from the blog  (right) reveals the findings clearly for the Roman period.</a:t>
            </a:r>
          </a:p>
        </p:txBody>
      </p:sp>
    </p:spTree>
    <p:extLst>
      <p:ext uri="{BB962C8B-B14F-4D97-AF65-F5344CB8AC3E}">
        <p14:creationId xmlns:p14="http://schemas.microsoft.com/office/powerpoint/2010/main" val="1173401796"/>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464595" cy="6858000"/>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46337"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2">
            <a:extLst>
              <a:ext uri="{FF2B5EF4-FFF2-40B4-BE49-F238E27FC236}">
                <a16:creationId xmlns:a16="http://schemas.microsoft.com/office/drawing/2014/main" id="{AE9528CF-F13C-4ADF-9604-FCEFBC63FFA1}"/>
              </a:ext>
            </a:extLst>
          </p:cNvPr>
          <p:cNvSpPr>
            <a:spLocks noChangeArrowheads="1"/>
          </p:cNvSpPr>
          <p:nvPr/>
        </p:nvSpPr>
        <p:spPr bwMode="auto">
          <a:xfrm>
            <a:off x="804672" y="640263"/>
            <a:ext cx="5157216" cy="13449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kern="1200" cap="none" normalizeH="0" baseline="0">
                <a:ln>
                  <a:noFill/>
                </a:ln>
                <a:solidFill>
                  <a:schemeClr val="tx1"/>
                </a:solidFill>
                <a:effectLst/>
                <a:latin typeface="+mj-lt"/>
                <a:ea typeface="+mj-ea"/>
                <a:cs typeface="+mj-cs"/>
              </a:rPr>
              <a:t>Scientific Evidence for Black Romans in Britain?</a:t>
            </a:r>
            <a:endParaRPr kumimoji="0" lang="en-US" altLang="en-US" sz="4000" b="0" i="0" u="none" strike="noStrike" kern="1200" cap="none" normalizeH="0" baseline="0">
              <a:ln>
                <a:noFill/>
              </a:ln>
              <a:solidFill>
                <a:schemeClr val="tx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kern="1200" cap="none" normalizeH="0" baseline="0">
              <a:ln>
                <a:noFill/>
              </a:ln>
              <a:solidFill>
                <a:schemeClr val="tx1"/>
              </a:solidFill>
              <a:effectLst/>
              <a:latin typeface="+mj-lt"/>
              <a:ea typeface="+mj-ea"/>
              <a:cs typeface="+mj-cs"/>
            </a:endParaRPr>
          </a:p>
        </p:txBody>
      </p:sp>
      <p:pic>
        <p:nvPicPr>
          <p:cNvPr id="4097" name="Picture 5">
            <a:extLst>
              <a:ext uri="{FF2B5EF4-FFF2-40B4-BE49-F238E27FC236}">
                <a16:creationId xmlns:a16="http://schemas.microsoft.com/office/drawing/2014/main" id="{C7E8B938-04B2-4B50-B58F-96CEB31471E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69642" y="1435130"/>
            <a:ext cx="4736963" cy="383229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A676692-90B6-44DE-B313-6306B73EFAFA}"/>
              </a:ext>
            </a:extLst>
          </p:cNvPr>
          <p:cNvSpPr txBox="1"/>
          <p:nvPr/>
        </p:nvSpPr>
        <p:spPr>
          <a:xfrm>
            <a:off x="184296" y="1748305"/>
            <a:ext cx="6096000" cy="4801314"/>
          </a:xfrm>
          <a:prstGeom prst="rect">
            <a:avLst/>
          </a:prstGeom>
          <a:noFill/>
        </p:spPr>
        <p:txBody>
          <a:bodyPr wrap="square">
            <a:spAutoFit/>
          </a:bodyPr>
          <a:lstStyle/>
          <a:p>
            <a:r>
              <a:rPr lang="en-GB" dirty="0"/>
              <a:t>The analysis was based on the fact that </a:t>
            </a:r>
            <a:r>
              <a:rPr lang="en-GB" b="1" dirty="0"/>
              <a:t>oxygen isotopes </a:t>
            </a:r>
            <a:r>
              <a:rPr lang="en-GB" dirty="0"/>
              <a:t>(different 'types' of oxygen molecules which differ slightly in atomic weight) found in your tooth enamel - and taken in via drinking water - will differ according to where you were brought up. </a:t>
            </a:r>
          </a:p>
          <a:p>
            <a:endParaRPr lang="en-GB" dirty="0"/>
          </a:p>
          <a:p>
            <a:r>
              <a:rPr lang="en-GB" dirty="0"/>
              <a:t>Isotopes at a level consistent with an origin in North Africa were very prevalent during the Roman era—the mid-first to early fifth centuries AD—with evidence being found at Winchester (</a:t>
            </a:r>
            <a:r>
              <a:rPr lang="en-GB" dirty="0" err="1"/>
              <a:t>Lankhills</a:t>
            </a:r>
            <a:r>
              <a:rPr lang="en-GB" dirty="0"/>
              <a:t>), Gloucester, York (three sites: </a:t>
            </a:r>
            <a:r>
              <a:rPr lang="en-GB" dirty="0" err="1"/>
              <a:t>Trentholme</a:t>
            </a:r>
            <a:r>
              <a:rPr lang="en-GB" dirty="0"/>
              <a:t> Drive, The Railway &amp; Driffield Terrace), Scorton near Catterick, and </a:t>
            </a:r>
            <a:r>
              <a:rPr lang="en-GB" dirty="0" err="1"/>
              <a:t>Wasperton</a:t>
            </a:r>
            <a:r>
              <a:rPr lang="en-GB" dirty="0"/>
              <a:t>. </a:t>
            </a:r>
          </a:p>
          <a:p>
            <a:endParaRPr lang="en-GB" dirty="0"/>
          </a:p>
          <a:p>
            <a:r>
              <a:rPr lang="en-GB" dirty="0"/>
              <a:t>Nearly 47% of all Roman sites where the analysis was undertaken have produced evidence suggestive of the presence of people who grew up in North Africa, a significantly higher proportion than is found for any other era.</a:t>
            </a:r>
          </a:p>
        </p:txBody>
      </p:sp>
    </p:spTree>
    <p:extLst>
      <p:ext uri="{BB962C8B-B14F-4D97-AF65-F5344CB8AC3E}">
        <p14:creationId xmlns:p14="http://schemas.microsoft.com/office/powerpoint/2010/main" val="334813592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1" name="Picture 4">
            <a:extLst>
              <a:ext uri="{FF2B5EF4-FFF2-40B4-BE49-F238E27FC236}">
                <a16:creationId xmlns:a16="http://schemas.microsoft.com/office/drawing/2014/main" id="{76F7077E-7DA9-4646-A6B6-2422624D9D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295" r="9090" b="41298"/>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71EA1DB0-ECBC-4FD4-BDAC-D233AEEEA5E0}"/>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a:ln>
                  <a:noFill/>
                </a:ln>
                <a:effectLst/>
                <a:latin typeface="+mj-lt"/>
                <a:ea typeface="+mj-ea"/>
                <a:cs typeface="+mj-cs"/>
              </a:rPr>
              <a:t>Syrians in Roman Britain</a:t>
            </a:r>
            <a:endParaRPr kumimoji="0" lang="en-US" altLang="en-US" sz="28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A74FB1C-A7ED-4F7B-A065-9380A2DC2BD6}"/>
              </a:ext>
            </a:extLst>
          </p:cNvPr>
          <p:cNvSpPr txBox="1"/>
          <p:nvPr/>
        </p:nvSpPr>
        <p:spPr>
          <a:xfrm>
            <a:off x="270996" y="2530601"/>
            <a:ext cx="4607306" cy="3970318"/>
          </a:xfrm>
          <a:prstGeom prst="rect">
            <a:avLst/>
          </a:prstGeom>
          <a:noFill/>
        </p:spPr>
        <p:txBody>
          <a:bodyPr wrap="square">
            <a:spAutoFit/>
          </a:bodyPr>
          <a:lstStyle/>
          <a:p>
            <a:r>
              <a:rPr lang="en-GB" dirty="0"/>
              <a:t>The historical presence of Syrians in Britain dates to Roman times, when Syrians were part of the Roman auxiliary forces which helped to establish and to build the province of Britannia.</a:t>
            </a:r>
          </a:p>
          <a:p>
            <a:endParaRPr lang="en-GB" dirty="0"/>
          </a:p>
          <a:p>
            <a:r>
              <a:rPr lang="en-GB" dirty="0"/>
              <a:t>In the body of Roman inscriptions from Britain, there are numerous examples of individuals who self-identify as Syrians by nationality.</a:t>
            </a:r>
          </a:p>
          <a:p>
            <a:endParaRPr lang="en-GB" dirty="0"/>
          </a:p>
          <a:p>
            <a:r>
              <a:rPr lang="en-GB" dirty="0"/>
              <a:t> The single most remarkable instance is attested on a lavish (and undoubtedly expensive) memorial that was discovered at Arbeia (South Shields), by the Eastern end of Hadrian’s wall.</a:t>
            </a:r>
          </a:p>
        </p:txBody>
      </p:sp>
    </p:spTree>
    <p:extLst>
      <p:ext uri="{BB962C8B-B14F-4D97-AF65-F5344CB8AC3E}">
        <p14:creationId xmlns:p14="http://schemas.microsoft.com/office/powerpoint/2010/main" val="1460800604"/>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2">
            <a:extLst>
              <a:ext uri="{FF2B5EF4-FFF2-40B4-BE49-F238E27FC236}">
                <a16:creationId xmlns:a16="http://schemas.microsoft.com/office/drawing/2014/main" id="{B6803F4F-E344-4BCB-AC75-5AEA95F3CF99}"/>
              </a:ext>
            </a:extLst>
          </p:cNvPr>
          <p:cNvSpPr>
            <a:spLocks noChangeArrowheads="1"/>
          </p:cNvSpPr>
          <p:nvPr/>
        </p:nvSpPr>
        <p:spPr bwMode="auto">
          <a:xfrm>
            <a:off x="1113927" y="700777"/>
            <a:ext cx="4800600" cy="132556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kern="1200" cap="none" normalizeH="0" baseline="0" dirty="0">
                <a:ln>
                  <a:noFill/>
                </a:ln>
                <a:solidFill>
                  <a:schemeClr val="bg1"/>
                </a:solidFill>
                <a:effectLst/>
                <a:latin typeface="+mj-lt"/>
                <a:ea typeface="+mj-ea"/>
                <a:cs typeface="+mj-cs"/>
              </a:rPr>
              <a:t>Barathes from Palmyra</a:t>
            </a:r>
          </a:p>
          <a:p>
            <a:pPr marL="0" marR="0" lvl="0" indent="0" fontAlgn="base">
              <a:lnSpc>
                <a:spcPct val="90000"/>
              </a:lnSpc>
              <a:spcBef>
                <a:spcPct val="0"/>
              </a:spcBef>
              <a:spcAft>
                <a:spcPts val="600"/>
              </a:spcAft>
              <a:buClrTx/>
              <a:buSzTx/>
              <a:tabLst/>
            </a:pPr>
            <a:endParaRPr kumimoji="0" lang="en-US" altLang="en-US" sz="2800" b="1" i="0" u="none" strike="noStrike" kern="1200" cap="none" normalizeH="0" baseline="0" dirty="0">
              <a:ln>
                <a:noFill/>
              </a:ln>
              <a:solidFill>
                <a:schemeClr val="bg1"/>
              </a:solidFill>
              <a:effectLst/>
              <a:latin typeface="+mj-lt"/>
              <a:ea typeface="+mj-ea"/>
              <a:cs typeface="+mj-cs"/>
            </a:endParaRPr>
          </a:p>
        </p:txBody>
      </p:sp>
      <p:cxnSp>
        <p:nvCxnSpPr>
          <p:cNvPr id="72" name="Straight Connector 71">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145" name="Picture 4">
            <a:extLst>
              <a:ext uri="{FF2B5EF4-FFF2-40B4-BE49-F238E27FC236}">
                <a16:creationId xmlns:a16="http://schemas.microsoft.com/office/drawing/2014/main" id="{13C4221A-397A-432F-AAA9-16F7A194236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957175" y="-6"/>
            <a:ext cx="4234814" cy="6857999"/>
          </a:xfrm>
          <a:prstGeom prst="rect">
            <a:avLst/>
          </a:prstGeom>
          <a:noFill/>
          <a:extLst>
            <a:ext uri="{909E8E84-426E-40DD-AFC4-6F175D3DCCD1}">
              <a14:hiddenFill xmlns:a14="http://schemas.microsoft.com/office/drawing/2010/main">
                <a:solidFill>
                  <a:srgbClr val="FFFFFF"/>
                </a:solidFill>
              </a14:hiddenFill>
            </a:ext>
          </a:extLst>
        </p:spPr>
      </p:pic>
      <p:cxnSp>
        <p:nvCxnSpPr>
          <p:cNvPr id="74" name="Straight Connector 73">
            <a:extLst>
              <a:ext uri="{FF2B5EF4-FFF2-40B4-BE49-F238E27FC236}">
                <a16:creationId xmlns:a16="http://schemas.microsoft.com/office/drawing/2014/main" id="{B7188D9B-1674-419B-A379-D1632A7EC3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7ECA7C8-5BCB-4109-BC09-44771652E6B0}"/>
              </a:ext>
            </a:extLst>
          </p:cNvPr>
          <p:cNvSpPr txBox="1"/>
          <p:nvPr/>
        </p:nvSpPr>
        <p:spPr>
          <a:xfrm>
            <a:off x="749114" y="2217757"/>
            <a:ext cx="6096000" cy="4247317"/>
          </a:xfrm>
          <a:prstGeom prst="rect">
            <a:avLst/>
          </a:prstGeom>
          <a:noFill/>
        </p:spPr>
        <p:txBody>
          <a:bodyPr wrap="square">
            <a:spAutoFit/>
          </a:bodyPr>
          <a:lstStyle/>
          <a:p>
            <a:r>
              <a:rPr lang="en-GB" dirty="0">
                <a:solidFill>
                  <a:schemeClr val="bg1"/>
                </a:solidFill>
              </a:rPr>
              <a:t>The tombstone of Regina (date uncertain but possibly second century AD) consists of a sculpture, and two inscriptions.</a:t>
            </a:r>
          </a:p>
          <a:p>
            <a:endParaRPr lang="en-GB" dirty="0">
              <a:solidFill>
                <a:schemeClr val="bg1"/>
              </a:solidFill>
            </a:endParaRPr>
          </a:p>
          <a:p>
            <a:r>
              <a:rPr lang="en-GB" dirty="0">
                <a:solidFill>
                  <a:schemeClr val="bg1"/>
                </a:solidFill>
              </a:rPr>
              <a:t>The ‘main’ (as in: ‘bigger, framed’) inscription is written in Latin and reads as follows:</a:t>
            </a:r>
          </a:p>
          <a:p>
            <a:endParaRPr lang="en-GB" dirty="0">
              <a:solidFill>
                <a:schemeClr val="bg1"/>
              </a:solidFill>
            </a:endParaRPr>
          </a:p>
          <a:p>
            <a:pPr lvl="1"/>
            <a:r>
              <a:rPr lang="en-GB" dirty="0">
                <a:solidFill>
                  <a:schemeClr val="bg1"/>
                </a:solidFill>
              </a:rPr>
              <a:t>D(is) M(</a:t>
            </a:r>
            <a:r>
              <a:rPr lang="en-GB" dirty="0" err="1">
                <a:solidFill>
                  <a:schemeClr val="bg1"/>
                </a:solidFill>
              </a:rPr>
              <a:t>anibus</a:t>
            </a:r>
            <a:r>
              <a:rPr lang="en-GB" dirty="0">
                <a:solidFill>
                  <a:schemeClr val="bg1"/>
                </a:solidFill>
              </a:rPr>
              <a:t>). Regina(m) </a:t>
            </a:r>
            <a:r>
              <a:rPr lang="en-GB" dirty="0" err="1">
                <a:solidFill>
                  <a:schemeClr val="bg1"/>
                </a:solidFill>
              </a:rPr>
              <a:t>liberta</a:t>
            </a:r>
            <a:r>
              <a:rPr lang="en-GB" dirty="0">
                <a:solidFill>
                  <a:schemeClr val="bg1"/>
                </a:solidFill>
              </a:rPr>
              <a:t>(m) et </a:t>
            </a:r>
            <a:r>
              <a:rPr lang="en-GB" dirty="0" err="1">
                <a:solidFill>
                  <a:schemeClr val="bg1"/>
                </a:solidFill>
              </a:rPr>
              <a:t>coniuge</a:t>
            </a:r>
            <a:r>
              <a:rPr lang="en-GB" dirty="0">
                <a:solidFill>
                  <a:schemeClr val="bg1"/>
                </a:solidFill>
              </a:rPr>
              <a:t>(m)</a:t>
            </a:r>
          </a:p>
          <a:p>
            <a:pPr lvl="1"/>
            <a:r>
              <a:rPr lang="en-GB" dirty="0">
                <a:solidFill>
                  <a:schemeClr val="bg1"/>
                </a:solidFill>
              </a:rPr>
              <a:t>Barat(h)es </a:t>
            </a:r>
            <a:r>
              <a:rPr lang="en-GB" dirty="0" err="1">
                <a:solidFill>
                  <a:schemeClr val="bg1"/>
                </a:solidFill>
              </a:rPr>
              <a:t>Palmyrenus</a:t>
            </a:r>
            <a:r>
              <a:rPr lang="en-GB" dirty="0">
                <a:solidFill>
                  <a:schemeClr val="bg1"/>
                </a:solidFill>
              </a:rPr>
              <a:t> </a:t>
            </a:r>
            <a:r>
              <a:rPr lang="en-GB" dirty="0" err="1">
                <a:solidFill>
                  <a:schemeClr val="bg1"/>
                </a:solidFill>
              </a:rPr>
              <a:t>natione</a:t>
            </a:r>
            <a:endParaRPr lang="en-GB" dirty="0">
              <a:solidFill>
                <a:schemeClr val="bg1"/>
              </a:solidFill>
            </a:endParaRPr>
          </a:p>
          <a:p>
            <a:pPr lvl="1"/>
            <a:r>
              <a:rPr lang="en-GB" dirty="0" err="1">
                <a:solidFill>
                  <a:schemeClr val="bg1"/>
                </a:solidFill>
              </a:rPr>
              <a:t>Catvallauna</a:t>
            </a:r>
            <a:r>
              <a:rPr lang="en-GB" dirty="0">
                <a:solidFill>
                  <a:schemeClr val="bg1"/>
                </a:solidFill>
              </a:rPr>
              <a:t>(m) an(</a:t>
            </a:r>
            <a:r>
              <a:rPr lang="en-GB" dirty="0" err="1">
                <a:solidFill>
                  <a:schemeClr val="bg1"/>
                </a:solidFill>
              </a:rPr>
              <a:t>norum</a:t>
            </a:r>
            <a:r>
              <a:rPr lang="en-GB" dirty="0">
                <a:solidFill>
                  <a:schemeClr val="bg1"/>
                </a:solidFill>
              </a:rPr>
              <a:t>) XXX.</a:t>
            </a:r>
          </a:p>
          <a:p>
            <a:endParaRPr lang="en-GB" dirty="0">
              <a:solidFill>
                <a:schemeClr val="bg1"/>
              </a:solidFill>
            </a:endParaRPr>
          </a:p>
          <a:p>
            <a:r>
              <a:rPr lang="en-GB" dirty="0">
                <a:solidFill>
                  <a:schemeClr val="bg1"/>
                </a:solidFill>
              </a:rPr>
              <a:t>In English:</a:t>
            </a:r>
          </a:p>
          <a:p>
            <a:endParaRPr lang="en-GB" dirty="0">
              <a:solidFill>
                <a:schemeClr val="bg1"/>
              </a:solidFill>
            </a:endParaRPr>
          </a:p>
          <a:p>
            <a:r>
              <a:rPr lang="en-GB" dirty="0">
                <a:solidFill>
                  <a:schemeClr val="bg1"/>
                </a:solidFill>
              </a:rPr>
              <a:t>To the Spirits of the Departed. Barathes of Palmyra (sc. buries here/set this up). Regina, a freedwoman and his wife, a Catuvellaunian by origin, aged 30.</a:t>
            </a:r>
          </a:p>
        </p:txBody>
      </p:sp>
    </p:spTree>
    <p:extLst>
      <p:ext uri="{BB962C8B-B14F-4D97-AF65-F5344CB8AC3E}">
        <p14:creationId xmlns:p14="http://schemas.microsoft.com/office/powerpoint/2010/main" val="2028360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C7025-1359-414D-9BAA-3BF937BAAA9D}"/>
              </a:ext>
            </a:extLst>
          </p:cNvPr>
          <p:cNvSpPr>
            <a:spLocks noGrp="1"/>
          </p:cNvSpPr>
          <p:nvPr>
            <p:ph type="title"/>
          </p:nvPr>
        </p:nvSpPr>
        <p:spPr>
          <a:xfrm>
            <a:off x="4103914" y="4909242"/>
            <a:ext cx="4391024" cy="1907884"/>
          </a:xfrm>
        </p:spPr>
        <p:txBody>
          <a:bodyPr anchor="t">
            <a:normAutofit/>
          </a:bodyPr>
          <a:lstStyle/>
          <a:p>
            <a:pPr algn="ctr"/>
            <a:r>
              <a:rPr lang="en-GB" sz="4000" dirty="0"/>
              <a:t>The inscription</a:t>
            </a:r>
            <a:br>
              <a:rPr lang="en-GB" sz="4000" dirty="0"/>
            </a:br>
            <a:br>
              <a:rPr lang="en-GB" sz="4000" dirty="0"/>
            </a:br>
            <a:r>
              <a:rPr lang="en-GB" sz="2200" dirty="0"/>
              <a:t>Latin above, Palmyrene below</a:t>
            </a:r>
          </a:p>
        </p:txBody>
      </p:sp>
      <p:pic>
        <p:nvPicPr>
          <p:cNvPr id="4104" name="Picture 8" descr="&lt;em&gt;RIB&lt;/em&gt; 1065 - Drawn by R.G.C., 1936.">
            <a:extLst>
              <a:ext uri="{FF2B5EF4-FFF2-40B4-BE49-F238E27FC236}">
                <a16:creationId xmlns:a16="http://schemas.microsoft.com/office/drawing/2014/main" id="{461E314F-75F4-4FCF-AC3D-7E9C4119DD5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48" b="-2"/>
          <a:stretch/>
        </p:blipFill>
        <p:spPr bwMode="auto">
          <a:xfrm>
            <a:off x="0" y="1431587"/>
            <a:ext cx="12191980" cy="3418853"/>
          </a:xfrm>
          <a:custGeom>
            <a:avLst/>
            <a:gdLst/>
            <a:ahLst/>
            <a:cxnLst/>
            <a:rect l="l" t="t" r="r" b="b"/>
            <a:pathLst>
              <a:path w="12192000" h="3418853">
                <a:moveTo>
                  <a:pt x="0" y="0"/>
                </a:moveTo>
                <a:lnTo>
                  <a:pt x="12192000" y="0"/>
                </a:lnTo>
                <a:lnTo>
                  <a:pt x="12192000" y="227978"/>
                </a:lnTo>
                <a:lnTo>
                  <a:pt x="12192000" y="2065168"/>
                </a:lnTo>
                <a:lnTo>
                  <a:pt x="12192000" y="3342653"/>
                </a:lnTo>
                <a:lnTo>
                  <a:pt x="9439275" y="3418853"/>
                </a:lnTo>
                <a:lnTo>
                  <a:pt x="5572127" y="3171203"/>
                </a:lnTo>
                <a:lnTo>
                  <a:pt x="0" y="3342653"/>
                </a:lnTo>
                <a:lnTo>
                  <a:pt x="0" y="2065168"/>
                </a:lnTo>
                <a:lnTo>
                  <a:pt x="0" y="227978"/>
                </a:lnTo>
                <a:close/>
              </a:path>
            </a:pathLst>
          </a:cu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84A427A9-85D1-48B1-B6CC-84DC9CD31759}"/>
              </a:ext>
            </a:extLst>
          </p:cNvPr>
          <p:cNvSpPr txBox="1"/>
          <p:nvPr/>
        </p:nvSpPr>
        <p:spPr>
          <a:xfrm>
            <a:off x="10712682" y="3716986"/>
            <a:ext cx="1674728" cy="276999"/>
          </a:xfrm>
          <a:prstGeom prst="rect">
            <a:avLst/>
          </a:prstGeom>
          <a:noFill/>
        </p:spPr>
        <p:txBody>
          <a:bodyPr wrap="square">
            <a:spAutoFit/>
          </a:bodyPr>
          <a:lstStyle/>
          <a:p>
            <a:pPr marL="457200" lvl="1" indent="0">
              <a:spcAft>
                <a:spcPts val="600"/>
              </a:spcAft>
              <a:buNone/>
            </a:pPr>
            <a:r>
              <a:rPr lang="en-GB" sz="1200" b="0" i="1" dirty="0">
                <a:solidFill>
                  <a:schemeClr val="bg1"/>
                </a:solidFill>
                <a:effectLst/>
              </a:rPr>
              <a:t>RIB</a:t>
            </a:r>
            <a:r>
              <a:rPr lang="en-GB" sz="1200" b="0" i="0" dirty="0">
                <a:solidFill>
                  <a:schemeClr val="bg1"/>
                </a:solidFill>
                <a:effectLst/>
              </a:rPr>
              <a:t> 1065</a:t>
            </a:r>
            <a:endParaRPr lang="en-GB" sz="1200">
              <a:solidFill>
                <a:schemeClr val="bg1"/>
              </a:solidFill>
            </a:endParaRPr>
          </a:p>
        </p:txBody>
      </p:sp>
    </p:spTree>
    <p:extLst>
      <p:ext uri="{BB962C8B-B14F-4D97-AF65-F5344CB8AC3E}">
        <p14:creationId xmlns:p14="http://schemas.microsoft.com/office/powerpoint/2010/main" val="4078780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sky, ground&#10;&#10;Description automatically generated">
            <a:extLst>
              <a:ext uri="{FF2B5EF4-FFF2-40B4-BE49-F238E27FC236}">
                <a16:creationId xmlns:a16="http://schemas.microsoft.com/office/drawing/2014/main" id="{9B952A1C-E975-41AA-9823-7A5AE6CDA99D}"/>
              </a:ext>
            </a:extLst>
          </p:cNvPr>
          <p:cNvPicPr>
            <a:picLocks noChangeAspect="1"/>
          </p:cNvPicPr>
          <p:nvPr/>
        </p:nvPicPr>
        <p:blipFill rotWithShape="1">
          <a:blip r:embed="rId2">
            <a:extLst>
              <a:ext uri="{28A0092B-C50C-407E-A947-70E740481C1C}">
                <a14:useLocalDpi xmlns:a14="http://schemas.microsoft.com/office/drawing/2010/main" val="0"/>
              </a:ext>
            </a:extLst>
          </a:blip>
          <a:srcRect t="4444" b="4593"/>
          <a:stretch/>
        </p:blipFill>
        <p:spPr>
          <a:xfrm>
            <a:off x="0" y="0"/>
            <a:ext cx="12192000" cy="6858000"/>
          </a:xfrm>
          <a:prstGeom prst="rect">
            <a:avLst/>
          </a:prstGeom>
        </p:spPr>
      </p:pic>
      <p:sp>
        <p:nvSpPr>
          <p:cNvPr id="4" name="TextBox 3">
            <a:extLst>
              <a:ext uri="{FF2B5EF4-FFF2-40B4-BE49-F238E27FC236}">
                <a16:creationId xmlns:a16="http://schemas.microsoft.com/office/drawing/2014/main" id="{2A3F0B17-1A10-4277-87F3-C9CC40D67DD2}"/>
              </a:ext>
            </a:extLst>
          </p:cNvPr>
          <p:cNvSpPr txBox="1"/>
          <p:nvPr/>
        </p:nvSpPr>
        <p:spPr>
          <a:xfrm>
            <a:off x="1524000" y="6023428"/>
            <a:ext cx="9593524" cy="461665"/>
          </a:xfrm>
          <a:prstGeom prst="rect">
            <a:avLst/>
          </a:prstGeom>
          <a:noFill/>
        </p:spPr>
        <p:txBody>
          <a:bodyPr wrap="none" rtlCol="0">
            <a:spAutoFit/>
          </a:bodyPr>
          <a:lstStyle/>
          <a:p>
            <a:r>
              <a:rPr lang="en-GB" sz="2400" dirty="0">
                <a:solidFill>
                  <a:schemeClr val="bg1"/>
                </a:solidFill>
              </a:rPr>
              <a:t>Ruins of the city of Palmyra in modern Syria (taken by Dr Paul Grigsby 2002)</a:t>
            </a:r>
          </a:p>
        </p:txBody>
      </p:sp>
    </p:spTree>
    <p:extLst>
      <p:ext uri="{BB962C8B-B14F-4D97-AF65-F5344CB8AC3E}">
        <p14:creationId xmlns:p14="http://schemas.microsoft.com/office/powerpoint/2010/main" val="3641572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7" descr="A group of people in clothing&#10;&#10;Description automatically generated with low confidence">
            <a:extLst>
              <a:ext uri="{FF2B5EF4-FFF2-40B4-BE49-F238E27FC236}">
                <a16:creationId xmlns:a16="http://schemas.microsoft.com/office/drawing/2014/main" id="{4D038E6C-5CBD-40E3-B6E1-B94AFF83E0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010" t="9091" r="21354"/>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2">
            <a:extLst>
              <a:ext uri="{FF2B5EF4-FFF2-40B4-BE49-F238E27FC236}">
                <a16:creationId xmlns:a16="http://schemas.microsoft.com/office/drawing/2014/main" id="{C84EECBA-D2A1-40B0-A6B2-B81057F18324}"/>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Introduction</a:t>
            </a:r>
            <a:endParaRPr kumimoji="0" lang="en-US" altLang="en-US" sz="28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08C3B8E0-5169-428B-8EC0-883749DF9CBE}"/>
              </a:ext>
            </a:extLst>
          </p:cNvPr>
          <p:cNvSpPr txBox="1"/>
          <p:nvPr/>
        </p:nvSpPr>
        <p:spPr>
          <a:xfrm>
            <a:off x="424815" y="2558717"/>
            <a:ext cx="5438956" cy="3970318"/>
          </a:xfrm>
          <a:prstGeom prst="rect">
            <a:avLst/>
          </a:prstGeom>
          <a:noFill/>
        </p:spPr>
        <p:txBody>
          <a:bodyPr wrap="square">
            <a:spAutoFit/>
          </a:bodyPr>
          <a:lstStyle/>
          <a:p>
            <a:r>
              <a:rPr lang="en-GB" dirty="0"/>
              <a:t>A few years ago, in 2016, a BBC created animation on Roman Britain caused some controversy through its depiction of a typical Romano-British family as shown here.</a:t>
            </a:r>
          </a:p>
          <a:p>
            <a:endParaRPr lang="en-GB" dirty="0"/>
          </a:p>
          <a:p>
            <a:r>
              <a:rPr lang="en-GB" dirty="0"/>
              <a:t>The depiction of a racially mixed family group had some commentators up in arms. And yet evidence suggests that the scene was a perfectly plausible one for Roman Britain and in fact allows us to open up a very interesting discussion about the diverse make up of the Romans who found themselves on these shores. </a:t>
            </a:r>
          </a:p>
          <a:p>
            <a:endParaRPr lang="en-GB" dirty="0"/>
          </a:p>
          <a:p>
            <a:r>
              <a:rPr lang="en-GB" dirty="0"/>
              <a:t>Who were they are where did they come from? And what evidence do we have?</a:t>
            </a:r>
          </a:p>
        </p:txBody>
      </p:sp>
    </p:spTree>
    <p:extLst>
      <p:ext uri="{BB962C8B-B14F-4D97-AF65-F5344CB8AC3E}">
        <p14:creationId xmlns:p14="http://schemas.microsoft.com/office/powerpoint/2010/main" val="2194207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1" name="Picture 4">
            <a:extLst>
              <a:ext uri="{FF2B5EF4-FFF2-40B4-BE49-F238E27FC236}">
                <a16:creationId xmlns:a16="http://schemas.microsoft.com/office/drawing/2014/main" id="{76F7077E-7DA9-4646-A6B6-2422624D9D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295" r="9090" b="41298"/>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71EA1DB0-ECBC-4FD4-BDAC-D233AEEEA5E0}"/>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Barathes and Regina </a:t>
            </a:r>
            <a:endParaRPr kumimoji="0" lang="en-US" altLang="en-US" sz="28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A74FB1C-A7ED-4F7B-A065-9380A2DC2BD6}"/>
              </a:ext>
            </a:extLst>
          </p:cNvPr>
          <p:cNvSpPr txBox="1"/>
          <p:nvPr/>
        </p:nvSpPr>
        <p:spPr>
          <a:xfrm>
            <a:off x="270996" y="2530601"/>
            <a:ext cx="4607306" cy="3416320"/>
          </a:xfrm>
          <a:prstGeom prst="rect">
            <a:avLst/>
          </a:prstGeom>
          <a:noFill/>
        </p:spPr>
        <p:txBody>
          <a:bodyPr wrap="square">
            <a:spAutoFit/>
          </a:bodyPr>
          <a:lstStyle/>
          <a:p>
            <a:r>
              <a:rPr lang="en-GB" dirty="0"/>
              <a:t>How did Regina end up at Hadrian’s wall? </a:t>
            </a:r>
          </a:p>
          <a:p>
            <a:endParaRPr lang="en-GB" dirty="0"/>
          </a:p>
          <a:p>
            <a:r>
              <a:rPr lang="en-GB" dirty="0"/>
              <a:t>Sold into slavery through some mischance – financial or military – she found herself in Barathes possession. Yet her name Regina (‘queen’) is Latin and was perhaps bestowed during her enslavement.</a:t>
            </a:r>
          </a:p>
          <a:p>
            <a:endParaRPr lang="en-GB" dirty="0"/>
          </a:p>
          <a:p>
            <a:r>
              <a:rPr lang="en-GB" dirty="0"/>
              <a:t>Regina may not have been a queen in real life (although we cannot rule that out) , but Barathes certainly presents her as regal in the garments and posture of a lady from Palmyra.</a:t>
            </a:r>
          </a:p>
        </p:txBody>
      </p:sp>
    </p:spTree>
    <p:extLst>
      <p:ext uri="{BB962C8B-B14F-4D97-AF65-F5344CB8AC3E}">
        <p14:creationId xmlns:p14="http://schemas.microsoft.com/office/powerpoint/2010/main" val="4227921931"/>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1" name="Picture 4">
            <a:extLst>
              <a:ext uri="{FF2B5EF4-FFF2-40B4-BE49-F238E27FC236}">
                <a16:creationId xmlns:a16="http://schemas.microsoft.com/office/drawing/2014/main" id="{76F7077E-7DA9-4646-A6B6-2422624D9D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295" r="9090" b="41298"/>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71EA1DB0-ECBC-4FD4-BDAC-D233AEEEA5E0}"/>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Barathes and Regina </a:t>
            </a:r>
            <a:endParaRPr kumimoji="0" lang="en-US" altLang="en-US" sz="28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A74FB1C-A7ED-4F7B-A065-9380A2DC2BD6}"/>
              </a:ext>
            </a:extLst>
          </p:cNvPr>
          <p:cNvSpPr txBox="1"/>
          <p:nvPr/>
        </p:nvSpPr>
        <p:spPr>
          <a:xfrm>
            <a:off x="270996" y="2530601"/>
            <a:ext cx="4607306" cy="3970318"/>
          </a:xfrm>
          <a:prstGeom prst="rect">
            <a:avLst/>
          </a:prstGeom>
          <a:noFill/>
        </p:spPr>
        <p:txBody>
          <a:bodyPr wrap="square">
            <a:spAutoFit/>
          </a:bodyPr>
          <a:lstStyle/>
          <a:p>
            <a:endParaRPr lang="en-GB" dirty="0"/>
          </a:p>
          <a:p>
            <a:r>
              <a:rPr lang="en-GB" dirty="0"/>
              <a:t>It seems from the evidence that Barathes, the Syrian in Roman Britain, acquired, freed, and married this girl from Britain, whose life had taken a bad turn – becoming a slave, perhaps as a result of Roman campaigns.</a:t>
            </a:r>
          </a:p>
          <a:p>
            <a:endParaRPr lang="en-GB" dirty="0"/>
          </a:p>
          <a:p>
            <a:r>
              <a:rPr lang="en-GB" dirty="0"/>
              <a:t>Barathes, as the tombstone suggests, gave her dignity, safety, and made her his queen, not only in name.</a:t>
            </a:r>
          </a:p>
          <a:p>
            <a:endParaRPr lang="en-GB" dirty="0"/>
          </a:p>
          <a:p>
            <a:r>
              <a:rPr lang="en-GB" dirty="0"/>
              <a:t>An eventful and short life, dead at only 30.</a:t>
            </a:r>
          </a:p>
          <a:p>
            <a:endParaRPr lang="en-GB" dirty="0"/>
          </a:p>
          <a:p>
            <a:endParaRPr lang="en-GB" dirty="0"/>
          </a:p>
        </p:txBody>
      </p:sp>
    </p:spTree>
    <p:extLst>
      <p:ext uri="{BB962C8B-B14F-4D97-AF65-F5344CB8AC3E}">
        <p14:creationId xmlns:p14="http://schemas.microsoft.com/office/powerpoint/2010/main" val="249746706"/>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Rectangle 2">
            <a:extLst>
              <a:ext uri="{FF2B5EF4-FFF2-40B4-BE49-F238E27FC236}">
                <a16:creationId xmlns:a16="http://schemas.microsoft.com/office/drawing/2014/main" id="{945E7D79-98FE-4FB8-97C6-845A9B32C9D7}"/>
              </a:ext>
            </a:extLst>
          </p:cNvPr>
          <p:cNvSpPr>
            <a:spLocks noChangeArrowheads="1"/>
          </p:cNvSpPr>
          <p:nvPr/>
        </p:nvSpPr>
        <p:spPr bwMode="auto">
          <a:xfrm>
            <a:off x="838200" y="448721"/>
            <a:ext cx="4707671" cy="12256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solidFill>
                  <a:schemeClr val="bg1"/>
                </a:solidFill>
                <a:effectLst/>
                <a:latin typeface="+mj-lt"/>
                <a:ea typeface="+mj-ea"/>
                <a:cs typeface="+mj-cs"/>
              </a:rPr>
              <a:t>Barathes again?</a:t>
            </a:r>
          </a:p>
          <a:p>
            <a:pPr marL="0" marR="0" lvl="0" indent="0" fontAlgn="base">
              <a:lnSpc>
                <a:spcPct val="90000"/>
              </a:lnSpc>
              <a:spcBef>
                <a:spcPct val="0"/>
              </a:spcBef>
              <a:spcAft>
                <a:spcPts val="600"/>
              </a:spcAft>
              <a:buClrTx/>
              <a:buSzTx/>
              <a:tabLst/>
            </a:pPr>
            <a:endParaRPr kumimoji="0" lang="en-US" altLang="en-US" sz="2800" b="1" i="0" u="none" strike="noStrike" cap="none" normalizeH="0" baseline="0" dirty="0">
              <a:ln>
                <a:noFill/>
              </a:ln>
              <a:solidFill>
                <a:schemeClr val="bg1"/>
              </a:solidFill>
              <a:effectLst/>
              <a:latin typeface="+mj-lt"/>
              <a:ea typeface="+mj-ea"/>
              <a:cs typeface="+mj-cs"/>
            </a:endParaRPr>
          </a:p>
        </p:txBody>
      </p:sp>
      <p:cxnSp>
        <p:nvCxnSpPr>
          <p:cNvPr id="72" name="Straight Connector 7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169" name="Picture 3">
            <a:extLst>
              <a:ext uri="{FF2B5EF4-FFF2-40B4-BE49-F238E27FC236}">
                <a16:creationId xmlns:a16="http://schemas.microsoft.com/office/drawing/2014/main" id="{9C17E74E-E04A-4664-AB2E-CB078D814B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908" r="9232" b="-1"/>
          <a:stretch/>
        </p:blipFill>
        <p:spPr bwMode="auto">
          <a:xfrm>
            <a:off x="6525453" y="10"/>
            <a:ext cx="5666547" cy="685799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E6511A3-B49A-4621-8F45-912A36AE78D6}"/>
              </a:ext>
            </a:extLst>
          </p:cNvPr>
          <p:cNvSpPr txBox="1"/>
          <p:nvPr/>
        </p:nvSpPr>
        <p:spPr>
          <a:xfrm>
            <a:off x="447825" y="1791095"/>
            <a:ext cx="5486400" cy="3970318"/>
          </a:xfrm>
          <a:prstGeom prst="rect">
            <a:avLst/>
          </a:prstGeom>
          <a:noFill/>
        </p:spPr>
        <p:txBody>
          <a:bodyPr wrap="square">
            <a:spAutoFit/>
          </a:bodyPr>
          <a:lstStyle/>
          <a:p>
            <a:r>
              <a:rPr lang="en-GB" dirty="0">
                <a:solidFill>
                  <a:schemeClr val="bg1"/>
                </a:solidFill>
              </a:rPr>
              <a:t>Another inscription from Hadrian’s wall, discovered at the Roman fort of Coria(Corbridge) just over 25 miles away from Regina’s tombstone, mentions another citizen of Palmyra. </a:t>
            </a:r>
          </a:p>
          <a:p>
            <a:endParaRPr lang="en-GB" dirty="0">
              <a:solidFill>
                <a:schemeClr val="bg1"/>
              </a:solidFill>
            </a:endParaRPr>
          </a:p>
          <a:p>
            <a:r>
              <a:rPr lang="en-GB" dirty="0">
                <a:solidFill>
                  <a:schemeClr val="bg1"/>
                </a:solidFill>
              </a:rPr>
              <a:t>Due to its fragmentation, the stone does not exhibit the name in full – all that survives is the second half of it: </a:t>
            </a:r>
          </a:p>
          <a:p>
            <a:endParaRPr lang="en-GB" dirty="0">
              <a:solidFill>
                <a:schemeClr val="bg1"/>
              </a:solidFill>
            </a:endParaRPr>
          </a:p>
          <a:p>
            <a:pPr lvl="2"/>
            <a:r>
              <a:rPr lang="en-GB" dirty="0">
                <a:solidFill>
                  <a:schemeClr val="bg1"/>
                </a:solidFill>
              </a:rPr>
              <a:t>[- – -]</a:t>
            </a:r>
            <a:r>
              <a:rPr lang="en-GB" dirty="0" err="1">
                <a:solidFill>
                  <a:schemeClr val="bg1"/>
                </a:solidFill>
              </a:rPr>
              <a:t>rathes</a:t>
            </a:r>
            <a:endParaRPr lang="en-GB" dirty="0">
              <a:solidFill>
                <a:schemeClr val="bg1"/>
              </a:solidFill>
            </a:endParaRPr>
          </a:p>
          <a:p>
            <a:pPr lvl="2"/>
            <a:endParaRPr lang="en-GB" dirty="0">
              <a:solidFill>
                <a:schemeClr val="bg1"/>
              </a:solidFill>
            </a:endParaRPr>
          </a:p>
          <a:p>
            <a:r>
              <a:rPr lang="en-GB" dirty="0">
                <a:solidFill>
                  <a:schemeClr val="bg1"/>
                </a:solidFill>
              </a:rPr>
              <a:t>Could this read Barathes, even the same Barathes of the inscription above? Barathes is not an uncommon name in Palmyrene nomenclature, but how many Barathes will have been at Hadrian’s wall at the time…?</a:t>
            </a:r>
          </a:p>
        </p:txBody>
      </p:sp>
    </p:spTree>
    <p:extLst>
      <p:ext uri="{BB962C8B-B14F-4D97-AF65-F5344CB8AC3E}">
        <p14:creationId xmlns:p14="http://schemas.microsoft.com/office/powerpoint/2010/main" val="722883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Rectangle 2">
            <a:extLst>
              <a:ext uri="{FF2B5EF4-FFF2-40B4-BE49-F238E27FC236}">
                <a16:creationId xmlns:a16="http://schemas.microsoft.com/office/drawing/2014/main" id="{945E7D79-98FE-4FB8-97C6-845A9B32C9D7}"/>
              </a:ext>
            </a:extLst>
          </p:cNvPr>
          <p:cNvSpPr>
            <a:spLocks noChangeArrowheads="1"/>
          </p:cNvSpPr>
          <p:nvPr/>
        </p:nvSpPr>
        <p:spPr bwMode="auto">
          <a:xfrm>
            <a:off x="838200" y="448721"/>
            <a:ext cx="4707671" cy="12256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solidFill>
                  <a:schemeClr val="bg1"/>
                </a:solidFill>
                <a:effectLst/>
                <a:latin typeface="+mj-lt"/>
                <a:ea typeface="+mj-ea"/>
                <a:cs typeface="+mj-cs"/>
              </a:rPr>
              <a:t>Barathes again?</a:t>
            </a:r>
          </a:p>
          <a:p>
            <a:pPr marL="0" marR="0" lvl="0" indent="0" fontAlgn="base">
              <a:lnSpc>
                <a:spcPct val="90000"/>
              </a:lnSpc>
              <a:spcBef>
                <a:spcPct val="0"/>
              </a:spcBef>
              <a:spcAft>
                <a:spcPts val="600"/>
              </a:spcAft>
              <a:buClrTx/>
              <a:buSzTx/>
              <a:tabLst/>
            </a:pPr>
            <a:endParaRPr kumimoji="0" lang="en-US" altLang="en-US" sz="2800" b="1" i="0" u="none" strike="noStrike" cap="none" normalizeH="0" baseline="0" dirty="0">
              <a:ln>
                <a:noFill/>
              </a:ln>
              <a:solidFill>
                <a:schemeClr val="bg1"/>
              </a:solidFill>
              <a:effectLst/>
              <a:latin typeface="+mj-lt"/>
              <a:ea typeface="+mj-ea"/>
              <a:cs typeface="+mj-cs"/>
            </a:endParaRPr>
          </a:p>
        </p:txBody>
      </p:sp>
      <p:cxnSp>
        <p:nvCxnSpPr>
          <p:cNvPr id="72" name="Straight Connector 7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169" name="Picture 3">
            <a:extLst>
              <a:ext uri="{FF2B5EF4-FFF2-40B4-BE49-F238E27FC236}">
                <a16:creationId xmlns:a16="http://schemas.microsoft.com/office/drawing/2014/main" id="{9C17E74E-E04A-4664-AB2E-CB078D814B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908" r="9232" b="-1"/>
          <a:stretch/>
        </p:blipFill>
        <p:spPr bwMode="auto">
          <a:xfrm>
            <a:off x="6525453" y="10"/>
            <a:ext cx="5666547" cy="685799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E6511A3-B49A-4621-8F45-912A36AE78D6}"/>
              </a:ext>
            </a:extLst>
          </p:cNvPr>
          <p:cNvSpPr txBox="1"/>
          <p:nvPr/>
        </p:nvSpPr>
        <p:spPr>
          <a:xfrm>
            <a:off x="447825" y="2020554"/>
            <a:ext cx="5486400" cy="3139321"/>
          </a:xfrm>
          <a:prstGeom prst="rect">
            <a:avLst/>
          </a:prstGeom>
          <a:noFill/>
        </p:spPr>
        <p:txBody>
          <a:bodyPr wrap="square">
            <a:spAutoFit/>
          </a:bodyPr>
          <a:lstStyle/>
          <a:p>
            <a:r>
              <a:rPr lang="en-GB" dirty="0">
                <a:solidFill>
                  <a:schemeClr val="bg1"/>
                </a:solidFill>
              </a:rPr>
              <a:t>The Corbridge stone man’s occupation was </a:t>
            </a:r>
            <a:r>
              <a:rPr lang="en-GB" dirty="0" err="1">
                <a:solidFill>
                  <a:schemeClr val="bg1"/>
                </a:solidFill>
              </a:rPr>
              <a:t>vexil</a:t>
            </a:r>
            <a:r>
              <a:rPr lang="en-GB" dirty="0">
                <a:solidFill>
                  <a:schemeClr val="bg1"/>
                </a:solidFill>
              </a:rPr>
              <a:t>(l)a(</a:t>
            </a:r>
            <a:r>
              <a:rPr lang="en-GB" dirty="0" err="1">
                <a:solidFill>
                  <a:schemeClr val="bg1"/>
                </a:solidFill>
              </a:rPr>
              <a:t>rius</a:t>
            </a:r>
            <a:r>
              <a:rPr lang="en-GB" dirty="0">
                <a:solidFill>
                  <a:schemeClr val="bg1"/>
                </a:solidFill>
              </a:rPr>
              <a:t>), so perhaps a military ‘standard-bearer’ or ‘flag-bearer’, if indeed he was a military man.</a:t>
            </a:r>
          </a:p>
          <a:p>
            <a:endParaRPr lang="en-GB" dirty="0">
              <a:solidFill>
                <a:schemeClr val="bg1"/>
              </a:solidFill>
            </a:endParaRPr>
          </a:p>
          <a:p>
            <a:r>
              <a:rPr lang="en-GB" dirty="0">
                <a:solidFill>
                  <a:schemeClr val="bg1"/>
                </a:solidFill>
              </a:rPr>
              <a:t>He died aged 68 (</a:t>
            </a:r>
            <a:r>
              <a:rPr lang="en-GB" dirty="0" err="1">
                <a:solidFill>
                  <a:schemeClr val="bg1"/>
                </a:solidFill>
              </a:rPr>
              <a:t>vixit</a:t>
            </a:r>
            <a:r>
              <a:rPr lang="en-GB" dirty="0">
                <a:solidFill>
                  <a:schemeClr val="bg1"/>
                </a:solidFill>
              </a:rPr>
              <a:t> an(n)</a:t>
            </a:r>
            <a:r>
              <a:rPr lang="en-GB" dirty="0" err="1">
                <a:solidFill>
                  <a:schemeClr val="bg1"/>
                </a:solidFill>
              </a:rPr>
              <a:t>os</a:t>
            </a:r>
            <a:r>
              <a:rPr lang="en-GB" dirty="0">
                <a:solidFill>
                  <a:schemeClr val="bg1"/>
                </a:solidFill>
              </a:rPr>
              <a:t> LXVIII).</a:t>
            </a:r>
          </a:p>
          <a:p>
            <a:endParaRPr lang="en-GB" dirty="0">
              <a:solidFill>
                <a:schemeClr val="bg1"/>
              </a:solidFill>
            </a:endParaRPr>
          </a:p>
          <a:p>
            <a:r>
              <a:rPr lang="en-GB" dirty="0">
                <a:solidFill>
                  <a:schemeClr val="bg1"/>
                </a:solidFill>
              </a:rPr>
              <a:t>Inscriptions always seem to be missing the most important pieces! We do not know if this is a Barathes, and even less can we say this is the same man.</a:t>
            </a:r>
          </a:p>
          <a:p>
            <a:endParaRPr lang="en-GB" dirty="0">
              <a:solidFill>
                <a:schemeClr val="bg1"/>
              </a:solidFill>
            </a:endParaRPr>
          </a:p>
          <a:p>
            <a:r>
              <a:rPr lang="en-GB" dirty="0">
                <a:solidFill>
                  <a:schemeClr val="bg1"/>
                </a:solidFill>
              </a:rPr>
              <a:t>But maybe more evidence will turn up one day.</a:t>
            </a:r>
          </a:p>
        </p:txBody>
      </p:sp>
    </p:spTree>
    <p:extLst>
      <p:ext uri="{BB962C8B-B14F-4D97-AF65-F5344CB8AC3E}">
        <p14:creationId xmlns:p14="http://schemas.microsoft.com/office/powerpoint/2010/main" val="175552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3">
            <a:extLst>
              <a:ext uri="{FF2B5EF4-FFF2-40B4-BE49-F238E27FC236}">
                <a16:creationId xmlns:a16="http://schemas.microsoft.com/office/drawing/2014/main" id="{083DC236-55D3-4A90-B2BE-790072A53BC3}"/>
              </a:ext>
            </a:extLst>
          </p:cNvPr>
          <p:cNvSpPr>
            <a:spLocks noChangeArrowheads="1"/>
          </p:cNvSpPr>
          <p:nvPr/>
        </p:nvSpPr>
        <p:spPr bwMode="auto">
          <a:xfrm>
            <a:off x="640080" y="2872899"/>
            <a:ext cx="4243589" cy="332066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pic>
        <p:nvPicPr>
          <p:cNvPr id="8193" name="Picture 1">
            <a:extLst>
              <a:ext uri="{FF2B5EF4-FFF2-40B4-BE49-F238E27FC236}">
                <a16:creationId xmlns:a16="http://schemas.microsoft.com/office/drawing/2014/main" id="{D29AEE05-4548-477D-A1B8-B240684F24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701" r="759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A861221-BCCE-4366-942C-EBFC78E1597F}"/>
              </a:ext>
            </a:extLst>
          </p:cNvPr>
          <p:cNvSpPr txBox="1"/>
          <p:nvPr/>
        </p:nvSpPr>
        <p:spPr>
          <a:xfrm>
            <a:off x="640080" y="1163889"/>
            <a:ext cx="6096000" cy="523220"/>
          </a:xfrm>
          <a:prstGeom prst="rect">
            <a:avLst/>
          </a:prstGeom>
          <a:noFill/>
        </p:spPr>
        <p:txBody>
          <a:bodyPr wrap="square">
            <a:spAutoFit/>
          </a:bodyPr>
          <a:lstStyle/>
          <a:p>
            <a:r>
              <a:rPr lang="en-GB" sz="2800" b="1" dirty="0">
                <a:latin typeface="+mj-lt"/>
              </a:rPr>
              <a:t>The Ivory Bangle Lady</a:t>
            </a:r>
          </a:p>
        </p:txBody>
      </p:sp>
      <p:sp>
        <p:nvSpPr>
          <p:cNvPr id="10" name="TextBox 9">
            <a:extLst>
              <a:ext uri="{FF2B5EF4-FFF2-40B4-BE49-F238E27FC236}">
                <a16:creationId xmlns:a16="http://schemas.microsoft.com/office/drawing/2014/main" id="{747FE967-2FBB-437F-B9F2-648D8CC6C1BA}"/>
              </a:ext>
            </a:extLst>
          </p:cNvPr>
          <p:cNvSpPr txBox="1"/>
          <p:nvPr/>
        </p:nvSpPr>
        <p:spPr>
          <a:xfrm>
            <a:off x="388788" y="2877955"/>
            <a:ext cx="4746172" cy="2308324"/>
          </a:xfrm>
          <a:prstGeom prst="rect">
            <a:avLst/>
          </a:prstGeom>
          <a:noFill/>
        </p:spPr>
        <p:txBody>
          <a:bodyPr wrap="square">
            <a:spAutoFit/>
          </a:bodyPr>
          <a:lstStyle/>
          <a:p>
            <a:r>
              <a:rPr lang="en-GB" dirty="0"/>
              <a:t>The grave of a young woman was discovered in 1901 in Sycamore Terrace York; she was buried in a stone sarcophagus with very rich grave goods in the later 4th century. </a:t>
            </a:r>
          </a:p>
          <a:p>
            <a:endParaRPr lang="en-GB" dirty="0"/>
          </a:p>
          <a:p>
            <a:r>
              <a:rPr lang="en-GB" dirty="0"/>
              <a:t>The objects placed into her grave included bracelets made from local jet and more exotic ones made of ivory. </a:t>
            </a:r>
          </a:p>
        </p:txBody>
      </p:sp>
    </p:spTree>
    <p:extLst>
      <p:ext uri="{BB962C8B-B14F-4D97-AF65-F5344CB8AC3E}">
        <p14:creationId xmlns:p14="http://schemas.microsoft.com/office/powerpoint/2010/main" val="3797759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3">
            <a:extLst>
              <a:ext uri="{FF2B5EF4-FFF2-40B4-BE49-F238E27FC236}">
                <a16:creationId xmlns:a16="http://schemas.microsoft.com/office/drawing/2014/main" id="{083DC236-55D3-4A90-B2BE-790072A53BC3}"/>
              </a:ext>
            </a:extLst>
          </p:cNvPr>
          <p:cNvSpPr>
            <a:spLocks noChangeArrowheads="1"/>
          </p:cNvSpPr>
          <p:nvPr/>
        </p:nvSpPr>
        <p:spPr bwMode="auto">
          <a:xfrm>
            <a:off x="640080" y="2872899"/>
            <a:ext cx="4243589" cy="332066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pic>
        <p:nvPicPr>
          <p:cNvPr id="8193" name="Picture 1">
            <a:extLst>
              <a:ext uri="{FF2B5EF4-FFF2-40B4-BE49-F238E27FC236}">
                <a16:creationId xmlns:a16="http://schemas.microsoft.com/office/drawing/2014/main" id="{D29AEE05-4548-477D-A1B8-B240684F24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701" r="759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A861221-BCCE-4366-942C-EBFC78E1597F}"/>
              </a:ext>
            </a:extLst>
          </p:cNvPr>
          <p:cNvSpPr txBox="1"/>
          <p:nvPr/>
        </p:nvSpPr>
        <p:spPr>
          <a:xfrm>
            <a:off x="640080" y="1163889"/>
            <a:ext cx="6096000" cy="523220"/>
          </a:xfrm>
          <a:prstGeom prst="rect">
            <a:avLst/>
          </a:prstGeom>
          <a:noFill/>
        </p:spPr>
        <p:txBody>
          <a:bodyPr wrap="square">
            <a:spAutoFit/>
          </a:bodyPr>
          <a:lstStyle/>
          <a:p>
            <a:r>
              <a:rPr lang="en-GB" sz="2800" b="1" dirty="0">
                <a:latin typeface="+mj-lt"/>
              </a:rPr>
              <a:t>The Ivory Bangle Lady</a:t>
            </a:r>
          </a:p>
        </p:txBody>
      </p:sp>
      <p:sp>
        <p:nvSpPr>
          <p:cNvPr id="10" name="TextBox 9">
            <a:extLst>
              <a:ext uri="{FF2B5EF4-FFF2-40B4-BE49-F238E27FC236}">
                <a16:creationId xmlns:a16="http://schemas.microsoft.com/office/drawing/2014/main" id="{747FE967-2FBB-437F-B9F2-648D8CC6C1BA}"/>
              </a:ext>
            </a:extLst>
          </p:cNvPr>
          <p:cNvSpPr txBox="1"/>
          <p:nvPr/>
        </p:nvSpPr>
        <p:spPr>
          <a:xfrm>
            <a:off x="388788" y="2877955"/>
            <a:ext cx="4746172" cy="2862322"/>
          </a:xfrm>
          <a:prstGeom prst="rect">
            <a:avLst/>
          </a:prstGeom>
          <a:noFill/>
        </p:spPr>
        <p:txBody>
          <a:bodyPr wrap="square">
            <a:spAutoFit/>
          </a:bodyPr>
          <a:lstStyle/>
          <a:p>
            <a:r>
              <a:rPr lang="en-GB" dirty="0"/>
              <a:t>A short inscription on a bone mount, that once probably decorated a box, suggests that this high status young woman was a Christian as it says</a:t>
            </a:r>
          </a:p>
          <a:p>
            <a:endParaRPr lang="en-GB" dirty="0"/>
          </a:p>
          <a:p>
            <a:r>
              <a:rPr lang="en-GB" dirty="0"/>
              <a:t>‘Hail, sister, may you live in God’.</a:t>
            </a:r>
          </a:p>
          <a:p>
            <a:endParaRPr lang="en-GB" dirty="0"/>
          </a:p>
          <a:p>
            <a:r>
              <a:rPr lang="en-GB" dirty="0"/>
              <a:t> Recently, the skull and teeth of her skeleton, which have been stored in Yorkshire Museum, were examined by scientists at the University of Reading.</a:t>
            </a:r>
          </a:p>
        </p:txBody>
      </p:sp>
    </p:spTree>
    <p:extLst>
      <p:ext uri="{BB962C8B-B14F-4D97-AF65-F5344CB8AC3E}">
        <p14:creationId xmlns:p14="http://schemas.microsoft.com/office/powerpoint/2010/main" val="2853550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3">
            <a:extLst>
              <a:ext uri="{FF2B5EF4-FFF2-40B4-BE49-F238E27FC236}">
                <a16:creationId xmlns:a16="http://schemas.microsoft.com/office/drawing/2014/main" id="{083DC236-55D3-4A90-B2BE-790072A53BC3}"/>
              </a:ext>
            </a:extLst>
          </p:cNvPr>
          <p:cNvSpPr>
            <a:spLocks noChangeArrowheads="1"/>
          </p:cNvSpPr>
          <p:nvPr/>
        </p:nvSpPr>
        <p:spPr bwMode="auto">
          <a:xfrm>
            <a:off x="640080" y="2872899"/>
            <a:ext cx="4243589" cy="332066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pic>
        <p:nvPicPr>
          <p:cNvPr id="8193" name="Picture 1">
            <a:extLst>
              <a:ext uri="{FF2B5EF4-FFF2-40B4-BE49-F238E27FC236}">
                <a16:creationId xmlns:a16="http://schemas.microsoft.com/office/drawing/2014/main" id="{D29AEE05-4548-477D-A1B8-B240684F24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701" r="759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A861221-BCCE-4366-942C-EBFC78E1597F}"/>
              </a:ext>
            </a:extLst>
          </p:cNvPr>
          <p:cNvSpPr txBox="1"/>
          <p:nvPr/>
        </p:nvSpPr>
        <p:spPr>
          <a:xfrm>
            <a:off x="640080" y="1163889"/>
            <a:ext cx="6096000" cy="523220"/>
          </a:xfrm>
          <a:prstGeom prst="rect">
            <a:avLst/>
          </a:prstGeom>
          <a:noFill/>
        </p:spPr>
        <p:txBody>
          <a:bodyPr wrap="square">
            <a:spAutoFit/>
          </a:bodyPr>
          <a:lstStyle/>
          <a:p>
            <a:r>
              <a:rPr lang="en-GB" sz="2800" b="1" dirty="0">
                <a:latin typeface="+mj-lt"/>
              </a:rPr>
              <a:t>The Ivory Bangle Lady</a:t>
            </a:r>
          </a:p>
        </p:txBody>
      </p:sp>
      <p:sp>
        <p:nvSpPr>
          <p:cNvPr id="10" name="TextBox 9">
            <a:extLst>
              <a:ext uri="{FF2B5EF4-FFF2-40B4-BE49-F238E27FC236}">
                <a16:creationId xmlns:a16="http://schemas.microsoft.com/office/drawing/2014/main" id="{747FE967-2FBB-437F-B9F2-648D8CC6C1BA}"/>
              </a:ext>
            </a:extLst>
          </p:cNvPr>
          <p:cNvSpPr txBox="1"/>
          <p:nvPr/>
        </p:nvSpPr>
        <p:spPr>
          <a:xfrm>
            <a:off x="137497" y="2638782"/>
            <a:ext cx="5377932" cy="3970318"/>
          </a:xfrm>
          <a:prstGeom prst="rect">
            <a:avLst/>
          </a:prstGeom>
          <a:noFill/>
        </p:spPr>
        <p:txBody>
          <a:bodyPr wrap="square">
            <a:spAutoFit/>
          </a:bodyPr>
          <a:lstStyle/>
          <a:p>
            <a:r>
              <a:rPr lang="en-GB" dirty="0"/>
              <a:t>The shape of her skull suggests that she </a:t>
            </a:r>
            <a:r>
              <a:rPr lang="en-GB" b="1" dirty="0"/>
              <a:t>had North African ancestry</a:t>
            </a:r>
            <a:r>
              <a:rPr lang="en-GB" dirty="0"/>
              <a:t>; this is not very surprising in a place like York, where inscriptions and written sources mention Africans.</a:t>
            </a:r>
          </a:p>
          <a:p>
            <a:endParaRPr lang="en-GB" dirty="0"/>
          </a:p>
          <a:p>
            <a:r>
              <a:rPr lang="en-GB" dirty="0"/>
              <a:t>Archaeological scientists can also analyse the chemical signatures preserved in human teeth. The ratios of stable isotopes such as oxygen, carbon, nitrogen and strontium in human teeth can provide information about ancient diet and origin. </a:t>
            </a:r>
          </a:p>
          <a:p>
            <a:endParaRPr lang="en-GB" dirty="0"/>
          </a:p>
          <a:p>
            <a:r>
              <a:rPr lang="en-GB" dirty="0"/>
              <a:t>Studies of the remains of the Ivory Bangle Lady suggest that she was born and </a:t>
            </a:r>
            <a:r>
              <a:rPr lang="en-GB" b="1" dirty="0"/>
              <a:t>brought up in the south of Britain</a:t>
            </a:r>
            <a:r>
              <a:rPr lang="en-GB" dirty="0"/>
              <a:t>, or the continent, rather than in Africa. </a:t>
            </a:r>
          </a:p>
        </p:txBody>
      </p:sp>
    </p:spTree>
    <p:extLst>
      <p:ext uri="{BB962C8B-B14F-4D97-AF65-F5344CB8AC3E}">
        <p14:creationId xmlns:p14="http://schemas.microsoft.com/office/powerpoint/2010/main" val="23023985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FEA3E01-981E-4BA8-A5FC-96B43107D5B4}"/>
              </a:ext>
            </a:extLst>
          </p:cNvPr>
          <p:cNvSpPr txBox="1"/>
          <p:nvPr/>
        </p:nvSpPr>
        <p:spPr>
          <a:xfrm>
            <a:off x="384628" y="0"/>
            <a:ext cx="11422743" cy="7663636"/>
          </a:xfrm>
          <a:prstGeom prst="rect">
            <a:avLst/>
          </a:prstGeom>
          <a:noFill/>
        </p:spPr>
        <p:txBody>
          <a:bodyPr wrap="square">
            <a:spAutoFit/>
          </a:bodyPr>
          <a:lstStyle/>
          <a:p>
            <a:pPr algn="ctr"/>
            <a:r>
              <a:rPr lang="en-GB" sz="2400" b="1" dirty="0">
                <a:latin typeface="+mj-lt"/>
              </a:rPr>
              <a:t>Bibliography</a:t>
            </a:r>
          </a:p>
          <a:p>
            <a:endParaRPr lang="en-GB" dirty="0"/>
          </a:p>
          <a:p>
            <a:r>
              <a:rPr lang="en-GB" dirty="0"/>
              <a:t>BBC Story of Britain </a:t>
            </a:r>
            <a:r>
              <a:rPr lang="en-GB" dirty="0">
                <a:hlinkClick r:id="rId2"/>
              </a:rPr>
              <a:t>https://www.bbc.co.uk/programmes/p01zfw4w</a:t>
            </a:r>
            <a:endParaRPr lang="en-GB" dirty="0"/>
          </a:p>
          <a:p>
            <a:endParaRPr lang="en-GB" dirty="0"/>
          </a:p>
          <a:p>
            <a:r>
              <a:rPr lang="en-GB" dirty="0"/>
              <a:t>How diverse was Roman Britain? By Dr Matthew Nicholls, Department of Classics, University of Reading </a:t>
            </a:r>
            <a:r>
              <a:rPr lang="en-GB" dirty="0">
                <a:hlinkClick r:id="rId3"/>
              </a:rPr>
              <a:t>https://blogs.reading.ac.uk/the-forum/2017/07/28/how-diverse-was-roman-britain/#comments</a:t>
            </a:r>
            <a:endParaRPr lang="en-GB" dirty="0"/>
          </a:p>
          <a:p>
            <a:endParaRPr lang="en-GB" dirty="0"/>
          </a:p>
          <a:p>
            <a:r>
              <a:rPr lang="en-GB" dirty="0"/>
              <a:t>‘Mary Beard abused on Twitter over Roman Britain's ethnic diversity’ – Guardian 6th August 2017 </a:t>
            </a:r>
            <a:r>
              <a:rPr lang="en-GB" dirty="0">
                <a:hlinkClick r:id="rId4"/>
              </a:rPr>
              <a:t>https://www.theguardian.com/uk-news/2017/aug/06/mary-beard-twitter-abuse-roman-britain-ethnic-diversity</a:t>
            </a:r>
            <a:endParaRPr lang="en-GB" dirty="0"/>
          </a:p>
          <a:p>
            <a:endParaRPr lang="en-GB" dirty="0"/>
          </a:p>
          <a:p>
            <a:r>
              <a:rPr lang="en-GB" dirty="0"/>
              <a:t>A note on the evidence for African migrants in Britain from the Bronze Age to the medieval period – Dr Caitlin Green https://www.caitlingreen.org/2016/05/a-note-on-evidence-for-african-migrants.html?m=1</a:t>
            </a:r>
          </a:p>
          <a:p>
            <a:r>
              <a:rPr lang="en-GB" dirty="0"/>
              <a:t>What have the Syrians ever done for us? Peter Kruschwitz </a:t>
            </a:r>
            <a:r>
              <a:rPr lang="en-GB" dirty="0">
                <a:hlinkClick r:id="rId5"/>
              </a:rPr>
              <a:t>https://thepetrifiedmuse.blog/2015/09/06/what-have-the-syrians-ever-done-for-us/</a:t>
            </a:r>
            <a:endParaRPr lang="en-GB" dirty="0"/>
          </a:p>
          <a:p>
            <a:endParaRPr lang="en-GB" dirty="0"/>
          </a:p>
          <a:p>
            <a:r>
              <a:rPr lang="en-GB" i="1" dirty="0"/>
              <a:t>Clash of Cultures?: The Romano-British Period in the West Midlands </a:t>
            </a:r>
            <a:r>
              <a:rPr lang="en-GB" dirty="0"/>
              <a:t>Roger White and Mike Hodder 2018. Oxbow Books.</a:t>
            </a:r>
          </a:p>
          <a:p>
            <a:endParaRPr lang="en-GB" dirty="0"/>
          </a:p>
          <a:p>
            <a:r>
              <a:rPr lang="en-GB" i="1" dirty="0"/>
              <a:t>An Imperial Possession: Britain in the Roman Empire 54BC-AD409</a:t>
            </a:r>
            <a:r>
              <a:rPr lang="en-GB" dirty="0"/>
              <a:t>. David J. Mattingly, 2007. Penguin History of Britain.</a:t>
            </a:r>
          </a:p>
          <a:p>
            <a:endParaRPr lang="en-GB" dirty="0"/>
          </a:p>
          <a:p>
            <a:r>
              <a:rPr lang="en-GB" dirty="0"/>
              <a:t>‘Mobility, Migration, and Diasporas in Roman Britain’ by Hella </a:t>
            </a:r>
            <a:r>
              <a:rPr lang="en-GB" dirty="0" err="1"/>
              <a:t>Eckardt</a:t>
            </a:r>
            <a:r>
              <a:rPr lang="en-GB" dirty="0"/>
              <a:t> and </a:t>
            </a:r>
            <a:r>
              <a:rPr lang="en-GB" dirty="0" err="1"/>
              <a:t>Gundula</a:t>
            </a:r>
            <a:r>
              <a:rPr lang="en-GB" dirty="0"/>
              <a:t> </a:t>
            </a:r>
            <a:r>
              <a:rPr lang="en-GB" dirty="0" err="1"/>
              <a:t>Müldner</a:t>
            </a:r>
            <a:r>
              <a:rPr lang="en-GB" dirty="0"/>
              <a:t> in </a:t>
            </a:r>
            <a:r>
              <a:rPr lang="en-GB" i="1" dirty="0"/>
              <a:t>The Oxford Handbook of Roman Britain</a:t>
            </a:r>
            <a:r>
              <a:rPr lang="en-GB" dirty="0"/>
              <a:t> Edited by Martin Millett, Louise Revell, and Alison Moore, 2016. Oxford University Press.</a:t>
            </a:r>
          </a:p>
          <a:p>
            <a:endParaRPr lang="en-GB" dirty="0"/>
          </a:p>
          <a:p>
            <a:r>
              <a:rPr lang="en-GB" i="1" dirty="0"/>
              <a:t>Dying on Foreign Shores: Travel and Mobility in the Late-Antique West</a:t>
            </a:r>
            <a:r>
              <a:rPr lang="en-GB" dirty="0"/>
              <a:t>. Mark Handley 2011 Journal of Roman Archaeology Suppl. 86</a:t>
            </a:r>
          </a:p>
          <a:p>
            <a:endParaRPr lang="en-GB" dirty="0"/>
          </a:p>
          <a:p>
            <a:endParaRPr lang="en-GB" dirty="0"/>
          </a:p>
          <a:p>
            <a:endParaRPr lang="en-GB" dirty="0"/>
          </a:p>
        </p:txBody>
      </p:sp>
    </p:spTree>
    <p:extLst>
      <p:ext uri="{BB962C8B-B14F-4D97-AF65-F5344CB8AC3E}">
        <p14:creationId xmlns:p14="http://schemas.microsoft.com/office/powerpoint/2010/main" val="2523345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1" name="Rectangle 6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93025D1D-7B3B-4B6D-808A-2CCE499F1C05}"/>
              </a:ext>
            </a:extLst>
          </p:cNvPr>
          <p:cNvSpPr>
            <a:spLocks noChangeArrowheads="1"/>
          </p:cNvSpPr>
          <p:nvPr/>
        </p:nvSpPr>
        <p:spPr bwMode="auto">
          <a:xfrm>
            <a:off x="1365239" y="636901"/>
            <a:ext cx="11018520" cy="143441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5400" b="1" i="0" u="none" strike="noStrike" cap="none" normalizeH="0" baseline="0" dirty="0">
                <a:ln>
                  <a:noFill/>
                </a:ln>
                <a:effectLst/>
                <a:latin typeface="+mj-lt"/>
                <a:ea typeface="+mj-ea"/>
                <a:cs typeface="+mj-cs"/>
              </a:rPr>
              <a:t>How diverse was Roman Britain?</a:t>
            </a:r>
            <a:endParaRPr kumimoji="0" lang="en-US" altLang="en-US" sz="54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5400" b="0" i="0" u="none" strike="noStrike" cap="none" normalizeH="0" baseline="0" dirty="0">
              <a:ln>
                <a:noFill/>
              </a:ln>
              <a:effectLst/>
              <a:latin typeface="+mj-lt"/>
              <a:ea typeface="+mj-ea"/>
              <a:cs typeface="+mj-cs"/>
            </a:endParaRPr>
          </a:p>
        </p:txBody>
      </p:sp>
      <p:sp>
        <p:nvSpPr>
          <p:cNvPr id="205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6">
            <a:extLst>
              <a:ext uri="{FF2B5EF4-FFF2-40B4-BE49-F238E27FC236}">
                <a16:creationId xmlns:a16="http://schemas.microsoft.com/office/drawing/2014/main" id="{89FBC8B6-4A2D-4F67-B820-3BAE36A8E3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151" r="-4" b="-4"/>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EAC0C472-1DC0-4626-9513-6E2273FCD770}"/>
              </a:ext>
            </a:extLst>
          </p:cNvPr>
          <p:cNvSpPr txBox="1"/>
          <p:nvPr/>
        </p:nvSpPr>
        <p:spPr>
          <a:xfrm>
            <a:off x="1034144" y="2334761"/>
            <a:ext cx="6190342" cy="3970318"/>
          </a:xfrm>
          <a:prstGeom prst="rect">
            <a:avLst/>
          </a:prstGeom>
          <a:noFill/>
        </p:spPr>
        <p:txBody>
          <a:bodyPr wrap="square">
            <a:spAutoFit/>
          </a:bodyPr>
          <a:lstStyle/>
          <a:p>
            <a:r>
              <a:rPr lang="en-GB" dirty="0"/>
              <a:t>Right is the tweet from Alt Right commentator Paul Joseph Watson, that kicked off the debate.</a:t>
            </a:r>
          </a:p>
          <a:p>
            <a:endParaRPr lang="en-GB" dirty="0"/>
          </a:p>
          <a:p>
            <a:r>
              <a:rPr lang="en-GB" dirty="0"/>
              <a:t>In what follows we will discuss the actual evidence for ethnic diversity in Roman Britain focusing on the examples of:</a:t>
            </a:r>
          </a:p>
          <a:p>
            <a:endParaRPr lang="en-GB" dirty="0"/>
          </a:p>
          <a:p>
            <a:pPr marL="285750" indent="-285750">
              <a:buFont typeface="Arial" panose="020B0604020202020204" pitchFamily="34" charset="0"/>
              <a:buChar char="•"/>
            </a:pPr>
            <a:r>
              <a:rPr lang="en-GB" dirty="0"/>
              <a:t>An Ethiopian at Hadrian’s Wall</a:t>
            </a:r>
          </a:p>
          <a:p>
            <a:pPr marL="285750" indent="-285750">
              <a:buFont typeface="Arial" panose="020B0604020202020204" pitchFamily="34" charset="0"/>
              <a:buChar char="•"/>
            </a:pPr>
            <a:r>
              <a:rPr lang="en-GB" dirty="0"/>
              <a:t>Quintus Lollius Urbicus – an Algerian governor of Britain?</a:t>
            </a:r>
          </a:p>
          <a:p>
            <a:pPr marL="285750" indent="-285750">
              <a:buFont typeface="Arial" panose="020B0604020202020204" pitchFamily="34" charset="0"/>
              <a:buChar char="•"/>
            </a:pPr>
            <a:r>
              <a:rPr lang="en-GB" dirty="0"/>
              <a:t>Syrians at South Shields</a:t>
            </a:r>
          </a:p>
          <a:p>
            <a:pPr marL="285750" indent="-285750">
              <a:buFont typeface="Arial" panose="020B0604020202020204" pitchFamily="34" charset="0"/>
              <a:buChar char="•"/>
            </a:pPr>
            <a:r>
              <a:rPr lang="en-GB" dirty="0"/>
              <a:t>‘Ivory bangle Lady’ in York</a:t>
            </a:r>
          </a:p>
          <a:p>
            <a:endParaRPr lang="en-GB" dirty="0"/>
          </a:p>
          <a:p>
            <a:r>
              <a:rPr lang="en-GB" dirty="0"/>
              <a:t>Plus a few other examples and discussions on migration and mobility within the Roman empire.</a:t>
            </a:r>
          </a:p>
          <a:p>
            <a:endParaRPr lang="en-GB" dirty="0"/>
          </a:p>
        </p:txBody>
      </p:sp>
    </p:spTree>
    <p:extLst>
      <p:ext uri="{BB962C8B-B14F-4D97-AF65-F5344CB8AC3E}">
        <p14:creationId xmlns:p14="http://schemas.microsoft.com/office/powerpoint/2010/main" val="3835772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DBF997A3-8706-4B41-806A-024711D3846A}"/>
              </a:ext>
            </a:extLst>
          </p:cNvPr>
          <p:cNvSpPr>
            <a:spLocks noChangeArrowheads="1"/>
          </p:cNvSpPr>
          <p:nvPr/>
        </p:nvSpPr>
        <p:spPr bwMode="auto">
          <a:xfrm>
            <a:off x="640080" y="4777739"/>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300" b="1" i="0" u="none" strike="noStrike" cap="none" normalizeH="0" baseline="0" dirty="0">
                <a:ln>
                  <a:noFill/>
                </a:ln>
                <a:effectLst/>
                <a:latin typeface="+mj-lt"/>
                <a:ea typeface="+mj-ea"/>
                <a:cs typeface="+mj-cs"/>
              </a:rPr>
              <a:t>How diverse was Roman Britain? Septimius Severus and the Ethiopian</a:t>
            </a:r>
            <a:endParaRPr kumimoji="0" lang="en-US" altLang="en-US" sz="23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300" b="0" i="0" u="none" strike="noStrike" cap="none" normalizeH="0" baseline="0" dirty="0">
              <a:ln>
                <a:noFill/>
              </a:ln>
              <a:effectLst/>
              <a:latin typeface="+mj-lt"/>
              <a:ea typeface="+mj-ea"/>
              <a:cs typeface="+mj-cs"/>
            </a:endParaRPr>
          </a:p>
        </p:txBody>
      </p:sp>
      <p:pic>
        <p:nvPicPr>
          <p:cNvPr id="4097" name="Picture 1">
            <a:extLst>
              <a:ext uri="{FF2B5EF4-FFF2-40B4-BE49-F238E27FC236}">
                <a16:creationId xmlns:a16="http://schemas.microsoft.com/office/drawing/2014/main" id="{298CFF79-C52D-44D8-808B-A892DFA172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593" b="8874"/>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B8BE0F-EC20-4951-A7C9-7748F3AAECFE}"/>
              </a:ext>
            </a:extLst>
          </p:cNvPr>
          <p:cNvSpPr txBox="1"/>
          <p:nvPr/>
        </p:nvSpPr>
        <p:spPr>
          <a:xfrm>
            <a:off x="4772302" y="4777739"/>
            <a:ext cx="7071355" cy="1908215"/>
          </a:xfrm>
          <a:prstGeom prst="rect">
            <a:avLst/>
          </a:prstGeom>
          <a:noFill/>
        </p:spPr>
        <p:txBody>
          <a:bodyPr wrap="square">
            <a:spAutoFit/>
          </a:bodyPr>
          <a:lstStyle/>
          <a:p>
            <a:r>
              <a:rPr lang="en-GB" sz="1400" dirty="0"/>
              <a:t>The following is adapted from a 2017 blog by Dr Matthew Nicholls of the Department of Classics, University of Reading which discusses the diversity of Roman Britain</a:t>
            </a:r>
          </a:p>
          <a:p>
            <a:endParaRPr lang="en-GB" dirty="0"/>
          </a:p>
          <a:p>
            <a:r>
              <a:rPr lang="en-GB" dirty="0"/>
              <a:t>The legions of the Roman army, recruited from Roman citizens, were posted all over the empire. Soldiers might take local common-law wives and marry them on retirement, creating new generations of Roman citizens outside Italy who would then be eligible for legionary service.</a:t>
            </a:r>
          </a:p>
        </p:txBody>
      </p:sp>
    </p:spTree>
    <p:extLst>
      <p:ext uri="{BB962C8B-B14F-4D97-AF65-F5344CB8AC3E}">
        <p14:creationId xmlns:p14="http://schemas.microsoft.com/office/powerpoint/2010/main" val="3642040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DBF997A3-8706-4B41-806A-024711D3846A}"/>
              </a:ext>
            </a:extLst>
          </p:cNvPr>
          <p:cNvSpPr>
            <a:spLocks noChangeArrowheads="1"/>
          </p:cNvSpPr>
          <p:nvPr/>
        </p:nvSpPr>
        <p:spPr bwMode="auto">
          <a:xfrm>
            <a:off x="640080" y="4777739"/>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300" b="1" i="0" u="none" strike="noStrike" cap="none" normalizeH="0" baseline="0" dirty="0">
                <a:ln>
                  <a:noFill/>
                </a:ln>
                <a:effectLst/>
                <a:latin typeface="+mj-lt"/>
                <a:ea typeface="+mj-ea"/>
                <a:cs typeface="+mj-cs"/>
              </a:rPr>
              <a:t>How diverse was Roman Britain? Septimius Severus and the Ethiopian</a:t>
            </a:r>
            <a:endParaRPr kumimoji="0" lang="en-US" altLang="en-US" sz="23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300" b="0" i="0" u="none" strike="noStrike" cap="none" normalizeH="0" baseline="0" dirty="0">
              <a:ln>
                <a:noFill/>
              </a:ln>
              <a:effectLst/>
              <a:latin typeface="+mj-lt"/>
              <a:ea typeface="+mj-ea"/>
              <a:cs typeface="+mj-cs"/>
            </a:endParaRPr>
          </a:p>
        </p:txBody>
      </p:sp>
      <p:pic>
        <p:nvPicPr>
          <p:cNvPr id="4097" name="Picture 1">
            <a:extLst>
              <a:ext uri="{FF2B5EF4-FFF2-40B4-BE49-F238E27FC236}">
                <a16:creationId xmlns:a16="http://schemas.microsoft.com/office/drawing/2014/main" id="{298CFF79-C52D-44D8-808B-A892DFA172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593" b="8874"/>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B8BE0F-EC20-4951-A7C9-7748F3AAECFE}"/>
              </a:ext>
            </a:extLst>
          </p:cNvPr>
          <p:cNvSpPr txBox="1"/>
          <p:nvPr/>
        </p:nvSpPr>
        <p:spPr>
          <a:xfrm>
            <a:off x="4772302" y="4777739"/>
            <a:ext cx="7071355" cy="1754326"/>
          </a:xfrm>
          <a:prstGeom prst="rect">
            <a:avLst/>
          </a:prstGeom>
          <a:noFill/>
        </p:spPr>
        <p:txBody>
          <a:bodyPr wrap="square">
            <a:spAutoFit/>
          </a:bodyPr>
          <a:lstStyle/>
          <a:p>
            <a:r>
              <a:rPr lang="en-GB" dirty="0"/>
              <a:t>The internet discussion was particularly prompted by the BBCs depiction of a black Roman soldier in the detachment building Hadrian’s Wall, but in fact there is an ancient account of precisely this – the emperor Septimius Severus (himself an African, from Libya) was inspecting his troops on the Wall when one of the garrison’s well-known jokers, an ‘Ethiopian’, offered him a garland.</a:t>
            </a:r>
          </a:p>
        </p:txBody>
      </p:sp>
    </p:spTree>
    <p:extLst>
      <p:ext uri="{BB962C8B-B14F-4D97-AF65-F5344CB8AC3E}">
        <p14:creationId xmlns:p14="http://schemas.microsoft.com/office/powerpoint/2010/main" val="79940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DBF997A3-8706-4B41-806A-024711D3846A}"/>
              </a:ext>
            </a:extLst>
          </p:cNvPr>
          <p:cNvSpPr>
            <a:spLocks noChangeArrowheads="1"/>
          </p:cNvSpPr>
          <p:nvPr/>
        </p:nvSpPr>
        <p:spPr bwMode="auto">
          <a:xfrm>
            <a:off x="640080" y="4777739"/>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GB" altLang="en-US" sz="2300" b="1" i="0" u="none" strike="noStrike" cap="none" normalizeH="0" baseline="0" dirty="0">
                <a:ln>
                  <a:noFill/>
                </a:ln>
                <a:effectLst/>
                <a:latin typeface="+mj-lt"/>
                <a:ea typeface="+mj-ea"/>
                <a:cs typeface="+mj-cs"/>
              </a:rPr>
              <a:t>Septimius Severus</a:t>
            </a:r>
          </a:p>
          <a:p>
            <a:pPr marL="0" marR="0" lvl="0" indent="0" fontAlgn="base">
              <a:lnSpc>
                <a:spcPct val="90000"/>
              </a:lnSpc>
              <a:spcBef>
                <a:spcPct val="0"/>
              </a:spcBef>
              <a:spcAft>
                <a:spcPts val="600"/>
              </a:spcAft>
              <a:buClrTx/>
              <a:buSzTx/>
              <a:tabLst/>
            </a:pPr>
            <a:endParaRPr kumimoji="0" lang="en-US" altLang="en-US" sz="2300" b="0" i="0" u="none" strike="noStrike" cap="none" normalizeH="0" baseline="0" dirty="0">
              <a:ln>
                <a:noFill/>
              </a:ln>
              <a:effectLst/>
              <a:latin typeface="+mj-lt"/>
              <a:ea typeface="+mj-ea"/>
              <a:cs typeface="+mj-cs"/>
            </a:endParaRPr>
          </a:p>
        </p:txBody>
      </p:sp>
      <p:pic>
        <p:nvPicPr>
          <p:cNvPr id="4097" name="Picture 1">
            <a:extLst>
              <a:ext uri="{FF2B5EF4-FFF2-40B4-BE49-F238E27FC236}">
                <a16:creationId xmlns:a16="http://schemas.microsoft.com/office/drawing/2014/main" id="{298CFF79-C52D-44D8-808B-A892DFA172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593" b="8874"/>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B8BE0F-EC20-4951-A7C9-7748F3AAECFE}"/>
              </a:ext>
            </a:extLst>
          </p:cNvPr>
          <p:cNvSpPr txBox="1"/>
          <p:nvPr/>
        </p:nvSpPr>
        <p:spPr>
          <a:xfrm>
            <a:off x="4772302" y="4777739"/>
            <a:ext cx="7071355" cy="1754326"/>
          </a:xfrm>
          <a:prstGeom prst="rect">
            <a:avLst/>
          </a:prstGeom>
          <a:noFill/>
        </p:spPr>
        <p:txBody>
          <a:bodyPr wrap="square">
            <a:spAutoFit/>
          </a:bodyPr>
          <a:lstStyle/>
          <a:p>
            <a:r>
              <a:rPr lang="en-GB" dirty="0"/>
              <a:t>Virtual reality specialist Daniel </a:t>
            </a:r>
            <a:r>
              <a:rPr lang="en-GB" dirty="0" err="1"/>
              <a:t>Voshart</a:t>
            </a:r>
            <a:r>
              <a:rPr lang="en-GB" dirty="0"/>
              <a:t> has reconstructed realistic depictions of Roman rulers. </a:t>
            </a:r>
            <a:r>
              <a:rPr lang="en-GB" dirty="0" err="1"/>
              <a:t>Voshart's</a:t>
            </a:r>
            <a:r>
              <a:rPr lang="en-GB" dirty="0"/>
              <a:t> depiction of Septimius Severus — who hailed from present-day Libya — shows an emperor of darker complexion, with famously thick curls and a beard. Such reconstructions are always controversial, but these of </a:t>
            </a:r>
            <a:r>
              <a:rPr lang="en-GB" dirty="0" err="1"/>
              <a:t>Voshart</a:t>
            </a:r>
            <a:r>
              <a:rPr lang="en-GB" dirty="0"/>
              <a:t> certainly bring these characters to life.</a:t>
            </a:r>
          </a:p>
        </p:txBody>
      </p:sp>
    </p:spTree>
    <p:extLst>
      <p:ext uri="{BB962C8B-B14F-4D97-AF65-F5344CB8AC3E}">
        <p14:creationId xmlns:p14="http://schemas.microsoft.com/office/powerpoint/2010/main" val="1107714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7A23B75-BB39-4FF3-A557-25AC39A55A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From the </a:t>
            </a:r>
            <a:r>
              <a:rPr kumimoji="0" lang="en-US" altLang="en-US" sz="2600" b="0" i="1" u="none" strike="noStrike" cap="none" normalizeH="0" baseline="0" dirty="0">
                <a:ln>
                  <a:noFill/>
                </a:ln>
                <a:effectLst/>
                <a:latin typeface="+mj-lt"/>
                <a:ea typeface="+mj-ea"/>
                <a:cs typeface="+mj-cs"/>
              </a:rPr>
              <a:t>Historia Augusta: </a:t>
            </a:r>
            <a:r>
              <a:rPr kumimoji="0" lang="en-US" altLang="en-US" sz="2600" b="0" u="none" strike="noStrike" cap="none" normalizeH="0" baseline="0" dirty="0">
                <a:ln>
                  <a:noFill/>
                </a:ln>
                <a:effectLst/>
                <a:latin typeface="+mj-lt"/>
                <a:ea typeface="+mj-ea"/>
                <a:cs typeface="+mj-cs"/>
              </a:rPr>
              <a:t>t</a:t>
            </a:r>
            <a:r>
              <a:rPr kumimoji="0" lang="en-US" altLang="en-US" sz="2600" b="0"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2862322"/>
          </a:xfrm>
          <a:prstGeom prst="rect">
            <a:avLst/>
          </a:prstGeom>
          <a:noFill/>
        </p:spPr>
        <p:txBody>
          <a:bodyPr wrap="square">
            <a:spAutoFit/>
          </a:bodyPr>
          <a:lstStyle/>
          <a:p>
            <a:r>
              <a:rPr lang="en-GB" dirty="0"/>
              <a:t>22.1. The death of Severus was foreshadowed by the following events: he himself dreamed that he was snatched up to the heavens in a jewelled car drawn by four eagles, whilst some vast shape, I know not what, but resembling a man, flew on before. And while he was being snatched up, he counted out the numbers eighty and nine, and beyond this number of years he did not live so much as one, for he was an old man when he came to the throne...</a:t>
            </a:r>
          </a:p>
        </p:txBody>
      </p:sp>
    </p:spTree>
    <p:extLst>
      <p:ext uri="{BB962C8B-B14F-4D97-AF65-F5344CB8AC3E}">
        <p14:creationId xmlns:p14="http://schemas.microsoft.com/office/powerpoint/2010/main" val="628743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7A23B75-BB39-4FF3-A557-25AC39A55A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From the </a:t>
            </a:r>
            <a:r>
              <a:rPr kumimoji="0" lang="en-US" altLang="en-US" sz="2600" b="0" i="1" u="none" strike="noStrike" cap="none" normalizeH="0" baseline="0" dirty="0">
                <a:ln>
                  <a:noFill/>
                </a:ln>
                <a:effectLst/>
                <a:latin typeface="+mj-lt"/>
                <a:ea typeface="+mj-ea"/>
                <a:cs typeface="+mj-cs"/>
              </a:rPr>
              <a:t>Historia Augusta: </a:t>
            </a:r>
            <a:r>
              <a:rPr kumimoji="0" lang="en-US" altLang="en-US" sz="2600" b="0" u="none" strike="noStrike" cap="none" normalizeH="0" baseline="0" dirty="0">
                <a:ln>
                  <a:noFill/>
                </a:ln>
                <a:effectLst/>
                <a:latin typeface="+mj-lt"/>
                <a:ea typeface="+mj-ea"/>
                <a:cs typeface="+mj-cs"/>
              </a:rPr>
              <a:t>t</a:t>
            </a:r>
            <a:r>
              <a:rPr kumimoji="0" lang="en-US" altLang="en-US" sz="2600" b="0"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2308324"/>
          </a:xfrm>
          <a:prstGeom prst="rect">
            <a:avLst/>
          </a:prstGeom>
          <a:noFill/>
        </p:spPr>
        <p:txBody>
          <a:bodyPr wrap="square">
            <a:spAutoFit/>
          </a:bodyPr>
          <a:lstStyle/>
          <a:p>
            <a:r>
              <a:rPr lang="en-GB" dirty="0"/>
              <a:t>22.4. On another occasion, when he was returning to his nearest quarters from an inspection of the wall at </a:t>
            </a:r>
            <a:r>
              <a:rPr lang="en-GB" dirty="0" err="1"/>
              <a:t>Luguvallum</a:t>
            </a:r>
            <a:r>
              <a:rPr lang="en-GB" dirty="0"/>
              <a:t> in Britain, at a time when he had not only proved victorious but had concluded a perpetual peace, just as he was wondering what omen would present itself, an Ethiopian soldier, who was famous among buffoons and always a notable jester, met him with a garland of cypress-boughs.</a:t>
            </a:r>
          </a:p>
        </p:txBody>
      </p:sp>
    </p:spTree>
    <p:extLst>
      <p:ext uri="{BB962C8B-B14F-4D97-AF65-F5344CB8AC3E}">
        <p14:creationId xmlns:p14="http://schemas.microsoft.com/office/powerpoint/2010/main" val="134355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7A23B75-BB39-4FF3-A557-25AC39A55A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From the </a:t>
            </a:r>
            <a:r>
              <a:rPr kumimoji="0" lang="en-US" altLang="en-US" sz="2600" b="0" i="1" u="none" strike="noStrike" cap="none" normalizeH="0" baseline="0" dirty="0">
                <a:ln>
                  <a:noFill/>
                </a:ln>
                <a:effectLst/>
                <a:latin typeface="+mj-lt"/>
                <a:ea typeface="+mj-ea"/>
                <a:cs typeface="+mj-cs"/>
              </a:rPr>
              <a:t>Historia Augusta: </a:t>
            </a:r>
            <a:r>
              <a:rPr kumimoji="0" lang="en-US" altLang="en-US" sz="2600" b="0" u="none" strike="noStrike" cap="none" normalizeH="0" baseline="0" dirty="0">
                <a:ln>
                  <a:noFill/>
                </a:ln>
                <a:effectLst/>
                <a:latin typeface="+mj-lt"/>
                <a:ea typeface="+mj-ea"/>
                <a:cs typeface="+mj-cs"/>
              </a:rPr>
              <a:t>t</a:t>
            </a:r>
            <a:r>
              <a:rPr kumimoji="0" lang="en-US" altLang="en-US" sz="2600" b="0"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3139321"/>
          </a:xfrm>
          <a:prstGeom prst="rect">
            <a:avLst/>
          </a:prstGeom>
          <a:noFill/>
        </p:spPr>
        <p:txBody>
          <a:bodyPr wrap="square">
            <a:spAutoFit/>
          </a:bodyPr>
          <a:lstStyle/>
          <a:p>
            <a:r>
              <a:rPr lang="en-GB" dirty="0"/>
              <a:t>22.5. And when Severus in a rage ordered that the man be removed from his sight, troubled as he was by the man's ominous colour and the ominous nature of the garland, the Ethiopian by way of jest cried, it is said, "You have been all things, you have conquered all things, now, O conqueror, be a god."</a:t>
            </a:r>
          </a:p>
          <a:p>
            <a:r>
              <a:rPr lang="en-GB" dirty="0"/>
              <a:t>6. And when on reaching the town he wished to perform a sacrifice, in the first place, through a mis­understanding on the part of the rustic soothsayer, he was taken to the Temple of Bellona, and, in the second place, the victims provided him were black.</a:t>
            </a:r>
          </a:p>
        </p:txBody>
      </p:sp>
    </p:spTree>
    <p:extLst>
      <p:ext uri="{BB962C8B-B14F-4D97-AF65-F5344CB8AC3E}">
        <p14:creationId xmlns:p14="http://schemas.microsoft.com/office/powerpoint/2010/main" val="509646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351</TotalTime>
  <Words>2578</Words>
  <Application>Microsoft Office PowerPoint</Application>
  <PresentationFormat>Widescreen</PresentationFormat>
  <Paragraphs>151</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inscription  Latin above, Palmyrene below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6</cp:revision>
  <dcterms:created xsi:type="dcterms:W3CDTF">2021-09-10T09:06:16Z</dcterms:created>
  <dcterms:modified xsi:type="dcterms:W3CDTF">2021-09-10T16:37:59Z</dcterms:modified>
</cp:coreProperties>
</file>