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5" r:id="rId2"/>
    <p:sldId id="283" r:id="rId3"/>
    <p:sldId id="293" r:id="rId4"/>
    <p:sldId id="256" r:id="rId5"/>
    <p:sldId id="284" r:id="rId6"/>
    <p:sldId id="294" r:id="rId7"/>
    <p:sldId id="295" r:id="rId8"/>
    <p:sldId id="285" r:id="rId9"/>
    <p:sldId id="296" r:id="rId10"/>
    <p:sldId id="286" r:id="rId11"/>
    <p:sldId id="298" r:id="rId12"/>
    <p:sldId id="299" r:id="rId13"/>
    <p:sldId id="300" r:id="rId14"/>
    <p:sldId id="301" r:id="rId15"/>
    <p:sldId id="302" r:id="rId16"/>
    <p:sldId id="288" r:id="rId17"/>
    <p:sldId id="303" r:id="rId18"/>
    <p:sldId id="290" r:id="rId19"/>
    <p:sldId id="291" r:id="rId20"/>
    <p:sldId id="304" r:id="rId21"/>
    <p:sldId id="26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64EF6-3572-4185-B7ED-6748734CA0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C64F0DB-E3FD-42AF-ABA3-709E65414F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0A6FA09-21CB-4A52-AC10-25663E8CDE9C}"/>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5" name="Footer Placeholder 4">
            <a:extLst>
              <a:ext uri="{FF2B5EF4-FFF2-40B4-BE49-F238E27FC236}">
                <a16:creationId xmlns:a16="http://schemas.microsoft.com/office/drawing/2014/main" id="{F120E083-EE2C-49B1-B800-28E8A9A39A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AA5AEC-D70A-46A0-957E-FAD9E8615122}"/>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2252807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0F24A-D653-473B-9568-1CF225ABAC6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3A8B16-926A-4604-A96B-CCC0E6ED47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C40319-00B8-4556-B00F-B0CFD13F0BBF}"/>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5" name="Footer Placeholder 4">
            <a:extLst>
              <a:ext uri="{FF2B5EF4-FFF2-40B4-BE49-F238E27FC236}">
                <a16:creationId xmlns:a16="http://schemas.microsoft.com/office/drawing/2014/main" id="{CBF58CBB-490B-46D1-9F63-6FE479CBE7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120B68-14C8-4A0B-A232-3C8ECEC007AE}"/>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3077527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801CE4-C951-455F-AE83-0E0D2203381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36DA6B6-6367-4068-8D73-F52C87BA23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6B6B71-9419-4704-848A-E24A69315DD5}"/>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5" name="Footer Placeholder 4">
            <a:extLst>
              <a:ext uri="{FF2B5EF4-FFF2-40B4-BE49-F238E27FC236}">
                <a16:creationId xmlns:a16="http://schemas.microsoft.com/office/drawing/2014/main" id="{BC7EF2B2-C554-4F6B-A55E-71EB3944FF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C22253-7EEB-4FEF-A6BD-2B3B68E700A9}"/>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4050530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FD39-9B74-4BF0-BA59-0620B31C519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9BA0BE7-C2F1-4081-A5AD-7FC8BFD093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B67308-2F45-4E2D-8A44-AF3C3027A6FA}"/>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5" name="Footer Placeholder 4">
            <a:extLst>
              <a:ext uri="{FF2B5EF4-FFF2-40B4-BE49-F238E27FC236}">
                <a16:creationId xmlns:a16="http://schemas.microsoft.com/office/drawing/2014/main" id="{E52D2DEB-976B-49E5-BC3A-0576F8E95A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FEA420-70D2-43F0-AAC4-59C3B5451B83}"/>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265322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B831B-A8B2-4B52-8146-E10512B347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7D645AE-B137-478C-9ABB-304DC9C862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A2593F-26AA-4F0F-8BD1-38640517B8F5}"/>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5" name="Footer Placeholder 4">
            <a:extLst>
              <a:ext uri="{FF2B5EF4-FFF2-40B4-BE49-F238E27FC236}">
                <a16:creationId xmlns:a16="http://schemas.microsoft.com/office/drawing/2014/main" id="{758990B2-BBEE-42DD-B0FB-44C79D75DA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F0D0C8-1B31-485D-91E3-DCC002131803}"/>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3531949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1A8F-5C56-46D4-A268-26F4383EFB9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0AC7B82-147E-4CC5-92E0-5A27AB6370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40487B9-13CB-49BD-87EC-AA92EB456F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E76D579-375D-4F93-BFA8-D5EB73F583BF}"/>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6" name="Footer Placeholder 5">
            <a:extLst>
              <a:ext uri="{FF2B5EF4-FFF2-40B4-BE49-F238E27FC236}">
                <a16:creationId xmlns:a16="http://schemas.microsoft.com/office/drawing/2014/main" id="{0B85C060-CB8C-4F75-9B98-1DFFEC7C3DF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64AC4D-FE65-49C0-9B80-A0A90FC56168}"/>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189924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3CB9F-6953-4E2A-A879-8E8BC7BAFA9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20BBB4C-A0E5-49D9-B73F-2DC1496C21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F3878E-E6F2-4145-8BC0-4C24D411AE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1712C2-7B1F-4ABF-9A96-2A6031CAC5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3A11F3-689C-46D2-B66B-B7E701B9E7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1DF91E3-F086-4920-A2C7-6347C3CC1CFD}"/>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8" name="Footer Placeholder 7">
            <a:extLst>
              <a:ext uri="{FF2B5EF4-FFF2-40B4-BE49-F238E27FC236}">
                <a16:creationId xmlns:a16="http://schemas.microsoft.com/office/drawing/2014/main" id="{2B774938-9F1A-406A-9B9E-56820EAC5DC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352FC81-D1BE-4EE9-BD79-0B649C9AFD66}"/>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2658411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1CE6E-87F1-4551-B302-9C449BA68F2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D7A6D88-6059-4798-BBAA-AF67B0AA4F6C}"/>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4" name="Footer Placeholder 3">
            <a:extLst>
              <a:ext uri="{FF2B5EF4-FFF2-40B4-BE49-F238E27FC236}">
                <a16:creationId xmlns:a16="http://schemas.microsoft.com/office/drawing/2014/main" id="{E78AA1E3-9DE1-442A-B52F-8A16655E7B3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1FF066-507F-4520-BE24-31A65BD0422B}"/>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1648510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AC2283-521A-420D-A1FA-5E48696BD365}"/>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3" name="Footer Placeholder 2">
            <a:extLst>
              <a:ext uri="{FF2B5EF4-FFF2-40B4-BE49-F238E27FC236}">
                <a16:creationId xmlns:a16="http://schemas.microsoft.com/office/drawing/2014/main" id="{A8239310-997D-405C-95ED-E8B29F98F6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B5DB973-1742-4A0B-9D4E-E9C2E7368E3F}"/>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1911020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ED438-4B5A-41B2-8A00-A5216A9678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D371DF2-AC92-4818-AE36-36F77EBD86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B9C7EEC-5FA8-43F2-8891-B539CE8031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909DA0-97F6-4CE5-8ED8-BA2C8BDBB122}"/>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6" name="Footer Placeholder 5">
            <a:extLst>
              <a:ext uri="{FF2B5EF4-FFF2-40B4-BE49-F238E27FC236}">
                <a16:creationId xmlns:a16="http://schemas.microsoft.com/office/drawing/2014/main" id="{B6656FFA-BE47-41C9-924E-071367FBCB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09E512-4D14-4BE9-8EE0-D72FD6B50271}"/>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3310150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9A39B-C692-4F69-AFAD-E877B4C85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DBE32A1-31C7-4397-9D18-D47FAC7282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41C4F44-0295-4187-8D02-A53052F32C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00CA85-0D69-4415-B8E3-4E7FF8D1643B}"/>
              </a:ext>
            </a:extLst>
          </p:cNvPr>
          <p:cNvSpPr>
            <a:spLocks noGrp="1"/>
          </p:cNvSpPr>
          <p:nvPr>
            <p:ph type="dt" sz="half" idx="10"/>
          </p:nvPr>
        </p:nvSpPr>
        <p:spPr/>
        <p:txBody>
          <a:bodyPr/>
          <a:lstStyle/>
          <a:p>
            <a:fld id="{4F1BD1CB-FF4C-48A5-AAFF-10787C2AB536}" type="datetimeFigureOut">
              <a:rPr lang="en-GB" smtClean="0"/>
              <a:t>11/09/2021</a:t>
            </a:fld>
            <a:endParaRPr lang="en-GB"/>
          </a:p>
        </p:txBody>
      </p:sp>
      <p:sp>
        <p:nvSpPr>
          <p:cNvPr id="6" name="Footer Placeholder 5">
            <a:extLst>
              <a:ext uri="{FF2B5EF4-FFF2-40B4-BE49-F238E27FC236}">
                <a16:creationId xmlns:a16="http://schemas.microsoft.com/office/drawing/2014/main" id="{3CA4B069-5EED-4AF0-9B23-BC6E046814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B90EC21-6236-4A1D-B135-BDB2F7DD8369}"/>
              </a:ext>
            </a:extLst>
          </p:cNvPr>
          <p:cNvSpPr>
            <a:spLocks noGrp="1"/>
          </p:cNvSpPr>
          <p:nvPr>
            <p:ph type="sldNum" sz="quarter" idx="12"/>
          </p:nvPr>
        </p:nvSpPr>
        <p:spPr/>
        <p:txBody>
          <a:bodyPr/>
          <a:lstStyle/>
          <a:p>
            <a:fld id="{D819CE84-64C8-45A3-9DCD-D0833456E8D1}" type="slidenum">
              <a:rPr lang="en-GB" smtClean="0"/>
              <a:t>‹#›</a:t>
            </a:fld>
            <a:endParaRPr lang="en-GB"/>
          </a:p>
        </p:txBody>
      </p:sp>
    </p:spTree>
    <p:extLst>
      <p:ext uri="{BB962C8B-B14F-4D97-AF65-F5344CB8AC3E}">
        <p14:creationId xmlns:p14="http://schemas.microsoft.com/office/powerpoint/2010/main" val="1147202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24007E-05D9-4372-8DC4-2EDFB50D0B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1032D9-0147-4DE6-BC71-081486AE88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D7333D-063C-4EA5-83B2-5A7291D21A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1BD1CB-FF4C-48A5-AAFF-10787C2AB536}" type="datetimeFigureOut">
              <a:rPr lang="en-GB" smtClean="0"/>
              <a:t>11/09/2021</a:t>
            </a:fld>
            <a:endParaRPr lang="en-GB"/>
          </a:p>
        </p:txBody>
      </p:sp>
      <p:sp>
        <p:nvSpPr>
          <p:cNvPr id="5" name="Footer Placeholder 4">
            <a:extLst>
              <a:ext uri="{FF2B5EF4-FFF2-40B4-BE49-F238E27FC236}">
                <a16:creationId xmlns:a16="http://schemas.microsoft.com/office/drawing/2014/main" id="{7F0FCC42-10FE-4358-84AD-4F27329EDC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11D84CB-2CF5-4069-800B-3107861489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19CE84-64C8-45A3-9DCD-D0833456E8D1}" type="slidenum">
              <a:rPr lang="en-GB" smtClean="0"/>
              <a:t>‹#›</a:t>
            </a:fld>
            <a:endParaRPr lang="en-GB"/>
          </a:p>
        </p:txBody>
      </p:sp>
    </p:spTree>
    <p:extLst>
      <p:ext uri="{BB962C8B-B14F-4D97-AF65-F5344CB8AC3E}">
        <p14:creationId xmlns:p14="http://schemas.microsoft.com/office/powerpoint/2010/main" val="981253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blogs.reading.ac.uk/the-forum/2017/07/28/how-diverse-was-roman-britain/#comments" TargetMode="External"/><Relationship Id="rId2" Type="http://schemas.openxmlformats.org/officeDocument/2006/relationships/hyperlink" Target="https://www.bbc.co.uk/programmes/p01zfw4w" TargetMode="External"/><Relationship Id="rId1" Type="http://schemas.openxmlformats.org/officeDocument/2006/relationships/slideLayout" Target="../slideLayouts/slideLayout1.xml"/><Relationship Id="rId5" Type="http://schemas.openxmlformats.org/officeDocument/2006/relationships/hyperlink" Target="https://thepetrifiedmuse.blog/2015/09/06/what-have-the-syrians-ever-done-for-us/" TargetMode="External"/><Relationship Id="rId4" Type="http://schemas.openxmlformats.org/officeDocument/2006/relationships/hyperlink" Target="https://www.theguardian.com/uk-news/2017/aug/06/mary-beard-twitter-abuse-roman-britain-ethnic-diversity"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 name="Rectangle 13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49" name="Picture 2" descr="A carved pumpkin with a face&#10;&#10;Description automatically generated with low confidence">
            <a:extLst>
              <a:ext uri="{FF2B5EF4-FFF2-40B4-BE49-F238E27FC236}">
                <a16:creationId xmlns:a16="http://schemas.microsoft.com/office/drawing/2014/main" id="{472C33EC-A9CF-4D6C-9DA2-8A0D85CB78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945" r="2" b="14513"/>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6C26344-833C-4511-B70E-D7DFC86C38B4}"/>
              </a:ext>
            </a:extLst>
          </p:cNvPr>
          <p:cNvSpPr txBox="1"/>
          <p:nvPr/>
        </p:nvSpPr>
        <p:spPr>
          <a:xfrm>
            <a:off x="3041091" y="2801763"/>
            <a:ext cx="610981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dirty="0">
                <a:solidFill>
                  <a:prstClr val="white"/>
                </a:solidFill>
                <a:latin typeface="Avenir Next LT Pro" panose="020B0504020202020204" pitchFamily="34" charset="0"/>
              </a:rPr>
              <a:t>Diversity in the Roman Army</a:t>
            </a: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pic>
        <p:nvPicPr>
          <p:cNvPr id="9" name="Picture 8" descr="Logo, icon&#10;&#10;Description automatically generated">
            <a:extLst>
              <a:ext uri="{FF2B5EF4-FFF2-40B4-BE49-F238E27FC236}">
                <a16:creationId xmlns:a16="http://schemas.microsoft.com/office/drawing/2014/main" id="{4069874B-AF59-4E45-BC57-640BA804FB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10" name="TextBox 9">
            <a:extLst>
              <a:ext uri="{FF2B5EF4-FFF2-40B4-BE49-F238E27FC236}">
                <a16:creationId xmlns:a16="http://schemas.microsoft.com/office/drawing/2014/main" id="{DBD68341-AB11-4007-A934-E4322EB810AA}"/>
              </a:ext>
            </a:extLst>
          </p:cNvPr>
          <p:cNvSpPr txBox="1"/>
          <p:nvPr/>
        </p:nvSpPr>
        <p:spPr>
          <a:xfrm>
            <a:off x="2581057" y="161300"/>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Tree>
    <p:extLst>
      <p:ext uri="{BB962C8B-B14F-4D97-AF65-F5344CB8AC3E}">
        <p14:creationId xmlns:p14="http://schemas.microsoft.com/office/powerpoint/2010/main" val="806722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1" descr="A collage of a person&#10;&#10;Description automatically generated with low confidence">
            <a:extLst>
              <a:ext uri="{FF2B5EF4-FFF2-40B4-BE49-F238E27FC236}">
                <a16:creationId xmlns:a16="http://schemas.microsoft.com/office/drawing/2014/main" id="{6E14B34E-7849-4F42-9EEC-9869FED7B70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20" r="-1" b="9000"/>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5">
            <a:extLst>
              <a:ext uri="{FF2B5EF4-FFF2-40B4-BE49-F238E27FC236}">
                <a16:creationId xmlns:a16="http://schemas.microsoft.com/office/drawing/2014/main" id="{35B76ECE-C161-488A-A01E-44F6829B7522}"/>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1" i="0" u="none" strike="noStrike" cap="none" normalizeH="0" baseline="0">
                <a:ln>
                  <a:noFill/>
                </a:ln>
                <a:solidFill>
                  <a:schemeClr val="bg1"/>
                </a:solidFill>
                <a:effectLst/>
                <a:latin typeface="+mj-lt"/>
                <a:ea typeface="+mj-ea"/>
                <a:cs typeface="+mj-cs"/>
              </a:rPr>
              <a:t>Septimius Severus and the Ethiopian</a:t>
            </a:r>
            <a:endParaRPr kumimoji="0" lang="en-US" altLang="en-US" sz="2600" b="0" i="0" u="none" strike="noStrike" cap="none" normalizeH="0" baseline="0">
              <a:ln>
                <a:noFill/>
              </a:ln>
              <a:solidFill>
                <a:schemeClr val="bg1"/>
              </a:solidFill>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600" b="0" i="0" u="none" strike="noStrike" cap="none" normalizeH="0" baseline="0">
              <a:ln>
                <a:noFill/>
              </a:ln>
              <a:solidFill>
                <a:schemeClr val="bg1"/>
              </a:solidFill>
              <a:effectLst/>
              <a:latin typeface="+mj-lt"/>
              <a:ea typeface="+mj-ea"/>
              <a:cs typeface="+mj-cs"/>
            </a:endParaRPr>
          </a:p>
        </p:txBody>
      </p:sp>
      <p:cxnSp>
        <p:nvCxnSpPr>
          <p:cNvPr id="77" name="Straight Connector 76">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09BC0BA-E35D-43A7-B9FD-0C10CFFD183B}"/>
              </a:ext>
            </a:extLst>
          </p:cNvPr>
          <p:cNvSpPr txBox="1"/>
          <p:nvPr/>
        </p:nvSpPr>
        <p:spPr>
          <a:xfrm>
            <a:off x="4250436" y="4863588"/>
            <a:ext cx="7620000" cy="1477328"/>
          </a:xfrm>
          <a:prstGeom prst="rect">
            <a:avLst/>
          </a:prstGeom>
          <a:noFill/>
        </p:spPr>
        <p:txBody>
          <a:bodyPr wrap="square">
            <a:spAutoFit/>
          </a:bodyPr>
          <a:lstStyle/>
          <a:p>
            <a:r>
              <a:rPr lang="en-GB" dirty="0">
                <a:solidFill>
                  <a:schemeClr val="bg1"/>
                </a:solidFill>
              </a:rPr>
              <a:t>Virtual reality specialist Daniel </a:t>
            </a:r>
            <a:r>
              <a:rPr lang="en-GB" dirty="0" err="1">
                <a:solidFill>
                  <a:schemeClr val="bg1"/>
                </a:solidFill>
              </a:rPr>
              <a:t>Voshart</a:t>
            </a:r>
            <a:r>
              <a:rPr lang="en-GB" dirty="0">
                <a:solidFill>
                  <a:schemeClr val="bg1"/>
                </a:solidFill>
              </a:rPr>
              <a:t> has reconstructed realistic depictions of Roman rulers. </a:t>
            </a:r>
            <a:r>
              <a:rPr lang="en-GB" dirty="0" err="1">
                <a:solidFill>
                  <a:schemeClr val="bg1"/>
                </a:solidFill>
              </a:rPr>
              <a:t>Voshart's</a:t>
            </a:r>
            <a:r>
              <a:rPr lang="en-GB" dirty="0">
                <a:solidFill>
                  <a:schemeClr val="bg1"/>
                </a:solidFill>
              </a:rPr>
              <a:t> depiction of Septimius Severus — who hailed from present-day Libya — shows an emperor of darker complexion, with famously thick curls and a beard. Such reconstructions are always controversial, but these of </a:t>
            </a:r>
            <a:r>
              <a:rPr lang="en-GB" dirty="0" err="1">
                <a:solidFill>
                  <a:schemeClr val="bg1"/>
                </a:solidFill>
              </a:rPr>
              <a:t>Voshart</a:t>
            </a:r>
            <a:r>
              <a:rPr lang="en-GB" dirty="0">
                <a:solidFill>
                  <a:schemeClr val="bg1"/>
                </a:solidFill>
              </a:rPr>
              <a:t> certainly bring these characters to life.</a:t>
            </a:r>
          </a:p>
        </p:txBody>
      </p:sp>
    </p:spTree>
    <p:extLst>
      <p:ext uri="{BB962C8B-B14F-4D97-AF65-F5344CB8AC3E}">
        <p14:creationId xmlns:p14="http://schemas.microsoft.com/office/powerpoint/2010/main" val="330281095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07A23B75-BB39-4FF3-A557-25AC39A55ABD}"/>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From the </a:t>
            </a:r>
            <a:r>
              <a:rPr kumimoji="0" lang="en-US" altLang="en-US" sz="2800" b="1" i="1" u="none" strike="noStrike" cap="none" normalizeH="0" baseline="0" dirty="0">
                <a:ln>
                  <a:noFill/>
                </a:ln>
                <a:effectLst/>
                <a:latin typeface="+mj-lt"/>
                <a:ea typeface="+mj-ea"/>
                <a:cs typeface="+mj-cs"/>
              </a:rPr>
              <a:t>Historia Augusta: </a:t>
            </a:r>
            <a:r>
              <a:rPr kumimoji="0" lang="en-US" altLang="en-US" sz="2800" b="1" u="none" strike="noStrike" cap="none" normalizeH="0" baseline="0" dirty="0">
                <a:ln>
                  <a:noFill/>
                </a:ln>
                <a:effectLst/>
                <a:latin typeface="+mj-lt"/>
                <a:ea typeface="+mj-ea"/>
                <a:cs typeface="+mj-cs"/>
              </a:rPr>
              <a:t>t</a:t>
            </a:r>
            <a:r>
              <a:rPr kumimoji="0" lang="en-US" altLang="en-US" sz="2800" b="1"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2862322"/>
          </a:xfrm>
          <a:prstGeom prst="rect">
            <a:avLst/>
          </a:prstGeom>
          <a:noFill/>
        </p:spPr>
        <p:txBody>
          <a:bodyPr wrap="square">
            <a:spAutoFit/>
          </a:bodyPr>
          <a:lstStyle/>
          <a:p>
            <a:r>
              <a:rPr lang="en-GB" dirty="0"/>
              <a:t>22.1. The death of Severus was foreshadowed by the following events: he himself dreamed that he was snatched up to the heavens in a jewelled car drawn by four eagles, whilst some vast shape, I know not what, but resembling a man, flew on before. And while he was being snatched up, he counted out the numbers eighty and nine, and beyond this number of years he did not live so much as one, for he was an old man when he came to the throne...</a:t>
            </a:r>
          </a:p>
        </p:txBody>
      </p:sp>
    </p:spTree>
    <p:extLst>
      <p:ext uri="{BB962C8B-B14F-4D97-AF65-F5344CB8AC3E}">
        <p14:creationId xmlns:p14="http://schemas.microsoft.com/office/powerpoint/2010/main" val="628743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2308324"/>
          </a:xfrm>
          <a:prstGeom prst="rect">
            <a:avLst/>
          </a:prstGeom>
          <a:noFill/>
        </p:spPr>
        <p:txBody>
          <a:bodyPr wrap="square">
            <a:spAutoFit/>
          </a:bodyPr>
          <a:lstStyle/>
          <a:p>
            <a:r>
              <a:rPr lang="en-GB" dirty="0"/>
              <a:t>22.4. On another occasion, when he was returning to his nearest quarters from an inspection of the wall at </a:t>
            </a:r>
            <a:r>
              <a:rPr lang="en-GB" dirty="0" err="1"/>
              <a:t>Luguvallum</a:t>
            </a:r>
            <a:r>
              <a:rPr lang="en-GB" dirty="0"/>
              <a:t> in Britain, at a time when he had not only proved victorious but had concluded a perpetual peace, just as he was wondering what omen would present itself, an Ethiopian soldier, who was famous among buffoons and always a notable jester, met him with a garland of cypress-boughs.</a:t>
            </a:r>
          </a:p>
        </p:txBody>
      </p:sp>
      <p:sp>
        <p:nvSpPr>
          <p:cNvPr id="7" name="Rectangle 2">
            <a:extLst>
              <a:ext uri="{FF2B5EF4-FFF2-40B4-BE49-F238E27FC236}">
                <a16:creationId xmlns:a16="http://schemas.microsoft.com/office/drawing/2014/main" id="{02BECF43-C450-4552-97EA-F7F280B17432}"/>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From the </a:t>
            </a:r>
            <a:r>
              <a:rPr kumimoji="0" lang="en-US" altLang="en-US" sz="2800" b="1" i="1" u="none" strike="noStrike" cap="none" normalizeH="0" baseline="0" dirty="0">
                <a:ln>
                  <a:noFill/>
                </a:ln>
                <a:effectLst/>
                <a:latin typeface="+mj-lt"/>
                <a:ea typeface="+mj-ea"/>
                <a:cs typeface="+mj-cs"/>
              </a:rPr>
              <a:t>Historia Augusta: </a:t>
            </a:r>
            <a:r>
              <a:rPr kumimoji="0" lang="en-US" altLang="en-US" sz="2800" b="1" u="none" strike="noStrike" cap="none" normalizeH="0" baseline="0" dirty="0">
                <a:ln>
                  <a:noFill/>
                </a:ln>
                <a:effectLst/>
                <a:latin typeface="+mj-lt"/>
                <a:ea typeface="+mj-ea"/>
                <a:cs typeface="+mj-cs"/>
              </a:rPr>
              <a:t>t</a:t>
            </a:r>
            <a:r>
              <a:rPr kumimoji="0" lang="en-US" altLang="en-US" sz="2800" b="1"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spTree>
    <p:extLst>
      <p:ext uri="{BB962C8B-B14F-4D97-AF65-F5344CB8AC3E}">
        <p14:creationId xmlns:p14="http://schemas.microsoft.com/office/powerpoint/2010/main" val="134355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3139321"/>
          </a:xfrm>
          <a:prstGeom prst="rect">
            <a:avLst/>
          </a:prstGeom>
          <a:noFill/>
        </p:spPr>
        <p:txBody>
          <a:bodyPr wrap="square">
            <a:spAutoFit/>
          </a:bodyPr>
          <a:lstStyle/>
          <a:p>
            <a:r>
              <a:rPr lang="en-GB" dirty="0"/>
              <a:t>22.5. And when Severus in a rage ordered that the man be removed from his sight, troubled as he was by the man's ominous colour and the ominous nature of the garland, the Ethiopian by way of jest cried, it is said, "You have been all things, you have conquered all things, now, O conqueror, be a god."</a:t>
            </a:r>
          </a:p>
          <a:p>
            <a:r>
              <a:rPr lang="en-GB" dirty="0"/>
              <a:t>6. And when on reaching the town he wished to perform a sacrifice, in the first place, through a mis­understanding on the part of the rustic soothsayer, he was taken to the Temple of Bellona, and, in the second place, the victims provided him were black.</a:t>
            </a:r>
          </a:p>
        </p:txBody>
      </p:sp>
      <p:sp>
        <p:nvSpPr>
          <p:cNvPr id="7" name="Rectangle 2">
            <a:extLst>
              <a:ext uri="{FF2B5EF4-FFF2-40B4-BE49-F238E27FC236}">
                <a16:creationId xmlns:a16="http://schemas.microsoft.com/office/drawing/2014/main" id="{B30B9C22-5868-4A72-BB1F-3AF55D162B25}"/>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From the </a:t>
            </a:r>
            <a:r>
              <a:rPr kumimoji="0" lang="en-US" altLang="en-US" sz="2800" b="1" i="1" u="none" strike="noStrike" cap="none" normalizeH="0" baseline="0" dirty="0">
                <a:ln>
                  <a:noFill/>
                </a:ln>
                <a:effectLst/>
                <a:latin typeface="+mj-lt"/>
                <a:ea typeface="+mj-ea"/>
                <a:cs typeface="+mj-cs"/>
              </a:rPr>
              <a:t>Historia Augusta: </a:t>
            </a:r>
            <a:r>
              <a:rPr kumimoji="0" lang="en-US" altLang="en-US" sz="2800" b="1" u="none" strike="noStrike" cap="none" normalizeH="0" baseline="0" dirty="0">
                <a:ln>
                  <a:noFill/>
                </a:ln>
                <a:effectLst/>
                <a:latin typeface="+mj-lt"/>
                <a:ea typeface="+mj-ea"/>
                <a:cs typeface="+mj-cs"/>
              </a:rPr>
              <a:t>t</a:t>
            </a:r>
            <a:r>
              <a:rPr kumimoji="0" lang="en-US" altLang="en-US" sz="2800" b="1"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spTree>
    <p:extLst>
      <p:ext uri="{BB962C8B-B14F-4D97-AF65-F5344CB8AC3E}">
        <p14:creationId xmlns:p14="http://schemas.microsoft.com/office/powerpoint/2010/main" val="509646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1477328"/>
          </a:xfrm>
          <a:prstGeom prst="rect">
            <a:avLst/>
          </a:prstGeom>
          <a:noFill/>
        </p:spPr>
        <p:txBody>
          <a:bodyPr wrap="square">
            <a:spAutoFit/>
          </a:bodyPr>
          <a:lstStyle/>
          <a:p>
            <a:r>
              <a:rPr lang="en-GB" dirty="0"/>
              <a:t>22.7. And then, when he abandoned the sacrifice in disgust and betook himself to the Palace, through some carelessness on the part of the attendants the black victims followed him up to its very doors.</a:t>
            </a:r>
          </a:p>
          <a:p>
            <a:endParaRPr lang="en-GB" dirty="0"/>
          </a:p>
        </p:txBody>
      </p:sp>
      <p:sp>
        <p:nvSpPr>
          <p:cNvPr id="7" name="Rectangle 2">
            <a:extLst>
              <a:ext uri="{FF2B5EF4-FFF2-40B4-BE49-F238E27FC236}">
                <a16:creationId xmlns:a16="http://schemas.microsoft.com/office/drawing/2014/main" id="{CC102DAC-C080-497C-865D-BFF3B4E40CCC}"/>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From the </a:t>
            </a:r>
            <a:r>
              <a:rPr kumimoji="0" lang="en-US" altLang="en-US" sz="2800" b="1" i="1" u="none" strike="noStrike" cap="none" normalizeH="0" baseline="0" dirty="0">
                <a:ln>
                  <a:noFill/>
                </a:ln>
                <a:effectLst/>
                <a:latin typeface="+mj-lt"/>
                <a:ea typeface="+mj-ea"/>
                <a:cs typeface="+mj-cs"/>
              </a:rPr>
              <a:t>Historia Augusta: </a:t>
            </a:r>
            <a:r>
              <a:rPr kumimoji="0" lang="en-US" altLang="en-US" sz="2800" b="1" u="none" strike="noStrike" cap="none" normalizeH="0" baseline="0" dirty="0">
                <a:ln>
                  <a:noFill/>
                </a:ln>
                <a:effectLst/>
                <a:latin typeface="+mj-lt"/>
                <a:ea typeface="+mj-ea"/>
                <a:cs typeface="+mj-cs"/>
              </a:rPr>
              <a:t>t</a:t>
            </a:r>
            <a:r>
              <a:rPr kumimoji="0" lang="en-US" altLang="en-US" sz="2800" b="1"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spTree>
    <p:extLst>
      <p:ext uri="{BB962C8B-B14F-4D97-AF65-F5344CB8AC3E}">
        <p14:creationId xmlns:p14="http://schemas.microsoft.com/office/powerpoint/2010/main" val="2607801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9">
            <a:extLst>
              <a:ext uri="{FF2B5EF4-FFF2-40B4-BE49-F238E27FC236}">
                <a16:creationId xmlns:a16="http://schemas.microsoft.com/office/drawing/2014/main" id="{0E2DEAA5-E43E-4AB7-B7D8-FCEB46744C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81"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53FCE8B-CC4A-4D53-A210-50A670F377D0}"/>
              </a:ext>
            </a:extLst>
          </p:cNvPr>
          <p:cNvSpPr txBox="1"/>
          <p:nvPr/>
        </p:nvSpPr>
        <p:spPr>
          <a:xfrm>
            <a:off x="246743" y="2910066"/>
            <a:ext cx="5064959" cy="3416320"/>
          </a:xfrm>
          <a:prstGeom prst="rect">
            <a:avLst/>
          </a:prstGeom>
          <a:noFill/>
        </p:spPr>
        <p:txBody>
          <a:bodyPr wrap="square">
            <a:spAutoFit/>
          </a:bodyPr>
          <a:lstStyle/>
          <a:p>
            <a:r>
              <a:rPr lang="en-GB" dirty="0"/>
              <a:t>Severus was startled by the apparent omen, associating the soldier’s black colour as a portent of his own imminent death, but no-one seems to have been particularly surprised at the presence of an ‘Ethiopian’ (that is, a black African) at the northern edge of the Roman empire. </a:t>
            </a:r>
          </a:p>
          <a:p>
            <a:endParaRPr lang="en-GB" dirty="0"/>
          </a:p>
          <a:p>
            <a:r>
              <a:rPr lang="en-GB" dirty="0"/>
              <a:t>There were other Africans on the wall – a third-century AD cohort of Mauri from north west Africa are also attested in an inscription at Burgh-by-Sands near Carlisle.</a:t>
            </a:r>
          </a:p>
          <a:p>
            <a:endParaRPr lang="en-GB" dirty="0"/>
          </a:p>
        </p:txBody>
      </p:sp>
      <p:sp>
        <p:nvSpPr>
          <p:cNvPr id="7" name="Rectangle 2">
            <a:extLst>
              <a:ext uri="{FF2B5EF4-FFF2-40B4-BE49-F238E27FC236}">
                <a16:creationId xmlns:a16="http://schemas.microsoft.com/office/drawing/2014/main" id="{6B0AC6C5-1958-4D9C-9D7E-F38361C2C73B}"/>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From the </a:t>
            </a:r>
            <a:r>
              <a:rPr kumimoji="0" lang="en-US" altLang="en-US" sz="2800" b="1" i="1" u="none" strike="noStrike" cap="none" normalizeH="0" baseline="0" dirty="0">
                <a:ln>
                  <a:noFill/>
                </a:ln>
                <a:effectLst/>
                <a:latin typeface="+mj-lt"/>
                <a:ea typeface="+mj-ea"/>
                <a:cs typeface="+mj-cs"/>
              </a:rPr>
              <a:t>Historia Augusta: </a:t>
            </a:r>
            <a:r>
              <a:rPr kumimoji="0" lang="en-US" altLang="en-US" sz="2800" b="1" u="none" strike="noStrike" cap="none" normalizeH="0" baseline="0" dirty="0">
                <a:ln>
                  <a:noFill/>
                </a:ln>
                <a:effectLst/>
                <a:latin typeface="+mj-lt"/>
                <a:ea typeface="+mj-ea"/>
                <a:cs typeface="+mj-cs"/>
              </a:rPr>
              <a:t>t</a:t>
            </a:r>
            <a:r>
              <a:rPr kumimoji="0" lang="en-US" altLang="en-US" sz="2800" b="1" i="0" u="none" strike="noStrike" cap="none" normalizeH="0" baseline="0" dirty="0">
                <a:ln>
                  <a:noFill/>
                </a:ln>
                <a:effectLst/>
                <a:latin typeface="+mj-lt"/>
                <a:ea typeface="+mj-ea"/>
                <a:cs typeface="+mj-cs"/>
              </a:rPr>
              <a:t>he meeting of Severus and the Ethiopian at Hadrian's Wall</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dirty="0">
              <a:ln>
                <a:noFill/>
              </a:ln>
              <a:effectLst/>
              <a:latin typeface="+mj-lt"/>
              <a:ea typeface="+mj-ea"/>
              <a:cs typeface="+mj-cs"/>
            </a:endParaRPr>
          </a:p>
        </p:txBody>
      </p:sp>
    </p:spTree>
    <p:extLst>
      <p:ext uri="{BB962C8B-B14F-4D97-AF65-F5344CB8AC3E}">
        <p14:creationId xmlns:p14="http://schemas.microsoft.com/office/powerpoint/2010/main" val="263980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5">
            <a:extLst>
              <a:ext uri="{FF2B5EF4-FFF2-40B4-BE49-F238E27FC236}">
                <a16:creationId xmlns:a16="http://schemas.microsoft.com/office/drawing/2014/main" id="{AAA0C03B-945D-40A3-86F7-556B8AD3C1A0}"/>
              </a:ext>
            </a:extLst>
          </p:cNvPr>
          <p:cNvSpPr>
            <a:spLocks noChangeArrowheads="1"/>
          </p:cNvSpPr>
          <p:nvPr/>
        </p:nvSpPr>
        <p:spPr bwMode="auto">
          <a:xfrm>
            <a:off x="640080" y="847883"/>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Auxiliary Military Units</a:t>
            </a:r>
          </a:p>
          <a:p>
            <a:pPr marL="0" marR="0" lvl="0" indent="0" fontAlgn="base">
              <a:lnSpc>
                <a:spcPct val="90000"/>
              </a:lnSpc>
              <a:spcBef>
                <a:spcPct val="0"/>
              </a:spcBef>
              <a:spcAft>
                <a:spcPts val="600"/>
              </a:spcAft>
              <a:buClrTx/>
              <a:buSzTx/>
              <a:tabLst/>
            </a:pPr>
            <a:endParaRPr kumimoji="0" lang="en-US" altLang="en-US" sz="2800" b="1" i="0" u="none" strike="noStrike" cap="none" normalizeH="0" baseline="0" dirty="0">
              <a:ln>
                <a:noFill/>
              </a:ln>
              <a:effectLst/>
              <a:latin typeface="+mj-lt"/>
              <a:ea typeface="+mj-ea"/>
              <a:cs typeface="+mj-cs"/>
            </a:endParaRPr>
          </a:p>
        </p:txBody>
      </p:sp>
      <p:sp>
        <p:nvSpPr>
          <p:cNvPr id="7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10" descr="A few men wearing hardhats and holding guns&#10;&#10;Description automatically generated with low confidence">
            <a:extLst>
              <a:ext uri="{FF2B5EF4-FFF2-40B4-BE49-F238E27FC236}">
                <a16:creationId xmlns:a16="http://schemas.microsoft.com/office/drawing/2014/main" id="{ABAB9A09-12B3-45E1-BCE4-74A3580D7C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244" r="1" b="2447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A8E71308-AC12-45B6-8801-D3BAF99EA7A1}"/>
              </a:ext>
            </a:extLst>
          </p:cNvPr>
          <p:cNvSpPr txBox="1"/>
          <p:nvPr/>
        </p:nvSpPr>
        <p:spPr>
          <a:xfrm>
            <a:off x="640080" y="3375556"/>
            <a:ext cx="4207691" cy="2308324"/>
          </a:xfrm>
          <a:prstGeom prst="rect">
            <a:avLst/>
          </a:prstGeom>
          <a:noFill/>
        </p:spPr>
        <p:txBody>
          <a:bodyPr wrap="square">
            <a:spAutoFit/>
          </a:bodyPr>
          <a:lstStyle/>
          <a:p>
            <a:r>
              <a:rPr lang="en-GB" dirty="0"/>
              <a:t>Auxiliary military units, levied from non-citizens, were deliberately posted to areas of the empire far from their troops’ home province, so Hadrian’s Wall also had garrisons of </a:t>
            </a:r>
            <a:r>
              <a:rPr lang="en-GB" dirty="0" err="1"/>
              <a:t>Tungrian</a:t>
            </a:r>
            <a:r>
              <a:rPr lang="en-GB" dirty="0"/>
              <a:t> and Batavian troops from Belgium and the Netherlands, as well as units from as far away as Syria [See below].</a:t>
            </a:r>
          </a:p>
        </p:txBody>
      </p:sp>
    </p:spTree>
    <p:extLst>
      <p:ext uri="{BB962C8B-B14F-4D97-AF65-F5344CB8AC3E}">
        <p14:creationId xmlns:p14="http://schemas.microsoft.com/office/powerpoint/2010/main" val="19734245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10" descr="A few men wearing hardhats and holding guns&#10;&#10;Description automatically generated with low confidence">
            <a:extLst>
              <a:ext uri="{FF2B5EF4-FFF2-40B4-BE49-F238E27FC236}">
                <a16:creationId xmlns:a16="http://schemas.microsoft.com/office/drawing/2014/main" id="{ABAB9A09-12B3-45E1-BCE4-74A3580D7C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244" r="1" b="2447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A8E71308-AC12-45B6-8801-D3BAF99EA7A1}"/>
              </a:ext>
            </a:extLst>
          </p:cNvPr>
          <p:cNvSpPr txBox="1"/>
          <p:nvPr/>
        </p:nvSpPr>
        <p:spPr>
          <a:xfrm>
            <a:off x="273593" y="2887682"/>
            <a:ext cx="4878977" cy="3970318"/>
          </a:xfrm>
          <a:prstGeom prst="rect">
            <a:avLst/>
          </a:prstGeom>
          <a:noFill/>
        </p:spPr>
        <p:txBody>
          <a:bodyPr wrap="square">
            <a:spAutoFit/>
          </a:bodyPr>
          <a:lstStyle/>
          <a:p>
            <a:r>
              <a:rPr lang="en-GB" dirty="0"/>
              <a:t>Auxiliary units like these passed on Roman military discipline, Latin, and Roman cultural habits and often rewarded their soldiers with grants of citizenship on retirement, producing more new citizens with a long training in Roman ways. </a:t>
            </a:r>
          </a:p>
          <a:p>
            <a:endParaRPr lang="en-GB" dirty="0"/>
          </a:p>
          <a:p>
            <a:r>
              <a:rPr lang="en-GB" dirty="0"/>
              <a:t>And Roman army units in frontier provinces built roads and harbours and created instant large markets for food, drink, and services, stimulating the growth of towns outside the fortress gates. In the long-term, this also monetised trading economies that drew in more civilian settlers from around the empire.</a:t>
            </a:r>
          </a:p>
        </p:txBody>
      </p:sp>
      <p:sp>
        <p:nvSpPr>
          <p:cNvPr id="7" name="Rectangle 5">
            <a:extLst>
              <a:ext uri="{FF2B5EF4-FFF2-40B4-BE49-F238E27FC236}">
                <a16:creationId xmlns:a16="http://schemas.microsoft.com/office/drawing/2014/main" id="{F5B95B54-F41B-4E56-88F7-922A3496942E}"/>
              </a:ext>
            </a:extLst>
          </p:cNvPr>
          <p:cNvSpPr>
            <a:spLocks noChangeArrowheads="1"/>
          </p:cNvSpPr>
          <p:nvPr/>
        </p:nvSpPr>
        <p:spPr bwMode="auto">
          <a:xfrm>
            <a:off x="640080" y="847883"/>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Auxiliary Military Units</a:t>
            </a:r>
          </a:p>
          <a:p>
            <a:pPr marL="0" marR="0" lvl="0" indent="0" fontAlgn="base">
              <a:lnSpc>
                <a:spcPct val="90000"/>
              </a:lnSpc>
              <a:spcBef>
                <a:spcPct val="0"/>
              </a:spcBef>
              <a:spcAft>
                <a:spcPts val="600"/>
              </a:spcAft>
              <a:buClrTx/>
              <a:buSzTx/>
              <a:tabLst/>
            </a:pPr>
            <a:endParaRPr kumimoji="0" lang="en-US" altLang="en-US" sz="2800" b="1" i="0" u="none" strike="noStrike" cap="none" normalizeH="0" baseline="0" dirty="0">
              <a:ln>
                <a:noFill/>
              </a:ln>
              <a:effectLst/>
              <a:latin typeface="+mj-lt"/>
              <a:ea typeface="+mj-ea"/>
              <a:cs typeface="+mj-cs"/>
            </a:endParaRPr>
          </a:p>
        </p:txBody>
      </p:sp>
    </p:spTree>
    <p:extLst>
      <p:ext uri="{BB962C8B-B14F-4D97-AF65-F5344CB8AC3E}">
        <p14:creationId xmlns:p14="http://schemas.microsoft.com/office/powerpoint/2010/main" val="2490915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20" name="Picture 7">
            <a:extLst>
              <a:ext uri="{FF2B5EF4-FFF2-40B4-BE49-F238E27FC236}">
                <a16:creationId xmlns:a16="http://schemas.microsoft.com/office/drawing/2014/main" id="{5BDF305F-5A51-4ACF-92D2-FEF6719A8A7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98" r="13206"/>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D584ACF9-2668-44BE-90F0-DFE1D1424B4F}"/>
              </a:ext>
            </a:extLst>
          </p:cNvPr>
          <p:cNvSpPr>
            <a:spLocks noChangeArrowheads="1"/>
          </p:cNvSpPr>
          <p:nvPr/>
        </p:nvSpPr>
        <p:spPr bwMode="auto">
          <a:xfrm>
            <a:off x="732997" y="132897"/>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000" b="1" i="0" u="none" strike="noStrike" cap="none" normalizeH="0" baseline="0" dirty="0">
                <a:ln>
                  <a:noFill/>
                </a:ln>
                <a:effectLst/>
                <a:latin typeface="+mj-lt"/>
                <a:ea typeface="+mj-ea"/>
                <a:cs typeface="+mj-cs"/>
              </a:rPr>
              <a:t>Diversity at Lunt Roman Fort</a:t>
            </a:r>
            <a:endParaRPr kumimoji="0" lang="en-US" altLang="en-US" sz="40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4000" b="0" i="0" u="none" strike="noStrike" cap="none" normalizeH="0" baseline="0" dirty="0">
              <a:ln>
                <a:noFill/>
              </a:ln>
              <a:effectLst/>
              <a:latin typeface="+mj-lt"/>
              <a:ea typeface="+mj-ea"/>
              <a:cs typeface="+mj-cs"/>
            </a:endParaRPr>
          </a:p>
        </p:txBody>
      </p:sp>
      <p:sp>
        <p:nvSpPr>
          <p:cNvPr id="11" name="TextBox 10">
            <a:extLst>
              <a:ext uri="{FF2B5EF4-FFF2-40B4-BE49-F238E27FC236}">
                <a16:creationId xmlns:a16="http://schemas.microsoft.com/office/drawing/2014/main" id="{39FA1977-060E-409F-9772-B60D53D1CFE7}"/>
              </a:ext>
            </a:extLst>
          </p:cNvPr>
          <p:cNvSpPr txBox="1"/>
          <p:nvPr/>
        </p:nvSpPr>
        <p:spPr>
          <a:xfrm>
            <a:off x="271006" y="1449926"/>
            <a:ext cx="4746172" cy="5355312"/>
          </a:xfrm>
          <a:prstGeom prst="rect">
            <a:avLst/>
          </a:prstGeom>
          <a:noFill/>
        </p:spPr>
        <p:txBody>
          <a:bodyPr wrap="square">
            <a:spAutoFit/>
          </a:bodyPr>
          <a:lstStyle/>
          <a:p>
            <a:r>
              <a:rPr lang="en-GB" dirty="0"/>
              <a:t>We do not know for certain which legion or legions or sections thereof were stationed at Lunt Fort during its occupation. A number of legions came to the area to put down the revolt of Boudica in AD 60-61, and it is possible that cohorts from some of these were to be found at various times at the Lunt.</a:t>
            </a:r>
          </a:p>
          <a:p>
            <a:endParaRPr lang="en-GB" dirty="0"/>
          </a:p>
          <a:p>
            <a:r>
              <a:rPr lang="en-GB" dirty="0"/>
              <a:t>The discovery of a silver ring at the site which seems to depict the </a:t>
            </a:r>
            <a:r>
              <a:rPr lang="en-GB" b="1" dirty="0"/>
              <a:t>XX</a:t>
            </a:r>
            <a:r>
              <a:rPr lang="en-GB" dirty="0"/>
              <a:t> of the </a:t>
            </a:r>
            <a:r>
              <a:rPr lang="en-GB" b="1" dirty="0"/>
              <a:t>Valeria Victrix </a:t>
            </a:r>
            <a:r>
              <a:rPr lang="en-GB" dirty="0"/>
              <a:t>suggests that members of the XX Legion were present at the site at some point, and most likely around AD 61. One thing to bear in mind is that in each place the Legion was stationed during its long history, it would have recruited locals in to its ranks, so that by the time it arrived in the W Midlands, the Legion would have contained members from the Balkans, Italy, Germany, Spain, and no doubt some from N Africa as well.</a:t>
            </a:r>
          </a:p>
        </p:txBody>
      </p:sp>
    </p:spTree>
    <p:extLst>
      <p:ext uri="{BB962C8B-B14F-4D97-AF65-F5344CB8AC3E}">
        <p14:creationId xmlns:p14="http://schemas.microsoft.com/office/powerpoint/2010/main" val="804587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1" name="Picture 5" descr="Map&#10;&#10;Description automatically generated">
            <a:extLst>
              <a:ext uri="{FF2B5EF4-FFF2-40B4-BE49-F238E27FC236}">
                <a16:creationId xmlns:a16="http://schemas.microsoft.com/office/drawing/2014/main" id="{E48A8BD8-6883-4ACF-9DA6-C892702A79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214"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812C734E-EBC8-4308-AB8C-1976360597D0}"/>
              </a:ext>
            </a:extLst>
          </p:cNvPr>
          <p:cNvSpPr>
            <a:spLocks noChangeArrowheads="1"/>
          </p:cNvSpPr>
          <p:nvPr/>
        </p:nvSpPr>
        <p:spPr bwMode="auto">
          <a:xfrm>
            <a:off x="8366762" y="282927"/>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XX Legion</a:t>
            </a:r>
          </a:p>
          <a:p>
            <a:pPr marL="0" marR="0" lvl="0" indent="0" fontAlgn="base">
              <a:lnSpc>
                <a:spcPct val="90000"/>
              </a:lnSpc>
              <a:spcBef>
                <a:spcPct val="0"/>
              </a:spcBef>
              <a:spcAft>
                <a:spcPts val="600"/>
              </a:spcAft>
              <a:buClrTx/>
              <a:buSzTx/>
              <a:tabLst/>
            </a:pPr>
            <a:endParaRPr kumimoji="0" lang="en-US" altLang="en-US" sz="2800" b="1" i="0" u="none" strike="noStrike" cap="none" normalizeH="0" baseline="0" dirty="0">
              <a:ln>
                <a:noFill/>
              </a:ln>
              <a:effectLst/>
              <a:latin typeface="+mj-lt"/>
              <a:ea typeface="+mj-ea"/>
              <a:cs typeface="+mj-cs"/>
            </a:endParaRPr>
          </a:p>
        </p:txBody>
      </p:sp>
      <p:sp>
        <p:nvSpPr>
          <p:cNvPr id="8" name="TextBox 7">
            <a:extLst>
              <a:ext uri="{FF2B5EF4-FFF2-40B4-BE49-F238E27FC236}">
                <a16:creationId xmlns:a16="http://schemas.microsoft.com/office/drawing/2014/main" id="{76AC0832-987E-4865-81B5-6D020F203C0D}"/>
              </a:ext>
            </a:extLst>
          </p:cNvPr>
          <p:cNvSpPr txBox="1"/>
          <p:nvPr/>
        </p:nvSpPr>
        <p:spPr>
          <a:xfrm>
            <a:off x="7984120" y="1791155"/>
            <a:ext cx="3822189" cy="2308324"/>
          </a:xfrm>
          <a:prstGeom prst="rect">
            <a:avLst/>
          </a:prstGeom>
          <a:noFill/>
        </p:spPr>
        <p:txBody>
          <a:bodyPr wrap="square">
            <a:spAutoFit/>
          </a:bodyPr>
          <a:lstStyle/>
          <a:p>
            <a:r>
              <a:rPr lang="en-GB" dirty="0"/>
              <a:t>The map here shows the areas where the XX Legion was active before its posting to Britain.</a:t>
            </a:r>
          </a:p>
          <a:p>
            <a:endParaRPr lang="en-GB" dirty="0"/>
          </a:p>
          <a:p>
            <a:r>
              <a:rPr lang="en-GB" dirty="0"/>
              <a:t>Recruits would have been picked up from each of these places, while the primary recruits may have come from anywhere throughout the empire.</a:t>
            </a:r>
          </a:p>
        </p:txBody>
      </p:sp>
    </p:spTree>
    <p:extLst>
      <p:ext uri="{BB962C8B-B14F-4D97-AF65-F5344CB8AC3E}">
        <p14:creationId xmlns:p14="http://schemas.microsoft.com/office/powerpoint/2010/main" val="119410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4" descr="A group of people&#10;&#10;Description automatically generated with low confidence">
            <a:extLst>
              <a:ext uri="{FF2B5EF4-FFF2-40B4-BE49-F238E27FC236}">
                <a16:creationId xmlns:a16="http://schemas.microsoft.com/office/drawing/2014/main" id="{CF4A98D6-C446-4FA0-841B-83FD9A7919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766" t="1099" r="12228" b="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C6B0EEEB-A093-475E-B1FF-2E4DDE4DDAFA}"/>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200" b="1" i="0" u="none" strike="noStrike" cap="none" normalizeH="0" baseline="0">
                <a:ln>
                  <a:noFill/>
                </a:ln>
                <a:effectLst/>
                <a:latin typeface="+mj-lt"/>
                <a:ea typeface="+mj-ea"/>
                <a:cs typeface="+mj-cs"/>
              </a:rPr>
              <a:t>Diversity in the Roman Army</a:t>
            </a:r>
            <a:endParaRPr kumimoji="0" lang="en-US" altLang="en-US" sz="22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r>
              <a:rPr kumimoji="0" lang="en-US" altLang="en-US" sz="2200" b="1" i="0" u="none" strike="noStrike" cap="none" normalizeH="0" baseline="0">
                <a:ln>
                  <a:noFill/>
                </a:ln>
                <a:effectLst/>
                <a:latin typeface="+mj-lt"/>
                <a:ea typeface="+mj-ea"/>
                <a:cs typeface="+mj-cs"/>
              </a:rPr>
              <a:t>Introduction</a:t>
            </a:r>
            <a:endParaRPr kumimoji="0" lang="en-US" altLang="en-US" sz="22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200" b="0" i="0" u="none" strike="noStrike" cap="none" normalizeH="0" baseline="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1D21EDE-0F80-4304-99A0-F2E14346B08A}"/>
              </a:ext>
            </a:extLst>
          </p:cNvPr>
          <p:cNvSpPr txBox="1"/>
          <p:nvPr/>
        </p:nvSpPr>
        <p:spPr>
          <a:xfrm>
            <a:off x="371094" y="2834390"/>
            <a:ext cx="5347535" cy="3970318"/>
          </a:xfrm>
          <a:prstGeom prst="rect">
            <a:avLst/>
          </a:prstGeom>
          <a:noFill/>
        </p:spPr>
        <p:txBody>
          <a:bodyPr wrap="square">
            <a:spAutoFit/>
          </a:bodyPr>
          <a:lstStyle/>
          <a:p>
            <a:r>
              <a:rPr lang="en-GB" dirty="0"/>
              <a:t>Perhaps the greatest influence on the diversity of the Romans, both in Britain and across the entire Roman empire, was the diversity of the Roman army whose legions, recruited from Roman citizens, were posted all over the empire. </a:t>
            </a:r>
          </a:p>
          <a:p>
            <a:endParaRPr lang="en-GB" dirty="0"/>
          </a:p>
          <a:p>
            <a:r>
              <a:rPr lang="en-GB" dirty="0"/>
              <a:t>We must remember that these Roman citizens were not just those citizens from the city of Rome itself, or Italy, but of the entire empire. </a:t>
            </a:r>
          </a:p>
          <a:p>
            <a:endParaRPr lang="en-GB" dirty="0"/>
          </a:p>
          <a:p>
            <a:r>
              <a:rPr lang="en-GB" dirty="0"/>
              <a:t>Local citizens could be recruited into the army, and in fact supplying men for the legions was a central part of the process of becoming part of the empire.</a:t>
            </a:r>
          </a:p>
          <a:p>
            <a:endParaRPr lang="en-GB" dirty="0"/>
          </a:p>
        </p:txBody>
      </p:sp>
    </p:spTree>
    <p:extLst>
      <p:ext uri="{BB962C8B-B14F-4D97-AF65-F5344CB8AC3E}">
        <p14:creationId xmlns:p14="http://schemas.microsoft.com/office/powerpoint/2010/main" val="35463017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1" name="Picture 5" descr="Map&#10;&#10;Description automatically generated">
            <a:extLst>
              <a:ext uri="{FF2B5EF4-FFF2-40B4-BE49-F238E27FC236}">
                <a16:creationId xmlns:a16="http://schemas.microsoft.com/office/drawing/2014/main" id="{E48A8BD8-6883-4ACF-9DA6-C892702A79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214"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812C734E-EBC8-4308-AB8C-1976360597D0}"/>
              </a:ext>
            </a:extLst>
          </p:cNvPr>
          <p:cNvSpPr>
            <a:spLocks noChangeArrowheads="1"/>
          </p:cNvSpPr>
          <p:nvPr/>
        </p:nvSpPr>
        <p:spPr bwMode="auto">
          <a:xfrm>
            <a:off x="8366762" y="282927"/>
            <a:ext cx="3822189" cy="18999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T. Flavius Virilis</a:t>
            </a:r>
          </a:p>
          <a:p>
            <a:pPr marL="0" marR="0" lvl="0" indent="0" fontAlgn="base">
              <a:lnSpc>
                <a:spcPct val="90000"/>
              </a:lnSpc>
              <a:spcBef>
                <a:spcPct val="0"/>
              </a:spcBef>
              <a:spcAft>
                <a:spcPts val="600"/>
              </a:spcAft>
              <a:buClrTx/>
              <a:buSzTx/>
              <a:tabLst/>
            </a:pPr>
            <a:endParaRPr kumimoji="0" lang="en-US" altLang="en-US" sz="2800" b="1" i="0" u="none" strike="noStrike" cap="none" normalizeH="0" baseline="0" dirty="0">
              <a:ln>
                <a:noFill/>
              </a:ln>
              <a:effectLst/>
              <a:latin typeface="+mj-lt"/>
              <a:ea typeface="+mj-ea"/>
              <a:cs typeface="+mj-cs"/>
            </a:endParaRPr>
          </a:p>
        </p:txBody>
      </p:sp>
      <p:sp>
        <p:nvSpPr>
          <p:cNvPr id="8" name="TextBox 7">
            <a:extLst>
              <a:ext uri="{FF2B5EF4-FFF2-40B4-BE49-F238E27FC236}">
                <a16:creationId xmlns:a16="http://schemas.microsoft.com/office/drawing/2014/main" id="{76AC0832-987E-4865-81B5-6D020F203C0D}"/>
              </a:ext>
            </a:extLst>
          </p:cNvPr>
          <p:cNvSpPr txBox="1"/>
          <p:nvPr/>
        </p:nvSpPr>
        <p:spPr>
          <a:xfrm>
            <a:off x="8143777" y="1805669"/>
            <a:ext cx="3822189" cy="4247317"/>
          </a:xfrm>
          <a:prstGeom prst="rect">
            <a:avLst/>
          </a:prstGeom>
          <a:noFill/>
        </p:spPr>
        <p:txBody>
          <a:bodyPr wrap="square">
            <a:spAutoFit/>
          </a:bodyPr>
          <a:lstStyle/>
          <a:p>
            <a:r>
              <a:rPr lang="en-GB" dirty="0"/>
              <a:t>Centurions did not necessarily remain attached to one legion or serve in one province for their whole careers. </a:t>
            </a:r>
          </a:p>
          <a:p>
            <a:endParaRPr lang="en-GB" dirty="0"/>
          </a:p>
          <a:p>
            <a:r>
              <a:rPr lang="en-GB" dirty="0"/>
              <a:t>Mattingly cites one centurion </a:t>
            </a:r>
            <a:r>
              <a:rPr lang="en-GB" b="1" dirty="0"/>
              <a:t>T. Flavius </a:t>
            </a:r>
            <a:r>
              <a:rPr lang="en-GB" b="1" dirty="0" err="1"/>
              <a:t>Virilis</a:t>
            </a:r>
            <a:r>
              <a:rPr lang="en-GB" b="1" dirty="0"/>
              <a:t> </a:t>
            </a:r>
            <a:r>
              <a:rPr lang="en-GB" dirty="0"/>
              <a:t>known to have served in three different British legions including the </a:t>
            </a:r>
            <a:r>
              <a:rPr lang="en-GB" b="1" dirty="0"/>
              <a:t>XX Valeria Victrix </a:t>
            </a:r>
            <a:r>
              <a:rPr lang="en-GB" dirty="0"/>
              <a:t>then one in Africa and one in Italy in a career spanning forty-five years (2007, 185). </a:t>
            </a:r>
          </a:p>
          <a:p>
            <a:endParaRPr lang="en-GB" dirty="0"/>
          </a:p>
          <a:p>
            <a:r>
              <a:rPr lang="en-GB" dirty="0"/>
              <a:t>His British wife Lollia Bodicca (!) buried him in Numidia (modern Algeria) aged 70. He may even have been British himself.</a:t>
            </a:r>
          </a:p>
        </p:txBody>
      </p:sp>
    </p:spTree>
    <p:extLst>
      <p:ext uri="{BB962C8B-B14F-4D97-AF65-F5344CB8AC3E}">
        <p14:creationId xmlns:p14="http://schemas.microsoft.com/office/powerpoint/2010/main" val="4265140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FEA3E01-981E-4BA8-A5FC-96B43107D5B4}"/>
              </a:ext>
            </a:extLst>
          </p:cNvPr>
          <p:cNvSpPr txBox="1"/>
          <p:nvPr/>
        </p:nvSpPr>
        <p:spPr>
          <a:xfrm>
            <a:off x="384628" y="0"/>
            <a:ext cx="11422743" cy="7663636"/>
          </a:xfrm>
          <a:prstGeom prst="rect">
            <a:avLst/>
          </a:prstGeom>
          <a:noFill/>
        </p:spPr>
        <p:txBody>
          <a:bodyPr wrap="square">
            <a:spAutoFit/>
          </a:bodyPr>
          <a:lstStyle/>
          <a:p>
            <a:pPr algn="ctr"/>
            <a:r>
              <a:rPr lang="en-GB" sz="2400" b="1" dirty="0">
                <a:latin typeface="+mj-lt"/>
              </a:rPr>
              <a:t>Bibliography</a:t>
            </a:r>
          </a:p>
          <a:p>
            <a:endParaRPr lang="en-GB" dirty="0"/>
          </a:p>
          <a:p>
            <a:r>
              <a:rPr lang="en-GB" dirty="0"/>
              <a:t>BBC Story of Britain </a:t>
            </a:r>
            <a:r>
              <a:rPr lang="en-GB" dirty="0">
                <a:hlinkClick r:id="rId2"/>
              </a:rPr>
              <a:t>https://www.bbc.co.uk/programmes/p01zfw4w</a:t>
            </a:r>
            <a:endParaRPr lang="en-GB" dirty="0"/>
          </a:p>
          <a:p>
            <a:endParaRPr lang="en-GB" dirty="0"/>
          </a:p>
          <a:p>
            <a:r>
              <a:rPr lang="en-GB" dirty="0"/>
              <a:t>How diverse was Roman Britain? By Dr Matthew Nicholls, Department of Classics, University of Reading </a:t>
            </a:r>
            <a:r>
              <a:rPr lang="en-GB" dirty="0">
                <a:hlinkClick r:id="rId3"/>
              </a:rPr>
              <a:t>https://blogs.reading.ac.uk/the-forum/2017/07/28/how-diverse-was-roman-britain/#comments</a:t>
            </a:r>
            <a:endParaRPr lang="en-GB" dirty="0"/>
          </a:p>
          <a:p>
            <a:endParaRPr lang="en-GB" dirty="0"/>
          </a:p>
          <a:p>
            <a:r>
              <a:rPr lang="en-GB" dirty="0"/>
              <a:t>‘Mary Beard abused on Twitter over Roman Britain's ethnic diversity’ – Guardian 6th August 2017 </a:t>
            </a:r>
            <a:r>
              <a:rPr lang="en-GB" dirty="0">
                <a:hlinkClick r:id="rId4"/>
              </a:rPr>
              <a:t>https://www.theguardian.com/uk-news/2017/aug/06/mary-beard-twitter-abuse-roman-britain-ethnic-diversity</a:t>
            </a:r>
            <a:endParaRPr lang="en-GB" dirty="0"/>
          </a:p>
          <a:p>
            <a:endParaRPr lang="en-GB" dirty="0"/>
          </a:p>
          <a:p>
            <a:r>
              <a:rPr lang="en-GB" dirty="0"/>
              <a:t>A note on the evidence for African migrants in Britain from the Bronze Age to the medieval period – Dr Caitlin Green https://www.caitlingreen.org/2016/05/a-note-on-evidence-for-african-migrants.html?m=1</a:t>
            </a:r>
          </a:p>
          <a:p>
            <a:r>
              <a:rPr lang="en-GB" dirty="0"/>
              <a:t>What have the Syrians ever done for us? Peter Kruschwitz </a:t>
            </a:r>
            <a:r>
              <a:rPr lang="en-GB" dirty="0">
                <a:hlinkClick r:id="rId5"/>
              </a:rPr>
              <a:t>https://thepetrifiedmuse.blog/2015/09/06/what-have-the-syrians-ever-done-for-us/</a:t>
            </a:r>
            <a:endParaRPr lang="en-GB" dirty="0"/>
          </a:p>
          <a:p>
            <a:endParaRPr lang="en-GB" dirty="0"/>
          </a:p>
          <a:p>
            <a:r>
              <a:rPr lang="en-GB" i="1" dirty="0"/>
              <a:t>Clash of Cultures?: The Romano-British Period in the West Midlands </a:t>
            </a:r>
            <a:r>
              <a:rPr lang="en-GB" dirty="0"/>
              <a:t>Roger White and Mike Hodder 2018. Oxbow Books.</a:t>
            </a:r>
          </a:p>
          <a:p>
            <a:endParaRPr lang="en-GB" dirty="0"/>
          </a:p>
          <a:p>
            <a:r>
              <a:rPr lang="en-GB" i="1" dirty="0"/>
              <a:t>An Imperial Possession: Britain in the Roman Empire 54BC-AD409</a:t>
            </a:r>
            <a:r>
              <a:rPr lang="en-GB" dirty="0"/>
              <a:t>. David J. Mattingly, 2007. Penguin History of Britain.</a:t>
            </a:r>
          </a:p>
          <a:p>
            <a:endParaRPr lang="en-GB" dirty="0"/>
          </a:p>
          <a:p>
            <a:r>
              <a:rPr lang="en-GB" dirty="0"/>
              <a:t>‘Mobility, Migration, and Diasporas in Roman Britain’ by Hella </a:t>
            </a:r>
            <a:r>
              <a:rPr lang="en-GB" dirty="0" err="1"/>
              <a:t>Eckardt</a:t>
            </a:r>
            <a:r>
              <a:rPr lang="en-GB" dirty="0"/>
              <a:t> and </a:t>
            </a:r>
            <a:r>
              <a:rPr lang="en-GB" dirty="0" err="1"/>
              <a:t>Gundula</a:t>
            </a:r>
            <a:r>
              <a:rPr lang="en-GB" dirty="0"/>
              <a:t> </a:t>
            </a:r>
            <a:r>
              <a:rPr lang="en-GB" dirty="0" err="1"/>
              <a:t>Müldner</a:t>
            </a:r>
            <a:r>
              <a:rPr lang="en-GB" dirty="0"/>
              <a:t> in </a:t>
            </a:r>
            <a:r>
              <a:rPr lang="en-GB" i="1" dirty="0"/>
              <a:t>The Oxford Handbook of Roman Britain</a:t>
            </a:r>
            <a:r>
              <a:rPr lang="en-GB" dirty="0"/>
              <a:t> Edited by Martin Millett, Louise Revell, and Alison Moore, 2016. Oxford University Press.</a:t>
            </a:r>
          </a:p>
          <a:p>
            <a:endParaRPr lang="en-GB" dirty="0"/>
          </a:p>
          <a:p>
            <a:r>
              <a:rPr lang="en-GB" i="1" dirty="0"/>
              <a:t>Dying on Foreign Shores: Travel and Mobility in the Late-Antique West</a:t>
            </a:r>
            <a:r>
              <a:rPr lang="en-GB" dirty="0"/>
              <a:t>. Mark Handley 2011 Journal of Roman Archaeology Suppl. 86</a:t>
            </a:r>
          </a:p>
          <a:p>
            <a:endParaRPr lang="en-GB" dirty="0"/>
          </a:p>
          <a:p>
            <a:endParaRPr lang="en-GB" dirty="0"/>
          </a:p>
          <a:p>
            <a:endParaRPr lang="en-GB" dirty="0"/>
          </a:p>
        </p:txBody>
      </p:sp>
    </p:spTree>
    <p:extLst>
      <p:ext uri="{BB962C8B-B14F-4D97-AF65-F5344CB8AC3E}">
        <p14:creationId xmlns:p14="http://schemas.microsoft.com/office/powerpoint/2010/main" val="2523345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4" descr="A group of people&#10;&#10;Description automatically generated with low confidence">
            <a:extLst>
              <a:ext uri="{FF2B5EF4-FFF2-40B4-BE49-F238E27FC236}">
                <a16:creationId xmlns:a16="http://schemas.microsoft.com/office/drawing/2014/main" id="{CF4A98D6-C446-4FA0-841B-83FD9A7919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766" t="1099" r="12228" b="1"/>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2">
            <a:extLst>
              <a:ext uri="{FF2B5EF4-FFF2-40B4-BE49-F238E27FC236}">
                <a16:creationId xmlns:a16="http://schemas.microsoft.com/office/drawing/2014/main" id="{C6B0EEEB-A093-475E-B1FF-2E4DDE4DDAFA}"/>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200" b="1" i="0" u="none" strike="noStrike" cap="none" normalizeH="0" baseline="0">
                <a:ln>
                  <a:noFill/>
                </a:ln>
                <a:effectLst/>
                <a:latin typeface="+mj-lt"/>
                <a:ea typeface="+mj-ea"/>
                <a:cs typeface="+mj-cs"/>
              </a:rPr>
              <a:t>Diversity in the Roman Army</a:t>
            </a:r>
            <a:endParaRPr kumimoji="0" lang="en-US" altLang="en-US" sz="22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r>
              <a:rPr kumimoji="0" lang="en-US" altLang="en-US" sz="2200" b="1" i="0" u="none" strike="noStrike" cap="none" normalizeH="0" baseline="0">
                <a:ln>
                  <a:noFill/>
                </a:ln>
                <a:effectLst/>
                <a:latin typeface="+mj-lt"/>
                <a:ea typeface="+mj-ea"/>
                <a:cs typeface="+mj-cs"/>
              </a:rPr>
              <a:t>Introduction</a:t>
            </a:r>
            <a:endParaRPr kumimoji="0" lang="en-US" altLang="en-US" sz="22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200" b="0" i="0" u="none" strike="noStrike" cap="none" normalizeH="0" baseline="0">
              <a:ln>
                <a:noFill/>
              </a:ln>
              <a:effectLst/>
              <a:latin typeface="+mj-lt"/>
              <a:ea typeface="+mj-ea"/>
              <a:cs typeface="+mj-cs"/>
            </a:endParaRPr>
          </a:p>
        </p:txBody>
      </p:sp>
      <p:sp>
        <p:nvSpPr>
          <p:cNvPr id="74" name="Rectangle 7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1D21EDE-0F80-4304-99A0-F2E14346B08A}"/>
              </a:ext>
            </a:extLst>
          </p:cNvPr>
          <p:cNvSpPr txBox="1"/>
          <p:nvPr/>
        </p:nvSpPr>
        <p:spPr>
          <a:xfrm>
            <a:off x="371094" y="2834390"/>
            <a:ext cx="5347535" cy="3970318"/>
          </a:xfrm>
          <a:prstGeom prst="rect">
            <a:avLst/>
          </a:prstGeom>
          <a:noFill/>
        </p:spPr>
        <p:txBody>
          <a:bodyPr wrap="square">
            <a:spAutoFit/>
          </a:bodyPr>
          <a:lstStyle/>
          <a:p>
            <a:r>
              <a:rPr lang="en-GB" dirty="0"/>
              <a:t>During their service, soldiers often took common-law wives and married them on retirement, creating new generations of Roman citizens outside Italy who would then be eligible for legionary service.</a:t>
            </a:r>
          </a:p>
          <a:p>
            <a:endParaRPr lang="en-GB" dirty="0"/>
          </a:p>
          <a:p>
            <a:r>
              <a:rPr lang="en-GB" dirty="0"/>
              <a:t>So the BBC’s depiction of a Roman British family which caused controversy in 2016 need not be dismissed as unrealistic or fanciful. </a:t>
            </a:r>
          </a:p>
          <a:p>
            <a:endParaRPr lang="en-GB" dirty="0"/>
          </a:p>
          <a:p>
            <a:r>
              <a:rPr lang="en-GB" dirty="0"/>
              <a:t>The BBCs depiction concerned a black Roman soldier in the detachment building Hadrian’s Wall, and there is an ancient account of precisely this which we will look at later in this presentation.</a:t>
            </a:r>
          </a:p>
          <a:p>
            <a:endParaRPr lang="en-GB" dirty="0"/>
          </a:p>
        </p:txBody>
      </p:sp>
    </p:spTree>
    <p:extLst>
      <p:ext uri="{BB962C8B-B14F-4D97-AF65-F5344CB8AC3E}">
        <p14:creationId xmlns:p14="http://schemas.microsoft.com/office/powerpoint/2010/main" val="2403424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a:extLst>
              <a:ext uri="{FF2B5EF4-FFF2-40B4-BE49-F238E27FC236}">
                <a16:creationId xmlns:a16="http://schemas.microsoft.com/office/drawing/2014/main" id="{8D6958D5-271A-4BD1-964C-24BE41EDEA0C}"/>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mj-lt"/>
                <a:ea typeface="+mj-ea"/>
                <a:cs typeface="+mj-cs"/>
              </a:rPr>
              <a:t>The XX Legion</a:t>
            </a:r>
          </a:p>
          <a:p>
            <a:pPr marL="0" marR="0" lvl="0" indent="0" fontAlgn="base">
              <a:lnSpc>
                <a:spcPct val="90000"/>
              </a:lnSpc>
              <a:spcBef>
                <a:spcPct val="0"/>
              </a:spcBef>
              <a:spcAft>
                <a:spcPts val="600"/>
              </a:spcAft>
              <a:buClrTx/>
              <a:buSzTx/>
              <a:tabLst/>
            </a:pPr>
            <a:endParaRPr kumimoji="0" lang="en-US" altLang="en-US" sz="5400" b="0" i="0" u="none" strike="noStrike" cap="none" normalizeH="0" baseline="0" dirty="0">
              <a:ln>
                <a:noFill/>
              </a:ln>
              <a:effectLst/>
              <a:latin typeface="+mj-lt"/>
              <a:ea typeface="+mj-ea"/>
              <a:cs typeface="+mj-cs"/>
            </a:endParaRPr>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9" name="Picture 2">
            <a:extLst>
              <a:ext uri="{FF2B5EF4-FFF2-40B4-BE49-F238E27FC236}">
                <a16:creationId xmlns:a16="http://schemas.microsoft.com/office/drawing/2014/main" id="{472C33EC-A9CF-4D6C-9DA2-8A0D85CB78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629"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60C16F48-D783-40B3-B1E2-25C7FD38DEF6}"/>
              </a:ext>
            </a:extLst>
          </p:cNvPr>
          <p:cNvSpPr txBox="1"/>
          <p:nvPr/>
        </p:nvSpPr>
        <p:spPr>
          <a:xfrm>
            <a:off x="344649" y="2935505"/>
            <a:ext cx="4368602" cy="3416320"/>
          </a:xfrm>
          <a:prstGeom prst="rect">
            <a:avLst/>
          </a:prstGeom>
          <a:noFill/>
        </p:spPr>
        <p:txBody>
          <a:bodyPr wrap="square">
            <a:spAutoFit/>
          </a:bodyPr>
          <a:lstStyle/>
          <a:p>
            <a:r>
              <a:rPr lang="en-GB" dirty="0"/>
              <a:t>If you think of the XX Legion, who we believe were involved near Coventry putting down the revolt of Boudica, their ranks may well have been made up of men born in the areas they had previously been posted, so from all across Europe and possibly beyond. </a:t>
            </a:r>
          </a:p>
          <a:p>
            <a:endParaRPr lang="en-GB" dirty="0"/>
          </a:p>
          <a:p>
            <a:r>
              <a:rPr lang="en-GB" dirty="0"/>
              <a:t>Whichever legions inhabited the Lunt, we must imagine a body of men from across the Roman Empire, each perhaps holding onto identities or adapting to circumstances in very individual ways.</a:t>
            </a:r>
          </a:p>
        </p:txBody>
      </p:sp>
    </p:spTree>
    <p:extLst>
      <p:ext uri="{BB962C8B-B14F-4D97-AF65-F5344CB8AC3E}">
        <p14:creationId xmlns:p14="http://schemas.microsoft.com/office/powerpoint/2010/main" val="3252023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5">
            <a:extLst>
              <a:ext uri="{FF2B5EF4-FFF2-40B4-BE49-F238E27FC236}">
                <a16:creationId xmlns:a16="http://schemas.microsoft.com/office/drawing/2014/main" id="{E986F6DF-CD0D-4FBA-8547-22DBCDCCD406}"/>
              </a:ext>
            </a:extLst>
          </p:cNvPr>
          <p:cNvSpPr>
            <a:spLocks noChangeArrowheads="1"/>
          </p:cNvSpPr>
          <p:nvPr/>
        </p:nvSpPr>
        <p:spPr bwMode="auto">
          <a:xfrm>
            <a:off x="838201" y="365125"/>
            <a:ext cx="5251316" cy="180730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700" b="1" i="0" u="none" strike="noStrike" cap="none" normalizeH="0" baseline="0">
                <a:ln>
                  <a:noFill/>
                </a:ln>
                <a:effectLst/>
                <a:latin typeface="+mj-lt"/>
                <a:ea typeface="+mj-ea"/>
                <a:cs typeface="+mj-cs"/>
              </a:rPr>
              <a:t>Multiple Identities and Diversity of Ethnicities in the Army</a:t>
            </a:r>
            <a:endParaRPr kumimoji="0" lang="en-US" altLang="en-US" sz="37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3700" b="0" i="0" u="none" strike="noStrike" cap="none" normalizeH="0" baseline="0">
              <a:ln>
                <a:noFill/>
              </a:ln>
              <a:effectLst/>
              <a:latin typeface="+mj-lt"/>
              <a:ea typeface="+mj-ea"/>
              <a:cs typeface="+mj-cs"/>
            </a:endParaRPr>
          </a:p>
        </p:txBody>
      </p:sp>
      <p:pic>
        <p:nvPicPr>
          <p:cNvPr id="3076" name="Picture 8" descr="A couple of men in clothing&#10;&#10;Description automatically generated with low confidence">
            <a:extLst>
              <a:ext uri="{FF2B5EF4-FFF2-40B4-BE49-F238E27FC236}">
                <a16:creationId xmlns:a16="http://schemas.microsoft.com/office/drawing/2014/main" id="{0995146A-95FC-499D-B1C0-44B7D5CD82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25" r="-2" b="-2"/>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CB13748-F0C5-40F5-B769-D5E622190A80}"/>
              </a:ext>
            </a:extLst>
          </p:cNvPr>
          <p:cNvSpPr txBox="1"/>
          <p:nvPr/>
        </p:nvSpPr>
        <p:spPr>
          <a:xfrm>
            <a:off x="415859" y="2028041"/>
            <a:ext cx="6096000" cy="4247317"/>
          </a:xfrm>
          <a:prstGeom prst="rect">
            <a:avLst/>
          </a:prstGeom>
          <a:noFill/>
        </p:spPr>
        <p:txBody>
          <a:bodyPr wrap="square">
            <a:spAutoFit/>
          </a:bodyPr>
          <a:lstStyle/>
          <a:p>
            <a:r>
              <a:rPr lang="en-GB" dirty="0"/>
              <a:t>The following section has been taken from the Roman Leicester resources: and is based on the scholarship of Mattingly (2007).</a:t>
            </a:r>
          </a:p>
          <a:p>
            <a:endParaRPr lang="en-GB" dirty="0"/>
          </a:p>
          <a:p>
            <a:r>
              <a:rPr lang="en-GB" dirty="0"/>
              <a:t>Until the second quarter of the second century when British recruits became more common, legionaries came initially mainly from Italy (81%), but by the end of the first century were mainly from </a:t>
            </a:r>
            <a:r>
              <a:rPr lang="en-GB" b="1" dirty="0"/>
              <a:t>North Africa </a:t>
            </a:r>
            <a:r>
              <a:rPr lang="en-GB" dirty="0"/>
              <a:t>and the western provinces of </a:t>
            </a:r>
            <a:r>
              <a:rPr lang="en-GB" b="1" dirty="0"/>
              <a:t>Hispana</a:t>
            </a:r>
            <a:r>
              <a:rPr lang="en-GB" dirty="0"/>
              <a:t>, </a:t>
            </a:r>
            <a:r>
              <a:rPr lang="en-GB" b="1" dirty="0"/>
              <a:t>Gallia</a:t>
            </a:r>
            <a:r>
              <a:rPr lang="en-GB" dirty="0"/>
              <a:t>, </a:t>
            </a:r>
            <a:r>
              <a:rPr lang="en-GB" b="1" dirty="0"/>
              <a:t>Germania</a:t>
            </a:r>
            <a:r>
              <a:rPr lang="en-GB" dirty="0"/>
              <a:t>, </a:t>
            </a:r>
            <a:r>
              <a:rPr lang="en-GB" b="1" dirty="0"/>
              <a:t>Raetia</a:t>
            </a:r>
            <a:r>
              <a:rPr lang="en-GB" dirty="0"/>
              <a:t> (an Alpine province) and </a:t>
            </a:r>
            <a:r>
              <a:rPr lang="en-GB" b="1" dirty="0"/>
              <a:t>Noricum</a:t>
            </a:r>
            <a:r>
              <a:rPr lang="en-GB" dirty="0"/>
              <a:t> (roughly modern Austria/Slovenia). </a:t>
            </a:r>
          </a:p>
          <a:p>
            <a:endParaRPr lang="en-GB" dirty="0"/>
          </a:p>
          <a:p>
            <a:r>
              <a:rPr lang="en-GB" dirty="0"/>
              <a:t>By this time Italian recruits constituted only about 20% of the number. Thus the army was ethnically highly diverse. Auxiliary troops introduced an even greater ethnic diversity, with men from Batavia (part of the modern Netherlands), </a:t>
            </a:r>
            <a:r>
              <a:rPr lang="en-GB" dirty="0" err="1"/>
              <a:t>Tungria</a:t>
            </a:r>
            <a:r>
              <a:rPr lang="en-GB" dirty="0"/>
              <a:t> (part of modern Belgium) and Thrace (roughly modern Bulgaria).</a:t>
            </a:r>
          </a:p>
        </p:txBody>
      </p:sp>
    </p:spTree>
    <p:extLst>
      <p:ext uri="{BB962C8B-B14F-4D97-AF65-F5344CB8AC3E}">
        <p14:creationId xmlns:p14="http://schemas.microsoft.com/office/powerpoint/2010/main" val="2889793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5">
            <a:extLst>
              <a:ext uri="{FF2B5EF4-FFF2-40B4-BE49-F238E27FC236}">
                <a16:creationId xmlns:a16="http://schemas.microsoft.com/office/drawing/2014/main" id="{E986F6DF-CD0D-4FBA-8547-22DBCDCCD406}"/>
              </a:ext>
            </a:extLst>
          </p:cNvPr>
          <p:cNvSpPr>
            <a:spLocks noChangeArrowheads="1"/>
          </p:cNvSpPr>
          <p:nvPr/>
        </p:nvSpPr>
        <p:spPr bwMode="auto">
          <a:xfrm>
            <a:off x="838201" y="365125"/>
            <a:ext cx="5251316" cy="180730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700" b="1" i="0" u="none" strike="noStrike" cap="none" normalizeH="0" baseline="0" dirty="0">
                <a:ln>
                  <a:noFill/>
                </a:ln>
                <a:effectLst/>
                <a:latin typeface="+mj-lt"/>
                <a:ea typeface="+mj-ea"/>
                <a:cs typeface="+mj-cs"/>
              </a:rPr>
              <a:t>Multiple Identities and Diversity of Ethnicities in the Army</a:t>
            </a:r>
            <a:endParaRPr kumimoji="0" lang="en-US" altLang="en-US" sz="37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3700" b="0" i="0" u="none" strike="noStrike" cap="none" normalizeH="0" baseline="0" dirty="0">
              <a:ln>
                <a:noFill/>
              </a:ln>
              <a:effectLst/>
              <a:latin typeface="+mj-lt"/>
              <a:ea typeface="+mj-ea"/>
              <a:cs typeface="+mj-cs"/>
            </a:endParaRPr>
          </a:p>
        </p:txBody>
      </p:sp>
      <p:pic>
        <p:nvPicPr>
          <p:cNvPr id="3076" name="Picture 8" descr="A couple of men in clothing&#10;&#10;Description automatically generated with low confidence">
            <a:extLst>
              <a:ext uri="{FF2B5EF4-FFF2-40B4-BE49-F238E27FC236}">
                <a16:creationId xmlns:a16="http://schemas.microsoft.com/office/drawing/2014/main" id="{0995146A-95FC-499D-B1C0-44B7D5CD82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25" r="-2" b="-2"/>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CB13748-F0C5-40F5-B769-D5E622190A80}"/>
              </a:ext>
            </a:extLst>
          </p:cNvPr>
          <p:cNvSpPr txBox="1"/>
          <p:nvPr/>
        </p:nvSpPr>
        <p:spPr>
          <a:xfrm>
            <a:off x="415859" y="2028041"/>
            <a:ext cx="6096000" cy="4801314"/>
          </a:xfrm>
          <a:prstGeom prst="rect">
            <a:avLst/>
          </a:prstGeom>
          <a:noFill/>
        </p:spPr>
        <p:txBody>
          <a:bodyPr wrap="square">
            <a:spAutoFit/>
          </a:bodyPr>
          <a:lstStyle/>
          <a:p>
            <a:r>
              <a:rPr lang="en-GB" dirty="0"/>
              <a:t>Mattingly cites examples of three men who served in a Tungrian unit but whose origins were in Germania Inferior (the west bank of the Rhine) and the Alpine province of Raetia. </a:t>
            </a:r>
          </a:p>
          <a:p>
            <a:endParaRPr lang="en-GB" dirty="0"/>
          </a:p>
          <a:p>
            <a:r>
              <a:rPr lang="en-GB" dirty="0"/>
              <a:t>It appears however, that a unit’s fighting history and traditions were important factors in creating a ‘unit identity</a:t>
            </a:r>
            <a:r>
              <a:rPr lang="en-GB" b="1" dirty="0"/>
              <a:t>’ irrespective of the soldiers’ ethnic origins</a:t>
            </a:r>
            <a:r>
              <a:rPr lang="en-GB" dirty="0"/>
              <a:t>. </a:t>
            </a:r>
          </a:p>
          <a:p>
            <a:endParaRPr lang="en-GB" dirty="0"/>
          </a:p>
          <a:p>
            <a:r>
              <a:rPr lang="en-GB" dirty="0"/>
              <a:t>Mattingly also notes that where there were large numbers of men broadly of one ethnicity in a unit or garrison, variants of the military identity formed by common training, living routines and religious practices might emerge. </a:t>
            </a:r>
          </a:p>
          <a:p>
            <a:endParaRPr lang="en-GB" dirty="0"/>
          </a:p>
          <a:p>
            <a:r>
              <a:rPr lang="en-GB" dirty="0"/>
              <a:t>Thus, amongst a large group of third century Germanic recruits at Housesteads on Hadrian’s Wall, Germanic deities were celebrated in addition to those in the official army calendar of religious practice, and Frisian pottery was also found there.</a:t>
            </a:r>
          </a:p>
        </p:txBody>
      </p:sp>
    </p:spTree>
    <p:extLst>
      <p:ext uri="{BB962C8B-B14F-4D97-AF65-F5344CB8AC3E}">
        <p14:creationId xmlns:p14="http://schemas.microsoft.com/office/powerpoint/2010/main" val="203933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5">
            <a:extLst>
              <a:ext uri="{FF2B5EF4-FFF2-40B4-BE49-F238E27FC236}">
                <a16:creationId xmlns:a16="http://schemas.microsoft.com/office/drawing/2014/main" id="{E986F6DF-CD0D-4FBA-8547-22DBCDCCD406}"/>
              </a:ext>
            </a:extLst>
          </p:cNvPr>
          <p:cNvSpPr>
            <a:spLocks noChangeArrowheads="1"/>
          </p:cNvSpPr>
          <p:nvPr/>
        </p:nvSpPr>
        <p:spPr bwMode="auto">
          <a:xfrm>
            <a:off x="838201" y="365125"/>
            <a:ext cx="5251316" cy="180730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700" b="1" i="0" u="none" strike="noStrike" cap="none" normalizeH="0" baseline="0">
                <a:ln>
                  <a:noFill/>
                </a:ln>
                <a:effectLst/>
                <a:latin typeface="+mj-lt"/>
                <a:ea typeface="+mj-ea"/>
                <a:cs typeface="+mj-cs"/>
              </a:rPr>
              <a:t>Multiple Identities and Diversity of Ethnicities in the Army</a:t>
            </a:r>
            <a:endParaRPr kumimoji="0" lang="en-US" altLang="en-US" sz="3700" b="0" i="0" u="none" strike="noStrike" cap="none" normalizeH="0" baseline="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3700" b="0" i="0" u="none" strike="noStrike" cap="none" normalizeH="0" baseline="0">
              <a:ln>
                <a:noFill/>
              </a:ln>
              <a:effectLst/>
              <a:latin typeface="+mj-lt"/>
              <a:ea typeface="+mj-ea"/>
              <a:cs typeface="+mj-cs"/>
            </a:endParaRPr>
          </a:p>
        </p:txBody>
      </p:sp>
      <p:pic>
        <p:nvPicPr>
          <p:cNvPr id="3076" name="Picture 8" descr="A couple of men in clothing&#10;&#10;Description automatically generated with low confidence">
            <a:extLst>
              <a:ext uri="{FF2B5EF4-FFF2-40B4-BE49-F238E27FC236}">
                <a16:creationId xmlns:a16="http://schemas.microsoft.com/office/drawing/2014/main" id="{0995146A-95FC-499D-B1C0-44B7D5CD82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25" r="-2" b="-2"/>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CB13748-F0C5-40F5-B769-D5E622190A80}"/>
              </a:ext>
            </a:extLst>
          </p:cNvPr>
          <p:cNvSpPr txBox="1"/>
          <p:nvPr/>
        </p:nvSpPr>
        <p:spPr>
          <a:xfrm>
            <a:off x="415859" y="2028041"/>
            <a:ext cx="6096000" cy="4801314"/>
          </a:xfrm>
          <a:prstGeom prst="rect">
            <a:avLst/>
          </a:prstGeom>
          <a:noFill/>
        </p:spPr>
        <p:txBody>
          <a:bodyPr wrap="square">
            <a:spAutoFit/>
          </a:bodyPr>
          <a:lstStyle/>
          <a:p>
            <a:r>
              <a:rPr lang="en-GB" dirty="0"/>
              <a:t>On retirement, legionaries received cash or some land. They would have the option of living in a </a:t>
            </a:r>
            <a:r>
              <a:rPr lang="en-GB" i="1" dirty="0" err="1"/>
              <a:t>colonia</a:t>
            </a:r>
            <a:r>
              <a:rPr lang="en-GB" dirty="0"/>
              <a:t>, a town founded for veterans with land allotments surrounding it. </a:t>
            </a:r>
          </a:p>
          <a:p>
            <a:endParaRPr lang="en-GB" dirty="0"/>
          </a:p>
          <a:p>
            <a:r>
              <a:rPr lang="en-GB" dirty="0"/>
              <a:t>A legionary retiring from one of the legions serving in Britain could settle in one of the three British </a:t>
            </a:r>
            <a:r>
              <a:rPr lang="en-GB" i="1" dirty="0" err="1"/>
              <a:t>coloniae</a:t>
            </a:r>
            <a:r>
              <a:rPr lang="en-GB" dirty="0"/>
              <a:t>, at Colchester, Gloucester and Lincoln, or one elsewhere in the empire.</a:t>
            </a:r>
          </a:p>
          <a:p>
            <a:endParaRPr lang="en-GB" dirty="0"/>
          </a:p>
          <a:p>
            <a:r>
              <a:rPr lang="en-GB" dirty="0"/>
              <a:t>Alternatively he could take money instead of land and return to his birthplace, or use the money to buy a rural estate. If he already had a family, he might choose to settle in the garrison settlement adjacent to where he had been based and set up a trade or business. </a:t>
            </a:r>
          </a:p>
          <a:p>
            <a:endParaRPr lang="en-GB" dirty="0"/>
          </a:p>
          <a:p>
            <a:r>
              <a:rPr lang="en-GB" dirty="0"/>
              <a:t>The sons of veterans were quite likely to become voluntary recruits, especially those who grew up in the settlement next to their father’s former garrison.</a:t>
            </a:r>
          </a:p>
        </p:txBody>
      </p:sp>
    </p:spTree>
    <p:extLst>
      <p:ext uri="{BB962C8B-B14F-4D97-AF65-F5344CB8AC3E}">
        <p14:creationId xmlns:p14="http://schemas.microsoft.com/office/powerpoint/2010/main" val="113798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DBF997A3-8706-4B41-806A-024711D3846A}"/>
              </a:ext>
            </a:extLst>
          </p:cNvPr>
          <p:cNvSpPr>
            <a:spLocks noChangeArrowheads="1"/>
          </p:cNvSpPr>
          <p:nvPr/>
        </p:nvSpPr>
        <p:spPr bwMode="auto">
          <a:xfrm>
            <a:off x="640080" y="4777739"/>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300" b="1" i="0" u="none" strike="noStrike" cap="none" normalizeH="0" baseline="0" dirty="0">
                <a:ln>
                  <a:noFill/>
                </a:ln>
                <a:effectLst/>
                <a:latin typeface="+mj-lt"/>
                <a:ea typeface="+mj-ea"/>
                <a:cs typeface="+mj-cs"/>
              </a:rPr>
              <a:t>How diverse was Roman Britain? Septimius Severus and the Ethiopian</a:t>
            </a:r>
            <a:endParaRPr kumimoji="0" lang="en-US" altLang="en-US" sz="23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300" b="0" i="0" u="none" strike="noStrike" cap="none" normalizeH="0" baseline="0" dirty="0">
              <a:ln>
                <a:noFill/>
              </a:ln>
              <a:effectLst/>
              <a:latin typeface="+mj-lt"/>
              <a:ea typeface="+mj-ea"/>
              <a:cs typeface="+mj-cs"/>
            </a:endParaRPr>
          </a:p>
        </p:txBody>
      </p:sp>
      <p:pic>
        <p:nvPicPr>
          <p:cNvPr id="4097" name="Picture 1">
            <a:extLst>
              <a:ext uri="{FF2B5EF4-FFF2-40B4-BE49-F238E27FC236}">
                <a16:creationId xmlns:a16="http://schemas.microsoft.com/office/drawing/2014/main" id="{298CFF79-C52D-44D8-808B-A892DFA172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593" b="8874"/>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72"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4B8BE0F-EC20-4951-A7C9-7748F3AAECFE}"/>
              </a:ext>
            </a:extLst>
          </p:cNvPr>
          <p:cNvSpPr txBox="1"/>
          <p:nvPr/>
        </p:nvSpPr>
        <p:spPr>
          <a:xfrm>
            <a:off x="4772302" y="4777739"/>
            <a:ext cx="7071355" cy="1908215"/>
          </a:xfrm>
          <a:prstGeom prst="rect">
            <a:avLst/>
          </a:prstGeom>
          <a:noFill/>
        </p:spPr>
        <p:txBody>
          <a:bodyPr wrap="square">
            <a:spAutoFit/>
          </a:bodyPr>
          <a:lstStyle/>
          <a:p>
            <a:r>
              <a:rPr lang="en-GB" sz="1400" dirty="0"/>
              <a:t>The following is adapted from a 2017 blog by Dr Matthew Nicholls of the Department of Classics, University of Reading which discusses the diversity of Roman Britain</a:t>
            </a:r>
          </a:p>
          <a:p>
            <a:endParaRPr lang="en-GB" dirty="0"/>
          </a:p>
          <a:p>
            <a:r>
              <a:rPr lang="en-GB" dirty="0"/>
              <a:t>The legions of the Roman army, recruited from Roman citizens, were posted all over the empire. Soldiers might take local common-law wives and marry them on retirement, creating new generations of Roman citizens outside Italy who would then be eligible for legionary service.</a:t>
            </a:r>
          </a:p>
        </p:txBody>
      </p:sp>
    </p:spTree>
    <p:extLst>
      <p:ext uri="{BB962C8B-B14F-4D97-AF65-F5344CB8AC3E}">
        <p14:creationId xmlns:p14="http://schemas.microsoft.com/office/powerpoint/2010/main" val="3642040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DBF997A3-8706-4B41-806A-024711D3846A}"/>
              </a:ext>
            </a:extLst>
          </p:cNvPr>
          <p:cNvSpPr>
            <a:spLocks noChangeArrowheads="1"/>
          </p:cNvSpPr>
          <p:nvPr/>
        </p:nvSpPr>
        <p:spPr bwMode="auto">
          <a:xfrm>
            <a:off x="640080" y="4777739"/>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300" b="1" i="0" u="none" strike="noStrike" cap="none" normalizeH="0" baseline="0" dirty="0">
                <a:ln>
                  <a:noFill/>
                </a:ln>
                <a:effectLst/>
                <a:latin typeface="+mj-lt"/>
                <a:ea typeface="+mj-ea"/>
                <a:cs typeface="+mj-cs"/>
              </a:rPr>
              <a:t>How diverse was Roman Britain? Septimius Severus and the Ethiopian</a:t>
            </a:r>
            <a:endParaRPr kumimoji="0" lang="en-US" altLang="en-US" sz="2300" b="0" i="0" u="none" strike="noStrike" cap="none" normalizeH="0" baseline="0" dirty="0">
              <a:ln>
                <a:noFill/>
              </a:ln>
              <a:effectLst/>
              <a:latin typeface="+mj-lt"/>
              <a:ea typeface="+mj-ea"/>
              <a:cs typeface="+mj-cs"/>
            </a:endParaRPr>
          </a:p>
          <a:p>
            <a:pPr marL="0" marR="0" lvl="0" indent="0" fontAlgn="base">
              <a:lnSpc>
                <a:spcPct val="90000"/>
              </a:lnSpc>
              <a:spcBef>
                <a:spcPct val="0"/>
              </a:spcBef>
              <a:spcAft>
                <a:spcPts val="600"/>
              </a:spcAft>
              <a:buClrTx/>
              <a:buSzTx/>
              <a:tabLst/>
            </a:pPr>
            <a:endParaRPr kumimoji="0" lang="en-US" altLang="en-US" sz="2300" b="0" i="0" u="none" strike="noStrike" cap="none" normalizeH="0" baseline="0" dirty="0">
              <a:ln>
                <a:noFill/>
              </a:ln>
              <a:effectLst/>
              <a:latin typeface="+mj-lt"/>
              <a:ea typeface="+mj-ea"/>
              <a:cs typeface="+mj-cs"/>
            </a:endParaRPr>
          </a:p>
        </p:txBody>
      </p:sp>
      <p:pic>
        <p:nvPicPr>
          <p:cNvPr id="4097" name="Picture 1">
            <a:extLst>
              <a:ext uri="{FF2B5EF4-FFF2-40B4-BE49-F238E27FC236}">
                <a16:creationId xmlns:a16="http://schemas.microsoft.com/office/drawing/2014/main" id="{298CFF79-C52D-44D8-808B-A892DFA172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593" b="8874"/>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72"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4B8BE0F-EC20-4951-A7C9-7748F3AAECFE}"/>
              </a:ext>
            </a:extLst>
          </p:cNvPr>
          <p:cNvSpPr txBox="1"/>
          <p:nvPr/>
        </p:nvSpPr>
        <p:spPr>
          <a:xfrm>
            <a:off x="4772302" y="4777739"/>
            <a:ext cx="7071355" cy="1754326"/>
          </a:xfrm>
          <a:prstGeom prst="rect">
            <a:avLst/>
          </a:prstGeom>
          <a:noFill/>
        </p:spPr>
        <p:txBody>
          <a:bodyPr wrap="square">
            <a:spAutoFit/>
          </a:bodyPr>
          <a:lstStyle/>
          <a:p>
            <a:r>
              <a:rPr lang="en-GB" dirty="0"/>
              <a:t>The internet discussion was particularly prompted by the BBCs depiction of a black Roman soldier in the detachment building Hadrian’s Wall, but in fact there is an ancient account of precisely this – the emperor Septimius Severus (himself an African, from Libya) was inspecting his troops on the Wall when one of the garrison’s well-known jokers, an ‘Ethiopian’, offered him a garland.</a:t>
            </a:r>
          </a:p>
        </p:txBody>
      </p:sp>
    </p:spTree>
    <p:extLst>
      <p:ext uri="{BB962C8B-B14F-4D97-AF65-F5344CB8AC3E}">
        <p14:creationId xmlns:p14="http://schemas.microsoft.com/office/powerpoint/2010/main" val="79940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2210</Words>
  <Application>Microsoft Office PowerPoint</Application>
  <PresentationFormat>Widescreen</PresentationFormat>
  <Paragraphs>102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5</cp:revision>
  <dcterms:created xsi:type="dcterms:W3CDTF">2021-09-09T16:25:21Z</dcterms:created>
  <dcterms:modified xsi:type="dcterms:W3CDTF">2021-09-11T18:17:08Z</dcterms:modified>
</cp:coreProperties>
</file>