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1"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2" r:id="rId18"/>
    <p:sldId id="297" r:id="rId19"/>
    <p:sldId id="274" r:id="rId20"/>
    <p:sldId id="275" r:id="rId21"/>
    <p:sldId id="276" r:id="rId22"/>
    <p:sldId id="277" r:id="rId23"/>
    <p:sldId id="278" r:id="rId24"/>
    <p:sldId id="279" r:id="rId25"/>
    <p:sldId id="298" r:id="rId26"/>
    <p:sldId id="281" r:id="rId27"/>
    <p:sldId id="285" r:id="rId28"/>
    <p:sldId id="284" r:id="rId29"/>
    <p:sldId id="287" r:id="rId30"/>
    <p:sldId id="288" r:id="rId31"/>
    <p:sldId id="299" r:id="rId32"/>
    <p:sldId id="300" r:id="rId33"/>
    <p:sldId id="289" r:id="rId34"/>
    <p:sldId id="291" r:id="rId35"/>
    <p:sldId id="293" r:id="rId36"/>
    <p:sldId id="294"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6" d="100"/>
          <a:sy n="66" d="100"/>
        </p:scale>
        <p:origin x="84" y="9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8A776D-06FA-49C8-96FB-1C77C35BF77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F44138F-2A60-4F04-B22F-5A8C82BE60A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E699B1D-904B-40B9-8DC7-6C4528FC3029}"/>
              </a:ext>
            </a:extLst>
          </p:cNvPr>
          <p:cNvSpPr>
            <a:spLocks noGrp="1"/>
          </p:cNvSpPr>
          <p:nvPr>
            <p:ph type="dt" sz="half" idx="10"/>
          </p:nvPr>
        </p:nvSpPr>
        <p:spPr/>
        <p:txBody>
          <a:bodyPr/>
          <a:lstStyle/>
          <a:p>
            <a:fld id="{FA77F324-7654-4C2D-8F91-E3F9BDECECBA}" type="datetimeFigureOut">
              <a:rPr lang="en-GB" smtClean="0"/>
              <a:t>10/09/2021</a:t>
            </a:fld>
            <a:endParaRPr lang="en-GB"/>
          </a:p>
        </p:txBody>
      </p:sp>
      <p:sp>
        <p:nvSpPr>
          <p:cNvPr id="5" name="Footer Placeholder 4">
            <a:extLst>
              <a:ext uri="{FF2B5EF4-FFF2-40B4-BE49-F238E27FC236}">
                <a16:creationId xmlns:a16="http://schemas.microsoft.com/office/drawing/2014/main" id="{3E3ABBC3-0BB9-4BCD-A6C1-90953C8891A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0DDEBDB-DD87-4DE1-90BF-4C061F2A394F}"/>
              </a:ext>
            </a:extLst>
          </p:cNvPr>
          <p:cNvSpPr>
            <a:spLocks noGrp="1"/>
          </p:cNvSpPr>
          <p:nvPr>
            <p:ph type="sldNum" sz="quarter" idx="12"/>
          </p:nvPr>
        </p:nvSpPr>
        <p:spPr/>
        <p:txBody>
          <a:bodyPr/>
          <a:lstStyle/>
          <a:p>
            <a:fld id="{094257FD-574D-44F7-B24F-C017AA61B342}" type="slidenum">
              <a:rPr lang="en-GB" smtClean="0"/>
              <a:t>‹#›</a:t>
            </a:fld>
            <a:endParaRPr lang="en-GB"/>
          </a:p>
        </p:txBody>
      </p:sp>
    </p:spTree>
    <p:extLst>
      <p:ext uri="{BB962C8B-B14F-4D97-AF65-F5344CB8AC3E}">
        <p14:creationId xmlns:p14="http://schemas.microsoft.com/office/powerpoint/2010/main" val="1832197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6FED9-D725-4F68-8ECC-C3F9725B5F1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B219700-1BF6-462B-BB94-149DDDF6AC4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F650B06-5CE7-4499-A155-8EF35E307B01}"/>
              </a:ext>
            </a:extLst>
          </p:cNvPr>
          <p:cNvSpPr>
            <a:spLocks noGrp="1"/>
          </p:cNvSpPr>
          <p:nvPr>
            <p:ph type="dt" sz="half" idx="10"/>
          </p:nvPr>
        </p:nvSpPr>
        <p:spPr/>
        <p:txBody>
          <a:bodyPr/>
          <a:lstStyle/>
          <a:p>
            <a:fld id="{FA77F324-7654-4C2D-8F91-E3F9BDECECBA}" type="datetimeFigureOut">
              <a:rPr lang="en-GB" smtClean="0"/>
              <a:t>10/09/2021</a:t>
            </a:fld>
            <a:endParaRPr lang="en-GB"/>
          </a:p>
        </p:txBody>
      </p:sp>
      <p:sp>
        <p:nvSpPr>
          <p:cNvPr id="5" name="Footer Placeholder 4">
            <a:extLst>
              <a:ext uri="{FF2B5EF4-FFF2-40B4-BE49-F238E27FC236}">
                <a16:creationId xmlns:a16="http://schemas.microsoft.com/office/drawing/2014/main" id="{F43C103A-BD9F-486B-BE7C-0584C7BA26B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37BF793-2069-42D6-9D4E-D40890F3D5E0}"/>
              </a:ext>
            </a:extLst>
          </p:cNvPr>
          <p:cNvSpPr>
            <a:spLocks noGrp="1"/>
          </p:cNvSpPr>
          <p:nvPr>
            <p:ph type="sldNum" sz="quarter" idx="12"/>
          </p:nvPr>
        </p:nvSpPr>
        <p:spPr/>
        <p:txBody>
          <a:bodyPr/>
          <a:lstStyle/>
          <a:p>
            <a:fld id="{094257FD-574D-44F7-B24F-C017AA61B342}" type="slidenum">
              <a:rPr lang="en-GB" smtClean="0"/>
              <a:t>‹#›</a:t>
            </a:fld>
            <a:endParaRPr lang="en-GB"/>
          </a:p>
        </p:txBody>
      </p:sp>
    </p:spTree>
    <p:extLst>
      <p:ext uri="{BB962C8B-B14F-4D97-AF65-F5344CB8AC3E}">
        <p14:creationId xmlns:p14="http://schemas.microsoft.com/office/powerpoint/2010/main" val="1181826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49943AD-D2D3-4523-9388-366A6891DDB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38673D0-BA45-467D-8ABC-A42013EEA1F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096C91D-A782-4315-AD63-D878BF9F0E05}"/>
              </a:ext>
            </a:extLst>
          </p:cNvPr>
          <p:cNvSpPr>
            <a:spLocks noGrp="1"/>
          </p:cNvSpPr>
          <p:nvPr>
            <p:ph type="dt" sz="half" idx="10"/>
          </p:nvPr>
        </p:nvSpPr>
        <p:spPr/>
        <p:txBody>
          <a:bodyPr/>
          <a:lstStyle/>
          <a:p>
            <a:fld id="{FA77F324-7654-4C2D-8F91-E3F9BDECECBA}" type="datetimeFigureOut">
              <a:rPr lang="en-GB" smtClean="0"/>
              <a:t>10/09/2021</a:t>
            </a:fld>
            <a:endParaRPr lang="en-GB"/>
          </a:p>
        </p:txBody>
      </p:sp>
      <p:sp>
        <p:nvSpPr>
          <p:cNvPr id="5" name="Footer Placeholder 4">
            <a:extLst>
              <a:ext uri="{FF2B5EF4-FFF2-40B4-BE49-F238E27FC236}">
                <a16:creationId xmlns:a16="http://schemas.microsoft.com/office/drawing/2014/main" id="{7B6E7E87-4B41-44D9-A707-1B33B676C36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F51AF3C-EB24-49B9-8924-AC0469D78B5B}"/>
              </a:ext>
            </a:extLst>
          </p:cNvPr>
          <p:cNvSpPr>
            <a:spLocks noGrp="1"/>
          </p:cNvSpPr>
          <p:nvPr>
            <p:ph type="sldNum" sz="quarter" idx="12"/>
          </p:nvPr>
        </p:nvSpPr>
        <p:spPr/>
        <p:txBody>
          <a:bodyPr/>
          <a:lstStyle/>
          <a:p>
            <a:fld id="{094257FD-574D-44F7-B24F-C017AA61B342}" type="slidenum">
              <a:rPr lang="en-GB" smtClean="0"/>
              <a:t>‹#›</a:t>
            </a:fld>
            <a:endParaRPr lang="en-GB"/>
          </a:p>
        </p:txBody>
      </p:sp>
    </p:spTree>
    <p:extLst>
      <p:ext uri="{BB962C8B-B14F-4D97-AF65-F5344CB8AC3E}">
        <p14:creationId xmlns:p14="http://schemas.microsoft.com/office/powerpoint/2010/main" val="1958019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4EE0B-C893-4B39-BE7D-E4582AC1868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F44CC47-CF1F-4E6C-879A-3F543708C0B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B6A4FD4-9EA1-40C3-9612-7CF9E608A7C3}"/>
              </a:ext>
            </a:extLst>
          </p:cNvPr>
          <p:cNvSpPr>
            <a:spLocks noGrp="1"/>
          </p:cNvSpPr>
          <p:nvPr>
            <p:ph type="dt" sz="half" idx="10"/>
          </p:nvPr>
        </p:nvSpPr>
        <p:spPr/>
        <p:txBody>
          <a:bodyPr/>
          <a:lstStyle/>
          <a:p>
            <a:fld id="{FA77F324-7654-4C2D-8F91-E3F9BDECECBA}" type="datetimeFigureOut">
              <a:rPr lang="en-GB" smtClean="0"/>
              <a:t>10/09/2021</a:t>
            </a:fld>
            <a:endParaRPr lang="en-GB"/>
          </a:p>
        </p:txBody>
      </p:sp>
      <p:sp>
        <p:nvSpPr>
          <p:cNvPr id="5" name="Footer Placeholder 4">
            <a:extLst>
              <a:ext uri="{FF2B5EF4-FFF2-40B4-BE49-F238E27FC236}">
                <a16:creationId xmlns:a16="http://schemas.microsoft.com/office/drawing/2014/main" id="{7147DA51-BAAC-4FB9-9251-4B6D17594C6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C6172CF-E1DB-4428-B8E6-D4EC4A20C2CD}"/>
              </a:ext>
            </a:extLst>
          </p:cNvPr>
          <p:cNvSpPr>
            <a:spLocks noGrp="1"/>
          </p:cNvSpPr>
          <p:nvPr>
            <p:ph type="sldNum" sz="quarter" idx="12"/>
          </p:nvPr>
        </p:nvSpPr>
        <p:spPr/>
        <p:txBody>
          <a:bodyPr/>
          <a:lstStyle/>
          <a:p>
            <a:fld id="{094257FD-574D-44F7-B24F-C017AA61B342}" type="slidenum">
              <a:rPr lang="en-GB" smtClean="0"/>
              <a:t>‹#›</a:t>
            </a:fld>
            <a:endParaRPr lang="en-GB"/>
          </a:p>
        </p:txBody>
      </p:sp>
    </p:spTree>
    <p:extLst>
      <p:ext uri="{BB962C8B-B14F-4D97-AF65-F5344CB8AC3E}">
        <p14:creationId xmlns:p14="http://schemas.microsoft.com/office/powerpoint/2010/main" val="2338558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CB0A2A-1891-4C09-9998-1AEC7AFA3EF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E698620-9609-4B33-A288-F05525955C1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A738E31-0FF7-4034-8AF8-A46AA84BEBEC}"/>
              </a:ext>
            </a:extLst>
          </p:cNvPr>
          <p:cNvSpPr>
            <a:spLocks noGrp="1"/>
          </p:cNvSpPr>
          <p:nvPr>
            <p:ph type="dt" sz="half" idx="10"/>
          </p:nvPr>
        </p:nvSpPr>
        <p:spPr/>
        <p:txBody>
          <a:bodyPr/>
          <a:lstStyle/>
          <a:p>
            <a:fld id="{FA77F324-7654-4C2D-8F91-E3F9BDECECBA}" type="datetimeFigureOut">
              <a:rPr lang="en-GB" smtClean="0"/>
              <a:t>10/09/2021</a:t>
            </a:fld>
            <a:endParaRPr lang="en-GB"/>
          </a:p>
        </p:txBody>
      </p:sp>
      <p:sp>
        <p:nvSpPr>
          <p:cNvPr id="5" name="Footer Placeholder 4">
            <a:extLst>
              <a:ext uri="{FF2B5EF4-FFF2-40B4-BE49-F238E27FC236}">
                <a16:creationId xmlns:a16="http://schemas.microsoft.com/office/drawing/2014/main" id="{408B607E-50CB-42DE-8AAA-65AB6926CAC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9094AE-F702-43C1-952B-F25E8F91BB8A}"/>
              </a:ext>
            </a:extLst>
          </p:cNvPr>
          <p:cNvSpPr>
            <a:spLocks noGrp="1"/>
          </p:cNvSpPr>
          <p:nvPr>
            <p:ph type="sldNum" sz="quarter" idx="12"/>
          </p:nvPr>
        </p:nvSpPr>
        <p:spPr/>
        <p:txBody>
          <a:bodyPr/>
          <a:lstStyle/>
          <a:p>
            <a:fld id="{094257FD-574D-44F7-B24F-C017AA61B342}" type="slidenum">
              <a:rPr lang="en-GB" smtClean="0"/>
              <a:t>‹#›</a:t>
            </a:fld>
            <a:endParaRPr lang="en-GB"/>
          </a:p>
        </p:txBody>
      </p:sp>
    </p:spTree>
    <p:extLst>
      <p:ext uri="{BB962C8B-B14F-4D97-AF65-F5344CB8AC3E}">
        <p14:creationId xmlns:p14="http://schemas.microsoft.com/office/powerpoint/2010/main" val="2400802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6C597-81D9-4ED0-AEF1-514806F7860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977AF66-CD07-4391-B52B-62DAC2BFAB0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C237BFE-E370-49C9-ADA6-94C212A2305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072521E-E8B1-4F8F-9BA7-37871F0017ED}"/>
              </a:ext>
            </a:extLst>
          </p:cNvPr>
          <p:cNvSpPr>
            <a:spLocks noGrp="1"/>
          </p:cNvSpPr>
          <p:nvPr>
            <p:ph type="dt" sz="half" idx="10"/>
          </p:nvPr>
        </p:nvSpPr>
        <p:spPr/>
        <p:txBody>
          <a:bodyPr/>
          <a:lstStyle/>
          <a:p>
            <a:fld id="{FA77F324-7654-4C2D-8F91-E3F9BDECECBA}" type="datetimeFigureOut">
              <a:rPr lang="en-GB" smtClean="0"/>
              <a:t>10/09/2021</a:t>
            </a:fld>
            <a:endParaRPr lang="en-GB"/>
          </a:p>
        </p:txBody>
      </p:sp>
      <p:sp>
        <p:nvSpPr>
          <p:cNvPr id="6" name="Footer Placeholder 5">
            <a:extLst>
              <a:ext uri="{FF2B5EF4-FFF2-40B4-BE49-F238E27FC236}">
                <a16:creationId xmlns:a16="http://schemas.microsoft.com/office/drawing/2014/main" id="{1570DD9D-FCF0-436F-8EBA-1F80D077411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54C3BFB-4679-4A1C-926F-C238025D72B5}"/>
              </a:ext>
            </a:extLst>
          </p:cNvPr>
          <p:cNvSpPr>
            <a:spLocks noGrp="1"/>
          </p:cNvSpPr>
          <p:nvPr>
            <p:ph type="sldNum" sz="quarter" idx="12"/>
          </p:nvPr>
        </p:nvSpPr>
        <p:spPr/>
        <p:txBody>
          <a:bodyPr/>
          <a:lstStyle/>
          <a:p>
            <a:fld id="{094257FD-574D-44F7-B24F-C017AA61B342}" type="slidenum">
              <a:rPr lang="en-GB" smtClean="0"/>
              <a:t>‹#›</a:t>
            </a:fld>
            <a:endParaRPr lang="en-GB"/>
          </a:p>
        </p:txBody>
      </p:sp>
    </p:spTree>
    <p:extLst>
      <p:ext uri="{BB962C8B-B14F-4D97-AF65-F5344CB8AC3E}">
        <p14:creationId xmlns:p14="http://schemas.microsoft.com/office/powerpoint/2010/main" val="364161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2EE166-E31D-4A33-8F15-2393F3638AF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E4CAADC-2F90-4D17-8BD6-2B7C31F39C7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E45FFEC-B4A9-4106-A6F1-39F7C1888C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BF073C0-D278-41AA-AA55-E15D669C16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2479CC6-F860-40E7-8910-9635FD2026C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9990CC6-784A-4174-8F49-815C01B62D48}"/>
              </a:ext>
            </a:extLst>
          </p:cNvPr>
          <p:cNvSpPr>
            <a:spLocks noGrp="1"/>
          </p:cNvSpPr>
          <p:nvPr>
            <p:ph type="dt" sz="half" idx="10"/>
          </p:nvPr>
        </p:nvSpPr>
        <p:spPr/>
        <p:txBody>
          <a:bodyPr/>
          <a:lstStyle/>
          <a:p>
            <a:fld id="{FA77F324-7654-4C2D-8F91-E3F9BDECECBA}" type="datetimeFigureOut">
              <a:rPr lang="en-GB" smtClean="0"/>
              <a:t>10/09/2021</a:t>
            </a:fld>
            <a:endParaRPr lang="en-GB"/>
          </a:p>
        </p:txBody>
      </p:sp>
      <p:sp>
        <p:nvSpPr>
          <p:cNvPr id="8" name="Footer Placeholder 7">
            <a:extLst>
              <a:ext uri="{FF2B5EF4-FFF2-40B4-BE49-F238E27FC236}">
                <a16:creationId xmlns:a16="http://schemas.microsoft.com/office/drawing/2014/main" id="{9F5D5951-4F43-4845-B47F-468509D0186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1019917-9E8C-4094-BBD7-2908D780AF18}"/>
              </a:ext>
            </a:extLst>
          </p:cNvPr>
          <p:cNvSpPr>
            <a:spLocks noGrp="1"/>
          </p:cNvSpPr>
          <p:nvPr>
            <p:ph type="sldNum" sz="quarter" idx="12"/>
          </p:nvPr>
        </p:nvSpPr>
        <p:spPr/>
        <p:txBody>
          <a:bodyPr/>
          <a:lstStyle/>
          <a:p>
            <a:fld id="{094257FD-574D-44F7-B24F-C017AA61B342}" type="slidenum">
              <a:rPr lang="en-GB" smtClean="0"/>
              <a:t>‹#›</a:t>
            </a:fld>
            <a:endParaRPr lang="en-GB"/>
          </a:p>
        </p:txBody>
      </p:sp>
    </p:spTree>
    <p:extLst>
      <p:ext uri="{BB962C8B-B14F-4D97-AF65-F5344CB8AC3E}">
        <p14:creationId xmlns:p14="http://schemas.microsoft.com/office/powerpoint/2010/main" val="27794817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D2FEF6-E6C3-4A2F-AD7A-32DA63BAAD6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962766B-857D-4E82-80C3-9165B50F7FBA}"/>
              </a:ext>
            </a:extLst>
          </p:cNvPr>
          <p:cNvSpPr>
            <a:spLocks noGrp="1"/>
          </p:cNvSpPr>
          <p:nvPr>
            <p:ph type="dt" sz="half" idx="10"/>
          </p:nvPr>
        </p:nvSpPr>
        <p:spPr/>
        <p:txBody>
          <a:bodyPr/>
          <a:lstStyle/>
          <a:p>
            <a:fld id="{FA77F324-7654-4C2D-8F91-E3F9BDECECBA}" type="datetimeFigureOut">
              <a:rPr lang="en-GB" smtClean="0"/>
              <a:t>10/09/2021</a:t>
            </a:fld>
            <a:endParaRPr lang="en-GB"/>
          </a:p>
        </p:txBody>
      </p:sp>
      <p:sp>
        <p:nvSpPr>
          <p:cNvPr id="4" name="Footer Placeholder 3">
            <a:extLst>
              <a:ext uri="{FF2B5EF4-FFF2-40B4-BE49-F238E27FC236}">
                <a16:creationId xmlns:a16="http://schemas.microsoft.com/office/drawing/2014/main" id="{010D20EE-3A18-4633-845A-2E9EA78D2DE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0EE8247-EAE3-4F67-B48D-D37D5AAA0152}"/>
              </a:ext>
            </a:extLst>
          </p:cNvPr>
          <p:cNvSpPr>
            <a:spLocks noGrp="1"/>
          </p:cNvSpPr>
          <p:nvPr>
            <p:ph type="sldNum" sz="quarter" idx="12"/>
          </p:nvPr>
        </p:nvSpPr>
        <p:spPr/>
        <p:txBody>
          <a:bodyPr/>
          <a:lstStyle/>
          <a:p>
            <a:fld id="{094257FD-574D-44F7-B24F-C017AA61B342}" type="slidenum">
              <a:rPr lang="en-GB" smtClean="0"/>
              <a:t>‹#›</a:t>
            </a:fld>
            <a:endParaRPr lang="en-GB"/>
          </a:p>
        </p:txBody>
      </p:sp>
    </p:spTree>
    <p:extLst>
      <p:ext uri="{BB962C8B-B14F-4D97-AF65-F5344CB8AC3E}">
        <p14:creationId xmlns:p14="http://schemas.microsoft.com/office/powerpoint/2010/main" val="3771461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473F0A2-5E86-4C94-8AFF-2DDDECF79CFD}"/>
              </a:ext>
            </a:extLst>
          </p:cNvPr>
          <p:cNvSpPr>
            <a:spLocks noGrp="1"/>
          </p:cNvSpPr>
          <p:nvPr>
            <p:ph type="dt" sz="half" idx="10"/>
          </p:nvPr>
        </p:nvSpPr>
        <p:spPr/>
        <p:txBody>
          <a:bodyPr/>
          <a:lstStyle/>
          <a:p>
            <a:fld id="{FA77F324-7654-4C2D-8F91-E3F9BDECECBA}" type="datetimeFigureOut">
              <a:rPr lang="en-GB" smtClean="0"/>
              <a:t>10/09/2021</a:t>
            </a:fld>
            <a:endParaRPr lang="en-GB"/>
          </a:p>
        </p:txBody>
      </p:sp>
      <p:sp>
        <p:nvSpPr>
          <p:cNvPr id="3" name="Footer Placeholder 2">
            <a:extLst>
              <a:ext uri="{FF2B5EF4-FFF2-40B4-BE49-F238E27FC236}">
                <a16:creationId xmlns:a16="http://schemas.microsoft.com/office/drawing/2014/main" id="{F36CE90D-5F20-4FC3-B501-B9FD16BC55E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66EE726-C8D4-4017-B747-5BB49ED1220F}"/>
              </a:ext>
            </a:extLst>
          </p:cNvPr>
          <p:cNvSpPr>
            <a:spLocks noGrp="1"/>
          </p:cNvSpPr>
          <p:nvPr>
            <p:ph type="sldNum" sz="quarter" idx="12"/>
          </p:nvPr>
        </p:nvSpPr>
        <p:spPr/>
        <p:txBody>
          <a:bodyPr/>
          <a:lstStyle/>
          <a:p>
            <a:fld id="{094257FD-574D-44F7-B24F-C017AA61B342}" type="slidenum">
              <a:rPr lang="en-GB" smtClean="0"/>
              <a:t>‹#›</a:t>
            </a:fld>
            <a:endParaRPr lang="en-GB"/>
          </a:p>
        </p:txBody>
      </p:sp>
    </p:spTree>
    <p:extLst>
      <p:ext uri="{BB962C8B-B14F-4D97-AF65-F5344CB8AC3E}">
        <p14:creationId xmlns:p14="http://schemas.microsoft.com/office/powerpoint/2010/main" val="990361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2AA66-7943-4FDC-A5F3-68C9E48AA82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9426E94-8D16-4CB3-86DD-2B038B3F72D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B89CC56-DD0C-4274-BD62-5F3BC5EA89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EFAFCD7-1A44-4023-B472-61006E0A328A}"/>
              </a:ext>
            </a:extLst>
          </p:cNvPr>
          <p:cNvSpPr>
            <a:spLocks noGrp="1"/>
          </p:cNvSpPr>
          <p:nvPr>
            <p:ph type="dt" sz="half" idx="10"/>
          </p:nvPr>
        </p:nvSpPr>
        <p:spPr/>
        <p:txBody>
          <a:bodyPr/>
          <a:lstStyle/>
          <a:p>
            <a:fld id="{FA77F324-7654-4C2D-8F91-E3F9BDECECBA}" type="datetimeFigureOut">
              <a:rPr lang="en-GB" smtClean="0"/>
              <a:t>10/09/2021</a:t>
            </a:fld>
            <a:endParaRPr lang="en-GB"/>
          </a:p>
        </p:txBody>
      </p:sp>
      <p:sp>
        <p:nvSpPr>
          <p:cNvPr id="6" name="Footer Placeholder 5">
            <a:extLst>
              <a:ext uri="{FF2B5EF4-FFF2-40B4-BE49-F238E27FC236}">
                <a16:creationId xmlns:a16="http://schemas.microsoft.com/office/drawing/2014/main" id="{3104CD42-0039-46C6-824B-DC9A1D9BCE0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9526965-B1CD-4E2B-B5F2-398B3F31C4BC}"/>
              </a:ext>
            </a:extLst>
          </p:cNvPr>
          <p:cNvSpPr>
            <a:spLocks noGrp="1"/>
          </p:cNvSpPr>
          <p:nvPr>
            <p:ph type="sldNum" sz="quarter" idx="12"/>
          </p:nvPr>
        </p:nvSpPr>
        <p:spPr/>
        <p:txBody>
          <a:bodyPr/>
          <a:lstStyle/>
          <a:p>
            <a:fld id="{094257FD-574D-44F7-B24F-C017AA61B342}" type="slidenum">
              <a:rPr lang="en-GB" smtClean="0"/>
              <a:t>‹#›</a:t>
            </a:fld>
            <a:endParaRPr lang="en-GB"/>
          </a:p>
        </p:txBody>
      </p:sp>
    </p:spTree>
    <p:extLst>
      <p:ext uri="{BB962C8B-B14F-4D97-AF65-F5344CB8AC3E}">
        <p14:creationId xmlns:p14="http://schemas.microsoft.com/office/powerpoint/2010/main" val="13902565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1F07E8-2FDD-492B-899A-C0B73E02933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C265994-F59B-42EA-A0D8-FE996A21B55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F251A4D-C7BC-4239-81B0-F2FD8A1DEE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2020750-20B1-48EF-9E22-B0DD74548B43}"/>
              </a:ext>
            </a:extLst>
          </p:cNvPr>
          <p:cNvSpPr>
            <a:spLocks noGrp="1"/>
          </p:cNvSpPr>
          <p:nvPr>
            <p:ph type="dt" sz="half" idx="10"/>
          </p:nvPr>
        </p:nvSpPr>
        <p:spPr/>
        <p:txBody>
          <a:bodyPr/>
          <a:lstStyle/>
          <a:p>
            <a:fld id="{FA77F324-7654-4C2D-8F91-E3F9BDECECBA}" type="datetimeFigureOut">
              <a:rPr lang="en-GB" smtClean="0"/>
              <a:t>10/09/2021</a:t>
            </a:fld>
            <a:endParaRPr lang="en-GB"/>
          </a:p>
        </p:txBody>
      </p:sp>
      <p:sp>
        <p:nvSpPr>
          <p:cNvPr id="6" name="Footer Placeholder 5">
            <a:extLst>
              <a:ext uri="{FF2B5EF4-FFF2-40B4-BE49-F238E27FC236}">
                <a16:creationId xmlns:a16="http://schemas.microsoft.com/office/drawing/2014/main" id="{72953DFF-0ABD-4D7E-93E4-8465DD2CE98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8FC27B9-3CED-4675-A51F-1ABD086FDC62}"/>
              </a:ext>
            </a:extLst>
          </p:cNvPr>
          <p:cNvSpPr>
            <a:spLocks noGrp="1"/>
          </p:cNvSpPr>
          <p:nvPr>
            <p:ph type="sldNum" sz="quarter" idx="12"/>
          </p:nvPr>
        </p:nvSpPr>
        <p:spPr/>
        <p:txBody>
          <a:bodyPr/>
          <a:lstStyle/>
          <a:p>
            <a:fld id="{094257FD-574D-44F7-B24F-C017AA61B342}" type="slidenum">
              <a:rPr lang="en-GB" smtClean="0"/>
              <a:t>‹#›</a:t>
            </a:fld>
            <a:endParaRPr lang="en-GB"/>
          </a:p>
        </p:txBody>
      </p:sp>
    </p:spTree>
    <p:extLst>
      <p:ext uri="{BB962C8B-B14F-4D97-AF65-F5344CB8AC3E}">
        <p14:creationId xmlns:p14="http://schemas.microsoft.com/office/powerpoint/2010/main" val="17886016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476B448-91C3-40C8-966A-07B0DF8F2E3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3EA2D77-B818-4083-BB9A-8325AF7B3B7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639E0C4-7F91-4738-A3BF-130881DCC96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77F324-7654-4C2D-8F91-E3F9BDECECBA}" type="datetimeFigureOut">
              <a:rPr lang="en-GB" smtClean="0"/>
              <a:t>10/09/2021</a:t>
            </a:fld>
            <a:endParaRPr lang="en-GB"/>
          </a:p>
        </p:txBody>
      </p:sp>
      <p:sp>
        <p:nvSpPr>
          <p:cNvPr id="5" name="Footer Placeholder 4">
            <a:extLst>
              <a:ext uri="{FF2B5EF4-FFF2-40B4-BE49-F238E27FC236}">
                <a16:creationId xmlns:a16="http://schemas.microsoft.com/office/drawing/2014/main" id="{AA97CE5B-950E-45F2-87FA-D21FC8BECA4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BBA9D44-CDEA-4F3B-B782-B467EA8AE39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4257FD-574D-44F7-B24F-C017AA61B342}" type="slidenum">
              <a:rPr lang="en-GB" smtClean="0"/>
              <a:t>‹#›</a:t>
            </a:fld>
            <a:endParaRPr lang="en-GB"/>
          </a:p>
        </p:txBody>
      </p:sp>
    </p:spTree>
    <p:extLst>
      <p:ext uri="{BB962C8B-B14F-4D97-AF65-F5344CB8AC3E}">
        <p14:creationId xmlns:p14="http://schemas.microsoft.com/office/powerpoint/2010/main" val="11069336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erial view of Dinas Dinlle Iron Age Hillfort, Gwynedd, Wales">
            <a:extLst>
              <a:ext uri="{FF2B5EF4-FFF2-40B4-BE49-F238E27FC236}">
                <a16:creationId xmlns:a16="http://schemas.microsoft.com/office/drawing/2014/main" id="{5F14A2FA-BAEA-41A0-9E44-4CB17004F0BC}"/>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t="8167" b="2500"/>
          <a:stretch/>
        </p:blipFill>
        <p:spPr>
          <a:xfrm>
            <a:off x="-1" y="0"/>
            <a:ext cx="12192001" cy="6858000"/>
          </a:xfrm>
          <a:prstGeom prst="rect">
            <a:avLst/>
          </a:prstGeom>
        </p:spPr>
      </p:pic>
      <p:pic>
        <p:nvPicPr>
          <p:cNvPr id="4" name="Picture 3" descr="Logo, icon&#10;&#10;Description automatically generated">
            <a:extLst>
              <a:ext uri="{FF2B5EF4-FFF2-40B4-BE49-F238E27FC236}">
                <a16:creationId xmlns:a16="http://schemas.microsoft.com/office/drawing/2014/main" id="{91306298-B2E6-4F08-8193-E66AFAE1EDF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48012" y="1229845"/>
            <a:ext cx="3295974" cy="2069064"/>
          </a:xfrm>
          <a:prstGeom prst="rect">
            <a:avLst/>
          </a:prstGeom>
        </p:spPr>
      </p:pic>
      <p:sp>
        <p:nvSpPr>
          <p:cNvPr id="6" name="TextBox 5">
            <a:extLst>
              <a:ext uri="{FF2B5EF4-FFF2-40B4-BE49-F238E27FC236}">
                <a16:creationId xmlns:a16="http://schemas.microsoft.com/office/drawing/2014/main" id="{25F52E3C-CAB0-4E09-B4F6-BF909EC9F1DB}"/>
              </a:ext>
            </a:extLst>
          </p:cNvPr>
          <p:cNvSpPr txBox="1"/>
          <p:nvPr/>
        </p:nvSpPr>
        <p:spPr>
          <a:xfrm>
            <a:off x="2554292" y="561409"/>
            <a:ext cx="7083414"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white"/>
                </a:solidFill>
                <a:effectLst/>
                <a:uLnTx/>
                <a:uFillTx/>
                <a:latin typeface="Avenir Next LT Pro" panose="020B0504020202020204" pitchFamily="34" charset="0"/>
                <a:ea typeface="+mn-ea"/>
                <a:cs typeface="+mn-cs"/>
              </a:rPr>
              <a:t>Roman Coventry and Warwickshire Project</a:t>
            </a:r>
          </a:p>
        </p:txBody>
      </p:sp>
      <p:sp>
        <p:nvSpPr>
          <p:cNvPr id="7" name="TextBox 6">
            <a:extLst>
              <a:ext uri="{FF2B5EF4-FFF2-40B4-BE49-F238E27FC236}">
                <a16:creationId xmlns:a16="http://schemas.microsoft.com/office/drawing/2014/main" id="{8B59D5B3-CC90-4404-BE4F-FABA6CD72FC9}"/>
              </a:ext>
            </a:extLst>
          </p:cNvPr>
          <p:cNvSpPr txBox="1"/>
          <p:nvPr/>
        </p:nvSpPr>
        <p:spPr>
          <a:xfrm>
            <a:off x="4643999" y="3429000"/>
            <a:ext cx="2904000"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600" b="0" i="0" u="none" strike="noStrike" kern="1200" cap="none" spc="0" normalizeH="0" baseline="0" noProof="0" dirty="0">
                <a:ln>
                  <a:noFill/>
                </a:ln>
                <a:solidFill>
                  <a:prstClr val="white"/>
                </a:solidFill>
                <a:effectLst/>
                <a:uLnTx/>
                <a:uFillTx/>
                <a:latin typeface="Avenir Next LT Pro" panose="020B0504020202020204" pitchFamily="34" charset="0"/>
                <a:ea typeface="+mn-ea"/>
                <a:cs typeface="+mn-cs"/>
              </a:rPr>
              <a:t>The Iron Age</a:t>
            </a:r>
          </a:p>
        </p:txBody>
      </p:sp>
    </p:spTree>
    <p:extLst>
      <p:ext uri="{BB962C8B-B14F-4D97-AF65-F5344CB8AC3E}">
        <p14:creationId xmlns:p14="http://schemas.microsoft.com/office/powerpoint/2010/main" val="36558577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outdoor object, green, grass, hydrant&#10;&#10;Description automatically generated">
            <a:extLst>
              <a:ext uri="{FF2B5EF4-FFF2-40B4-BE49-F238E27FC236}">
                <a16:creationId xmlns:a16="http://schemas.microsoft.com/office/drawing/2014/main" id="{A985CA2E-D949-4C6E-83DA-9B5F60341BC2}"/>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l="1507" r="3822"/>
          <a:stretch/>
        </p:blipFill>
        <p:spPr>
          <a:xfrm>
            <a:off x="-13658" y="-1"/>
            <a:ext cx="12205658" cy="6858001"/>
          </a:xfrm>
          <a:prstGeom prst="rect">
            <a:avLst/>
          </a:prstGeom>
        </p:spPr>
      </p:pic>
      <p:sp>
        <p:nvSpPr>
          <p:cNvPr id="3" name="TextBox 2">
            <a:extLst>
              <a:ext uri="{FF2B5EF4-FFF2-40B4-BE49-F238E27FC236}">
                <a16:creationId xmlns:a16="http://schemas.microsoft.com/office/drawing/2014/main" id="{E28C077D-6F81-4C03-87C1-1D2440DA15CC}"/>
              </a:ext>
            </a:extLst>
          </p:cNvPr>
          <p:cNvSpPr txBox="1"/>
          <p:nvPr/>
        </p:nvSpPr>
        <p:spPr>
          <a:xfrm>
            <a:off x="281940" y="1069257"/>
            <a:ext cx="5215890" cy="4638642"/>
          </a:xfrm>
          <a:prstGeom prst="rect">
            <a:avLst/>
          </a:prstGeom>
          <a:noFill/>
        </p:spPr>
        <p:txBody>
          <a:bodyPr wrap="square">
            <a:spAutoFit/>
          </a:bodyPr>
          <a:lstStyle/>
          <a:p>
            <a:pPr>
              <a:lnSpc>
                <a:spcPct val="107000"/>
              </a:lnSpc>
              <a:spcAft>
                <a:spcPts val="800"/>
              </a:spcAft>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In the middle Iron Age, the layout of the interior of the hillfort was reorganised. Once randomly arranged houses were now built in regimented rows, with traffic guided along roads. This reorganisation suggests some control existed over social life within the fort.</a:t>
            </a:r>
          </a:p>
          <a:p>
            <a:pPr>
              <a:lnSpc>
                <a:spcPct val="107000"/>
              </a:lnSpc>
              <a:spcAft>
                <a:spcPts val="800"/>
              </a:spcAft>
            </a:pP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Later in the Iron Age, this organised system broke down, and the focus of the settlement became once again the eastern end of the hillfort. </a:t>
            </a:r>
          </a:p>
          <a:p>
            <a:pPr>
              <a:lnSpc>
                <a:spcPct val="107000"/>
              </a:lnSpc>
              <a:spcAft>
                <a:spcPts val="800"/>
              </a:spcAft>
            </a:pPr>
            <a:endParaRPr lang="en-GB"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At this time, there was increasing trade with the continent, and specialised industries such as metal-working were becoming very important.</a:t>
            </a:r>
          </a:p>
        </p:txBody>
      </p:sp>
    </p:spTree>
    <p:extLst>
      <p:ext uri="{BB962C8B-B14F-4D97-AF65-F5344CB8AC3E}">
        <p14:creationId xmlns:p14="http://schemas.microsoft.com/office/powerpoint/2010/main" val="29117580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group of people on a boat&#10;&#10;Description automatically generated with low confidence">
            <a:extLst>
              <a:ext uri="{FF2B5EF4-FFF2-40B4-BE49-F238E27FC236}">
                <a16:creationId xmlns:a16="http://schemas.microsoft.com/office/drawing/2014/main" id="{49E27D60-7197-484D-A505-46C271CD5A86}"/>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12994" y="0"/>
            <a:ext cx="12204993" cy="6858000"/>
          </a:xfrm>
          <a:prstGeom prst="rect">
            <a:avLst/>
          </a:prstGeom>
        </p:spPr>
      </p:pic>
      <p:sp>
        <p:nvSpPr>
          <p:cNvPr id="3" name="TextBox 2">
            <a:extLst>
              <a:ext uri="{FF2B5EF4-FFF2-40B4-BE49-F238E27FC236}">
                <a16:creationId xmlns:a16="http://schemas.microsoft.com/office/drawing/2014/main" id="{3A37AEAD-6CEE-4C29-AA03-7818F796EA4A}"/>
              </a:ext>
            </a:extLst>
          </p:cNvPr>
          <p:cNvSpPr txBox="1"/>
          <p:nvPr/>
        </p:nvSpPr>
        <p:spPr>
          <a:xfrm>
            <a:off x="201930" y="318071"/>
            <a:ext cx="6096000" cy="5337808"/>
          </a:xfrm>
          <a:prstGeom prst="rect">
            <a:avLst/>
          </a:prstGeom>
          <a:noFill/>
        </p:spPr>
        <p:txBody>
          <a:bodyPr wrap="square">
            <a:spAutoFit/>
          </a:bodyPr>
          <a:lstStyle/>
          <a:p>
            <a:pPr algn="ctr">
              <a:lnSpc>
                <a:spcPct val="107000"/>
              </a:lnSpc>
              <a:spcAft>
                <a:spcPts val="800"/>
              </a:spcAft>
            </a:pPr>
            <a:r>
              <a:rPr lang="en-GB" sz="2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Pytheas - a Greek in Iron Age Britain</a:t>
            </a:r>
          </a:p>
          <a:p>
            <a:pPr algn="ctr">
              <a:lnSpc>
                <a:spcPct val="107000"/>
              </a:lnSpc>
              <a:spcAft>
                <a:spcPts val="800"/>
              </a:spcAft>
            </a:pPr>
            <a:endParaRPr lang="en-GB" sz="2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We know of a traveller named </a:t>
            </a:r>
            <a:r>
              <a:rPr lang="en-GB"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Pytheas</a:t>
            </a: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 Greek colonist from Massalia (modern day Marseille in southern France) who wrote an account of his voyages by sea - the </a:t>
            </a:r>
            <a:r>
              <a:rPr lang="en-GB" sz="1800" i="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Periplus</a:t>
            </a: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 around Britain and Ireland and even up to the Arctic. </a:t>
            </a:r>
          </a:p>
          <a:p>
            <a:pPr>
              <a:lnSpc>
                <a:spcPct val="107000"/>
              </a:lnSpc>
              <a:spcAft>
                <a:spcPts val="800"/>
              </a:spcAft>
            </a:pPr>
            <a:endParaRPr lang="en-GB"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The name of his book, </a:t>
            </a:r>
            <a:r>
              <a:rPr lang="en-GB" sz="1800" i="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Periplus,</a:t>
            </a: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is Greek for 'sailing around'. Unfortunately his book is lost, but enough ancient authors themselves quoted passages of his book or referred back to it, so we know something of what he saw.</a:t>
            </a:r>
          </a:p>
          <a:p>
            <a:pPr>
              <a:lnSpc>
                <a:spcPct val="107000"/>
              </a:lnSpc>
              <a:spcAft>
                <a:spcPts val="800"/>
              </a:spcAft>
            </a:pPr>
            <a:endParaRPr lang="en-GB"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He is thought to have lived around in the latter part of the fourth century BC, the time when Alexander the Great lived and was travelling in the opposite direction into Asia.</a:t>
            </a:r>
          </a:p>
        </p:txBody>
      </p:sp>
    </p:spTree>
    <p:extLst>
      <p:ext uri="{BB962C8B-B14F-4D97-AF65-F5344CB8AC3E}">
        <p14:creationId xmlns:p14="http://schemas.microsoft.com/office/powerpoint/2010/main" val="34713468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D58627B-39B7-4C25-8A96-B19F2020C490}"/>
              </a:ext>
            </a:extLst>
          </p:cNvPr>
          <p:cNvSpPr txBox="1"/>
          <p:nvPr/>
        </p:nvSpPr>
        <p:spPr>
          <a:xfrm>
            <a:off x="582930" y="280734"/>
            <a:ext cx="10972800" cy="5111079"/>
          </a:xfrm>
          <a:prstGeom prst="rect">
            <a:avLst/>
          </a:prstGeom>
          <a:noFill/>
        </p:spPr>
        <p:txBody>
          <a:bodyPr wrap="square">
            <a:spAutoFit/>
          </a:bodyPr>
          <a:lstStyle/>
          <a:p>
            <a:pPr algn="ctr">
              <a:lnSpc>
                <a:spcPct val="107000"/>
              </a:lnSpc>
              <a:spcAft>
                <a:spcPts val="800"/>
              </a:spcAft>
            </a:pPr>
            <a:r>
              <a:rPr lang="en-GB" sz="2800" dirty="0">
                <a:effectLst/>
                <a:latin typeface="Calibri" panose="020F0502020204030204" pitchFamily="34" charset="0"/>
                <a:ea typeface="Calibri" panose="020F0502020204030204" pitchFamily="34" charset="0"/>
                <a:cs typeface="Times New Roman" panose="02020603050405020304" pitchFamily="18" charset="0"/>
              </a:rPr>
              <a:t>Pytheas’ Britons</a:t>
            </a:r>
          </a:p>
          <a:p>
            <a:pPr>
              <a:lnSpc>
                <a:spcPct val="107000"/>
              </a:lnSpc>
              <a:spcAft>
                <a:spcPts val="8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Pytheas called the Iron Age Britons the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Pretanoi</a:t>
            </a:r>
            <a:r>
              <a:rPr lang="en-GB" sz="1800" dirty="0">
                <a:effectLst/>
                <a:latin typeface="Calibri" panose="020F0502020204030204" pitchFamily="34" charset="0"/>
                <a:ea typeface="Calibri" panose="020F0502020204030204" pitchFamily="34" charset="0"/>
                <a:cs typeface="Times New Roman" panose="02020603050405020304" pitchFamily="18" charset="0"/>
              </a:rPr>
              <a:t>", which is linguistically linked with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Britanni</a:t>
            </a:r>
            <a:r>
              <a:rPr lang="en-GB" sz="1800" dirty="0">
                <a:effectLst/>
                <a:latin typeface="Calibri" panose="020F0502020204030204" pitchFamily="34" charset="0"/>
                <a:ea typeface="Calibri" panose="020F0502020204030204" pitchFamily="34" charset="0"/>
                <a:cs typeface="Times New Roman" panose="02020603050405020304" pitchFamily="18" charset="0"/>
              </a:rPr>
              <a:t>", and said they were renowned wheat farmers.</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Large farmsteads produced food in industrial quantities and Roman sources note that Britain exported hunting dogs, animal skins and slaves. </a:t>
            </a:r>
          </a:p>
          <a:p>
            <a:pPr>
              <a:lnSpc>
                <a:spcPct val="107000"/>
              </a:lnSpc>
              <a:spcAft>
                <a:spcPts val="8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Then there was tin. His account of the tin trade in perhaps Cornwall was used by the historian Diodorus Siculus in this account from Book, Chapter 22 of his </a:t>
            </a:r>
            <a:r>
              <a:rPr lang="en-GB" sz="1800" i="1" dirty="0">
                <a:effectLst/>
                <a:latin typeface="Calibri" panose="020F0502020204030204" pitchFamily="34" charset="0"/>
                <a:ea typeface="Calibri" panose="020F0502020204030204" pitchFamily="34" charset="0"/>
                <a:cs typeface="Times New Roman" panose="02020603050405020304" pitchFamily="18" charset="0"/>
              </a:rPr>
              <a:t>Library of History</a:t>
            </a:r>
            <a:r>
              <a:rPr lang="en-GB" sz="1800" dirty="0">
                <a:effectLst/>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lvl="1">
              <a:lnSpc>
                <a:spcPct val="107000"/>
              </a:lnSpc>
              <a:spcAft>
                <a:spcPts val="800"/>
              </a:spcAft>
            </a:pPr>
            <a:r>
              <a:rPr lang="en-GB" dirty="0">
                <a:effectLst/>
                <a:latin typeface="Calibri" panose="020F0502020204030204" pitchFamily="34" charset="0"/>
                <a:ea typeface="Calibri" panose="020F0502020204030204" pitchFamily="34" charset="0"/>
                <a:cs typeface="Times New Roman" panose="02020603050405020304" pitchFamily="18" charset="0"/>
              </a:rPr>
              <a:t>“The inhabitants of that part of Britain which is called Belerion are very fond of strangers and from their interactions with foreign merchants are civilized in their manner of life. They prepare the tin, working very carefully the earth in which it is produced. The ground is rocky but it contains earthy veins, the produce of which is ground down, smelted and purified…”</a:t>
            </a:r>
          </a:p>
        </p:txBody>
      </p:sp>
    </p:spTree>
    <p:extLst>
      <p:ext uri="{BB962C8B-B14F-4D97-AF65-F5344CB8AC3E}">
        <p14:creationId xmlns:p14="http://schemas.microsoft.com/office/powerpoint/2010/main" val="11755291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Picture 4">
            <a:extLst>
              <a:ext uri="{FF2B5EF4-FFF2-40B4-BE49-F238E27FC236}">
                <a16:creationId xmlns:a16="http://schemas.microsoft.com/office/drawing/2014/main" id="{B16F9E5E-1B18-42E7-8D62-AC73C12A25D6}"/>
              </a:ext>
            </a:extLst>
          </p:cNvPr>
          <p:cNvPicPr/>
          <p:nvPr/>
        </p:nvPicPr>
        <p:blipFill rotWithShape="1">
          <a:blip r:embed="rId2" cstate="print">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t="14604" b="43076"/>
          <a:stretch/>
        </p:blipFill>
        <p:spPr bwMode="auto">
          <a:xfrm>
            <a:off x="20" y="1282"/>
            <a:ext cx="12191980" cy="6856718"/>
          </a:xfrm>
          <a:prstGeom prst="rect">
            <a:avLst/>
          </a:prstGeom>
          <a:noFill/>
        </p:spPr>
      </p:pic>
      <p:sp>
        <p:nvSpPr>
          <p:cNvPr id="6" name="TextBox 5">
            <a:extLst>
              <a:ext uri="{FF2B5EF4-FFF2-40B4-BE49-F238E27FC236}">
                <a16:creationId xmlns:a16="http://schemas.microsoft.com/office/drawing/2014/main" id="{2C6301FE-DFE7-42DE-948C-80412A4354E3}"/>
              </a:ext>
            </a:extLst>
          </p:cNvPr>
          <p:cNvSpPr txBox="1"/>
          <p:nvPr/>
        </p:nvSpPr>
        <p:spPr>
          <a:xfrm>
            <a:off x="768668" y="421286"/>
            <a:ext cx="10135552" cy="1561005"/>
          </a:xfrm>
          <a:prstGeom prst="rect">
            <a:avLst/>
          </a:prstGeom>
          <a:noFill/>
        </p:spPr>
        <p:txBody>
          <a:bodyPr wrap="square">
            <a:spAutoFit/>
          </a:bodyPr>
          <a:lstStyle/>
          <a:p>
            <a:pPr lvl="1">
              <a:lnSpc>
                <a:spcPct val="107000"/>
              </a:lnSpc>
              <a:spcAft>
                <a:spcPts val="800"/>
              </a:spcAft>
            </a:pPr>
            <a:r>
              <a:rPr lang="en-GB"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“…They beat the metal into masses shaped like knuckle-bones and carry it off to a certain island off Britain called </a:t>
            </a:r>
            <a:r>
              <a:rPr lang="en-GB"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Ictis</a:t>
            </a:r>
            <a:r>
              <a:rPr lang="en-GB"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During the ebb of the tide the intervening space is left dry and they carry over to the island the tin in abundance in their wagons ... Here then the merchants buy the tin from the natives and carry it over to Gaul, and after travelling overland for about thirty days, they finally bring their loads on horses to the mouth of the Rhone.”</a:t>
            </a:r>
          </a:p>
        </p:txBody>
      </p:sp>
      <p:sp>
        <p:nvSpPr>
          <p:cNvPr id="7" name="TextBox 6">
            <a:extLst>
              <a:ext uri="{FF2B5EF4-FFF2-40B4-BE49-F238E27FC236}">
                <a16:creationId xmlns:a16="http://schemas.microsoft.com/office/drawing/2014/main" id="{7899C67A-EA64-4DA4-A439-E13B9A4D483F}"/>
              </a:ext>
            </a:extLst>
          </p:cNvPr>
          <p:cNvSpPr txBox="1"/>
          <p:nvPr/>
        </p:nvSpPr>
        <p:spPr>
          <a:xfrm>
            <a:off x="5314950" y="5764799"/>
            <a:ext cx="6690360" cy="671915"/>
          </a:xfrm>
          <a:prstGeom prst="rect">
            <a:avLst/>
          </a:prstGeom>
          <a:noFill/>
        </p:spPr>
        <p:txBody>
          <a:bodyPr wrap="square">
            <a:spAutoFit/>
          </a:bodyPr>
          <a:lstStyle/>
          <a:p>
            <a:pPr lvl="1">
              <a:lnSpc>
                <a:spcPct val="107000"/>
              </a:lnSpc>
              <a:spcAft>
                <a:spcPts val="800"/>
              </a:spcAft>
            </a:pPr>
            <a:r>
              <a:rPr lang="en-GB" dirty="0">
                <a:solidFill>
                  <a:schemeClr val="bg1"/>
                </a:solidFill>
                <a:latin typeface="Calibri" panose="020F0502020204030204" pitchFamily="34" charset="0"/>
                <a:ea typeface="Calibri" panose="020F0502020204030204" pitchFamily="34" charset="0"/>
                <a:cs typeface="Times New Roman" panose="02020603050405020304" pitchFamily="18" charset="0"/>
              </a:rPr>
              <a:t>(Picture) Dr Grigsby walking on the submerged causeway to St Michael’s Mount, Cornwall – the place some believe to be Ictis.</a:t>
            </a:r>
            <a:endParaRPr lang="en-GB"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288494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D995505-43E7-4B7B-A739-62A7551A4D9E}"/>
              </a:ext>
            </a:extLst>
          </p:cNvPr>
          <p:cNvSpPr txBox="1"/>
          <p:nvPr/>
        </p:nvSpPr>
        <p:spPr>
          <a:xfrm>
            <a:off x="994410" y="271893"/>
            <a:ext cx="10435590" cy="6139501"/>
          </a:xfrm>
          <a:prstGeom prst="rect">
            <a:avLst/>
          </a:prstGeom>
          <a:noFill/>
        </p:spPr>
        <p:txBody>
          <a:bodyPr wrap="square">
            <a:spAutoFit/>
          </a:bodyPr>
          <a:lstStyle/>
          <a:p>
            <a:pPr algn="ctr">
              <a:lnSpc>
                <a:spcPct val="107000"/>
              </a:lnSpc>
              <a:spcAft>
                <a:spcPts val="800"/>
              </a:spcAft>
            </a:pPr>
            <a:r>
              <a:rPr lang="en-GB" sz="2400" dirty="0">
                <a:effectLst/>
                <a:latin typeface="Calibri" panose="020F0502020204030204" pitchFamily="34" charset="0"/>
                <a:ea typeface="Calibri" panose="020F0502020204030204" pitchFamily="34" charset="0"/>
                <a:cs typeface="Times New Roman" panose="02020603050405020304" pitchFamily="18" charset="0"/>
              </a:rPr>
              <a:t>What did the Iron Age Britons call themselves?</a:t>
            </a:r>
          </a:p>
          <a:p>
            <a:pPr>
              <a:lnSpc>
                <a:spcPct val="107000"/>
              </a:lnSpc>
              <a:spcAft>
                <a:spcPts val="8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Pytheas' use of the name Pretanoi may reflect the name that all or certain Britons called themselves. </a:t>
            </a:r>
          </a:p>
          <a:p>
            <a:pPr>
              <a:lnSpc>
                <a:spcPct val="107000"/>
              </a:lnSpc>
              <a:spcAft>
                <a:spcPts val="8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This is not always the case (for example the Greeks called themselves Hellenes and it was the Romans who invented that other more familiar name). </a:t>
            </a:r>
          </a:p>
          <a:p>
            <a:pPr>
              <a:lnSpc>
                <a:spcPct val="107000"/>
              </a:lnSpc>
              <a:spcAft>
                <a:spcPts val="8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As the archaeologist and author Barry Cunliffe summarises:</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lvl="1">
              <a:lnSpc>
                <a:spcPct val="107000"/>
              </a:lnSpc>
              <a:spcAft>
                <a:spcPts val="800"/>
              </a:spcAft>
            </a:pPr>
            <a:r>
              <a:rPr lang="en-GB" dirty="0">
                <a:effectLst/>
                <a:latin typeface="Calibri" panose="020F0502020204030204" pitchFamily="34" charset="0"/>
                <a:ea typeface="Calibri" panose="020F0502020204030204" pitchFamily="34" charset="0"/>
                <a:cs typeface="Times New Roman" panose="02020603050405020304" pitchFamily="18" charset="0"/>
              </a:rPr>
              <a:t>"It is quite probable that the description of Britain given by the Greek writer Diodorus Siculus in the first century BC derives wholly or largely from Pytheas. What is of particular interest is that he calls the island "</a:t>
            </a:r>
            <a:r>
              <a:rPr lang="en-GB" dirty="0" err="1">
                <a:effectLst/>
                <a:latin typeface="Calibri" panose="020F0502020204030204" pitchFamily="34" charset="0"/>
                <a:ea typeface="Calibri" panose="020F0502020204030204" pitchFamily="34" charset="0"/>
                <a:cs typeface="Times New Roman" panose="02020603050405020304" pitchFamily="18" charset="0"/>
              </a:rPr>
              <a:t>Pretannia</a:t>
            </a:r>
            <a:r>
              <a:rPr lang="en-GB" dirty="0">
                <a:effectLst/>
                <a:latin typeface="Calibri" panose="020F0502020204030204" pitchFamily="34" charset="0"/>
                <a:ea typeface="Calibri" panose="020F0502020204030204" pitchFamily="34" charset="0"/>
                <a:cs typeface="Times New Roman" panose="02020603050405020304" pitchFamily="18" charset="0"/>
              </a:rPr>
              <a:t>" (Greek "</a:t>
            </a:r>
            <a:r>
              <a:rPr lang="en-GB" dirty="0" err="1">
                <a:effectLst/>
                <a:latin typeface="Calibri" panose="020F0502020204030204" pitchFamily="34" charset="0"/>
                <a:ea typeface="Calibri" panose="020F0502020204030204" pitchFamily="34" charset="0"/>
                <a:cs typeface="Times New Roman" panose="02020603050405020304" pitchFamily="18" charset="0"/>
              </a:rPr>
              <a:t>Prettanikē</a:t>
            </a:r>
            <a:r>
              <a:rPr lang="en-GB" dirty="0">
                <a:effectLst/>
                <a:latin typeface="Calibri" panose="020F0502020204030204" pitchFamily="34" charset="0"/>
                <a:ea typeface="Calibri" panose="020F0502020204030204" pitchFamily="34" charset="0"/>
                <a:cs typeface="Times New Roman" panose="02020603050405020304" pitchFamily="18" charset="0"/>
              </a:rPr>
              <a:t>"), that is "the island of the </a:t>
            </a:r>
            <a:r>
              <a:rPr lang="en-GB" dirty="0" err="1">
                <a:effectLst/>
                <a:latin typeface="Calibri" panose="020F0502020204030204" pitchFamily="34" charset="0"/>
                <a:ea typeface="Calibri" panose="020F0502020204030204" pitchFamily="34" charset="0"/>
                <a:cs typeface="Times New Roman" panose="02020603050405020304" pitchFamily="18" charset="0"/>
              </a:rPr>
              <a:t>Pretani</a:t>
            </a:r>
            <a:r>
              <a:rPr lang="en-GB" dirty="0">
                <a:effectLst/>
                <a:latin typeface="Calibri" panose="020F0502020204030204" pitchFamily="34" charset="0"/>
                <a:ea typeface="Calibri" panose="020F0502020204030204" pitchFamily="34" charset="0"/>
                <a:cs typeface="Times New Roman" panose="02020603050405020304" pitchFamily="18" charset="0"/>
              </a:rPr>
              <a:t>, or </a:t>
            </a:r>
            <a:r>
              <a:rPr lang="en-GB" dirty="0" err="1">
                <a:effectLst/>
                <a:latin typeface="Calibri" panose="020F0502020204030204" pitchFamily="34" charset="0"/>
                <a:ea typeface="Calibri" panose="020F0502020204030204" pitchFamily="34" charset="0"/>
                <a:cs typeface="Times New Roman" panose="02020603050405020304" pitchFamily="18" charset="0"/>
              </a:rPr>
              <a:t>Priteni</a:t>
            </a:r>
            <a:r>
              <a:rPr lang="en-GB" dirty="0">
                <a:effectLst/>
                <a:latin typeface="Calibri" panose="020F0502020204030204" pitchFamily="34" charset="0"/>
                <a:ea typeface="Calibri" panose="020F0502020204030204" pitchFamily="34" charset="0"/>
                <a:cs typeface="Times New Roman" panose="02020603050405020304" pitchFamily="18" charset="0"/>
              </a:rPr>
              <a:t>". "</a:t>
            </a:r>
            <a:r>
              <a:rPr lang="en-GB" dirty="0" err="1">
                <a:effectLst/>
                <a:latin typeface="Calibri" panose="020F0502020204030204" pitchFamily="34" charset="0"/>
                <a:ea typeface="Calibri" panose="020F0502020204030204" pitchFamily="34" charset="0"/>
                <a:cs typeface="Times New Roman" panose="02020603050405020304" pitchFamily="18" charset="0"/>
              </a:rPr>
              <a:t>Pretani</a:t>
            </a:r>
            <a:r>
              <a:rPr lang="en-GB" dirty="0">
                <a:effectLst/>
                <a:latin typeface="Calibri" panose="020F0502020204030204" pitchFamily="34" charset="0"/>
                <a:ea typeface="Calibri" panose="020F0502020204030204" pitchFamily="34" charset="0"/>
                <a:cs typeface="Times New Roman" panose="02020603050405020304" pitchFamily="18" charset="0"/>
              </a:rPr>
              <a:t>" is a Celtic word that probably means "the painted ones" or "the tattooed folk", referring to body decoration - a reminder of Caesar's observations of woad-painted barbarians. </a:t>
            </a:r>
            <a:r>
              <a:rPr lang="en-GB" b="1" dirty="0">
                <a:effectLst/>
                <a:latin typeface="Calibri" panose="020F0502020204030204" pitchFamily="34" charset="0"/>
                <a:ea typeface="Calibri" panose="020F0502020204030204" pitchFamily="34" charset="0"/>
                <a:cs typeface="Times New Roman" panose="02020603050405020304" pitchFamily="18" charset="0"/>
              </a:rPr>
              <a:t>In all probability the word "</a:t>
            </a:r>
            <a:r>
              <a:rPr lang="en-GB" b="1" dirty="0" err="1">
                <a:effectLst/>
                <a:latin typeface="Calibri" panose="020F0502020204030204" pitchFamily="34" charset="0"/>
                <a:ea typeface="Calibri" panose="020F0502020204030204" pitchFamily="34" charset="0"/>
                <a:cs typeface="Times New Roman" panose="02020603050405020304" pitchFamily="18" charset="0"/>
              </a:rPr>
              <a:t>Pretani</a:t>
            </a:r>
            <a:r>
              <a:rPr lang="en-GB" b="1" dirty="0">
                <a:effectLst/>
                <a:latin typeface="Calibri" panose="020F0502020204030204" pitchFamily="34" charset="0"/>
                <a:ea typeface="Calibri" panose="020F0502020204030204" pitchFamily="34" charset="0"/>
                <a:cs typeface="Times New Roman" panose="02020603050405020304" pitchFamily="18" charset="0"/>
              </a:rPr>
              <a:t>" is an ethnonym (the name by which the people knew themselves)</a:t>
            </a:r>
            <a:r>
              <a:rPr lang="en-GB" dirty="0">
                <a:effectLst/>
                <a:latin typeface="Calibri" panose="020F0502020204030204" pitchFamily="34" charset="0"/>
                <a:ea typeface="Calibri" panose="020F0502020204030204" pitchFamily="34" charset="0"/>
                <a:cs typeface="Times New Roman" panose="02020603050405020304" pitchFamily="18" charset="0"/>
              </a:rPr>
              <a:t>, but it remains an outside possibility that it was their continental neighbours who described them thus to the Greek explorers."</a:t>
            </a:r>
          </a:p>
          <a:p>
            <a:pPr algn="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 Barry Cunliffe, Britain Begins, Oxford University Press, 2021, p.4.</a:t>
            </a:r>
          </a:p>
        </p:txBody>
      </p:sp>
    </p:spTree>
    <p:extLst>
      <p:ext uri="{BB962C8B-B14F-4D97-AF65-F5344CB8AC3E}">
        <p14:creationId xmlns:p14="http://schemas.microsoft.com/office/powerpoint/2010/main" val="10024826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AAFDDAA-1518-4B5E-9064-C7909C72B4EB}"/>
              </a:ext>
            </a:extLst>
          </p:cNvPr>
          <p:cNvSpPr txBox="1"/>
          <p:nvPr/>
        </p:nvSpPr>
        <p:spPr>
          <a:xfrm>
            <a:off x="685800" y="275896"/>
            <a:ext cx="10389870" cy="6333272"/>
          </a:xfrm>
          <a:prstGeom prst="rect">
            <a:avLst/>
          </a:prstGeom>
          <a:noFill/>
        </p:spPr>
        <p:txBody>
          <a:bodyPr wrap="square">
            <a:spAutoFit/>
          </a:bodyPr>
          <a:lstStyle/>
          <a:p>
            <a:pPr algn="ctr">
              <a:lnSpc>
                <a:spcPct val="107000"/>
              </a:lnSpc>
              <a:spcAft>
                <a:spcPts val="800"/>
              </a:spcAft>
            </a:pPr>
            <a:r>
              <a:rPr lang="en-GB" sz="2400" dirty="0">
                <a:effectLst/>
                <a:latin typeface="Calibri" panose="020F0502020204030204" pitchFamily="34" charset="0"/>
                <a:ea typeface="Calibri" panose="020F0502020204030204" pitchFamily="34" charset="0"/>
                <a:cs typeface="Times New Roman" panose="02020603050405020304" pitchFamily="18" charset="0"/>
              </a:rPr>
              <a:t>A brief history of the Iron Age Britons</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Iron Age Britons lived in organised tribal groups, ruled by a chieftain. These groups would have changed and evolved throughout the Iron Age, and their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early interactions seem to have been hostile</a:t>
            </a:r>
            <a:r>
              <a:rPr lang="en-GB" sz="1800" dirty="0">
                <a:effectLst/>
                <a:latin typeface="Calibri" panose="020F0502020204030204" pitchFamily="34" charset="0"/>
                <a:ea typeface="Calibri" panose="020F0502020204030204" pitchFamily="34" charset="0"/>
                <a:cs typeface="Times New Roman" panose="02020603050405020304" pitchFamily="18" charset="0"/>
              </a:rPr>
              <a:t>, perhaps as tribal groups and boundaries settled in to place. This inter-tribal warfare was traditionally interpreted as the reason for the building of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hill forts</a:t>
            </a:r>
            <a:r>
              <a:rPr lang="en-GB" sz="1800" dirty="0">
                <a:effectLst/>
                <a:latin typeface="Calibri" panose="020F0502020204030204" pitchFamily="34" charset="0"/>
                <a:ea typeface="Calibri" panose="020F0502020204030204" pitchFamily="34" charset="0"/>
                <a:cs typeface="Times New Roman" panose="02020603050405020304" pitchFamily="18" charset="0"/>
              </a:rPr>
              <a:t>, as defensive areas where small communities across the landscape could muster and stand their ground when attacked.</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Although the first hillforts had been built about 1500 BC, building peaked during the later Iron Age. There are over 2,000 Iron Age hillforts known in Britain. </a:t>
            </a:r>
          </a:p>
          <a:p>
            <a:pPr>
              <a:lnSpc>
                <a:spcPct val="107000"/>
              </a:lnSpc>
              <a:spcAft>
                <a:spcPts val="8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By about 350 BC many hillforts went out of use and the remaining ones were reinforced. Why so many went out of use is not known. Perhaps people had begun to meet together as larger tribal groups in just a few of the most important hillforts.</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We will look at these larger tribal groups - those which had developed by the time of the arrival of the Romans in AD43 - below, focusing especially on the tribes who may have lived in the area occupied by present day Warwickshire.</a:t>
            </a:r>
          </a:p>
        </p:txBody>
      </p:sp>
    </p:spTree>
    <p:extLst>
      <p:ext uri="{BB962C8B-B14F-4D97-AF65-F5344CB8AC3E}">
        <p14:creationId xmlns:p14="http://schemas.microsoft.com/office/powerpoint/2010/main" val="36852394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B6BB6BC-0796-477B-A5EE-5BFEECF54BD2}"/>
              </a:ext>
            </a:extLst>
          </p:cNvPr>
          <p:cNvSpPr txBox="1"/>
          <p:nvPr/>
        </p:nvSpPr>
        <p:spPr>
          <a:xfrm>
            <a:off x="514350" y="220589"/>
            <a:ext cx="4617720" cy="6219267"/>
          </a:xfrm>
          <a:prstGeom prst="rect">
            <a:avLst/>
          </a:prstGeom>
          <a:noFill/>
        </p:spPr>
        <p:txBody>
          <a:bodyPr wrap="square">
            <a:spAutoFit/>
          </a:bodyPr>
          <a:lstStyle/>
          <a:p>
            <a:pPr>
              <a:lnSpc>
                <a:spcPct val="107000"/>
              </a:lnSpc>
              <a:spcAft>
                <a:spcPts val="800"/>
              </a:spcAft>
            </a:pPr>
            <a:r>
              <a:rPr lang="en-GB" sz="2400" dirty="0">
                <a:effectLst/>
                <a:latin typeface="Calibri" panose="020F0502020204030204" pitchFamily="34" charset="0"/>
                <a:ea typeface="Calibri" panose="020F0502020204030204" pitchFamily="34" charset="0"/>
                <a:cs typeface="Times New Roman" panose="02020603050405020304" pitchFamily="18" charset="0"/>
              </a:rPr>
              <a:t>Names of the Iron Age Tribes</a:t>
            </a:r>
          </a:p>
          <a:p>
            <a:pPr>
              <a:lnSpc>
                <a:spcPct val="107000"/>
              </a:lnSpc>
              <a:spcAft>
                <a:spcPts val="8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names of the Celtic Iron Age tribes in Britain were recorded by Roman and Greek historians and geographers, especially Ptolemy.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Claudius Ptolemy </a:t>
            </a:r>
            <a:r>
              <a:rPr lang="en-GB" sz="1800" dirty="0">
                <a:effectLst/>
                <a:latin typeface="Calibri" panose="020F0502020204030204" pitchFamily="34" charset="0"/>
                <a:ea typeface="Calibri" panose="020F0502020204030204" pitchFamily="34" charset="0"/>
                <a:cs typeface="Times New Roman" panose="02020603050405020304" pitchFamily="18" charset="0"/>
              </a:rPr>
              <a:t>(who lived ca. AD100 – ca.170 AD) was a mathematician, astronomer, and geographer from Alexandria in Egypt.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His geographical works are one of the main sources for the names and distribution of the British tribes. Information from the distribution of Celtic coins also allows us to map this distribution, but the exact ranges of the tribal territories will always remain speculative.</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We should also note that the names that Ptolemy and others gave the British Tribes were not necessarily the names by which the tribes knew themselves..</a:t>
            </a:r>
          </a:p>
        </p:txBody>
      </p:sp>
      <p:pic>
        <p:nvPicPr>
          <p:cNvPr id="4" name="Picture 3" descr="Map of Iron Age Tribes in Britain">
            <a:extLst>
              <a:ext uri="{FF2B5EF4-FFF2-40B4-BE49-F238E27FC236}">
                <a16:creationId xmlns:a16="http://schemas.microsoft.com/office/drawing/2014/main" id="{AB500CF5-7EEC-4A31-9A5F-BE064CDA4F45}"/>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920740" y="220589"/>
            <a:ext cx="6015037" cy="6111631"/>
          </a:xfrm>
          <a:prstGeom prst="rect">
            <a:avLst/>
          </a:prstGeom>
          <a:noFill/>
          <a:ln>
            <a:noFill/>
          </a:ln>
        </p:spPr>
      </p:pic>
    </p:spTree>
    <p:extLst>
      <p:ext uri="{BB962C8B-B14F-4D97-AF65-F5344CB8AC3E}">
        <p14:creationId xmlns:p14="http://schemas.microsoft.com/office/powerpoint/2010/main" val="29888653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92B5BA1-88B6-4A3D-A713-768F2A525C5C}"/>
              </a:ext>
            </a:extLst>
          </p:cNvPr>
          <p:cNvSpPr txBox="1"/>
          <p:nvPr/>
        </p:nvSpPr>
        <p:spPr>
          <a:xfrm>
            <a:off x="171450" y="866503"/>
            <a:ext cx="3086100" cy="5124993"/>
          </a:xfrm>
          <a:prstGeom prst="rect">
            <a:avLst/>
          </a:prstGeom>
          <a:noFill/>
        </p:spPr>
        <p:txBody>
          <a:bodyPr wrap="square">
            <a:spAutoFit/>
          </a:bodyPr>
          <a:lstStyle/>
          <a:p>
            <a:pPr>
              <a:lnSpc>
                <a:spcPct val="107000"/>
              </a:lnSpc>
              <a:spcAft>
                <a:spcPts val="800"/>
              </a:spcAft>
            </a:pPr>
            <a:r>
              <a:rPr lang="en-GB" sz="2400" dirty="0">
                <a:effectLst/>
                <a:latin typeface="Calibri" panose="020F0502020204030204" pitchFamily="34" charset="0"/>
                <a:ea typeface="Calibri" panose="020F0502020204030204" pitchFamily="34" charset="0"/>
                <a:cs typeface="Times New Roman" panose="02020603050405020304" pitchFamily="18" charset="0"/>
              </a:rPr>
              <a:t>Tribes in Warwickshire</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Given our inexact knowledge of the distribution of the tribes in Iron Age and Roman Britain, it is actually quite difficult to give a definite answer to the question of which tribes inhabited the area which later became Warwickshire.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As the map shows, apart from the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Dobunni</a:t>
            </a:r>
            <a:r>
              <a:rPr lang="en-GB" sz="1800" dirty="0">
                <a:effectLst/>
                <a:latin typeface="Calibri" panose="020F0502020204030204" pitchFamily="34" charset="0"/>
                <a:ea typeface="Calibri" panose="020F0502020204030204" pitchFamily="34" charset="0"/>
                <a:cs typeface="Times New Roman" panose="02020603050405020304" pitchFamily="18" charset="0"/>
              </a:rPr>
              <a:t> in the SW, Warwickshire seems to be centrally placed in a sort of no-mans land between the territories of the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Corieltauvi </a:t>
            </a:r>
            <a:r>
              <a:rPr lang="en-GB" sz="1800" dirty="0">
                <a:effectLst/>
                <a:latin typeface="Calibri" panose="020F0502020204030204" pitchFamily="34" charset="0"/>
                <a:ea typeface="Calibri" panose="020F0502020204030204" pitchFamily="34" charset="0"/>
                <a:cs typeface="Times New Roman" panose="02020603050405020304" pitchFamily="18" charset="0"/>
              </a:rPr>
              <a:t>and the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Catuvellauni</a:t>
            </a:r>
            <a:r>
              <a:rPr lang="en-GB" sz="1800" dirty="0">
                <a:effectLst/>
                <a:latin typeface="Calibri" panose="020F0502020204030204" pitchFamily="34" charset="0"/>
                <a:ea typeface="Calibri" panose="020F0502020204030204" pitchFamily="34" charset="0"/>
                <a:cs typeface="Times New Roman" panose="02020603050405020304" pitchFamily="18" charset="0"/>
              </a:rPr>
              <a:t>.</a:t>
            </a:r>
          </a:p>
        </p:txBody>
      </p:sp>
      <p:pic>
        <p:nvPicPr>
          <p:cNvPr id="4" name="Picture 3" descr="Iron age tribal map of Warwickshire">
            <a:extLst>
              <a:ext uri="{FF2B5EF4-FFF2-40B4-BE49-F238E27FC236}">
                <a16:creationId xmlns:a16="http://schemas.microsoft.com/office/drawing/2014/main" id="{92BD2526-56B2-4E73-AB32-F8139C3CAD0E}"/>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348989" y="1245870"/>
            <a:ext cx="8522971" cy="4366259"/>
          </a:xfrm>
          <a:prstGeom prst="rect">
            <a:avLst/>
          </a:prstGeom>
          <a:noFill/>
          <a:ln>
            <a:noFill/>
          </a:ln>
        </p:spPr>
      </p:pic>
    </p:spTree>
    <p:extLst>
      <p:ext uri="{BB962C8B-B14F-4D97-AF65-F5344CB8AC3E}">
        <p14:creationId xmlns:p14="http://schemas.microsoft.com/office/powerpoint/2010/main" val="17336253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ron age tribal map of Warwickshire">
            <a:extLst>
              <a:ext uri="{FF2B5EF4-FFF2-40B4-BE49-F238E27FC236}">
                <a16:creationId xmlns:a16="http://schemas.microsoft.com/office/drawing/2014/main" id="{92BD2526-56B2-4E73-AB32-F8139C3CAD0E}"/>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348989" y="1245870"/>
            <a:ext cx="8522971" cy="4366259"/>
          </a:xfrm>
          <a:prstGeom prst="rect">
            <a:avLst/>
          </a:prstGeom>
          <a:noFill/>
          <a:ln>
            <a:noFill/>
          </a:ln>
        </p:spPr>
      </p:pic>
      <p:sp>
        <p:nvSpPr>
          <p:cNvPr id="5" name="TextBox 4">
            <a:extLst>
              <a:ext uri="{FF2B5EF4-FFF2-40B4-BE49-F238E27FC236}">
                <a16:creationId xmlns:a16="http://schemas.microsoft.com/office/drawing/2014/main" id="{5B68883C-07B9-4F2A-85F7-31B6E75B5713}"/>
              </a:ext>
            </a:extLst>
          </p:cNvPr>
          <p:cNvSpPr txBox="1"/>
          <p:nvPr/>
        </p:nvSpPr>
        <p:spPr>
          <a:xfrm>
            <a:off x="217169" y="1211580"/>
            <a:ext cx="3131820" cy="4536050"/>
          </a:xfrm>
          <a:prstGeom prst="rect">
            <a:avLst/>
          </a:prstGeom>
          <a:noFill/>
        </p:spPr>
        <p:txBody>
          <a:bodyPr wrap="square">
            <a:spAutoFit/>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distribution of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Iron Age coins</a:t>
            </a:r>
            <a:r>
              <a:rPr lang="en-GB" sz="1800" dirty="0">
                <a:effectLst/>
                <a:latin typeface="Calibri" panose="020F0502020204030204" pitchFamily="34" charset="0"/>
                <a:ea typeface="Calibri" panose="020F0502020204030204" pitchFamily="34" charset="0"/>
                <a:cs typeface="Times New Roman" panose="02020603050405020304" pitchFamily="18" charset="0"/>
              </a:rPr>
              <a:t> helps us out: Corieltauvian coinage is found in the north of the county, and Dobunnic coinage in the south.</a:t>
            </a:r>
          </a:p>
          <a:p>
            <a:pPr>
              <a:lnSpc>
                <a:spcPct val="107000"/>
              </a:lnSpc>
              <a:spcAft>
                <a:spcPts val="8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So while there may have been affiliations or links with all three tribes, clearly the Dobunni and the Corieltauvi were the main tribes associated with the area of modern day Warwickshire.</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21181549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4" name="Rectangle 133">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269FBDB4-7207-4A02-83F4-F9B39F4EFD13}"/>
              </a:ext>
            </a:extLst>
          </p:cNvPr>
          <p:cNvSpPr>
            <a:spLocks noChangeArrowheads="1"/>
          </p:cNvSpPr>
          <p:nvPr/>
        </p:nvSpPr>
        <p:spPr bwMode="auto">
          <a:xfrm>
            <a:off x="640080" y="325369"/>
            <a:ext cx="4368602" cy="1956841"/>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5400" b="0" i="0" u="none" strike="noStrike" cap="none" normalizeH="0" baseline="0">
                <a:ln>
                  <a:noFill/>
                </a:ln>
                <a:effectLst/>
                <a:latin typeface="+mj-lt"/>
                <a:ea typeface="+mj-ea"/>
                <a:cs typeface="+mj-cs"/>
              </a:rPr>
              <a:t>The Corieltauvi</a:t>
            </a:r>
          </a:p>
          <a:p>
            <a:pPr marL="0" marR="0" lvl="0" indent="0" fontAlgn="base">
              <a:lnSpc>
                <a:spcPct val="90000"/>
              </a:lnSpc>
              <a:spcBef>
                <a:spcPct val="0"/>
              </a:spcBef>
              <a:spcAft>
                <a:spcPts val="600"/>
              </a:spcAft>
              <a:buClrTx/>
              <a:buSzTx/>
              <a:tabLst/>
            </a:pPr>
            <a:endParaRPr kumimoji="0" lang="en-US" altLang="en-US" sz="5400" b="0" i="0" u="none" strike="noStrike" cap="none" normalizeH="0" baseline="0">
              <a:ln>
                <a:noFill/>
              </a:ln>
              <a:effectLst/>
              <a:latin typeface="+mj-lt"/>
              <a:ea typeface="+mj-ea"/>
              <a:cs typeface="+mj-cs"/>
            </a:endParaRPr>
          </a:p>
        </p:txBody>
      </p:sp>
      <p:sp>
        <p:nvSpPr>
          <p:cNvPr id="136"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0456C911-636B-4EB1-A64D-A8F9F504375F}"/>
              </a:ext>
            </a:extLst>
          </p:cNvPr>
          <p:cNvSpPr txBox="1"/>
          <p:nvPr/>
        </p:nvSpPr>
        <p:spPr>
          <a:xfrm>
            <a:off x="351472" y="2821338"/>
            <a:ext cx="6780847" cy="3890296"/>
          </a:xfrm>
          <a:prstGeom prst="rect">
            <a:avLst/>
          </a:prstGeom>
          <a:noFill/>
        </p:spPr>
        <p:txBody>
          <a:bodyPr wrap="square">
            <a:spAutoFit/>
          </a:bodyPr>
          <a:lstStyle/>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US" altLang="en-US" sz="1800" b="0" i="0" u="none" strike="noStrike" cap="none" normalizeH="0" baseline="0" dirty="0">
                <a:ln>
                  <a:noFill/>
                </a:ln>
                <a:effectLst/>
              </a:rPr>
              <a:t>The </a:t>
            </a:r>
            <a:r>
              <a:rPr kumimoji="0" lang="en-US" altLang="en-US" sz="1800" b="1" i="0" u="none" strike="noStrike" cap="none" normalizeH="0" baseline="0" dirty="0">
                <a:ln>
                  <a:noFill/>
                </a:ln>
                <a:effectLst/>
              </a:rPr>
              <a:t>Corieltauvi</a:t>
            </a:r>
            <a:r>
              <a:rPr kumimoji="0" lang="en-US" altLang="en-US" sz="1800" b="0" i="0" u="none" strike="noStrike" cap="none" normalizeH="0" baseline="0" dirty="0">
                <a:ln>
                  <a:noFill/>
                </a:ln>
                <a:effectLst/>
              </a:rPr>
              <a:t> were a tribe of people living in Britain prior to the Roman conquest, and after the invasion became a client Kingdom of Roman Britain. </a:t>
            </a:r>
          </a:p>
          <a:p>
            <a:pPr marL="0" marR="0" lvl="0" indent="-228600" fontAlgn="base">
              <a:lnSpc>
                <a:spcPct val="90000"/>
              </a:lnSpc>
              <a:spcBef>
                <a:spcPct val="0"/>
              </a:spcBef>
              <a:spcAft>
                <a:spcPts val="600"/>
              </a:spcAft>
              <a:buClrTx/>
              <a:buSzTx/>
              <a:buFont typeface="Arial" panose="020B0604020202020204" pitchFamily="34" charset="0"/>
              <a:buChar char="•"/>
              <a:tabLst/>
            </a:pPr>
            <a:endParaRPr kumimoji="0" lang="en-US" altLang="en-US" sz="1800" b="0" i="0" u="none" strike="noStrike" cap="none" normalizeH="0" baseline="0" dirty="0">
              <a:ln>
                <a:noFill/>
              </a:ln>
              <a:effectLst/>
            </a:endParaRPr>
          </a:p>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US" altLang="en-US" sz="1800" b="0" i="0" u="none" strike="noStrike" cap="none" normalizeH="0" baseline="0" dirty="0">
                <a:ln>
                  <a:noFill/>
                </a:ln>
                <a:effectLst/>
              </a:rPr>
              <a:t>The territory of the Corieltauvi was in what is now the English East Midlands. They were bordered by the Brigantes to the north, the Cornovii to the west, the Dobunni and Catuvellauni to the south, and the Iceni to the east. Their capital was called </a:t>
            </a:r>
            <a:r>
              <a:rPr kumimoji="0" lang="en-US" altLang="en-US" sz="1800" b="1" i="0" u="none" strike="noStrike" cap="none" normalizeH="0" baseline="0" dirty="0">
                <a:ln>
                  <a:noFill/>
                </a:ln>
                <a:effectLst/>
              </a:rPr>
              <a:t>Ratae Corieltauvorum</a:t>
            </a:r>
            <a:r>
              <a:rPr kumimoji="0" lang="en-US" altLang="en-US" sz="1800" b="0" i="0" u="none" strike="noStrike" cap="none" normalizeH="0" baseline="0" dirty="0">
                <a:ln>
                  <a:noFill/>
                </a:ln>
                <a:effectLst/>
              </a:rPr>
              <a:t>, modern day </a:t>
            </a:r>
            <a:r>
              <a:rPr kumimoji="0" lang="en-US" altLang="en-US" sz="1800" b="1" i="0" u="none" strike="noStrike" cap="none" normalizeH="0" baseline="0" dirty="0">
                <a:ln>
                  <a:noFill/>
                </a:ln>
                <a:effectLst/>
              </a:rPr>
              <a:t>Leicester</a:t>
            </a:r>
            <a:r>
              <a:rPr kumimoji="0" lang="en-US" altLang="en-US" sz="1800" b="0" i="0" u="none" strike="noStrike" cap="none" normalizeH="0" baseline="0" dirty="0">
                <a:ln>
                  <a:noFill/>
                </a:ln>
                <a:effectLst/>
              </a:rPr>
              <a:t>.</a:t>
            </a:r>
          </a:p>
          <a:p>
            <a:pPr marL="0" marR="0" lvl="0" indent="-228600" fontAlgn="base">
              <a:lnSpc>
                <a:spcPct val="90000"/>
              </a:lnSpc>
              <a:spcBef>
                <a:spcPct val="0"/>
              </a:spcBef>
              <a:spcAft>
                <a:spcPts val="600"/>
              </a:spcAft>
              <a:buClrTx/>
              <a:buSzTx/>
              <a:buFont typeface="Arial" panose="020B0604020202020204" pitchFamily="34" charset="0"/>
              <a:buChar char="•"/>
              <a:tabLst/>
            </a:pPr>
            <a:endParaRPr kumimoji="0" lang="en-US" altLang="en-US" sz="1800" b="0" i="0" u="none" strike="noStrike" cap="none" normalizeH="0" baseline="0" dirty="0">
              <a:ln>
                <a:noFill/>
              </a:ln>
              <a:effectLst/>
            </a:endParaRPr>
          </a:p>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US" altLang="en-US" sz="1800" b="0" i="0" u="none" strike="noStrike" cap="none" normalizeH="0" baseline="0" dirty="0">
                <a:ln>
                  <a:noFill/>
                </a:ln>
                <a:effectLst/>
              </a:rPr>
              <a:t>As with most Iron Age tribes, the Corieltauvi were largely an agricultural people. They had only a few strongly defended sites or signs of centralised government, and appear to have been a federation of smaller, self-governing tribal groups.</a:t>
            </a:r>
          </a:p>
        </p:txBody>
      </p:sp>
      <p:pic>
        <p:nvPicPr>
          <p:cNvPr id="6" name="Picture 5" descr="Map&#10;&#10;Description automatically generated">
            <a:extLst>
              <a:ext uri="{FF2B5EF4-FFF2-40B4-BE49-F238E27FC236}">
                <a16:creationId xmlns:a16="http://schemas.microsoft.com/office/drawing/2014/main" id="{C9ABF6F8-4264-403B-B604-9A558845BC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10766" y="223822"/>
            <a:ext cx="5006463" cy="6525360"/>
          </a:xfrm>
          <a:prstGeom prst="rect">
            <a:avLst/>
          </a:prstGeom>
        </p:spPr>
      </p:pic>
    </p:spTree>
    <p:extLst>
      <p:ext uri="{BB962C8B-B14F-4D97-AF65-F5344CB8AC3E}">
        <p14:creationId xmlns:p14="http://schemas.microsoft.com/office/powerpoint/2010/main" val="1667038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 name="Rectangle 69">
            <a:extLst>
              <a:ext uri="{FF2B5EF4-FFF2-40B4-BE49-F238E27FC236}">
                <a16:creationId xmlns:a16="http://schemas.microsoft.com/office/drawing/2014/main" id="{A3BAF07C-C39E-42EB-BB22-8D46691D97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3061" cy="6858000"/>
          </a:xfrm>
          <a:prstGeom prst="rect">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2" name="Group 71">
            <a:extLst>
              <a:ext uri="{FF2B5EF4-FFF2-40B4-BE49-F238E27FC236}">
                <a16:creationId xmlns:a16="http://schemas.microsoft.com/office/drawing/2014/main" id="{D8E9CF54-0466-4261-9E62-0249E60E188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73" name="Freeform 5">
              <a:extLst>
                <a:ext uri="{FF2B5EF4-FFF2-40B4-BE49-F238E27FC236}">
                  <a16:creationId xmlns:a16="http://schemas.microsoft.com/office/drawing/2014/main" id="{33E32106-E8B1-4F76-9EE6-58537738A3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4" name="Freeform 6">
              <a:extLst>
                <a:ext uri="{FF2B5EF4-FFF2-40B4-BE49-F238E27FC236}">
                  <a16:creationId xmlns:a16="http://schemas.microsoft.com/office/drawing/2014/main" id="{C32C2C46-A045-44FB-8A74-5EBD650C27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5" name="Freeform 7">
              <a:extLst>
                <a:ext uri="{FF2B5EF4-FFF2-40B4-BE49-F238E27FC236}">
                  <a16:creationId xmlns:a16="http://schemas.microsoft.com/office/drawing/2014/main" id="{6A76F79C-6683-4940-BCF7-4BCCCEE406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6" name="Freeform 8">
              <a:extLst>
                <a:ext uri="{FF2B5EF4-FFF2-40B4-BE49-F238E27FC236}">
                  <a16:creationId xmlns:a16="http://schemas.microsoft.com/office/drawing/2014/main" id="{FF4675A3-6D07-4B1F-9BFC-AEBEA1AD067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9">
              <a:extLst>
                <a:ext uri="{FF2B5EF4-FFF2-40B4-BE49-F238E27FC236}">
                  <a16:creationId xmlns:a16="http://schemas.microsoft.com/office/drawing/2014/main" id="{765E127A-B6B7-4B1D-B7BD-6C8C969D29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10">
              <a:extLst>
                <a:ext uri="{FF2B5EF4-FFF2-40B4-BE49-F238E27FC236}">
                  <a16:creationId xmlns:a16="http://schemas.microsoft.com/office/drawing/2014/main" id="{3BCA9D9E-C72C-4751-BFA9-10B85CACE3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11">
              <a:extLst>
                <a:ext uri="{FF2B5EF4-FFF2-40B4-BE49-F238E27FC236}">
                  <a16:creationId xmlns:a16="http://schemas.microsoft.com/office/drawing/2014/main" id="{080C708C-69BF-441B-AB75-C98160ED06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12">
              <a:extLst>
                <a:ext uri="{FF2B5EF4-FFF2-40B4-BE49-F238E27FC236}">
                  <a16:creationId xmlns:a16="http://schemas.microsoft.com/office/drawing/2014/main" id="{3E79964E-F8F1-4763-8892-7BC3DAE306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13">
              <a:extLst>
                <a:ext uri="{FF2B5EF4-FFF2-40B4-BE49-F238E27FC236}">
                  <a16:creationId xmlns:a16="http://schemas.microsoft.com/office/drawing/2014/main" id="{FE09592A-FCC9-4AE5-BA0B-730C6F3BBE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4">
              <a:extLst>
                <a:ext uri="{FF2B5EF4-FFF2-40B4-BE49-F238E27FC236}">
                  <a16:creationId xmlns:a16="http://schemas.microsoft.com/office/drawing/2014/main" id="{96448994-820C-4BC1-ABF3-4579C6F99A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5">
              <a:extLst>
                <a:ext uri="{FF2B5EF4-FFF2-40B4-BE49-F238E27FC236}">
                  <a16:creationId xmlns:a16="http://schemas.microsoft.com/office/drawing/2014/main" id="{9BB0D192-565A-42B9-B292-CC032D71A6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35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4" name="Freeform 16">
              <a:extLst>
                <a:ext uri="{FF2B5EF4-FFF2-40B4-BE49-F238E27FC236}">
                  <a16:creationId xmlns:a16="http://schemas.microsoft.com/office/drawing/2014/main" id="{6D1CA09C-5F40-4E92-A7E9-D1FCEE5128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35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5" name="Freeform 17">
              <a:extLst>
                <a:ext uri="{FF2B5EF4-FFF2-40B4-BE49-F238E27FC236}">
                  <a16:creationId xmlns:a16="http://schemas.microsoft.com/office/drawing/2014/main" id="{379F5AA5-2E14-4880-A5A6-07AEF2AD89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8">
              <a:extLst>
                <a:ext uri="{FF2B5EF4-FFF2-40B4-BE49-F238E27FC236}">
                  <a16:creationId xmlns:a16="http://schemas.microsoft.com/office/drawing/2014/main" id="{EF14BD32-D239-4DA3-98B3-7752073657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9">
              <a:extLst>
                <a:ext uri="{FF2B5EF4-FFF2-40B4-BE49-F238E27FC236}">
                  <a16:creationId xmlns:a16="http://schemas.microsoft.com/office/drawing/2014/main" id="{CF07B250-E5E4-4624-9BD7-8D513A67B7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20">
              <a:extLst>
                <a:ext uri="{FF2B5EF4-FFF2-40B4-BE49-F238E27FC236}">
                  <a16:creationId xmlns:a16="http://schemas.microsoft.com/office/drawing/2014/main" id="{BCC5D120-7C8C-4290-865C-4EE6E4F245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21">
              <a:extLst>
                <a:ext uri="{FF2B5EF4-FFF2-40B4-BE49-F238E27FC236}">
                  <a16:creationId xmlns:a16="http://schemas.microsoft.com/office/drawing/2014/main" id="{C24688C6-CAE5-4EF2-B2BA-A138DA0A24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2">
              <a:extLst>
                <a:ext uri="{FF2B5EF4-FFF2-40B4-BE49-F238E27FC236}">
                  <a16:creationId xmlns:a16="http://schemas.microsoft.com/office/drawing/2014/main" id="{6BD31099-7C13-4901-A04F-632B1CD846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23">
              <a:extLst>
                <a:ext uri="{FF2B5EF4-FFF2-40B4-BE49-F238E27FC236}">
                  <a16:creationId xmlns:a16="http://schemas.microsoft.com/office/drawing/2014/main" id="{679F5FF7-82B2-4033-8FBE-63170C9378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sp>
        <p:nvSpPr>
          <p:cNvPr id="4" name="Rectangle 2">
            <a:extLst>
              <a:ext uri="{FF2B5EF4-FFF2-40B4-BE49-F238E27FC236}">
                <a16:creationId xmlns:a16="http://schemas.microsoft.com/office/drawing/2014/main" id="{BDF69551-552B-4CE5-AE4C-B4CA26BCF9DE}"/>
              </a:ext>
            </a:extLst>
          </p:cNvPr>
          <p:cNvSpPr>
            <a:spLocks noChangeArrowheads="1"/>
          </p:cNvSpPr>
          <p:nvPr/>
        </p:nvSpPr>
        <p:spPr bwMode="auto">
          <a:xfrm>
            <a:off x="798109" y="4933285"/>
            <a:ext cx="5093596" cy="1777829"/>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algn="r" fontAlgn="base">
              <a:lnSpc>
                <a:spcPct val="90000"/>
              </a:lnSpc>
              <a:spcBef>
                <a:spcPct val="0"/>
              </a:spcBef>
              <a:spcAft>
                <a:spcPts val="600"/>
              </a:spcAft>
              <a:buClrTx/>
              <a:buSzTx/>
              <a:tabLst/>
            </a:pPr>
            <a:r>
              <a:rPr kumimoji="0" lang="en-US" altLang="en-US" sz="4000" b="0" i="0" u="none" strike="noStrike" cap="none" normalizeH="0" baseline="0" dirty="0">
                <a:ln>
                  <a:noFill/>
                </a:ln>
                <a:effectLst/>
                <a:latin typeface="+mj-lt"/>
                <a:ea typeface="+mj-ea"/>
                <a:cs typeface="+mj-cs"/>
              </a:rPr>
              <a:t>Iron Age Britain</a:t>
            </a:r>
          </a:p>
          <a:p>
            <a:pPr marL="0" marR="0" lvl="0" indent="0" algn="r" fontAlgn="base">
              <a:lnSpc>
                <a:spcPct val="90000"/>
              </a:lnSpc>
              <a:spcBef>
                <a:spcPct val="0"/>
              </a:spcBef>
              <a:spcAft>
                <a:spcPts val="600"/>
              </a:spcAft>
              <a:buClrTx/>
              <a:buSzTx/>
              <a:tabLst/>
            </a:pPr>
            <a:endParaRPr kumimoji="0" lang="en-US" altLang="en-US" sz="4000" b="0" i="0" u="none" strike="noStrike" cap="none" normalizeH="0" baseline="0" dirty="0">
              <a:ln>
                <a:noFill/>
              </a:ln>
              <a:effectLst/>
              <a:latin typeface="+mj-lt"/>
              <a:ea typeface="+mj-ea"/>
              <a:cs typeface="+mj-cs"/>
            </a:endParaRPr>
          </a:p>
        </p:txBody>
      </p:sp>
      <p:pic>
        <p:nvPicPr>
          <p:cNvPr id="1025" name="Picture 3">
            <a:extLst>
              <a:ext uri="{FF2B5EF4-FFF2-40B4-BE49-F238E27FC236}">
                <a16:creationId xmlns:a16="http://schemas.microsoft.com/office/drawing/2014/main" id="{31AC693F-C311-4E65-BFD2-9E7EF710513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678" r="24593" b="-1"/>
          <a:stretch/>
        </p:blipFill>
        <p:spPr bwMode="auto">
          <a:xfrm>
            <a:off x="20" y="2872"/>
            <a:ext cx="12191980" cy="4595954"/>
          </a:xfrm>
          <a:custGeom>
            <a:avLst/>
            <a:gdLst/>
            <a:ahLst/>
            <a:cxnLst/>
            <a:rect l="l" t="t" r="r" b="b"/>
            <a:pathLst>
              <a:path w="12192000" h="4621300">
                <a:moveTo>
                  <a:pt x="0" y="0"/>
                </a:moveTo>
                <a:lnTo>
                  <a:pt x="12192000" y="0"/>
                </a:lnTo>
                <a:lnTo>
                  <a:pt x="12192000" y="3104412"/>
                </a:lnTo>
                <a:lnTo>
                  <a:pt x="12192000" y="3296537"/>
                </a:lnTo>
                <a:lnTo>
                  <a:pt x="12192000" y="4272355"/>
                </a:lnTo>
                <a:lnTo>
                  <a:pt x="12113803" y="4280638"/>
                </a:lnTo>
                <a:cubicBezTo>
                  <a:pt x="10139508" y="4478587"/>
                  <a:pt x="8237152" y="4571590"/>
                  <a:pt x="6753597" y="4604195"/>
                </a:cubicBezTo>
                <a:cubicBezTo>
                  <a:pt x="4940362" y="4644044"/>
                  <a:pt x="2657278" y="4624714"/>
                  <a:pt x="400746" y="4432852"/>
                </a:cubicBezTo>
                <a:lnTo>
                  <a:pt x="0" y="4395876"/>
                </a:lnTo>
                <a:lnTo>
                  <a:pt x="0" y="3296537"/>
                </a:lnTo>
                <a:lnTo>
                  <a:pt x="0" y="3104412"/>
                </a:lnTo>
                <a:close/>
              </a:path>
            </a:pathLst>
          </a:cu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5BB5799D-F74B-4B89-B48F-917A9499E68A}"/>
              </a:ext>
            </a:extLst>
          </p:cNvPr>
          <p:cNvSpPr>
            <a:spLocks noChangeArrowheads="1"/>
          </p:cNvSpPr>
          <p:nvPr/>
        </p:nvSpPr>
        <p:spPr bwMode="auto">
          <a:xfrm>
            <a:off x="6181482" y="4681941"/>
            <a:ext cx="5173613" cy="17703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285750" marR="0" lvl="0" indent="-285750" fontAlgn="base">
              <a:lnSpc>
                <a:spcPct val="90000"/>
              </a:lnSpc>
              <a:spcBef>
                <a:spcPct val="0"/>
              </a:spcBef>
              <a:spcAft>
                <a:spcPts val="600"/>
              </a:spcAft>
              <a:buClrTx/>
              <a:buSzTx/>
              <a:buFont typeface="Arial" panose="020B0604020202020204" pitchFamily="34" charset="0"/>
              <a:buChar char="•"/>
              <a:tabLst/>
            </a:pPr>
            <a:r>
              <a:rPr kumimoji="0" lang="en-US" altLang="en-US" b="0" i="0" u="none" strike="noStrike" cap="none" normalizeH="0" baseline="0" dirty="0">
                <a:ln>
                  <a:noFill/>
                </a:ln>
                <a:effectLst/>
              </a:rPr>
              <a:t>The </a:t>
            </a:r>
            <a:r>
              <a:rPr kumimoji="0" lang="en-US" altLang="en-US" b="1" i="0" u="none" strike="noStrike" cap="none" normalizeH="0" baseline="0" dirty="0">
                <a:ln>
                  <a:noFill/>
                </a:ln>
                <a:effectLst/>
              </a:rPr>
              <a:t>Iron Age</a:t>
            </a:r>
            <a:r>
              <a:rPr kumimoji="0" lang="en-US" altLang="en-US" b="0" i="0" u="none" strike="noStrike" cap="none" normalizeH="0" baseline="0" dirty="0">
                <a:ln>
                  <a:noFill/>
                </a:ln>
                <a:effectLst/>
              </a:rPr>
              <a:t> in Britain began around </a:t>
            </a:r>
            <a:r>
              <a:rPr kumimoji="0" lang="en-US" altLang="en-US" b="1" i="0" u="none" strike="noStrike" cap="none" normalizeH="0" baseline="0" dirty="0">
                <a:ln>
                  <a:noFill/>
                </a:ln>
                <a:effectLst/>
              </a:rPr>
              <a:t>750BC</a:t>
            </a:r>
            <a:r>
              <a:rPr kumimoji="0" lang="en-US" altLang="en-US" b="0" i="0" u="none" strike="noStrike" cap="none" normalizeH="0" baseline="0" dirty="0">
                <a:ln>
                  <a:noFill/>
                </a:ln>
                <a:effectLst/>
              </a:rPr>
              <a:t> and lasted until the coming of the Romans in </a:t>
            </a:r>
            <a:r>
              <a:rPr kumimoji="0" lang="en-US" altLang="en-US" b="1" i="0" u="none" strike="noStrike" cap="none" normalizeH="0" baseline="0" dirty="0">
                <a:ln>
                  <a:noFill/>
                </a:ln>
                <a:effectLst/>
              </a:rPr>
              <a:t>AD43</a:t>
            </a:r>
            <a:endParaRPr kumimoji="0" lang="en-US" altLang="en-US" b="0" i="0" u="none" strike="noStrike" cap="none" normalizeH="0" baseline="0" dirty="0">
              <a:ln>
                <a:noFill/>
              </a:ln>
              <a:effectLst/>
            </a:endParaRPr>
          </a:p>
        </p:txBody>
      </p:sp>
    </p:spTree>
    <p:extLst>
      <p:ext uri="{BB962C8B-B14F-4D97-AF65-F5344CB8AC3E}">
        <p14:creationId xmlns:p14="http://schemas.microsoft.com/office/powerpoint/2010/main" val="1903739740"/>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47A03F1-D694-4413-B9FE-6F5E56A15C53}"/>
              </a:ext>
            </a:extLst>
          </p:cNvPr>
          <p:cNvSpPr txBox="1"/>
          <p:nvPr/>
        </p:nvSpPr>
        <p:spPr>
          <a:xfrm>
            <a:off x="275770" y="537119"/>
            <a:ext cx="11596915" cy="5653151"/>
          </a:xfrm>
          <a:prstGeom prst="rect">
            <a:avLst/>
          </a:prstGeom>
          <a:noFill/>
        </p:spPr>
        <p:txBody>
          <a:bodyPr wrap="square">
            <a:spAutoFit/>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From the beginning of the 1st century BC, the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Corieltauvi</a:t>
            </a:r>
            <a:r>
              <a:rPr lang="en-GB" sz="1800" dirty="0">
                <a:effectLst/>
                <a:latin typeface="Calibri" panose="020F0502020204030204" pitchFamily="34" charset="0"/>
                <a:ea typeface="Calibri" panose="020F0502020204030204" pitchFamily="34" charset="0"/>
                <a:cs typeface="Times New Roman" panose="02020603050405020304" pitchFamily="18" charset="0"/>
              </a:rPr>
              <a:t> began to produce inscribed coins: almost all featured two names, suggesting they had multiple rulers.</a:t>
            </a:r>
          </a:p>
          <a:p>
            <a:pPr>
              <a:lnSpc>
                <a:spcPct val="107000"/>
              </a:lnSpc>
              <a:spcAft>
                <a:spcPts val="8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dirty="0">
                <a:latin typeface="Calibri" panose="020F0502020204030204" pitchFamily="34" charset="0"/>
                <a:ea typeface="Calibri" panose="020F0502020204030204" pitchFamily="34" charset="0"/>
                <a:cs typeface="Times New Roman" panose="02020603050405020304" pitchFamily="18" charset="0"/>
              </a:rPr>
              <a:t>Above </a:t>
            </a:r>
            <a:r>
              <a:rPr lang="en-GB" sz="1800" dirty="0">
                <a:effectLst/>
                <a:latin typeface="Calibri" panose="020F0502020204030204" pitchFamily="34" charset="0"/>
                <a:ea typeface="Calibri" panose="020F0502020204030204" pitchFamily="34" charset="0"/>
                <a:cs typeface="Times New Roman" panose="02020603050405020304" pitchFamily="18" charset="0"/>
              </a:rPr>
              <a:t>is a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gold stater </a:t>
            </a:r>
            <a:r>
              <a:rPr lang="en-GB" sz="1800" dirty="0">
                <a:effectLst/>
                <a:latin typeface="Calibri" panose="020F0502020204030204" pitchFamily="34" charset="0"/>
                <a:ea typeface="Calibri" panose="020F0502020204030204" pitchFamily="34" charset="0"/>
                <a:cs typeface="Times New Roman" panose="02020603050405020304" pitchFamily="18" charset="0"/>
              </a:rPr>
              <a:t>dating to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50-20BC</a:t>
            </a:r>
            <a:r>
              <a:rPr lang="en-GB" sz="1800" dirty="0">
                <a:effectLst/>
                <a:latin typeface="Calibri" panose="020F0502020204030204" pitchFamily="34" charset="0"/>
                <a:ea typeface="Calibri" panose="020F0502020204030204" pitchFamily="34" charset="0"/>
                <a:cs typeface="Times New Roman" panose="02020603050405020304" pitchFamily="18" charset="0"/>
              </a:rPr>
              <a:t> on display at Lincolnshire Museum and produced by the Corieltauvi. The Corieltauvi had an important mint, and possibly a tribal centre, at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Sleaford</a:t>
            </a:r>
            <a:r>
              <a:rPr lang="en-GB" sz="1800" dirty="0">
                <a:effectLst/>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They seem to have offered little or no resistance to Roman rule.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Ratae</a:t>
            </a:r>
            <a:r>
              <a:rPr lang="en-GB" sz="1800" dirty="0">
                <a:effectLst/>
                <a:latin typeface="Calibri" panose="020F0502020204030204" pitchFamily="34" charset="0"/>
                <a:ea typeface="Calibri" panose="020F0502020204030204" pitchFamily="34" charset="0"/>
                <a:cs typeface="Times New Roman" panose="02020603050405020304" pitchFamily="18" charset="0"/>
              </a:rPr>
              <a:t> (Leicester) was captured ca. AD 44, and it may have had a Roman garrison.</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Fosse Way</a:t>
            </a:r>
            <a:r>
              <a:rPr lang="en-GB" sz="1800" dirty="0">
                <a:effectLst/>
                <a:latin typeface="Calibri" panose="020F0502020204030204" pitchFamily="34" charset="0"/>
                <a:ea typeface="Calibri" panose="020F0502020204030204" pitchFamily="34" charset="0"/>
                <a:cs typeface="Times New Roman" panose="02020603050405020304" pitchFamily="18" charset="0"/>
              </a:rPr>
              <a:t>, a Roman road which runs through much of south Warwickshire, passed through their territory.</a:t>
            </a:r>
          </a:p>
        </p:txBody>
      </p:sp>
      <p:pic>
        <p:nvPicPr>
          <p:cNvPr id="7" name="Picture 6" descr="Coins of the Corieltauvi">
            <a:extLst>
              <a:ext uri="{FF2B5EF4-FFF2-40B4-BE49-F238E27FC236}">
                <a16:creationId xmlns:a16="http://schemas.microsoft.com/office/drawing/2014/main" id="{567211F5-75A3-47FC-9EB7-F4771D666479}"/>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786743" y="1219200"/>
            <a:ext cx="6720113" cy="2960914"/>
          </a:xfrm>
          <a:prstGeom prst="rect">
            <a:avLst/>
          </a:prstGeom>
          <a:noFill/>
          <a:ln>
            <a:noFill/>
          </a:ln>
        </p:spPr>
      </p:pic>
    </p:spTree>
    <p:extLst>
      <p:ext uri="{BB962C8B-B14F-4D97-AF65-F5344CB8AC3E}">
        <p14:creationId xmlns:p14="http://schemas.microsoft.com/office/powerpoint/2010/main" val="39762277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ABF9D1BD-CB1E-4EA8-9905-74C08CAF3B50}"/>
              </a:ext>
            </a:extLst>
          </p:cNvPr>
          <p:cNvSpPr>
            <a:spLocks noChangeArrowheads="1"/>
          </p:cNvSpPr>
          <p:nvPr/>
        </p:nvSpPr>
        <p:spPr bwMode="auto">
          <a:xfrm>
            <a:off x="549633" y="612100"/>
            <a:ext cx="11018520" cy="143441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5400" b="0" i="0" u="none" strike="noStrike" cap="none" normalizeH="0" baseline="0" dirty="0">
                <a:ln>
                  <a:noFill/>
                </a:ln>
                <a:effectLst/>
                <a:latin typeface="+mj-lt"/>
                <a:ea typeface="+mj-ea"/>
                <a:cs typeface="+mj-cs"/>
              </a:rPr>
              <a:t>The Dobunni</a:t>
            </a:r>
          </a:p>
          <a:p>
            <a:pPr marL="0" marR="0" lvl="0" indent="0" fontAlgn="base">
              <a:lnSpc>
                <a:spcPct val="90000"/>
              </a:lnSpc>
              <a:spcBef>
                <a:spcPct val="0"/>
              </a:spcBef>
              <a:spcAft>
                <a:spcPts val="600"/>
              </a:spcAft>
              <a:buClrTx/>
              <a:buSzTx/>
              <a:tabLst/>
            </a:pPr>
            <a:endParaRPr kumimoji="0" lang="en-US" altLang="en-US" sz="5400" b="0" i="0" u="none" strike="noStrike" cap="none" normalizeH="0" baseline="0" dirty="0">
              <a:ln>
                <a:noFill/>
              </a:ln>
              <a:effectLst/>
              <a:latin typeface="+mj-lt"/>
              <a:ea typeface="+mj-ea"/>
              <a:cs typeface="+mj-cs"/>
            </a:endParaRPr>
          </a:p>
        </p:txBody>
      </p:sp>
      <p:sp>
        <p:nvSpPr>
          <p:cNvPr id="72"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3">
            <a:extLst>
              <a:ext uri="{FF2B5EF4-FFF2-40B4-BE49-F238E27FC236}">
                <a16:creationId xmlns:a16="http://schemas.microsoft.com/office/drawing/2014/main" id="{7401CF09-F96A-4D53-9408-D1E9E7B337A3}"/>
              </a:ext>
            </a:extLst>
          </p:cNvPr>
          <p:cNvSpPr>
            <a:spLocks noChangeArrowheads="1"/>
          </p:cNvSpPr>
          <p:nvPr/>
        </p:nvSpPr>
        <p:spPr bwMode="auto">
          <a:xfrm>
            <a:off x="572493" y="2071316"/>
            <a:ext cx="6713552" cy="411917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t" anchorCtr="0" compatLnSpc="1">
            <a:prstTxWarp prst="textNoShape">
              <a:avLst/>
            </a:prstTxWarp>
            <a:normAutofit/>
          </a:bodyPr>
          <a:lstStyle/>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US" altLang="en-US" sz="1700" b="0" i="0" u="none" strike="noStrike" cap="none" normalizeH="0" baseline="0" dirty="0">
                <a:ln>
                  <a:noFill/>
                </a:ln>
                <a:effectLst/>
              </a:rPr>
              <a:t>The </a:t>
            </a:r>
            <a:r>
              <a:rPr kumimoji="0" lang="en-US" altLang="en-US" sz="1700" b="1" i="0" u="none" strike="noStrike" cap="none" normalizeH="0" baseline="0" dirty="0">
                <a:ln>
                  <a:noFill/>
                </a:ln>
                <a:effectLst/>
              </a:rPr>
              <a:t>Dobunni</a:t>
            </a:r>
            <a:r>
              <a:rPr kumimoji="0" lang="en-US" altLang="en-US" sz="1700" b="0" i="0" u="none" strike="noStrike" cap="none" normalizeH="0" baseline="0" dirty="0">
                <a:ln>
                  <a:noFill/>
                </a:ln>
                <a:effectLst/>
              </a:rPr>
              <a:t> were one of the Iron Age tribes living in the British Isles prior to the Roman invasion of Britain.</a:t>
            </a:r>
          </a:p>
          <a:p>
            <a:pPr marL="0" marR="0" lvl="0" indent="-228600" fontAlgn="base">
              <a:lnSpc>
                <a:spcPct val="90000"/>
              </a:lnSpc>
              <a:spcBef>
                <a:spcPct val="0"/>
              </a:spcBef>
              <a:spcAft>
                <a:spcPts val="600"/>
              </a:spcAft>
              <a:buClrTx/>
              <a:buSzTx/>
              <a:buFont typeface="Arial" panose="020B0604020202020204" pitchFamily="34" charset="0"/>
              <a:buChar char="•"/>
              <a:tabLst/>
            </a:pPr>
            <a:endParaRPr lang="en-US" altLang="en-US" sz="1700" dirty="0"/>
          </a:p>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US" altLang="en-US" sz="1700" b="0" i="0" u="none" strike="noStrike" cap="none" normalizeH="0" baseline="0" dirty="0">
                <a:ln>
                  <a:noFill/>
                </a:ln>
                <a:effectLst/>
              </a:rPr>
              <a:t>The tribe lived in the area of southwestern Britain coinciding with the modern counties of Bristol, Gloucestershire and the north of Somerset, although at times their territory may have extended into parts of what are now Herefordshire, Oxfordshire, Wiltshire, Worcestershire, and </a:t>
            </a:r>
            <a:r>
              <a:rPr kumimoji="0" lang="en-US" altLang="en-US" sz="1700" b="1" i="0" u="none" strike="noStrike" cap="none" normalizeH="0" baseline="0" dirty="0">
                <a:ln>
                  <a:noFill/>
                </a:ln>
                <a:effectLst/>
              </a:rPr>
              <a:t>Warwickshire</a:t>
            </a:r>
            <a:r>
              <a:rPr kumimoji="0" lang="en-US" altLang="en-US" sz="1700" b="0" i="0" u="none" strike="noStrike" cap="none" normalizeH="0" baseline="0" dirty="0">
                <a:ln>
                  <a:noFill/>
                </a:ln>
                <a:effectLst/>
              </a:rPr>
              <a:t>. </a:t>
            </a:r>
          </a:p>
          <a:p>
            <a:pPr marL="0" marR="0" lvl="0" indent="-228600" fontAlgn="base">
              <a:lnSpc>
                <a:spcPct val="90000"/>
              </a:lnSpc>
              <a:spcBef>
                <a:spcPct val="0"/>
              </a:spcBef>
              <a:spcAft>
                <a:spcPts val="600"/>
              </a:spcAft>
              <a:buClrTx/>
              <a:buSzTx/>
              <a:buFont typeface="Arial" panose="020B0604020202020204" pitchFamily="34" charset="0"/>
              <a:buChar char="•"/>
              <a:tabLst/>
            </a:pPr>
            <a:endParaRPr lang="en-US" altLang="en-US" sz="1700" dirty="0"/>
          </a:p>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US" altLang="en-US" sz="1700" b="0" i="0" u="none" strike="noStrike" cap="none" normalizeH="0" baseline="0" dirty="0">
                <a:ln>
                  <a:noFill/>
                </a:ln>
                <a:effectLst/>
              </a:rPr>
              <a:t>Their capital was known by the Romans as </a:t>
            </a:r>
            <a:r>
              <a:rPr kumimoji="0" lang="en-US" altLang="en-US" sz="1700" b="1" i="0" u="none" strike="noStrike" cap="none" normalizeH="0" baseline="0" dirty="0" err="1">
                <a:ln>
                  <a:noFill/>
                </a:ln>
                <a:effectLst/>
              </a:rPr>
              <a:t>Corinium</a:t>
            </a:r>
            <a:r>
              <a:rPr kumimoji="0" lang="en-US" altLang="en-US" sz="1700" b="1" i="0" u="none" strike="noStrike" cap="none" normalizeH="0" baseline="0" dirty="0">
                <a:ln>
                  <a:noFill/>
                </a:ln>
                <a:effectLst/>
              </a:rPr>
              <a:t> </a:t>
            </a:r>
            <a:r>
              <a:rPr kumimoji="0" lang="en-US" altLang="en-US" sz="1700" b="1" i="0" u="none" strike="noStrike" cap="none" normalizeH="0" baseline="0" dirty="0" err="1">
                <a:ln>
                  <a:noFill/>
                </a:ln>
                <a:effectLst/>
              </a:rPr>
              <a:t>Dobunnorum</a:t>
            </a:r>
            <a:r>
              <a:rPr kumimoji="0" lang="en-US" altLang="en-US" sz="1700" b="0" i="0" u="none" strike="noStrike" cap="none" normalizeH="0" baseline="0" dirty="0">
                <a:ln>
                  <a:noFill/>
                </a:ln>
                <a:effectLst/>
              </a:rPr>
              <a:t>, modern day Cirencester. As for the surrounding peoples, it is thought that they were bordered by the Cornovii and Corieltauvi to the North; the Catuvellauni to the East; the Atrebates and Belgae to the South </a:t>
            </a:r>
          </a:p>
        </p:txBody>
      </p:sp>
      <p:pic>
        <p:nvPicPr>
          <p:cNvPr id="5" name="Picture 4" descr="Map&#10;&#10;Description automatically generated with medium confidence">
            <a:extLst>
              <a:ext uri="{FF2B5EF4-FFF2-40B4-BE49-F238E27FC236}">
                <a16:creationId xmlns:a16="http://schemas.microsoft.com/office/drawing/2014/main" id="{CCE59F54-CF65-4679-833D-38DDEF7BD6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76550" y="1968591"/>
            <a:ext cx="3618703" cy="4593771"/>
          </a:xfrm>
          <a:prstGeom prst="rect">
            <a:avLst/>
          </a:prstGeom>
        </p:spPr>
      </p:pic>
    </p:spTree>
    <p:extLst>
      <p:ext uri="{BB962C8B-B14F-4D97-AF65-F5344CB8AC3E}">
        <p14:creationId xmlns:p14="http://schemas.microsoft.com/office/powerpoint/2010/main" val="28727795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 name="Rectangle 72">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6">
            <a:extLst>
              <a:ext uri="{FF2B5EF4-FFF2-40B4-BE49-F238E27FC236}">
                <a16:creationId xmlns:a16="http://schemas.microsoft.com/office/drawing/2014/main" id="{F5AED1C6-975D-4635-9C8D-AD49CD19AFAC}"/>
              </a:ext>
            </a:extLst>
          </p:cNvPr>
          <p:cNvSpPr>
            <a:spLocks noChangeArrowheads="1"/>
          </p:cNvSpPr>
          <p:nvPr/>
        </p:nvSpPr>
        <p:spPr bwMode="auto">
          <a:xfrm>
            <a:off x="841913" y="445639"/>
            <a:ext cx="10905066" cy="1135737"/>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3600" b="0" i="0" u="none" strike="noStrike" kern="1200" cap="none" normalizeH="0" baseline="0" dirty="0">
                <a:ln>
                  <a:noFill/>
                </a:ln>
                <a:solidFill>
                  <a:schemeClr val="tx1"/>
                </a:solidFill>
                <a:effectLst/>
                <a:latin typeface="+mj-lt"/>
                <a:ea typeface="+mj-ea"/>
                <a:cs typeface="+mj-cs"/>
              </a:rPr>
              <a:t>The Dobunni</a:t>
            </a:r>
          </a:p>
        </p:txBody>
      </p:sp>
      <p:sp>
        <p:nvSpPr>
          <p:cNvPr id="4" name="Rectangle 5">
            <a:extLst>
              <a:ext uri="{FF2B5EF4-FFF2-40B4-BE49-F238E27FC236}">
                <a16:creationId xmlns:a16="http://schemas.microsoft.com/office/drawing/2014/main" id="{F6234FA0-3C21-4B6A-B0C6-AEBFA48BF2AC}"/>
              </a:ext>
            </a:extLst>
          </p:cNvPr>
          <p:cNvSpPr>
            <a:spLocks noChangeArrowheads="1"/>
          </p:cNvSpPr>
          <p:nvPr/>
        </p:nvSpPr>
        <p:spPr bwMode="auto">
          <a:xfrm>
            <a:off x="327349" y="1966605"/>
            <a:ext cx="4967972" cy="439398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0" compatLnSpc="1">
            <a:prstTxWarp prst="textNoShape">
              <a:avLst/>
            </a:prstTxWarp>
            <a:normAutofit/>
          </a:bodyPr>
          <a:lstStyle/>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US" altLang="en-US" sz="1700" b="0" i="0" u="none" strike="noStrike" cap="none" normalizeH="0" baseline="0" dirty="0">
                <a:ln>
                  <a:noFill/>
                </a:ln>
                <a:effectLst/>
              </a:rPr>
              <a:t>Right is a silver Dobunni coin now housed at Salisbury and South Wiltshire Museum, dating from between 50BC and AD43. </a:t>
            </a:r>
          </a:p>
          <a:p>
            <a:pPr marL="0" marR="0" lvl="0" indent="-228600" fontAlgn="base">
              <a:lnSpc>
                <a:spcPct val="90000"/>
              </a:lnSpc>
              <a:spcBef>
                <a:spcPct val="0"/>
              </a:spcBef>
              <a:spcAft>
                <a:spcPts val="600"/>
              </a:spcAft>
              <a:buClrTx/>
              <a:buSzTx/>
              <a:buFont typeface="Arial" panose="020B0604020202020204" pitchFamily="34" charset="0"/>
              <a:buChar char="•"/>
              <a:tabLst/>
            </a:pPr>
            <a:endParaRPr lang="en-US" altLang="en-US" sz="1700" dirty="0"/>
          </a:p>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US" altLang="en-US" sz="1700" b="0" i="0" u="none" strike="noStrike" cap="none" normalizeH="0" baseline="0" dirty="0">
                <a:ln>
                  <a:noFill/>
                </a:ln>
                <a:effectLst/>
              </a:rPr>
              <a:t>In the Roman period, like the Corieltauvi the Dobunni became a client Kingdom of the Romans, maintaining good relations with their Roman overseers.</a:t>
            </a:r>
          </a:p>
          <a:p>
            <a:pPr marL="0" marR="0" lvl="0" indent="-228600" fontAlgn="base">
              <a:lnSpc>
                <a:spcPct val="90000"/>
              </a:lnSpc>
              <a:spcBef>
                <a:spcPct val="0"/>
              </a:spcBef>
              <a:spcAft>
                <a:spcPts val="600"/>
              </a:spcAft>
              <a:buClrTx/>
              <a:buSzTx/>
              <a:buFont typeface="Arial" panose="020B0604020202020204" pitchFamily="34" charset="0"/>
              <a:buChar char="•"/>
              <a:tabLst/>
            </a:pPr>
            <a:endParaRPr kumimoji="0" lang="en-US" altLang="en-US" sz="1700" b="0" i="0" u="none" strike="noStrike" cap="none" normalizeH="0" baseline="0" dirty="0">
              <a:ln>
                <a:noFill/>
              </a:ln>
              <a:effectLst/>
            </a:endParaRPr>
          </a:p>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US" altLang="en-US" sz="1700" b="0" i="0" u="none" strike="noStrike" cap="none" normalizeH="0" baseline="0" dirty="0">
                <a:ln>
                  <a:noFill/>
                </a:ln>
                <a:effectLst/>
              </a:rPr>
              <a:t>The religion of the Dobunni focused on the worship of the natural world.</a:t>
            </a:r>
          </a:p>
          <a:p>
            <a:pPr marL="0" marR="0" lvl="0" indent="-228600" fontAlgn="base">
              <a:lnSpc>
                <a:spcPct val="90000"/>
              </a:lnSpc>
              <a:spcBef>
                <a:spcPct val="0"/>
              </a:spcBef>
              <a:spcAft>
                <a:spcPts val="600"/>
              </a:spcAft>
              <a:buClrTx/>
              <a:buSzTx/>
              <a:buFont typeface="Arial" panose="020B0604020202020204" pitchFamily="34" charset="0"/>
              <a:buChar char="•"/>
              <a:tabLst/>
            </a:pPr>
            <a:endParaRPr kumimoji="0" lang="en-US" altLang="en-US" sz="1700" b="0" i="0" u="none" strike="noStrike" cap="none" normalizeH="0" baseline="0" dirty="0">
              <a:ln>
                <a:noFill/>
              </a:ln>
              <a:effectLst/>
            </a:endParaRPr>
          </a:p>
        </p:txBody>
      </p:sp>
      <p:grpSp>
        <p:nvGrpSpPr>
          <p:cNvPr id="75" name="Group 74">
            <a:extLst>
              <a:ext uri="{FF2B5EF4-FFF2-40B4-BE49-F238E27FC236}">
                <a16:creationId xmlns:a16="http://schemas.microsoft.com/office/drawing/2014/main" id="{828A5161-06F1-46CF-8AD7-844680A59E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4601497"/>
            <a:ext cx="1014060" cy="2017580"/>
            <a:chOff x="0" y="4601497"/>
            <a:chExt cx="1014060" cy="2017580"/>
          </a:xfrm>
        </p:grpSpPr>
        <p:sp>
          <p:nvSpPr>
            <p:cNvPr id="76" name="Isosceles Triangle 75">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8196" name="Picture 9" descr="Silver coins of the Dobunni">
            <a:extLst>
              <a:ext uri="{FF2B5EF4-FFF2-40B4-BE49-F238E27FC236}">
                <a16:creationId xmlns:a16="http://schemas.microsoft.com/office/drawing/2014/main" id="{C08F9EFB-3DD8-45CD-B741-3D19B3CA9092}"/>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295321" y="2027014"/>
            <a:ext cx="6253212" cy="3032807"/>
          </a:xfrm>
          <a:prstGeom prst="rect">
            <a:avLst/>
          </a:prstGeom>
          <a:noFill/>
          <a:extLst>
            <a:ext uri="{909E8E84-426E-40DD-AFC4-6F175D3DCCD1}">
              <a14:hiddenFill xmlns:a14="http://schemas.microsoft.com/office/drawing/2010/main">
                <a:solidFill>
                  <a:srgbClr val="FFFFFF"/>
                </a:solidFill>
              </a14:hiddenFill>
            </a:ext>
          </a:extLst>
        </p:spPr>
      </p:pic>
      <p:grpSp>
        <p:nvGrpSpPr>
          <p:cNvPr id="79" name="Group 78">
            <a:extLst>
              <a:ext uri="{FF2B5EF4-FFF2-40B4-BE49-F238E27FC236}">
                <a16:creationId xmlns:a16="http://schemas.microsoft.com/office/drawing/2014/main" id="{5995D10D-E9C9-47DB-AE7E-801FEF38F5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19290" y="1"/>
            <a:ext cx="972709" cy="1935307"/>
            <a:chOff x="10918968" y="713127"/>
            <a:chExt cx="1273032" cy="2532832"/>
          </a:xfrm>
        </p:grpSpPr>
        <p:sp>
          <p:nvSpPr>
            <p:cNvPr id="80" name="Rectangle 79">
              <a:extLst>
                <a:ext uri="{FF2B5EF4-FFF2-40B4-BE49-F238E27FC236}">
                  <a16:creationId xmlns:a16="http://schemas.microsoft.com/office/drawing/2014/main" id="{CC1A72C6-3DE4-4EC3-9AD5-9E0D40D8CE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Isosceles Triangle 80">
              <a:extLst>
                <a:ext uri="{FF2B5EF4-FFF2-40B4-BE49-F238E27FC236}">
                  <a16:creationId xmlns:a16="http://schemas.microsoft.com/office/drawing/2014/main" id="{0B0DA1F1-C391-4EDF-9FE0-23E86E1377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7357898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19" name="Rectangle 69">
            <a:extLst>
              <a:ext uri="{FF2B5EF4-FFF2-40B4-BE49-F238E27FC236}">
                <a16:creationId xmlns:a16="http://schemas.microsoft.com/office/drawing/2014/main" id="{A6D37EE4-EA1B-46EE-A54B-5233C63C96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ECEE5100-52AC-49AF-BD19-7DAD0142A610}"/>
              </a:ext>
            </a:extLst>
          </p:cNvPr>
          <p:cNvSpPr>
            <a:spLocks noChangeArrowheads="1"/>
          </p:cNvSpPr>
          <p:nvPr/>
        </p:nvSpPr>
        <p:spPr bwMode="auto">
          <a:xfrm>
            <a:off x="572493" y="238539"/>
            <a:ext cx="11047013" cy="143441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5400" b="0" i="0" u="none" strike="noStrike" cap="none" normalizeH="0" baseline="0">
                <a:ln>
                  <a:noFill/>
                </a:ln>
                <a:effectLst/>
                <a:latin typeface="+mj-lt"/>
                <a:ea typeface="+mj-ea"/>
                <a:cs typeface="+mj-cs"/>
              </a:rPr>
              <a:t>The Catuvellauni</a:t>
            </a:r>
          </a:p>
          <a:p>
            <a:pPr marL="0" marR="0" lvl="0" indent="0" fontAlgn="base">
              <a:lnSpc>
                <a:spcPct val="90000"/>
              </a:lnSpc>
              <a:spcBef>
                <a:spcPct val="0"/>
              </a:spcBef>
              <a:spcAft>
                <a:spcPts val="600"/>
              </a:spcAft>
              <a:buClrTx/>
              <a:buSzTx/>
              <a:tabLst/>
            </a:pPr>
            <a:endParaRPr kumimoji="0" lang="en-US" altLang="en-US" sz="5400" b="0" i="0" u="none" strike="noStrike" cap="none" normalizeH="0" baseline="0">
              <a:ln>
                <a:noFill/>
              </a:ln>
              <a:effectLst/>
              <a:latin typeface="+mj-lt"/>
              <a:ea typeface="+mj-ea"/>
              <a:cs typeface="+mj-cs"/>
            </a:endParaRPr>
          </a:p>
        </p:txBody>
      </p:sp>
      <p:sp>
        <p:nvSpPr>
          <p:cNvPr id="9220" name="sketch line">
            <a:extLst>
              <a:ext uri="{FF2B5EF4-FFF2-40B4-BE49-F238E27FC236}">
                <a16:creationId xmlns:a16="http://schemas.microsoft.com/office/drawing/2014/main" id="{927D5270-6648-4CC1-8F78-48BE299CAC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767709"/>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Map&#10;&#10;Description automatically generated">
            <a:extLst>
              <a:ext uri="{FF2B5EF4-FFF2-40B4-BE49-F238E27FC236}">
                <a16:creationId xmlns:a16="http://schemas.microsoft.com/office/drawing/2014/main" id="{2CB7E114-033A-4C11-8237-AB063F880D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6247" y="1964107"/>
            <a:ext cx="3754846" cy="4655354"/>
          </a:xfrm>
          <a:prstGeom prst="rect">
            <a:avLst/>
          </a:prstGeom>
        </p:spPr>
      </p:pic>
      <p:sp>
        <p:nvSpPr>
          <p:cNvPr id="10" name="TextBox 9">
            <a:extLst>
              <a:ext uri="{FF2B5EF4-FFF2-40B4-BE49-F238E27FC236}">
                <a16:creationId xmlns:a16="http://schemas.microsoft.com/office/drawing/2014/main" id="{7A693879-94D6-4EB7-A984-D785070DD59F}"/>
              </a:ext>
            </a:extLst>
          </p:cNvPr>
          <p:cNvSpPr txBox="1"/>
          <p:nvPr/>
        </p:nvSpPr>
        <p:spPr>
          <a:xfrm>
            <a:off x="4327339" y="1911493"/>
            <a:ext cx="7861613" cy="4293483"/>
          </a:xfrm>
          <a:prstGeom prst="rect">
            <a:avLst/>
          </a:prstGeom>
          <a:noFill/>
        </p:spPr>
        <p:txBody>
          <a:bodyPr wrap="square">
            <a:spAutoFit/>
          </a:bodyPr>
          <a:lstStyle/>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US" altLang="en-US" sz="1800" b="0" i="0" u="none" strike="noStrike" cap="none" normalizeH="0" baseline="0" dirty="0">
                <a:ln>
                  <a:noFill/>
                </a:ln>
                <a:effectLst/>
              </a:rPr>
              <a:t>The </a:t>
            </a:r>
            <a:r>
              <a:rPr kumimoji="0" lang="en-US" altLang="en-US" sz="1800" b="1" i="0" u="none" strike="noStrike" cap="none" normalizeH="0" baseline="0" dirty="0">
                <a:ln>
                  <a:noFill/>
                </a:ln>
                <a:effectLst/>
              </a:rPr>
              <a:t>Catuvellauni</a:t>
            </a:r>
            <a:r>
              <a:rPr kumimoji="0" lang="en-US" altLang="en-US" sz="1800" b="0" i="0" u="none" strike="noStrike" cap="none" normalizeH="0" baseline="0" dirty="0">
                <a:ln>
                  <a:noFill/>
                </a:ln>
                <a:effectLst/>
              </a:rPr>
              <a:t> were a tribe or state of southeastern Britain before the Roman conquest, attested by inscriptions into the 4th century AD.</a:t>
            </a:r>
          </a:p>
          <a:p>
            <a:pPr marL="0" marR="0" lvl="0" indent="-228600" fontAlgn="base">
              <a:lnSpc>
                <a:spcPct val="90000"/>
              </a:lnSpc>
              <a:spcBef>
                <a:spcPct val="0"/>
              </a:spcBef>
              <a:spcAft>
                <a:spcPts val="600"/>
              </a:spcAft>
              <a:buClrTx/>
              <a:buSzTx/>
              <a:buFont typeface="Arial" panose="020B0604020202020204" pitchFamily="34" charset="0"/>
              <a:buChar char="•"/>
              <a:tabLst/>
            </a:pPr>
            <a:endParaRPr kumimoji="0" lang="en-US" altLang="en-US" sz="1800" b="0" i="0" u="none" strike="noStrike" cap="none" normalizeH="0" baseline="0" dirty="0">
              <a:ln>
                <a:noFill/>
              </a:ln>
              <a:effectLst/>
            </a:endParaRPr>
          </a:p>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US" altLang="en-US" sz="1800" b="0" i="0" u="none" strike="noStrike" cap="none" normalizeH="0" baseline="0" dirty="0">
                <a:ln>
                  <a:noFill/>
                </a:ln>
                <a:effectLst/>
              </a:rPr>
              <a:t>Something of the history and fortunes of the Catuvellauni and their rulers before the conquest can be traced through ancient coins and references in classical histories. They are mentioned, for example, by Cassius Dio, who implies that they led the resistance against the Roman conquest in AD 43</a:t>
            </a:r>
            <a:r>
              <a:rPr lang="en-US" altLang="en-US" sz="1800" dirty="0"/>
              <a:t> under their leader </a:t>
            </a:r>
            <a:r>
              <a:rPr lang="en-US" altLang="en-US" sz="1800" b="1" dirty="0"/>
              <a:t>Cassivellaunus</a:t>
            </a:r>
            <a:r>
              <a:rPr lang="en-US" altLang="en-US" sz="1800" dirty="0"/>
              <a:t>. </a:t>
            </a:r>
            <a:endParaRPr kumimoji="0" lang="en-US" altLang="en-US" sz="1800" b="0" i="0" u="none" strike="noStrike" cap="none" normalizeH="0" baseline="0" dirty="0">
              <a:ln>
                <a:noFill/>
              </a:ln>
              <a:effectLst/>
            </a:endParaRPr>
          </a:p>
          <a:p>
            <a:pPr marL="0" marR="0" lvl="0" indent="-228600" fontAlgn="base">
              <a:lnSpc>
                <a:spcPct val="90000"/>
              </a:lnSpc>
              <a:spcBef>
                <a:spcPct val="0"/>
              </a:spcBef>
              <a:spcAft>
                <a:spcPts val="600"/>
              </a:spcAft>
              <a:buClrTx/>
              <a:buSzTx/>
              <a:buFont typeface="Arial" panose="020B0604020202020204" pitchFamily="34" charset="0"/>
              <a:buChar char="•"/>
              <a:tabLst/>
            </a:pPr>
            <a:endParaRPr kumimoji="0" lang="en-US" altLang="en-US" sz="1800" b="0" i="0" u="none" strike="noStrike" cap="none" normalizeH="0" baseline="0" dirty="0">
              <a:ln>
                <a:noFill/>
              </a:ln>
              <a:effectLst/>
            </a:endParaRPr>
          </a:p>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US" altLang="en-US" sz="1800" b="0" i="0" u="none" strike="noStrike" cap="none" normalizeH="0" baseline="0" dirty="0">
                <a:ln>
                  <a:noFill/>
                </a:ln>
                <a:effectLst/>
              </a:rPr>
              <a:t> In the 2nd century AD they appear as one of the </a:t>
            </a:r>
            <a:r>
              <a:rPr kumimoji="0" lang="en-US" altLang="en-US" sz="1800" b="0" i="1" u="none" strike="noStrike" cap="none" normalizeH="0" baseline="0" dirty="0">
                <a:ln>
                  <a:noFill/>
                </a:ln>
                <a:effectLst/>
              </a:rPr>
              <a:t>civitates</a:t>
            </a:r>
            <a:r>
              <a:rPr kumimoji="0" lang="en-US" altLang="en-US" sz="1800" b="0" i="0" u="none" strike="noStrike" cap="none" normalizeH="0" baseline="0" dirty="0">
                <a:ln>
                  <a:noFill/>
                </a:ln>
                <a:effectLst/>
              </a:rPr>
              <a:t> (client Kingdoms) of Roman Britain in Ptolemy's </a:t>
            </a:r>
            <a:r>
              <a:rPr kumimoji="0" lang="en-US" altLang="en-US" sz="1800" b="0" i="1" u="none" strike="noStrike" cap="none" normalizeH="0" baseline="0" dirty="0">
                <a:ln>
                  <a:noFill/>
                </a:ln>
                <a:effectLst/>
              </a:rPr>
              <a:t>Geography</a:t>
            </a:r>
            <a:r>
              <a:rPr kumimoji="0" lang="en-US" altLang="en-US" sz="1800" b="0" i="0" u="none" strike="noStrike" cap="none" normalizeH="0" baseline="0" dirty="0">
                <a:ln>
                  <a:noFill/>
                </a:ln>
                <a:effectLst/>
              </a:rPr>
              <a:t>.</a:t>
            </a:r>
          </a:p>
          <a:p>
            <a:pPr marL="0" marR="0" lvl="0" indent="-228600" fontAlgn="base">
              <a:lnSpc>
                <a:spcPct val="90000"/>
              </a:lnSpc>
              <a:spcBef>
                <a:spcPct val="0"/>
              </a:spcBef>
              <a:spcAft>
                <a:spcPts val="600"/>
              </a:spcAft>
              <a:buClrTx/>
              <a:buSzTx/>
              <a:buFont typeface="Arial" panose="020B0604020202020204" pitchFamily="34" charset="0"/>
              <a:buChar char="•"/>
              <a:tabLst/>
            </a:pPr>
            <a:endParaRPr lang="en-US" altLang="en-US" sz="1800" dirty="0"/>
          </a:p>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US" altLang="en-US" sz="1800" b="0" i="0" u="none" strike="noStrike" cap="none" normalizeH="0" baseline="0" dirty="0">
                <a:ln>
                  <a:noFill/>
                </a:ln>
                <a:effectLst/>
              </a:rPr>
              <a:t> </a:t>
            </a:r>
            <a:r>
              <a:rPr lang="en-US" altLang="en-US" dirty="0"/>
              <a:t>They </a:t>
            </a:r>
            <a:r>
              <a:rPr kumimoji="0" lang="en-US" altLang="en-US" sz="1800" b="0" i="0" u="none" strike="noStrike" cap="none" normalizeH="0" baseline="0" dirty="0">
                <a:ln>
                  <a:noFill/>
                </a:ln>
                <a:effectLst/>
              </a:rPr>
              <a:t>were centered on the town of Verlamion (near modern St Albans) and their proximity to Warwickshire means that the people there would at the very least have interacted with these people.</a:t>
            </a:r>
          </a:p>
        </p:txBody>
      </p:sp>
    </p:spTree>
    <p:extLst>
      <p:ext uri="{BB962C8B-B14F-4D97-AF65-F5344CB8AC3E}">
        <p14:creationId xmlns:p14="http://schemas.microsoft.com/office/powerpoint/2010/main" val="24266488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4" name="Picture 7" descr="Catuvellauni coins">
            <a:extLst>
              <a:ext uri="{FF2B5EF4-FFF2-40B4-BE49-F238E27FC236}">
                <a16:creationId xmlns:a16="http://schemas.microsoft.com/office/drawing/2014/main" id="{86DEE7A1-E7A7-40FD-B0EF-38BC773D92F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948" r="9437" b="-1"/>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75" name="Rectangle 7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5">
            <a:extLst>
              <a:ext uri="{FF2B5EF4-FFF2-40B4-BE49-F238E27FC236}">
                <a16:creationId xmlns:a16="http://schemas.microsoft.com/office/drawing/2014/main" id="{526A0B8F-F7C1-46F1-B417-959A1A9C9439}"/>
              </a:ext>
            </a:extLst>
          </p:cNvPr>
          <p:cNvSpPr>
            <a:spLocks noChangeArrowheads="1"/>
          </p:cNvSpPr>
          <p:nvPr/>
        </p:nvSpPr>
        <p:spPr bwMode="auto">
          <a:xfrm>
            <a:off x="0" y="365125"/>
            <a:ext cx="4762500" cy="18999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4000" b="0" i="0" u="none" strike="noStrike" cap="none" normalizeH="0" baseline="0" dirty="0">
                <a:ln>
                  <a:noFill/>
                </a:ln>
                <a:effectLst/>
                <a:latin typeface="+mj-lt"/>
                <a:ea typeface="+mj-ea"/>
                <a:cs typeface="+mj-cs"/>
              </a:rPr>
              <a:t>Catuvellaunian coins </a:t>
            </a:r>
          </a:p>
          <a:p>
            <a:pPr marL="0" marR="0" lvl="0" indent="0" fontAlgn="base">
              <a:lnSpc>
                <a:spcPct val="90000"/>
              </a:lnSpc>
              <a:spcBef>
                <a:spcPct val="0"/>
              </a:spcBef>
              <a:spcAft>
                <a:spcPts val="600"/>
              </a:spcAft>
              <a:buClrTx/>
              <a:buSzTx/>
              <a:tabLst/>
            </a:pPr>
            <a:endParaRPr kumimoji="0" lang="en-US" altLang="en-US" sz="4000" b="0" i="0" u="none" strike="noStrike" cap="none" normalizeH="0" baseline="0" dirty="0">
              <a:ln>
                <a:noFill/>
              </a:ln>
              <a:effectLst/>
              <a:latin typeface="+mj-lt"/>
              <a:ea typeface="+mj-ea"/>
              <a:cs typeface="+mj-cs"/>
            </a:endParaRPr>
          </a:p>
        </p:txBody>
      </p:sp>
      <p:sp>
        <p:nvSpPr>
          <p:cNvPr id="5" name="Rectangle 6">
            <a:extLst>
              <a:ext uri="{FF2B5EF4-FFF2-40B4-BE49-F238E27FC236}">
                <a16:creationId xmlns:a16="http://schemas.microsoft.com/office/drawing/2014/main" id="{6662BD3A-6E30-4A50-BC1D-B741D89EBFA6}"/>
              </a:ext>
            </a:extLst>
          </p:cNvPr>
          <p:cNvSpPr>
            <a:spLocks noChangeArrowheads="1"/>
          </p:cNvSpPr>
          <p:nvPr/>
        </p:nvSpPr>
        <p:spPr bwMode="auto">
          <a:xfrm>
            <a:off x="95250" y="2114161"/>
            <a:ext cx="3822189" cy="374276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0" compatLnSpc="1">
            <a:prstTxWarp prst="textNoShape">
              <a:avLst/>
            </a:prstTxWarp>
            <a:normAutofit/>
          </a:bodyPr>
          <a:lstStyle/>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US" altLang="en-US" sz="1700" b="0" i="0" u="none" strike="noStrike" cap="none" normalizeH="0" baseline="0" dirty="0">
                <a:ln>
                  <a:noFill/>
                </a:ln>
                <a:effectLst/>
              </a:rPr>
              <a:t>Left is a coin of the Catuvellauni King Tasciovanus, a so-called "Hidden Faces" gold stater minted at Verlamion near modern day St Albans. </a:t>
            </a:r>
          </a:p>
          <a:p>
            <a:pPr marL="0" marR="0" lvl="0" indent="-228600" fontAlgn="base">
              <a:lnSpc>
                <a:spcPct val="90000"/>
              </a:lnSpc>
              <a:spcBef>
                <a:spcPct val="0"/>
              </a:spcBef>
              <a:spcAft>
                <a:spcPts val="600"/>
              </a:spcAft>
              <a:buClrTx/>
              <a:buSzTx/>
              <a:buFont typeface="Arial" panose="020B0604020202020204" pitchFamily="34" charset="0"/>
              <a:buChar char="•"/>
              <a:tabLst/>
            </a:pPr>
            <a:endParaRPr lang="en-US" altLang="en-US" sz="1700" dirty="0"/>
          </a:p>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US" altLang="en-US" sz="1700" b="0" i="0" u="none" strike="noStrike" cap="none" normalizeH="0" baseline="0" dirty="0">
                <a:ln>
                  <a:noFill/>
                </a:ln>
                <a:effectLst/>
              </a:rPr>
              <a:t>On the obverse we see stylized crescents and wreaths with hidden faces.</a:t>
            </a:r>
          </a:p>
          <a:p>
            <a:pPr marL="0" marR="0" lvl="0" indent="-228600" fontAlgn="base">
              <a:lnSpc>
                <a:spcPct val="90000"/>
              </a:lnSpc>
              <a:spcBef>
                <a:spcPct val="0"/>
              </a:spcBef>
              <a:spcAft>
                <a:spcPts val="600"/>
              </a:spcAft>
              <a:buClrTx/>
              <a:buSzTx/>
              <a:buFont typeface="Arial" panose="020B0604020202020204" pitchFamily="34" charset="0"/>
              <a:buChar char="•"/>
              <a:tabLst/>
            </a:pPr>
            <a:endParaRPr lang="en-US" altLang="en-US" sz="1700" dirty="0"/>
          </a:p>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US" altLang="en-US" sz="1700" b="0" i="0" u="none" strike="noStrike" cap="none" normalizeH="0" baseline="0" dirty="0">
                <a:ln>
                  <a:noFill/>
                </a:ln>
                <a:effectLst/>
              </a:rPr>
              <a:t>On the reverse is a warrior on horse, carrying a </a:t>
            </a:r>
            <a:r>
              <a:rPr kumimoji="0" lang="en-US" altLang="en-US" sz="1700" b="1" i="0" u="none" strike="noStrike" cap="none" normalizeH="0" baseline="0" dirty="0">
                <a:ln>
                  <a:noFill/>
                </a:ln>
                <a:effectLst/>
              </a:rPr>
              <a:t>carnyx</a:t>
            </a:r>
            <a:r>
              <a:rPr kumimoji="0" lang="en-US" altLang="en-US" sz="1700" b="0" i="0" u="none" strike="noStrike" cap="none" normalizeH="0" baseline="0" dirty="0">
                <a:ln>
                  <a:noFill/>
                </a:ln>
                <a:effectLst/>
              </a:rPr>
              <a:t> - a sort of bronze wind instrument with a typical S-shape and often with a stylized animal head.</a:t>
            </a:r>
          </a:p>
        </p:txBody>
      </p:sp>
    </p:spTree>
    <p:extLst>
      <p:ext uri="{BB962C8B-B14F-4D97-AF65-F5344CB8AC3E}">
        <p14:creationId xmlns:p14="http://schemas.microsoft.com/office/powerpoint/2010/main" val="24872037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294" name="Rectangle 7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292" name="Picture 15">
            <a:extLst>
              <a:ext uri="{FF2B5EF4-FFF2-40B4-BE49-F238E27FC236}">
                <a16:creationId xmlns:a16="http://schemas.microsoft.com/office/drawing/2014/main" id="{EDC439A3-6B7B-44B5-9424-E0A26558AE2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409" r="1" b="1"/>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2295" name="Rectangle 7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43E526DD-8AA0-460C-B1E9-7076C31C64F3}"/>
              </a:ext>
            </a:extLst>
          </p:cNvPr>
          <p:cNvSpPr txBox="1"/>
          <p:nvPr/>
        </p:nvSpPr>
        <p:spPr>
          <a:xfrm>
            <a:off x="7989570" y="46007"/>
            <a:ext cx="4199381" cy="6128088"/>
          </a:xfrm>
          <a:prstGeom prst="rect">
            <a:avLst/>
          </a:prstGeom>
          <a:noFill/>
        </p:spPr>
        <p:txBody>
          <a:bodyPr wrap="square">
            <a:spAutoFit/>
          </a:bodyPr>
          <a:lstStyle/>
          <a:p>
            <a:pPr algn="ctr">
              <a:lnSpc>
                <a:spcPct val="107000"/>
              </a:lnSpc>
              <a:spcAft>
                <a:spcPts val="800"/>
              </a:spcAft>
            </a:pPr>
            <a:r>
              <a:rPr lang="en-GB" sz="2400" dirty="0">
                <a:effectLst/>
                <a:latin typeface="Calibri" panose="020F0502020204030204" pitchFamily="34" charset="0"/>
                <a:ea typeface="Calibri" panose="020F0502020204030204" pitchFamily="34" charset="0"/>
                <a:cs typeface="Times New Roman" panose="02020603050405020304" pitchFamily="18" charset="0"/>
              </a:rPr>
              <a:t>Iron Age Coventry</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In 2002, Researchers at the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University of Warwick </a:t>
            </a:r>
            <a:r>
              <a:rPr lang="en-GB" sz="1800" dirty="0">
                <a:effectLst/>
                <a:latin typeface="Calibri" panose="020F0502020204030204" pitchFamily="34" charset="0"/>
                <a:ea typeface="Calibri" panose="020F0502020204030204" pitchFamily="34" charset="0"/>
                <a:cs typeface="Times New Roman" panose="02020603050405020304" pitchFamily="18" charset="0"/>
              </a:rPr>
              <a:t>discovered late iron age roundhouses on the campus (left). </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discovery of the outline of 15 late iron age roundhouses on the University of Warwick's campus is hugely significant for Coventry. It is the earliest evidence of settlement within the modern boundary of the city. </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15 building outlines uncovered appear to be just the edge of a larger complex of Iron Age structures, bounded on side by a small river and leading back to the site of a Neolithic track or pathway.</a:t>
            </a:r>
          </a:p>
        </p:txBody>
      </p:sp>
    </p:spTree>
    <p:extLst>
      <p:ext uri="{BB962C8B-B14F-4D97-AF65-F5344CB8AC3E}">
        <p14:creationId xmlns:p14="http://schemas.microsoft.com/office/powerpoint/2010/main" val="25505835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angle 5">
            <a:extLst>
              <a:ext uri="{FF2B5EF4-FFF2-40B4-BE49-F238E27FC236}">
                <a16:creationId xmlns:a16="http://schemas.microsoft.com/office/drawing/2014/main" id="{0DD566B4-9001-4D5D-A150-184C826CC6DF}"/>
              </a:ext>
            </a:extLst>
          </p:cNvPr>
          <p:cNvSpPr>
            <a:spLocks noChangeArrowheads="1"/>
          </p:cNvSpPr>
          <p:nvPr/>
        </p:nvSpPr>
        <p:spPr bwMode="auto">
          <a:xfrm>
            <a:off x="561023" y="3958589"/>
            <a:ext cx="3290887" cy="2452687"/>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3600" b="0" i="0" u="none" strike="noStrike" cap="none" normalizeH="0" baseline="0" dirty="0">
                <a:ln>
                  <a:noFill/>
                </a:ln>
                <a:effectLst/>
                <a:latin typeface="+mj-lt"/>
                <a:ea typeface="+mj-ea"/>
                <a:cs typeface="+mj-cs"/>
              </a:rPr>
              <a:t>3D reconstruction of the Iron Age settlement</a:t>
            </a:r>
          </a:p>
          <a:p>
            <a:pPr marL="0" marR="0" lvl="0" indent="0" fontAlgn="base">
              <a:lnSpc>
                <a:spcPct val="90000"/>
              </a:lnSpc>
              <a:spcBef>
                <a:spcPct val="0"/>
              </a:spcBef>
              <a:spcAft>
                <a:spcPts val="600"/>
              </a:spcAft>
              <a:buClrTx/>
              <a:buSzTx/>
              <a:tabLst/>
            </a:pPr>
            <a:endParaRPr kumimoji="0" lang="en-US" altLang="en-US" sz="3600" b="0" i="0" u="none" strike="noStrike" cap="none" normalizeH="0" baseline="0" dirty="0">
              <a:ln>
                <a:noFill/>
              </a:ln>
              <a:effectLst/>
              <a:latin typeface="+mj-lt"/>
              <a:ea typeface="+mj-ea"/>
              <a:cs typeface="+mj-cs"/>
            </a:endParaRPr>
          </a:p>
        </p:txBody>
      </p:sp>
      <p:pic>
        <p:nvPicPr>
          <p:cNvPr id="11268" name="Picture 17">
            <a:extLst>
              <a:ext uri="{FF2B5EF4-FFF2-40B4-BE49-F238E27FC236}">
                <a16:creationId xmlns:a16="http://schemas.microsoft.com/office/drawing/2014/main" id="{5B603F55-981C-47CB-B786-33E4493917E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1922" b="13666"/>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5" name="Rectangle 6">
            <a:extLst>
              <a:ext uri="{FF2B5EF4-FFF2-40B4-BE49-F238E27FC236}">
                <a16:creationId xmlns:a16="http://schemas.microsoft.com/office/drawing/2014/main" id="{40FC64A7-BBC8-4AB6-8006-57C71B3D33AF}"/>
              </a:ext>
            </a:extLst>
          </p:cNvPr>
          <p:cNvSpPr>
            <a:spLocks noChangeArrowheads="1"/>
          </p:cNvSpPr>
          <p:nvPr/>
        </p:nvSpPr>
        <p:spPr bwMode="auto">
          <a:xfrm>
            <a:off x="3851910" y="3958590"/>
            <a:ext cx="8161020" cy="2452687"/>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US" altLang="en-US" b="0" i="0" u="none" strike="noStrike" cap="none" normalizeH="0" baseline="0" dirty="0">
                <a:ln>
                  <a:noFill/>
                </a:ln>
                <a:effectLst/>
              </a:rPr>
              <a:t>The number and size of the roundhouses uncovered makes it a significant English Iron Age site and one of the most significant such sites in the West Midlands. Because of its size some of the team involved dubbed it a ‘housing estate’.</a:t>
            </a:r>
          </a:p>
          <a:p>
            <a:pPr marL="0" marR="0" lvl="0" indent="-228600" fontAlgn="base">
              <a:lnSpc>
                <a:spcPct val="90000"/>
              </a:lnSpc>
              <a:spcBef>
                <a:spcPct val="0"/>
              </a:spcBef>
              <a:spcAft>
                <a:spcPts val="600"/>
              </a:spcAft>
              <a:buClrTx/>
              <a:buSzTx/>
              <a:buFont typeface="Arial" panose="020B0604020202020204" pitchFamily="34" charset="0"/>
              <a:buChar char="•"/>
              <a:tabLst/>
            </a:pPr>
            <a:endParaRPr kumimoji="0" lang="en-US" altLang="en-US" b="0" i="0" u="none" strike="noStrike" cap="none" normalizeH="0" baseline="0" dirty="0">
              <a:ln>
                <a:noFill/>
              </a:ln>
              <a:effectLst/>
            </a:endParaRPr>
          </a:p>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US" altLang="en-US" b="0" i="0" u="none" strike="noStrike" cap="none" normalizeH="0" baseline="0" dirty="0">
                <a:ln>
                  <a:noFill/>
                </a:ln>
                <a:effectLst/>
              </a:rPr>
              <a:t>Dr Stephen Hill, the University of Warwick archaeologist who supervised the archaeological dig, believes the site dates from the 1st century BC or the 1st century AD. </a:t>
            </a:r>
          </a:p>
        </p:txBody>
      </p:sp>
    </p:spTree>
    <p:extLst>
      <p:ext uri="{BB962C8B-B14F-4D97-AF65-F5344CB8AC3E}">
        <p14:creationId xmlns:p14="http://schemas.microsoft.com/office/powerpoint/2010/main" val="2163516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5" name="Rectangle 74">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318" name="Picture 14">
            <a:extLst>
              <a:ext uri="{FF2B5EF4-FFF2-40B4-BE49-F238E27FC236}">
                <a16:creationId xmlns:a16="http://schemas.microsoft.com/office/drawing/2014/main" id="{5D64568E-BA43-47CE-8469-4E9166C4036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428" r="5627" b="-1"/>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77" name="Rectangle 76">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6D6A1BFA-C2E4-4928-A280-D75A6C3651E9}"/>
              </a:ext>
            </a:extLst>
          </p:cNvPr>
          <p:cNvSpPr txBox="1"/>
          <p:nvPr/>
        </p:nvSpPr>
        <p:spPr>
          <a:xfrm>
            <a:off x="8366762" y="985254"/>
            <a:ext cx="3822189" cy="4887492"/>
          </a:xfrm>
          <a:prstGeom prst="rect">
            <a:avLst/>
          </a:prstGeom>
          <a:noFill/>
        </p:spPr>
        <p:txBody>
          <a:bodyPr wrap="square">
            <a:spAutoFit/>
          </a:bodyPr>
          <a:lstStyle/>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US" altLang="en-US" sz="1800" b="0" i="0" u="none" strike="noStrike" cap="none" normalizeH="0" baseline="0" dirty="0">
                <a:ln>
                  <a:noFill/>
                </a:ln>
                <a:effectLst/>
              </a:rPr>
              <a:t>The massive scale of these structures suggests that they may have served public and ceremonial purposes; a suggestion which is supported by the wealth of votive materials (especially horses’ heads and pottery vessels) that were placed in the construction trenches when the round houses were built. </a:t>
            </a:r>
          </a:p>
          <a:p>
            <a:pPr marL="0" marR="0" lvl="0" indent="-228600" fontAlgn="base">
              <a:lnSpc>
                <a:spcPct val="90000"/>
              </a:lnSpc>
              <a:spcBef>
                <a:spcPct val="0"/>
              </a:spcBef>
              <a:spcAft>
                <a:spcPts val="600"/>
              </a:spcAft>
              <a:buClrTx/>
              <a:buSzTx/>
              <a:buFont typeface="Arial" panose="020B0604020202020204" pitchFamily="34" charset="0"/>
              <a:buChar char="•"/>
              <a:tabLst/>
            </a:pPr>
            <a:endParaRPr lang="en-US" altLang="en-US" dirty="0"/>
          </a:p>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US" altLang="en-US" sz="1800" b="0" i="0" u="none" strike="noStrike" cap="none" normalizeH="0" baseline="0" dirty="0">
                <a:ln>
                  <a:noFill/>
                </a:ln>
                <a:effectLst/>
              </a:rPr>
              <a:t>The round houses had entrances with porches on their east side away from the prevailing winds. </a:t>
            </a:r>
          </a:p>
          <a:p>
            <a:pPr marL="0" marR="0" lvl="0" indent="-228600" fontAlgn="base">
              <a:lnSpc>
                <a:spcPct val="90000"/>
              </a:lnSpc>
              <a:spcBef>
                <a:spcPct val="0"/>
              </a:spcBef>
              <a:spcAft>
                <a:spcPts val="600"/>
              </a:spcAft>
              <a:buClrTx/>
              <a:buSzTx/>
              <a:buFont typeface="Arial" panose="020B0604020202020204" pitchFamily="34" charset="0"/>
              <a:buChar char="•"/>
              <a:tabLst/>
            </a:pPr>
            <a:endParaRPr lang="en-US" altLang="en-US" dirty="0"/>
          </a:p>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US" altLang="en-US" sz="1800" b="0" i="0" u="none" strike="noStrike" cap="none" normalizeH="0" baseline="0" dirty="0">
                <a:ln>
                  <a:noFill/>
                </a:ln>
                <a:effectLst/>
              </a:rPr>
              <a:t>Some of the excavated structures were used for industrial purposes and contained small pottery crucibles for smelting metal. </a:t>
            </a:r>
          </a:p>
        </p:txBody>
      </p:sp>
    </p:spTree>
    <p:extLst>
      <p:ext uri="{BB962C8B-B14F-4D97-AF65-F5344CB8AC3E}">
        <p14:creationId xmlns:p14="http://schemas.microsoft.com/office/powerpoint/2010/main" val="37072489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294" name="Rectangle 7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292" name="Picture 15">
            <a:extLst>
              <a:ext uri="{FF2B5EF4-FFF2-40B4-BE49-F238E27FC236}">
                <a16:creationId xmlns:a16="http://schemas.microsoft.com/office/drawing/2014/main" id="{EDC439A3-6B7B-44B5-9424-E0A26558AE2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409" r="1" b="1"/>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2295" name="Rectangle 7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C345F1E6-011A-406A-963C-33E819E7D0EF}"/>
              </a:ext>
            </a:extLst>
          </p:cNvPr>
          <p:cNvSpPr txBox="1"/>
          <p:nvPr/>
        </p:nvSpPr>
        <p:spPr>
          <a:xfrm>
            <a:off x="8658508" y="359789"/>
            <a:ext cx="3467861" cy="6325642"/>
          </a:xfrm>
          <a:prstGeom prst="rect">
            <a:avLst/>
          </a:prstGeom>
          <a:noFill/>
        </p:spPr>
        <p:txBody>
          <a:bodyPr wrap="square">
            <a:spAutoFit/>
          </a:bodyPr>
          <a:lstStyle/>
          <a:p>
            <a:pPr>
              <a:lnSpc>
                <a:spcPct val="107000"/>
              </a:lnSpc>
              <a:spcAft>
                <a:spcPts val="800"/>
              </a:spcAft>
            </a:pPr>
            <a:r>
              <a:rPr kumimoji="0" lang="en-US" altLang="en-US" sz="1800" b="0" i="0" u="none" strike="noStrike" cap="none" normalizeH="0" baseline="0" dirty="0">
                <a:ln>
                  <a:noFill/>
                </a:ln>
                <a:effectLst/>
              </a:rPr>
              <a:t>The round houses were impressive structures up to 18 metres in diameter and are likely to have stood about 9 metres tall. They had wattle and daub (mud on hurdle) walls and thick thatched roofs.</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Enter Romans, exit Britons…</a:t>
            </a:r>
          </a:p>
          <a:p>
            <a:pPr>
              <a:lnSpc>
                <a:spcPct val="107000"/>
              </a:lnSpc>
              <a:spcAft>
                <a:spcPts val="800"/>
              </a:spcAft>
            </a:pPr>
            <a:endParaRPr lang="en-GB" sz="18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Dr Hill has also suggested the inhabitants were probably pushed off the site by the incoming Romans in the first century AD.</a:t>
            </a:r>
          </a:p>
          <a:p>
            <a:pPr>
              <a:lnSpc>
                <a:spcPct val="107000"/>
              </a:lnSpc>
              <a:spcAft>
                <a:spcPts val="8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 There is considerable evidence of Roman presence on the University of Warwick site and the Coventry area as a whole.</a:t>
            </a:r>
          </a:p>
        </p:txBody>
      </p:sp>
    </p:spTree>
    <p:extLst>
      <p:ext uri="{BB962C8B-B14F-4D97-AF65-F5344CB8AC3E}">
        <p14:creationId xmlns:p14="http://schemas.microsoft.com/office/powerpoint/2010/main" val="13442334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340" name="Picture 23">
            <a:extLst>
              <a:ext uri="{FF2B5EF4-FFF2-40B4-BE49-F238E27FC236}">
                <a16:creationId xmlns:a16="http://schemas.microsoft.com/office/drawing/2014/main" id="{208A2661-F392-412E-9261-8BA1C5339A3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5795" r="36711"/>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75" name="Rectangle 7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5">
            <a:extLst>
              <a:ext uri="{FF2B5EF4-FFF2-40B4-BE49-F238E27FC236}">
                <a16:creationId xmlns:a16="http://schemas.microsoft.com/office/drawing/2014/main" id="{62A16E84-EEC6-4656-B2DA-5BBEE369582C}"/>
              </a:ext>
            </a:extLst>
          </p:cNvPr>
          <p:cNvSpPr>
            <a:spLocks noChangeArrowheads="1"/>
          </p:cNvSpPr>
          <p:nvPr/>
        </p:nvSpPr>
        <p:spPr bwMode="auto">
          <a:xfrm>
            <a:off x="9086091" y="267145"/>
            <a:ext cx="2549650" cy="18999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4000" b="0" i="0" u="none" strike="noStrike" cap="none" normalizeH="0" baseline="0" dirty="0">
                <a:ln>
                  <a:noFill/>
                </a:ln>
                <a:effectLst/>
                <a:latin typeface="+mj-lt"/>
                <a:ea typeface="+mj-ea"/>
                <a:cs typeface="+mj-cs"/>
              </a:rPr>
              <a:t>Meon Hill</a:t>
            </a:r>
          </a:p>
          <a:p>
            <a:pPr marL="0" marR="0" lvl="0" indent="0" fontAlgn="base">
              <a:lnSpc>
                <a:spcPct val="90000"/>
              </a:lnSpc>
              <a:spcBef>
                <a:spcPct val="0"/>
              </a:spcBef>
              <a:spcAft>
                <a:spcPts val="600"/>
              </a:spcAft>
              <a:buClrTx/>
              <a:buSzTx/>
              <a:tabLst/>
            </a:pPr>
            <a:endParaRPr kumimoji="0" lang="en-US" altLang="en-US" sz="4000" b="0" i="0" u="none" strike="noStrike" cap="none" normalizeH="0" baseline="0" dirty="0">
              <a:ln>
                <a:noFill/>
              </a:ln>
              <a:effectLst/>
              <a:latin typeface="+mj-lt"/>
              <a:ea typeface="+mj-ea"/>
              <a:cs typeface="+mj-cs"/>
            </a:endParaRPr>
          </a:p>
        </p:txBody>
      </p:sp>
      <p:sp>
        <p:nvSpPr>
          <p:cNvPr id="5" name="Rectangle 6">
            <a:extLst>
              <a:ext uri="{FF2B5EF4-FFF2-40B4-BE49-F238E27FC236}">
                <a16:creationId xmlns:a16="http://schemas.microsoft.com/office/drawing/2014/main" id="{2BD1B2AA-C146-4F0A-B3C5-B7E17FBE51BD}"/>
              </a:ext>
            </a:extLst>
          </p:cNvPr>
          <p:cNvSpPr>
            <a:spLocks noChangeArrowheads="1"/>
          </p:cNvSpPr>
          <p:nvPr/>
        </p:nvSpPr>
        <p:spPr bwMode="auto">
          <a:xfrm>
            <a:off x="7531610" y="2434201"/>
            <a:ext cx="3822189" cy="374276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0" compatLnSpc="1">
            <a:prstTxWarp prst="textNoShape">
              <a:avLst/>
            </a:prstTxWarp>
            <a:normAutofit/>
          </a:bodyPr>
          <a:lstStyle/>
          <a:p>
            <a:pPr marL="0" marR="0" lvl="0" indent="-228600" fontAlgn="base">
              <a:lnSpc>
                <a:spcPct val="90000"/>
              </a:lnSpc>
              <a:spcBef>
                <a:spcPct val="0"/>
              </a:spcBef>
              <a:spcAft>
                <a:spcPts val="600"/>
              </a:spcAft>
              <a:buClrTx/>
              <a:buSzTx/>
              <a:buFont typeface="Arial" panose="020B0604020202020204" pitchFamily="34" charset="0"/>
              <a:buChar char="•"/>
              <a:tabLst/>
            </a:pPr>
            <a:endParaRPr kumimoji="0" lang="en-US" altLang="en-US" sz="2000" b="0" i="0" u="none" strike="noStrike" cap="none" normalizeH="0" baseline="0" dirty="0">
              <a:ln>
                <a:noFill/>
              </a:ln>
              <a:effectLst/>
            </a:endParaRPr>
          </a:p>
        </p:txBody>
      </p:sp>
    </p:spTree>
    <p:extLst>
      <p:ext uri="{BB962C8B-B14F-4D97-AF65-F5344CB8AC3E}">
        <p14:creationId xmlns:p14="http://schemas.microsoft.com/office/powerpoint/2010/main" val="29339391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4387F6B-3096-472E-BABC-D4633BDA00AF}"/>
              </a:ext>
            </a:extLst>
          </p:cNvPr>
          <p:cNvSpPr txBox="1"/>
          <p:nvPr/>
        </p:nvSpPr>
        <p:spPr>
          <a:xfrm>
            <a:off x="937260" y="1362170"/>
            <a:ext cx="6469380" cy="4045916"/>
          </a:xfrm>
          <a:prstGeom prst="rect">
            <a:avLst/>
          </a:prstGeom>
          <a:noFill/>
        </p:spPr>
        <p:txBody>
          <a:bodyPr wrap="square">
            <a:spAutoFit/>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It was the arrival of iron working techniques from southern Europe that brought Britain into the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Iron Age</a:t>
            </a:r>
            <a:r>
              <a:rPr lang="en-GB" b="1" dirty="0">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Iron was stronger and more plentiful than bronze and iron working revolutionised many aspects of life, most importantly agriculture. Iron tipped ploughs could turn soil more quickly and deeply than older wooden or bronze ones, and iron axes could clear forest land more efficiently for agriculture. </a:t>
            </a:r>
          </a:p>
          <a:p>
            <a:pPr>
              <a:lnSpc>
                <a:spcPct val="107000"/>
              </a:lnSpc>
              <a:spcAft>
                <a:spcPts val="8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Kirkburn</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r>
              <a:rPr lang="en-GB" dirty="0">
                <a:latin typeface="Calibri" panose="020F0502020204030204" pitchFamily="34" charset="0"/>
                <a:ea typeface="Calibri" panose="020F0502020204030204" pitchFamily="34" charset="0"/>
                <a:cs typeface="Times New Roman" panose="02020603050405020304" pitchFamily="18" charset="0"/>
              </a:rPr>
              <a:t>sword ca. 300-200BC (</a:t>
            </a:r>
            <a:r>
              <a:rPr lang="en-GB" sz="1800" dirty="0">
                <a:effectLst/>
                <a:latin typeface="Calibri" panose="020F0502020204030204" pitchFamily="34" charset="0"/>
                <a:ea typeface="Calibri" panose="020F0502020204030204" pitchFamily="34" charset="0"/>
                <a:cs typeface="Times New Roman" panose="02020603050405020304" pitchFamily="18" charset="0"/>
              </a:rPr>
              <a:t>right) is made of iron, while its scabbard has a decorated copper alloy front and an iron back. From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Kirkburn</a:t>
            </a:r>
            <a:r>
              <a:rPr lang="en-GB" sz="1800" dirty="0">
                <a:effectLst/>
                <a:latin typeface="Calibri" panose="020F0502020204030204" pitchFamily="34" charset="0"/>
                <a:ea typeface="Calibri" panose="020F0502020204030204" pitchFamily="34" charset="0"/>
                <a:cs typeface="Times New Roman" panose="02020603050405020304" pitchFamily="18" charset="0"/>
              </a:rPr>
              <a:t> in Yorkshire, it is now housed in the British Museum.</a:t>
            </a:r>
          </a:p>
        </p:txBody>
      </p:sp>
      <p:pic>
        <p:nvPicPr>
          <p:cNvPr id="9" name="Picture 8" descr="A picture containing metalware, chain&#10;&#10;Description automatically generated">
            <a:extLst>
              <a:ext uri="{FF2B5EF4-FFF2-40B4-BE49-F238E27FC236}">
                <a16:creationId xmlns:a16="http://schemas.microsoft.com/office/drawing/2014/main" id="{B37CC8BC-D877-4FFA-B8A4-158C0D1FA8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01743" y="43060"/>
            <a:ext cx="3990258" cy="6814940"/>
          </a:xfrm>
          <a:prstGeom prst="rect">
            <a:avLst/>
          </a:prstGeom>
        </p:spPr>
      </p:pic>
    </p:spTree>
    <p:extLst>
      <p:ext uri="{BB962C8B-B14F-4D97-AF65-F5344CB8AC3E}">
        <p14:creationId xmlns:p14="http://schemas.microsoft.com/office/powerpoint/2010/main" val="5459142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366" name="Rectangle 7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364" name="Picture 22">
            <a:extLst>
              <a:ext uri="{FF2B5EF4-FFF2-40B4-BE49-F238E27FC236}">
                <a16:creationId xmlns:a16="http://schemas.microsoft.com/office/drawing/2014/main" id="{4504B89B-E62F-42C2-94EC-88B17301C69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5436"/>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5367" name="Rectangle 7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34A03207-60A0-438F-8B34-961598D41B14}"/>
              </a:ext>
            </a:extLst>
          </p:cNvPr>
          <p:cNvSpPr txBox="1"/>
          <p:nvPr/>
        </p:nvSpPr>
        <p:spPr>
          <a:xfrm>
            <a:off x="7875271" y="665134"/>
            <a:ext cx="4210484" cy="5527732"/>
          </a:xfrm>
          <a:prstGeom prst="rect">
            <a:avLst/>
          </a:prstGeom>
          <a:noFill/>
        </p:spPr>
        <p:txBody>
          <a:bodyPr wrap="square">
            <a:spAutoFit/>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Meon Hill stands in the southwest corner of Warwickshire, close to the border with Gloucestershire, and forms the northern boundary of the Cotswolds.</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It is the most northerly of chain of small hills, one of which - Ebrington - is the highest point in all Warwickshire, at 853 ft (about 260m) above sea level. </a:t>
            </a:r>
          </a:p>
          <a:p>
            <a:pPr>
              <a:lnSpc>
                <a:spcPct val="107000"/>
              </a:lnSpc>
              <a:spcAft>
                <a:spcPts val="800"/>
              </a:spcAft>
            </a:pPr>
            <a:endParaRPr lang="en-GB" sz="18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At an elevation of 194m on the flat top of a hill conspicuous for miles around, Meon Hill has great views across the County, especially west across the Vale of Evesham towards Bredon Hill and the Malverns, and north and west towards Stratford and Coventry.</a:t>
            </a:r>
          </a:p>
        </p:txBody>
      </p:sp>
    </p:spTree>
    <p:extLst>
      <p:ext uri="{BB962C8B-B14F-4D97-AF65-F5344CB8AC3E}">
        <p14:creationId xmlns:p14="http://schemas.microsoft.com/office/powerpoint/2010/main" val="41624654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366" name="Rectangle 7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364" name="Picture 22">
            <a:extLst>
              <a:ext uri="{FF2B5EF4-FFF2-40B4-BE49-F238E27FC236}">
                <a16:creationId xmlns:a16="http://schemas.microsoft.com/office/drawing/2014/main" id="{4504B89B-E62F-42C2-94EC-88B17301C69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5436"/>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5367" name="Rectangle 7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24406DBC-E4B8-4D55-97BC-C0FD8EB9CD15}"/>
              </a:ext>
            </a:extLst>
          </p:cNvPr>
          <p:cNvSpPr txBox="1"/>
          <p:nvPr/>
        </p:nvSpPr>
        <p:spPr>
          <a:xfrm>
            <a:off x="7875271" y="1967362"/>
            <a:ext cx="4225290" cy="3640997"/>
          </a:xfrm>
          <a:prstGeom prst="rect">
            <a:avLst/>
          </a:prstGeom>
          <a:noFill/>
        </p:spPr>
        <p:txBody>
          <a:bodyPr wrap="square">
            <a:spAutoFit/>
          </a:bodyPr>
          <a:lstStyle/>
          <a:p>
            <a:pPr marR="0" lvl="0" fontAlgn="base">
              <a:lnSpc>
                <a:spcPct val="90000"/>
              </a:lnSpc>
              <a:spcBef>
                <a:spcPct val="0"/>
              </a:spcBef>
              <a:spcAft>
                <a:spcPts val="600"/>
              </a:spcAft>
              <a:buClrTx/>
              <a:buSzTx/>
              <a:tabLst/>
            </a:pPr>
            <a:r>
              <a:rPr kumimoji="0" lang="en-US" altLang="en-US" sz="1800" b="0" i="0" u="none" strike="noStrike" cap="none" normalizeH="0" baseline="0" dirty="0">
                <a:ln>
                  <a:noFill/>
                </a:ln>
                <a:effectLst/>
              </a:rPr>
              <a:t>This strategic viewpoint was doubtless one of the reasons why the hill was chosen as the site of an </a:t>
            </a:r>
            <a:r>
              <a:rPr kumimoji="0" lang="en-US" altLang="en-US" sz="1800" b="1" i="0" u="none" strike="noStrike" cap="none" normalizeH="0" baseline="0" dirty="0">
                <a:ln>
                  <a:noFill/>
                </a:ln>
                <a:effectLst/>
              </a:rPr>
              <a:t>Iron Age hillfort</a:t>
            </a:r>
            <a:r>
              <a:rPr kumimoji="0" lang="en-US" altLang="en-US" sz="1800" b="0" i="0" u="none" strike="noStrike" cap="none" normalizeH="0" baseline="0" dirty="0">
                <a:ln>
                  <a:noFill/>
                </a:ln>
                <a:effectLst/>
              </a:rPr>
              <a:t>, the remains of which are visible as earthworks </a:t>
            </a:r>
          </a:p>
          <a:p>
            <a:pPr marR="0" lvl="0" fontAlgn="base">
              <a:lnSpc>
                <a:spcPct val="90000"/>
              </a:lnSpc>
              <a:spcBef>
                <a:spcPct val="0"/>
              </a:spcBef>
              <a:spcAft>
                <a:spcPts val="600"/>
              </a:spcAft>
              <a:buClrTx/>
              <a:buSzTx/>
              <a:tabLst/>
            </a:pPr>
            <a:endParaRPr lang="en-US" altLang="en-US" dirty="0"/>
          </a:p>
          <a:p>
            <a:pPr marR="0" lvl="0" fontAlgn="base">
              <a:lnSpc>
                <a:spcPct val="90000"/>
              </a:lnSpc>
              <a:spcBef>
                <a:spcPct val="0"/>
              </a:spcBef>
              <a:spcAft>
                <a:spcPts val="600"/>
              </a:spcAft>
              <a:buClrTx/>
              <a:buSzTx/>
              <a:tabLst/>
            </a:pPr>
            <a:r>
              <a:rPr kumimoji="0" lang="en-US" altLang="en-US" sz="1800" b="0" i="0" u="none" strike="noStrike" cap="none" normalizeH="0" baseline="0" dirty="0">
                <a:ln>
                  <a:noFill/>
                </a:ln>
                <a:effectLst/>
              </a:rPr>
              <a:t>As one of only two known examples of large multivallate hillforts (hillforts with two or more ditches) in Warwickshire, Meon hillfort is an example of a rare class of monument in the county. </a:t>
            </a:r>
          </a:p>
          <a:p>
            <a:pPr marR="0" lvl="0" fontAlgn="base">
              <a:lnSpc>
                <a:spcPct val="90000"/>
              </a:lnSpc>
              <a:spcBef>
                <a:spcPct val="0"/>
              </a:spcBef>
              <a:spcAft>
                <a:spcPts val="600"/>
              </a:spcAft>
              <a:buClrTx/>
              <a:buSzTx/>
              <a:tabLst/>
            </a:pPr>
            <a:endParaRPr lang="en-US" altLang="en-US" dirty="0"/>
          </a:p>
          <a:p>
            <a:pPr marR="0" lvl="0" fontAlgn="base">
              <a:lnSpc>
                <a:spcPct val="90000"/>
              </a:lnSpc>
              <a:spcBef>
                <a:spcPct val="0"/>
              </a:spcBef>
              <a:spcAft>
                <a:spcPts val="600"/>
              </a:spcAft>
              <a:buClrTx/>
              <a:buSzTx/>
              <a:tabLst/>
            </a:pPr>
            <a:r>
              <a:rPr kumimoji="0" lang="en-US" altLang="en-US" sz="1800" b="0" i="0" u="none" strike="noStrike" cap="none" normalizeH="0" baseline="0" dirty="0">
                <a:ln>
                  <a:noFill/>
                </a:ln>
                <a:effectLst/>
              </a:rPr>
              <a:t>View from the western ramparts of Meon Hill looking North</a:t>
            </a:r>
          </a:p>
        </p:txBody>
      </p:sp>
    </p:spTree>
    <p:extLst>
      <p:ext uri="{BB962C8B-B14F-4D97-AF65-F5344CB8AC3E}">
        <p14:creationId xmlns:p14="http://schemas.microsoft.com/office/powerpoint/2010/main" val="14287500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366" name="Rectangle 7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364" name="Picture 22">
            <a:extLst>
              <a:ext uri="{FF2B5EF4-FFF2-40B4-BE49-F238E27FC236}">
                <a16:creationId xmlns:a16="http://schemas.microsoft.com/office/drawing/2014/main" id="{4504B89B-E62F-42C2-94EC-88B17301C69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5436"/>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5367" name="Rectangle 7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24406DBC-E4B8-4D55-97BC-C0FD8EB9CD15}"/>
              </a:ext>
            </a:extLst>
          </p:cNvPr>
          <p:cNvSpPr txBox="1"/>
          <p:nvPr/>
        </p:nvSpPr>
        <p:spPr>
          <a:xfrm>
            <a:off x="7840981" y="2664592"/>
            <a:ext cx="4225290" cy="1742015"/>
          </a:xfrm>
          <a:prstGeom prst="rect">
            <a:avLst/>
          </a:prstGeom>
          <a:noFill/>
        </p:spPr>
        <p:txBody>
          <a:bodyPr wrap="square">
            <a:spAutoFit/>
          </a:bodyPr>
          <a:lstStyle/>
          <a:p>
            <a:pPr marR="0" lvl="0" fontAlgn="base">
              <a:lnSpc>
                <a:spcPct val="90000"/>
              </a:lnSpc>
              <a:spcBef>
                <a:spcPct val="0"/>
              </a:spcBef>
              <a:spcAft>
                <a:spcPts val="600"/>
              </a:spcAft>
              <a:buClrTx/>
              <a:buSzTx/>
              <a:tabLst/>
            </a:pPr>
            <a:r>
              <a:rPr kumimoji="0" lang="en-US" altLang="en-US" sz="1800" b="0" i="0" u="none" strike="noStrike" cap="none" normalizeH="0" baseline="0" dirty="0">
                <a:ln>
                  <a:noFill/>
                </a:ln>
                <a:effectLst/>
              </a:rPr>
              <a:t>Lying within the supposed territory of the Dobunni tribe, this may have been an important tribal gathering place.</a:t>
            </a:r>
          </a:p>
          <a:p>
            <a:pPr marR="0" lvl="0" fontAlgn="base">
              <a:lnSpc>
                <a:spcPct val="90000"/>
              </a:lnSpc>
              <a:spcBef>
                <a:spcPct val="0"/>
              </a:spcBef>
              <a:spcAft>
                <a:spcPts val="600"/>
              </a:spcAft>
              <a:buClrTx/>
              <a:buSzTx/>
              <a:tabLst/>
            </a:pPr>
            <a:endParaRPr lang="en-US" altLang="en-US" dirty="0"/>
          </a:p>
          <a:p>
            <a:pPr marR="0" lvl="0" fontAlgn="base">
              <a:lnSpc>
                <a:spcPct val="90000"/>
              </a:lnSpc>
              <a:spcBef>
                <a:spcPct val="0"/>
              </a:spcBef>
              <a:spcAft>
                <a:spcPts val="600"/>
              </a:spcAft>
              <a:buClrTx/>
              <a:buSzTx/>
              <a:tabLst/>
            </a:pPr>
            <a:r>
              <a:rPr lang="en-US" altLang="en-US" dirty="0"/>
              <a:t>F</a:t>
            </a:r>
            <a:r>
              <a:rPr kumimoji="0" lang="en-US" altLang="en-US" sz="1800" b="0" i="0" u="none" strike="noStrike" cap="none" normalizeH="0" baseline="0" dirty="0">
                <a:ln>
                  <a:noFill/>
                </a:ln>
                <a:effectLst/>
              </a:rPr>
              <a:t>inds from the site date from 800BC down to the Roman conquest.</a:t>
            </a:r>
          </a:p>
        </p:txBody>
      </p:sp>
    </p:spTree>
    <p:extLst>
      <p:ext uri="{BB962C8B-B14F-4D97-AF65-F5344CB8AC3E}">
        <p14:creationId xmlns:p14="http://schemas.microsoft.com/office/powerpoint/2010/main" val="18581742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322F19-D62A-43D3-9EE6-C90B04F70A6F}"/>
              </a:ext>
            </a:extLst>
          </p:cNvPr>
          <p:cNvSpPr txBox="1"/>
          <p:nvPr/>
        </p:nvSpPr>
        <p:spPr>
          <a:xfrm>
            <a:off x="683895" y="400748"/>
            <a:ext cx="10824210" cy="6344686"/>
          </a:xfrm>
          <a:prstGeom prst="rect">
            <a:avLst/>
          </a:prstGeom>
          <a:noFill/>
        </p:spPr>
        <p:txBody>
          <a:bodyPr wrap="square">
            <a:spAutoFit/>
          </a:bodyPr>
          <a:lstStyle/>
          <a:p>
            <a:pPr algn="ctr">
              <a:lnSpc>
                <a:spcPct val="107000"/>
              </a:lnSpc>
              <a:spcAft>
                <a:spcPts val="800"/>
              </a:spcAft>
            </a:pPr>
            <a:r>
              <a:rPr lang="en-GB" sz="2400" dirty="0">
                <a:effectLst/>
                <a:latin typeface="Calibri" panose="020F0502020204030204" pitchFamily="34" charset="0"/>
                <a:ea typeface="Calibri" panose="020F0502020204030204" pitchFamily="34" charset="0"/>
                <a:cs typeface="Times New Roman" panose="02020603050405020304" pitchFamily="18" charset="0"/>
              </a:rPr>
              <a:t>Currency Bars from </a:t>
            </a:r>
            <a:r>
              <a:rPr lang="en-GB" sz="2400" dirty="0">
                <a:latin typeface="Calibri" panose="020F0502020204030204" pitchFamily="34" charset="0"/>
                <a:ea typeface="Calibri" panose="020F0502020204030204" pitchFamily="34" charset="0"/>
                <a:cs typeface="Times New Roman" panose="02020603050405020304" pitchFamily="18" charset="0"/>
              </a:rPr>
              <a:t>M</a:t>
            </a:r>
            <a:r>
              <a:rPr lang="en-GB" sz="2400" dirty="0">
                <a:effectLst/>
                <a:latin typeface="Calibri" panose="020F0502020204030204" pitchFamily="34" charset="0"/>
                <a:ea typeface="Calibri" panose="020F0502020204030204" pitchFamily="34" charset="0"/>
                <a:cs typeface="Times New Roman" panose="02020603050405020304" pitchFamily="18" charset="0"/>
              </a:rPr>
              <a:t>eon Hillfort</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history of archaeological finds at Meon Hill goes back at least to 1824 when a large hoard of 394 iron currency bars was found 1.2m below the surface on the hill possibly just behind the northern rampart. These currency bars were perhaps originally packed into a chest.</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They appear to be primarily spit-shaped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bars.The</a:t>
            </a:r>
            <a:r>
              <a:rPr lang="en-GB" sz="1800" dirty="0">
                <a:effectLst/>
                <a:latin typeface="Calibri" panose="020F0502020204030204" pitchFamily="34" charset="0"/>
                <a:ea typeface="Calibri" panose="020F0502020204030204" pitchFamily="34" charset="0"/>
                <a:cs typeface="Times New Roman" panose="02020603050405020304" pitchFamily="18" charset="0"/>
              </a:rPr>
              <a:t> term ‘iron currency bar’ has long been in use to describe these elongated iron objects found in late iron age sites in Britain, and this find on Meon Hill are the earliest finds on record. Some of these are now to be found in Market Hall Museum in Warwick, Oxford, Gloucester, Stratford, Reading, Hereford and Cheltenham.</a:t>
            </a:r>
          </a:p>
        </p:txBody>
      </p:sp>
      <p:pic>
        <p:nvPicPr>
          <p:cNvPr id="4" name="Picture 21">
            <a:extLst>
              <a:ext uri="{FF2B5EF4-FFF2-40B4-BE49-F238E27FC236}">
                <a16:creationId xmlns:a16="http://schemas.microsoft.com/office/drawing/2014/main" id="{F1B5844B-773F-4F90-864A-5BE390EDD14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65" r="2081" b="1"/>
          <a:stretch/>
        </p:blipFill>
        <p:spPr bwMode="auto">
          <a:xfrm>
            <a:off x="3219701" y="1900384"/>
            <a:ext cx="6050029" cy="3403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04808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2CF659A4-6DF7-4141-AD44-C8FCA2E144BD}"/>
              </a:ext>
            </a:extLst>
          </p:cNvPr>
          <p:cNvSpPr>
            <a:spLocks noChangeArrowheads="1"/>
          </p:cNvSpPr>
          <p:nvPr/>
        </p:nvSpPr>
        <p:spPr bwMode="auto">
          <a:xfrm>
            <a:off x="640080" y="325369"/>
            <a:ext cx="4368602" cy="1956841"/>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600" b="0" i="0" u="none" strike="noStrike" cap="none" normalizeH="0" baseline="0" dirty="0">
                <a:ln>
                  <a:noFill/>
                </a:ln>
                <a:effectLst/>
                <a:latin typeface="+mj-lt"/>
                <a:ea typeface="+mj-ea"/>
                <a:cs typeface="+mj-cs"/>
              </a:rPr>
              <a:t>Plan of Meon Hillfort</a:t>
            </a:r>
          </a:p>
        </p:txBody>
      </p:sp>
      <p:sp>
        <p:nvSpPr>
          <p:cNvPr id="7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3">
            <a:extLst>
              <a:ext uri="{FF2B5EF4-FFF2-40B4-BE49-F238E27FC236}">
                <a16:creationId xmlns:a16="http://schemas.microsoft.com/office/drawing/2014/main" id="{C96548DF-648A-4B6C-A405-5F11B5DA35F2}"/>
              </a:ext>
            </a:extLst>
          </p:cNvPr>
          <p:cNvSpPr>
            <a:spLocks noChangeArrowheads="1"/>
          </p:cNvSpPr>
          <p:nvPr/>
        </p:nvSpPr>
        <p:spPr bwMode="auto">
          <a:xfrm>
            <a:off x="640080" y="2872899"/>
            <a:ext cx="4243589" cy="3320668"/>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0" compatLnSpc="1">
            <a:prstTxWarp prst="textNoShape">
              <a:avLst/>
            </a:prstTxWarp>
            <a:normAutofit/>
          </a:bodyPr>
          <a:lstStyle/>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US" altLang="en-US" sz="1900" b="0" i="0" u="none" strike="noStrike" cap="none" normalizeH="0" baseline="0">
                <a:ln>
                  <a:noFill/>
                </a:ln>
                <a:effectLst/>
              </a:rPr>
              <a:t>In 1906 the interior was divided up into a northern ploughed field and a southern unploughed field. Excavation by the archaeologist T. R. Hodges uncovered six or so slightly saucer-shaped depressions 4.3m to 6m in diameter on the summit of the hill in undisturbed grassland. One of these was excavated and proved to be a hut. The area of these huts is shown in the photo below, though nothing of the depressions now remains to be seen.</a:t>
            </a:r>
          </a:p>
        </p:txBody>
      </p:sp>
      <p:pic>
        <p:nvPicPr>
          <p:cNvPr id="17409" name="Picture 20">
            <a:extLst>
              <a:ext uri="{FF2B5EF4-FFF2-40B4-BE49-F238E27FC236}">
                <a16:creationId xmlns:a16="http://schemas.microsoft.com/office/drawing/2014/main" id="{A75FB12A-5F75-46C5-B0C5-C8E53FCFE92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299" r="2" b="2"/>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79987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433" name="Picture 19">
            <a:extLst>
              <a:ext uri="{FF2B5EF4-FFF2-40B4-BE49-F238E27FC236}">
                <a16:creationId xmlns:a16="http://schemas.microsoft.com/office/drawing/2014/main" id="{6AFED55D-2DDD-4E1B-8AAB-8974BD83F77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5119"/>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72" name="Rectangle 7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2">
            <a:extLst>
              <a:ext uri="{FF2B5EF4-FFF2-40B4-BE49-F238E27FC236}">
                <a16:creationId xmlns:a16="http://schemas.microsoft.com/office/drawing/2014/main" id="{775DDA2D-237D-41E9-B162-2CECEEC7A910}"/>
              </a:ext>
            </a:extLst>
          </p:cNvPr>
          <p:cNvSpPr>
            <a:spLocks noChangeArrowheads="1"/>
          </p:cNvSpPr>
          <p:nvPr/>
        </p:nvSpPr>
        <p:spPr bwMode="auto">
          <a:xfrm>
            <a:off x="7531610" y="365125"/>
            <a:ext cx="3822189" cy="18999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4000" b="0" i="0" u="none" strike="noStrike" cap="none" normalizeH="0" baseline="0" dirty="0">
                <a:ln>
                  <a:noFill/>
                </a:ln>
                <a:effectLst/>
                <a:latin typeface="+mj-lt"/>
                <a:ea typeface="+mj-ea"/>
                <a:cs typeface="+mj-cs"/>
              </a:rPr>
              <a:t>Area of huts on the top of Meon Hill</a:t>
            </a:r>
          </a:p>
          <a:p>
            <a:pPr marL="0" marR="0" lvl="0" indent="0" fontAlgn="base">
              <a:lnSpc>
                <a:spcPct val="90000"/>
              </a:lnSpc>
              <a:spcBef>
                <a:spcPct val="0"/>
              </a:spcBef>
              <a:spcAft>
                <a:spcPts val="600"/>
              </a:spcAft>
              <a:buClrTx/>
              <a:buSzTx/>
              <a:tabLst/>
            </a:pPr>
            <a:endParaRPr kumimoji="0" lang="en-US" altLang="en-US" sz="4000" b="0" i="0" u="none" strike="noStrike" cap="none" normalizeH="0" baseline="0" dirty="0">
              <a:ln>
                <a:noFill/>
              </a:ln>
              <a:effectLst/>
              <a:latin typeface="+mj-lt"/>
              <a:ea typeface="+mj-ea"/>
              <a:cs typeface="+mj-cs"/>
            </a:endParaRPr>
          </a:p>
        </p:txBody>
      </p:sp>
      <p:sp>
        <p:nvSpPr>
          <p:cNvPr id="8" name="TextBox 7">
            <a:extLst>
              <a:ext uri="{FF2B5EF4-FFF2-40B4-BE49-F238E27FC236}">
                <a16:creationId xmlns:a16="http://schemas.microsoft.com/office/drawing/2014/main" id="{9085A011-104F-49B6-8E8C-CED9D01AD438}"/>
              </a:ext>
            </a:extLst>
          </p:cNvPr>
          <p:cNvSpPr txBox="1"/>
          <p:nvPr/>
        </p:nvSpPr>
        <p:spPr>
          <a:xfrm>
            <a:off x="8788023" y="2423482"/>
            <a:ext cx="3107055" cy="2911566"/>
          </a:xfrm>
          <a:prstGeom prst="rect">
            <a:avLst/>
          </a:prstGeom>
          <a:noFill/>
        </p:spPr>
        <p:txBody>
          <a:bodyPr wrap="square">
            <a:spAutoFit/>
          </a:bodyPr>
          <a:lstStyle/>
          <a:p>
            <a:pPr marR="0" lvl="0" fontAlgn="base">
              <a:lnSpc>
                <a:spcPct val="90000"/>
              </a:lnSpc>
              <a:spcBef>
                <a:spcPct val="0"/>
              </a:spcBef>
              <a:spcAft>
                <a:spcPts val="600"/>
              </a:spcAft>
              <a:buClrTx/>
              <a:buSzTx/>
              <a:tabLst/>
            </a:pPr>
            <a:r>
              <a:rPr kumimoji="0" lang="en-US" altLang="en-US" sz="1800" b="0" i="0" u="none" strike="noStrike" cap="none" normalizeH="0" baseline="0" dirty="0">
                <a:ln>
                  <a:noFill/>
                </a:ln>
                <a:effectLst/>
              </a:rPr>
              <a:t>Further excavations were undertaken in 1922 which uncovered Romano-British and earlier pottery, and one or two pieces of bronze and flint.</a:t>
            </a:r>
          </a:p>
          <a:p>
            <a:pPr marR="0" lvl="0" fontAlgn="base">
              <a:lnSpc>
                <a:spcPct val="90000"/>
              </a:lnSpc>
              <a:spcBef>
                <a:spcPct val="0"/>
              </a:spcBef>
              <a:spcAft>
                <a:spcPts val="600"/>
              </a:spcAft>
              <a:buClrTx/>
              <a:buSzTx/>
              <a:tabLst/>
            </a:pPr>
            <a:r>
              <a:rPr kumimoji="0" lang="en-US" altLang="en-US" sz="1800" b="0" i="0" u="none" strike="noStrike" cap="none" normalizeH="0" baseline="0" dirty="0">
                <a:ln>
                  <a:noFill/>
                </a:ln>
                <a:effectLst/>
              </a:rPr>
              <a:t> Many artefacts were found in the ploughed interior including Neolithic/Bronze Age finds and fragments of probably Iron Age pottery with three possibly Iron Age whetstones.</a:t>
            </a:r>
          </a:p>
        </p:txBody>
      </p:sp>
    </p:spTree>
    <p:extLst>
      <p:ext uri="{BB962C8B-B14F-4D97-AF65-F5344CB8AC3E}">
        <p14:creationId xmlns:p14="http://schemas.microsoft.com/office/powerpoint/2010/main" val="26107974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459" name="Rectangle 6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457" name="Picture 18">
            <a:extLst>
              <a:ext uri="{FF2B5EF4-FFF2-40B4-BE49-F238E27FC236}">
                <a16:creationId xmlns:a16="http://schemas.microsoft.com/office/drawing/2014/main" id="{57FDD860-7C15-4016-AA6C-E87898715AF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5436"/>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9460" name="Rectangle 7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2">
            <a:extLst>
              <a:ext uri="{FF2B5EF4-FFF2-40B4-BE49-F238E27FC236}">
                <a16:creationId xmlns:a16="http://schemas.microsoft.com/office/drawing/2014/main" id="{2F02F8B9-27AE-4C9E-9BF1-3472225B0867}"/>
              </a:ext>
            </a:extLst>
          </p:cNvPr>
          <p:cNvSpPr>
            <a:spLocks noChangeArrowheads="1"/>
          </p:cNvSpPr>
          <p:nvPr/>
        </p:nvSpPr>
        <p:spPr bwMode="auto">
          <a:xfrm>
            <a:off x="7715322" y="307975"/>
            <a:ext cx="3822189" cy="18999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3100" b="0" i="0" u="none" strike="noStrike" cap="none" normalizeH="0" baseline="0" dirty="0">
                <a:ln>
                  <a:noFill/>
                </a:ln>
                <a:effectLst/>
                <a:latin typeface="+mj-lt"/>
                <a:ea typeface="+mj-ea"/>
                <a:cs typeface="+mj-cs"/>
              </a:rPr>
              <a:t>View to the west towards Mickleton from the western ramparts</a:t>
            </a:r>
          </a:p>
          <a:p>
            <a:pPr marL="0" marR="0" lvl="0" indent="0" fontAlgn="base">
              <a:lnSpc>
                <a:spcPct val="90000"/>
              </a:lnSpc>
              <a:spcBef>
                <a:spcPct val="0"/>
              </a:spcBef>
              <a:spcAft>
                <a:spcPts val="600"/>
              </a:spcAft>
              <a:buClrTx/>
              <a:buSzTx/>
              <a:tabLst/>
            </a:pPr>
            <a:endParaRPr kumimoji="0" lang="en-US" altLang="en-US" sz="3100" b="0" i="0" u="none" strike="noStrike" cap="none" normalizeH="0" baseline="0" dirty="0">
              <a:ln>
                <a:noFill/>
              </a:ln>
              <a:effectLst/>
              <a:latin typeface="+mj-lt"/>
              <a:ea typeface="+mj-ea"/>
              <a:cs typeface="+mj-cs"/>
            </a:endParaRPr>
          </a:p>
        </p:txBody>
      </p:sp>
      <p:sp>
        <p:nvSpPr>
          <p:cNvPr id="8" name="TextBox 7">
            <a:extLst>
              <a:ext uri="{FF2B5EF4-FFF2-40B4-BE49-F238E27FC236}">
                <a16:creationId xmlns:a16="http://schemas.microsoft.com/office/drawing/2014/main" id="{546B7D07-2B2E-48F2-977B-E712A7BED137}"/>
              </a:ext>
            </a:extLst>
          </p:cNvPr>
          <p:cNvSpPr txBox="1"/>
          <p:nvPr/>
        </p:nvSpPr>
        <p:spPr>
          <a:xfrm>
            <a:off x="8958194" y="2059297"/>
            <a:ext cx="3107055" cy="4638193"/>
          </a:xfrm>
          <a:prstGeom prst="rect">
            <a:avLst/>
          </a:prstGeom>
          <a:noFill/>
        </p:spPr>
        <p:txBody>
          <a:bodyPr wrap="square">
            <a:spAutoFit/>
          </a:bodyPr>
          <a:lstStyle/>
          <a:p>
            <a:pPr marR="0" lvl="0" fontAlgn="base">
              <a:lnSpc>
                <a:spcPct val="90000"/>
              </a:lnSpc>
              <a:spcBef>
                <a:spcPct val="0"/>
              </a:spcBef>
              <a:spcAft>
                <a:spcPts val="600"/>
              </a:spcAft>
              <a:buClrTx/>
              <a:buSzTx/>
              <a:tabLst/>
            </a:pPr>
            <a:r>
              <a:rPr kumimoji="0" lang="en-US" altLang="en-US" sz="1800" b="0" i="0" u="none" strike="noStrike" cap="none" normalizeH="0" baseline="0" dirty="0">
                <a:ln>
                  <a:noFill/>
                </a:ln>
                <a:effectLst/>
              </a:rPr>
              <a:t>There were two possible entrances on the E and NW.</a:t>
            </a:r>
          </a:p>
          <a:p>
            <a:pPr marR="0" lvl="0" fontAlgn="base">
              <a:lnSpc>
                <a:spcPct val="90000"/>
              </a:lnSpc>
              <a:spcBef>
                <a:spcPct val="0"/>
              </a:spcBef>
              <a:spcAft>
                <a:spcPts val="600"/>
              </a:spcAft>
              <a:buClrTx/>
              <a:buSzTx/>
              <a:tabLst/>
            </a:pPr>
            <a:endParaRPr kumimoji="0" lang="en-US" altLang="en-US" sz="1800" b="0" i="0" u="none" strike="noStrike" cap="none" normalizeH="0" baseline="0" dirty="0">
              <a:ln>
                <a:noFill/>
              </a:ln>
              <a:effectLst/>
            </a:endParaRPr>
          </a:p>
          <a:p>
            <a:pPr marR="0" lvl="0" fontAlgn="base">
              <a:lnSpc>
                <a:spcPct val="90000"/>
              </a:lnSpc>
              <a:spcBef>
                <a:spcPct val="0"/>
              </a:spcBef>
              <a:spcAft>
                <a:spcPts val="600"/>
              </a:spcAft>
              <a:buClrTx/>
              <a:buSzTx/>
              <a:tabLst/>
            </a:pPr>
            <a:r>
              <a:rPr kumimoji="0" lang="en-US" altLang="en-US" sz="1800" b="0" i="0" u="none" strike="noStrike" cap="none" normalizeH="0" baseline="0" dirty="0">
                <a:ln>
                  <a:noFill/>
                </a:ln>
                <a:effectLst/>
              </a:rPr>
              <a:t>Field walking of the interior produced a sparse scatter of Iron Age pottery, animal bone, fired clay/daub, fire-cracked pebbles and possible sling stones.</a:t>
            </a:r>
          </a:p>
          <a:p>
            <a:pPr marR="0" lvl="0" fontAlgn="base">
              <a:lnSpc>
                <a:spcPct val="90000"/>
              </a:lnSpc>
              <a:spcBef>
                <a:spcPct val="0"/>
              </a:spcBef>
              <a:spcAft>
                <a:spcPts val="600"/>
              </a:spcAft>
              <a:buClrTx/>
              <a:buSzTx/>
              <a:tabLst/>
            </a:pPr>
            <a:endParaRPr kumimoji="0" lang="en-US" altLang="en-US" sz="1800" b="0" i="0" u="none" strike="noStrike" cap="none" normalizeH="0" baseline="0" dirty="0">
              <a:ln>
                <a:noFill/>
              </a:ln>
              <a:effectLst/>
            </a:endParaRPr>
          </a:p>
          <a:p>
            <a:pPr marR="0" lvl="0" fontAlgn="base">
              <a:lnSpc>
                <a:spcPct val="90000"/>
              </a:lnSpc>
              <a:spcBef>
                <a:spcPct val="0"/>
              </a:spcBef>
              <a:spcAft>
                <a:spcPts val="600"/>
              </a:spcAft>
              <a:buClrTx/>
              <a:buSzTx/>
              <a:tabLst/>
            </a:pPr>
            <a:r>
              <a:rPr kumimoji="0" lang="en-US" altLang="en-US" sz="1800" b="0" i="0" u="none" strike="noStrike" cap="none" normalizeH="0" baseline="0" dirty="0">
                <a:ln>
                  <a:noFill/>
                </a:ln>
                <a:effectLst/>
              </a:rPr>
              <a:t>In 1957 an Anglo-Saxon inhumation was found within the hillfort. The finds associated with this burial include a shield boss, spearhead and a ferrule (a metal band or ring).</a:t>
            </a:r>
          </a:p>
        </p:txBody>
      </p:sp>
    </p:spTree>
    <p:extLst>
      <p:ext uri="{BB962C8B-B14F-4D97-AF65-F5344CB8AC3E}">
        <p14:creationId xmlns:p14="http://schemas.microsoft.com/office/powerpoint/2010/main" val="38901342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erial view of Dinas Dinlle Iron Age Hillfort, Gwynedd, Wales">
            <a:extLst>
              <a:ext uri="{FF2B5EF4-FFF2-40B4-BE49-F238E27FC236}">
                <a16:creationId xmlns:a16="http://schemas.microsoft.com/office/drawing/2014/main" id="{5F14A2FA-BAEA-41A0-9E44-4CB17004F0BC}"/>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t="8167" b="2500"/>
          <a:stretch/>
        </p:blipFill>
        <p:spPr>
          <a:xfrm>
            <a:off x="-1" y="0"/>
            <a:ext cx="12192001" cy="6858000"/>
          </a:xfrm>
          <a:prstGeom prst="rect">
            <a:avLst/>
          </a:prstGeom>
        </p:spPr>
      </p:pic>
      <p:sp>
        <p:nvSpPr>
          <p:cNvPr id="3" name="TextBox 2">
            <a:extLst>
              <a:ext uri="{FF2B5EF4-FFF2-40B4-BE49-F238E27FC236}">
                <a16:creationId xmlns:a16="http://schemas.microsoft.com/office/drawing/2014/main" id="{9F53F1B2-FA7A-4BE5-92BF-43153050A055}"/>
              </a:ext>
            </a:extLst>
          </p:cNvPr>
          <p:cNvSpPr txBox="1"/>
          <p:nvPr/>
        </p:nvSpPr>
        <p:spPr>
          <a:xfrm>
            <a:off x="592454" y="700639"/>
            <a:ext cx="11007090" cy="5953361"/>
          </a:xfrm>
          <a:prstGeom prst="rect">
            <a:avLst/>
          </a:prstGeom>
          <a:noFill/>
        </p:spPr>
        <p:txBody>
          <a:bodyPr wrap="square">
            <a:spAutoFit/>
          </a:bodyPr>
          <a:lstStyle/>
          <a:p>
            <a:pPr algn="ctr">
              <a:lnSpc>
                <a:spcPct val="107000"/>
              </a:lnSpc>
              <a:spcAft>
                <a:spcPts val="800"/>
              </a:spcAft>
            </a:pPr>
            <a:r>
              <a:rPr lang="en-GB" sz="2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British Tribes and Hillforts</a:t>
            </a:r>
          </a:p>
          <a:p>
            <a:pPr algn="ctr">
              <a:lnSpc>
                <a:spcPct val="107000"/>
              </a:lnSpc>
              <a:spcAft>
                <a:spcPts val="800"/>
              </a:spcAft>
            </a:pPr>
            <a:endParaRPr lang="en-GB" sz="2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Hillforts were an important part of the Iron Age British landscape, especially in the west. An amazing website, the Oxford Atlas of Hillforts shows us just how many hillforts there were scattered across the countryside. Take a look and see where the nearest hillforts are to you, and then why not go and visit?</a:t>
            </a:r>
          </a:p>
          <a:p>
            <a:pPr algn="ctr">
              <a:lnSpc>
                <a:spcPct val="107000"/>
              </a:lnSpc>
              <a:spcAft>
                <a:spcPts val="800"/>
              </a:spcAft>
            </a:pPr>
            <a:endParaRPr lang="en-GB"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endParaRPr lang="en-GB"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endParaRPr lang="en-GB"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endParaRPr lang="en-GB"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endParaRPr lang="en-GB"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The hillfort pictured here is Dinas Dinlle Iron Age Hillfort, in Gwynedd, Wales</a:t>
            </a:r>
          </a:p>
        </p:txBody>
      </p:sp>
    </p:spTree>
    <p:extLst>
      <p:ext uri="{BB962C8B-B14F-4D97-AF65-F5344CB8AC3E}">
        <p14:creationId xmlns:p14="http://schemas.microsoft.com/office/powerpoint/2010/main" val="1235090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sky, outdoor, nature&#10;&#10;Description automatically generated">
            <a:extLst>
              <a:ext uri="{FF2B5EF4-FFF2-40B4-BE49-F238E27FC236}">
                <a16:creationId xmlns:a16="http://schemas.microsoft.com/office/drawing/2014/main" id="{8C18C8CA-DC85-4220-984F-507DE002222D}"/>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tretch>
            <a:fillRect/>
          </a:stretch>
        </p:blipFill>
        <p:spPr>
          <a:xfrm>
            <a:off x="-31228" y="1"/>
            <a:ext cx="12223228" cy="6840522"/>
          </a:xfrm>
          <a:prstGeom prst="rect">
            <a:avLst/>
          </a:prstGeom>
        </p:spPr>
      </p:pic>
      <p:sp>
        <p:nvSpPr>
          <p:cNvPr id="3" name="TextBox 2">
            <a:extLst>
              <a:ext uri="{FF2B5EF4-FFF2-40B4-BE49-F238E27FC236}">
                <a16:creationId xmlns:a16="http://schemas.microsoft.com/office/drawing/2014/main" id="{FC4EF06B-E184-4802-BB27-81E3291E8F58}"/>
              </a:ext>
            </a:extLst>
          </p:cNvPr>
          <p:cNvSpPr txBox="1"/>
          <p:nvPr/>
        </p:nvSpPr>
        <p:spPr>
          <a:xfrm>
            <a:off x="651510" y="2494432"/>
            <a:ext cx="11052810" cy="3453189"/>
          </a:xfrm>
          <a:prstGeom prst="rect">
            <a:avLst/>
          </a:prstGeom>
          <a:noFill/>
        </p:spPr>
        <p:txBody>
          <a:bodyPr wrap="square">
            <a:spAutoFit/>
          </a:bodyPr>
          <a:lstStyle/>
          <a:p>
            <a:pPr>
              <a:lnSpc>
                <a:spcPct val="107000"/>
              </a:lnSpc>
              <a:spcAft>
                <a:spcPts val="800"/>
              </a:spcAft>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Iron Age Britons lived in organised tribal groups, ruled by a chieftain. These groups would have changed and evolved throughout the Iron Age, and their early interactions seem to have been hostile, perhaps as tribal groups and boundaries settled in to place. </a:t>
            </a:r>
          </a:p>
          <a:p>
            <a:pPr>
              <a:lnSpc>
                <a:spcPct val="107000"/>
              </a:lnSpc>
              <a:spcAft>
                <a:spcPts val="800"/>
              </a:spcAft>
            </a:pPr>
            <a:endParaRPr lang="en-GB"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This inter-tribal warfare was traditionally interpreted as the reason for the building of hill forts, as defensive areas where small communities across the landscape could muster and stand their ground when attacked.</a:t>
            </a:r>
          </a:p>
          <a:p>
            <a:pPr>
              <a:lnSpc>
                <a:spcPct val="107000"/>
              </a:lnSpc>
              <a:spcAft>
                <a:spcPts val="800"/>
              </a:spcAft>
            </a:pP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But while this may have been the case in some, some hillforts are sited on the sides of hills with poor defensive value, and so some may best be seen simply as communal gathering places or even strongholds of elites within the groups. Some may even have simply been enclosures for domesticated animals such as cows.</a:t>
            </a:r>
          </a:p>
        </p:txBody>
      </p:sp>
    </p:spTree>
    <p:extLst>
      <p:ext uri="{BB962C8B-B14F-4D97-AF65-F5344CB8AC3E}">
        <p14:creationId xmlns:p14="http://schemas.microsoft.com/office/powerpoint/2010/main" val="34897689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sky, outdoor, nature&#10;&#10;Description automatically generated">
            <a:extLst>
              <a:ext uri="{FF2B5EF4-FFF2-40B4-BE49-F238E27FC236}">
                <a16:creationId xmlns:a16="http://schemas.microsoft.com/office/drawing/2014/main" id="{35B01864-0F5E-44FB-91D1-57415E2254C9}"/>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tretch>
            <a:fillRect/>
          </a:stretch>
        </p:blipFill>
        <p:spPr>
          <a:xfrm>
            <a:off x="-31228" y="1"/>
            <a:ext cx="12223228" cy="6840522"/>
          </a:xfrm>
          <a:prstGeom prst="rect">
            <a:avLst/>
          </a:prstGeom>
        </p:spPr>
      </p:pic>
      <p:sp>
        <p:nvSpPr>
          <p:cNvPr id="3" name="TextBox 2">
            <a:extLst>
              <a:ext uri="{FF2B5EF4-FFF2-40B4-BE49-F238E27FC236}">
                <a16:creationId xmlns:a16="http://schemas.microsoft.com/office/drawing/2014/main" id="{9083612A-D341-4CCD-A6D3-7C52473F6D80}"/>
              </a:ext>
            </a:extLst>
          </p:cNvPr>
          <p:cNvSpPr txBox="1"/>
          <p:nvPr/>
        </p:nvSpPr>
        <p:spPr>
          <a:xfrm>
            <a:off x="1280160" y="3420262"/>
            <a:ext cx="9944100" cy="2860463"/>
          </a:xfrm>
          <a:prstGeom prst="rect">
            <a:avLst/>
          </a:prstGeom>
          <a:noFill/>
        </p:spPr>
        <p:txBody>
          <a:bodyPr wrap="square">
            <a:spAutoFit/>
          </a:bodyPr>
          <a:lstStyle/>
          <a:p>
            <a:pPr>
              <a:lnSpc>
                <a:spcPct val="107000"/>
              </a:lnSpc>
              <a:spcAft>
                <a:spcPts val="800"/>
              </a:spcAft>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Although the first had been built about 1500 BC, hillfort building peaked during the later Iron Age. There are over 2,000 Iron Age hillforts known in Britain. </a:t>
            </a:r>
          </a:p>
          <a:p>
            <a:pPr>
              <a:lnSpc>
                <a:spcPct val="107000"/>
              </a:lnSpc>
              <a:spcAft>
                <a:spcPts val="800"/>
              </a:spcAft>
            </a:pP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By about 350 BC many hillforts went out of use and the remaining ones were reinforced. Why so many went out of use is not known. </a:t>
            </a:r>
          </a:p>
          <a:p>
            <a:pPr>
              <a:lnSpc>
                <a:spcPct val="107000"/>
              </a:lnSpc>
              <a:spcAft>
                <a:spcPts val="800"/>
              </a:spcAft>
            </a:pP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Perhaps people had begun to meet together as larger tribal groups in just a few of the most important hillforts. </a:t>
            </a:r>
          </a:p>
        </p:txBody>
      </p:sp>
    </p:spTree>
    <p:extLst>
      <p:ext uri="{BB962C8B-B14F-4D97-AF65-F5344CB8AC3E}">
        <p14:creationId xmlns:p14="http://schemas.microsoft.com/office/powerpoint/2010/main" val="6635705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a:extLst>
              <a:ext uri="{FF2B5EF4-FFF2-40B4-BE49-F238E27FC236}">
                <a16:creationId xmlns:a16="http://schemas.microsoft.com/office/drawing/2014/main" id="{9015E548-2184-44AC-84C9-87D5E54301D6}"/>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 name="Picture 9">
            <a:extLst>
              <a:ext uri="{FF2B5EF4-FFF2-40B4-BE49-F238E27FC236}">
                <a16:creationId xmlns:a16="http://schemas.microsoft.com/office/drawing/2014/main" id="{E042C8BD-CED8-44A7-A79D-2B8BFB220E8C}"/>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922227" y="0"/>
            <a:ext cx="7269773" cy="6858000"/>
          </a:xfrm>
          <a:prstGeom prst="rect">
            <a:avLst/>
          </a:prstGeom>
          <a:noFill/>
          <a:ln>
            <a:noFill/>
          </a:ln>
        </p:spPr>
      </p:pic>
      <p:sp>
        <p:nvSpPr>
          <p:cNvPr id="12" name="TextBox 11">
            <a:extLst>
              <a:ext uri="{FF2B5EF4-FFF2-40B4-BE49-F238E27FC236}">
                <a16:creationId xmlns:a16="http://schemas.microsoft.com/office/drawing/2014/main" id="{941E31D5-C1D3-4F11-83E3-EE39AA414B66}"/>
              </a:ext>
            </a:extLst>
          </p:cNvPr>
          <p:cNvSpPr txBox="1"/>
          <p:nvPr/>
        </p:nvSpPr>
        <p:spPr>
          <a:xfrm>
            <a:off x="545783" y="457200"/>
            <a:ext cx="3980497" cy="6029279"/>
          </a:xfrm>
          <a:prstGeom prst="rect">
            <a:avLst/>
          </a:prstGeom>
          <a:noFill/>
        </p:spPr>
        <p:txBody>
          <a:bodyPr wrap="square">
            <a:spAutoFit/>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One of the most spectacular hillforts is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Maiden Castle</a:t>
            </a:r>
            <a:r>
              <a:rPr lang="en-GB" sz="1800" dirty="0">
                <a:effectLst/>
                <a:latin typeface="Calibri" panose="020F0502020204030204" pitchFamily="34" charset="0"/>
                <a:ea typeface="Calibri" panose="020F0502020204030204" pitchFamily="34" charset="0"/>
                <a:cs typeface="Times New Roman" panose="02020603050405020304" pitchFamily="18" charset="0"/>
              </a:rPr>
              <a:t> in Dorset. </a:t>
            </a:r>
          </a:p>
          <a:p>
            <a:pPr>
              <a:lnSpc>
                <a:spcPct val="107000"/>
              </a:lnSpc>
              <a:spcAft>
                <a:spcPts val="8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Maiden Castle is one of the largest and most complex Iron Age hillforts in Britain. </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Its vast multiple ramparts enclose an area the size of 50 football pitches, and the site was home to several hundred people in the Iron Age (800 BC–AD 43).</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 Excavations during the 1930s and 1980s have unearthed much of its history, from its origins as a Neolithic enclosure over 6,000 years ago, its modifications during the Iron Age, to the construction of a Romano-British temple here.</a:t>
            </a:r>
          </a:p>
        </p:txBody>
      </p:sp>
    </p:spTree>
    <p:extLst>
      <p:ext uri="{BB962C8B-B14F-4D97-AF65-F5344CB8AC3E}">
        <p14:creationId xmlns:p14="http://schemas.microsoft.com/office/powerpoint/2010/main" val="7238459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outdoor object, green, grass, hydrant&#10;&#10;Description automatically generated">
            <a:extLst>
              <a:ext uri="{FF2B5EF4-FFF2-40B4-BE49-F238E27FC236}">
                <a16:creationId xmlns:a16="http://schemas.microsoft.com/office/drawing/2014/main" id="{791DB9AE-F744-4F49-8363-55CEB8D4E988}"/>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l="1507" r="3822"/>
          <a:stretch/>
        </p:blipFill>
        <p:spPr>
          <a:xfrm>
            <a:off x="-13658" y="-1"/>
            <a:ext cx="12205658" cy="6858001"/>
          </a:xfrm>
          <a:prstGeom prst="rect">
            <a:avLst/>
          </a:prstGeom>
        </p:spPr>
      </p:pic>
      <p:sp>
        <p:nvSpPr>
          <p:cNvPr id="3" name="TextBox 2">
            <a:extLst>
              <a:ext uri="{FF2B5EF4-FFF2-40B4-BE49-F238E27FC236}">
                <a16:creationId xmlns:a16="http://schemas.microsoft.com/office/drawing/2014/main" id="{F7CCB47A-3218-4312-B255-B0FA68FFCC1B}"/>
              </a:ext>
            </a:extLst>
          </p:cNvPr>
          <p:cNvSpPr txBox="1"/>
          <p:nvPr/>
        </p:nvSpPr>
        <p:spPr>
          <a:xfrm>
            <a:off x="133350" y="206152"/>
            <a:ext cx="4404360" cy="4729821"/>
          </a:xfrm>
          <a:prstGeom prst="rect">
            <a:avLst/>
          </a:prstGeom>
          <a:noFill/>
        </p:spPr>
        <p:txBody>
          <a:bodyPr wrap="square">
            <a:spAutoFit/>
          </a:bodyPr>
          <a:lstStyle/>
          <a:p>
            <a:pPr>
              <a:lnSpc>
                <a:spcPct val="107000"/>
              </a:lnSpc>
              <a:spcAft>
                <a:spcPts val="800"/>
              </a:spcAft>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The hill was originally inhabited during the Neolithic period when as enclosure was built here on the hill top following the clearing of the woodland on top. </a:t>
            </a:r>
          </a:p>
          <a:p>
            <a:pPr>
              <a:lnSpc>
                <a:spcPct val="107000"/>
              </a:lnSpc>
              <a:spcAft>
                <a:spcPts val="800"/>
              </a:spcAft>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Following a period of reduced activity, the first hillfort was constructed in the early Iron Age. Enclosed by a single rampart, it was built on top of the earlier enclosure and was later extended west to enclose more than double the original area. </a:t>
            </a:r>
          </a:p>
          <a:p>
            <a:pPr>
              <a:lnSpc>
                <a:spcPct val="107000"/>
              </a:lnSpc>
              <a:spcAft>
                <a:spcPts val="800"/>
              </a:spcAft>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Extra ramparts were added, the inner rampart was heightened and the entrances became increasingly complex as more ramparts were added and gateways were redesigned.</a:t>
            </a:r>
          </a:p>
        </p:txBody>
      </p:sp>
      <p:sp>
        <p:nvSpPr>
          <p:cNvPr id="8" name="TextBox 7">
            <a:extLst>
              <a:ext uri="{FF2B5EF4-FFF2-40B4-BE49-F238E27FC236}">
                <a16:creationId xmlns:a16="http://schemas.microsoft.com/office/drawing/2014/main" id="{C077D2F3-6167-4C1B-AA8B-0A2ADFBB1331}"/>
              </a:ext>
            </a:extLst>
          </p:cNvPr>
          <p:cNvSpPr txBox="1"/>
          <p:nvPr/>
        </p:nvSpPr>
        <p:spPr>
          <a:xfrm>
            <a:off x="3783331" y="6369100"/>
            <a:ext cx="8275320" cy="369332"/>
          </a:xfrm>
          <a:prstGeom prst="rect">
            <a:avLst/>
          </a:prstGeom>
          <a:noFill/>
        </p:spPr>
        <p:txBody>
          <a:bodyPr wrap="square">
            <a:spAutoFit/>
          </a:bodyPr>
          <a:lstStyle/>
          <a:p>
            <a:r>
              <a:rPr lang="en-GB" b="1" dirty="0">
                <a:solidFill>
                  <a:schemeClr val="bg1"/>
                </a:solidFill>
              </a:rPr>
              <a:t>Maiden Castle in the Iron Age </a:t>
            </a:r>
            <a:r>
              <a:rPr lang="en-GB" dirty="0">
                <a:solidFill>
                  <a:schemeClr val="bg1"/>
                </a:solidFill>
              </a:rPr>
              <a:t>– recreation by Peter Urmston. Historic England Archive.</a:t>
            </a:r>
          </a:p>
        </p:txBody>
      </p:sp>
    </p:spTree>
    <p:extLst>
      <p:ext uri="{BB962C8B-B14F-4D97-AF65-F5344CB8AC3E}">
        <p14:creationId xmlns:p14="http://schemas.microsoft.com/office/powerpoint/2010/main" val="26417207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outdoor object, green, grass, hydrant&#10;&#10;Description automatically generated">
            <a:extLst>
              <a:ext uri="{FF2B5EF4-FFF2-40B4-BE49-F238E27FC236}">
                <a16:creationId xmlns:a16="http://schemas.microsoft.com/office/drawing/2014/main" id="{A3CFC602-ABCF-43CF-9FC0-8800B1A5EDBA}"/>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l="1507" r="3822"/>
          <a:stretch/>
        </p:blipFill>
        <p:spPr>
          <a:xfrm>
            <a:off x="-13658" y="-1"/>
            <a:ext cx="12205658" cy="6858001"/>
          </a:xfrm>
          <a:prstGeom prst="rect">
            <a:avLst/>
          </a:prstGeom>
        </p:spPr>
      </p:pic>
      <p:sp>
        <p:nvSpPr>
          <p:cNvPr id="3" name="TextBox 2">
            <a:extLst>
              <a:ext uri="{FF2B5EF4-FFF2-40B4-BE49-F238E27FC236}">
                <a16:creationId xmlns:a16="http://schemas.microsoft.com/office/drawing/2014/main" id="{022D5C05-FF90-43BB-9590-04B5A60F4946}"/>
              </a:ext>
            </a:extLst>
          </p:cNvPr>
          <p:cNvSpPr txBox="1"/>
          <p:nvPr/>
        </p:nvSpPr>
        <p:spPr>
          <a:xfrm>
            <a:off x="224790" y="811194"/>
            <a:ext cx="5387340" cy="5527732"/>
          </a:xfrm>
          <a:prstGeom prst="rect">
            <a:avLst/>
          </a:prstGeom>
          <a:noFill/>
        </p:spPr>
        <p:txBody>
          <a:bodyPr wrap="square">
            <a:spAutoFit/>
          </a:bodyPr>
          <a:lstStyle/>
          <a:p>
            <a:pPr>
              <a:lnSpc>
                <a:spcPct val="107000"/>
              </a:lnSpc>
              <a:spcAft>
                <a:spcPts val="800"/>
              </a:spcAft>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The same sort of changes must have happened at other hillfort sites as well. Many would have been built where previous settlements had been found and would have become more complex during the Iron Age. </a:t>
            </a:r>
          </a:p>
          <a:p>
            <a:pPr>
              <a:lnSpc>
                <a:spcPct val="107000"/>
              </a:lnSpc>
              <a:spcAft>
                <a:spcPts val="800"/>
              </a:spcAft>
            </a:pP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Hill forts more generally seem to have been less used in this later period, so it seems that the reasons for their occupation changed considerably as the Iron Age progressed.</a:t>
            </a:r>
          </a:p>
          <a:p>
            <a:pPr>
              <a:lnSpc>
                <a:spcPct val="107000"/>
              </a:lnSpc>
              <a:spcAft>
                <a:spcPts val="800"/>
              </a:spcAft>
            </a:pP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At the height of its occupation, the Maiden Castle fort was densely populated and there were many roundhouses. These had central hearths, large pits for storing grain and were often circled by drainage gullies. Various finds from the site show that activities such as textile production and metalworking were taking place here.</a:t>
            </a:r>
          </a:p>
        </p:txBody>
      </p:sp>
    </p:spTree>
    <p:extLst>
      <p:ext uri="{BB962C8B-B14F-4D97-AF65-F5344CB8AC3E}">
        <p14:creationId xmlns:p14="http://schemas.microsoft.com/office/powerpoint/2010/main" val="5822566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488</TotalTime>
  <Words>3585</Words>
  <Application>Microsoft Office PowerPoint</Application>
  <PresentationFormat>Widescreen</PresentationFormat>
  <Paragraphs>205</Paragraphs>
  <Slides>36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36</vt:i4>
      </vt:variant>
    </vt:vector>
  </HeadingPairs>
  <TitlesOfParts>
    <vt:vector size="41" baseType="lpstr">
      <vt:lpstr>Arial</vt:lpstr>
      <vt:lpstr>Avenir Next LT Pro</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Grigsby, Paul</dc:creator>
  <cp:lastModifiedBy>Grigsby, Paul</cp:lastModifiedBy>
  <cp:revision>7</cp:revision>
  <dcterms:created xsi:type="dcterms:W3CDTF">2021-08-19T15:12:27Z</dcterms:created>
  <dcterms:modified xsi:type="dcterms:W3CDTF">2021-09-10T16:47:30Z</dcterms:modified>
</cp:coreProperties>
</file>